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73" r:id="rId3"/>
    <p:sldId id="275" r:id="rId4"/>
    <p:sldId id="276" r:id="rId5"/>
    <p:sldId id="272" r:id="rId6"/>
    <p:sldId id="269" r:id="rId7"/>
    <p:sldId id="566" r:id="rId8"/>
    <p:sldId id="274" r:id="rId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 dirty="0"/>
              <a:t>      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4000" b="1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400" dirty="0"/>
              <a:t>CORSO INTENSIVO Livello A2+/B1</a:t>
            </a:r>
            <a:br>
              <a:rPr lang="it-IT" sz="4000" dirty="0"/>
            </a:br>
            <a:r>
              <a:rPr lang="it-IT" sz="3600" cap="none" dirty="0"/>
              <a:t>Insegnante: </a:t>
            </a:r>
            <a:r>
              <a:rPr lang="it-IT" sz="3600" b="1" dirty="0"/>
              <a:t>M</a:t>
            </a:r>
            <a:r>
              <a:rPr lang="it-IT" sz="3600" b="1" cap="none" dirty="0"/>
              <a:t>onica Piantoni</a:t>
            </a:r>
            <a:br>
              <a:rPr lang="it-IT" sz="3600" b="1" cap="none" dirty="0"/>
            </a:br>
            <a:r>
              <a:rPr lang="it-IT" sz="3600" dirty="0"/>
              <a:t>(</a:t>
            </a:r>
            <a:r>
              <a:rPr lang="it-IT" sz="3600" dirty="0">
                <a:hlinkClick r:id="rId2"/>
              </a:rPr>
              <a:t>monica.piantoni@unibg.it</a:t>
            </a:r>
            <a:r>
              <a:rPr lang="it-IT" sz="3600" dirty="0"/>
              <a:t>)</a:t>
            </a:r>
            <a:br>
              <a:rPr lang="it-IT" sz="3600" b="1" cap="none" dirty="0"/>
            </a:br>
            <a:r>
              <a:rPr lang="it-IT" sz="3600" b="1" cap="none" dirty="0"/>
              <a:t>8-19 settembre 2025</a:t>
            </a:r>
            <a:br>
              <a:rPr lang="it-IT" sz="3600" b="1" cap="none" dirty="0"/>
            </a:br>
            <a:r>
              <a:rPr lang="it-IT" sz="3600" b="1" cap="none" dirty="0"/>
              <a:t>Lezione 4</a:t>
            </a:r>
            <a:br>
              <a:rPr lang="it-IT" sz="4000" cap="none" dirty="0"/>
            </a:br>
            <a:r>
              <a:rPr lang="it-IT" sz="4000" cap="none" dirty="0"/>
              <a:t>        </a:t>
            </a:r>
            <a:r>
              <a:rPr lang="it-IT" sz="6000" cap="none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/>
              <a:t>Universita’ di BERGAMO</a:t>
            </a:r>
            <a:br>
              <a:rPr lang="it-IT" sz="2400"/>
            </a:br>
            <a:r>
              <a:rPr lang="it-IT" sz="2400" b="1" cap="small"/>
              <a:t>Corsi di Italiano per Stranieri</a:t>
            </a:r>
            <a:r>
              <a:rPr lang="it-IT" sz="2400" b="1"/>
              <a:t> </a:t>
            </a:r>
            <a:br>
              <a:rPr lang="it-IT" sz="2400"/>
            </a:br>
            <a:r>
              <a:rPr lang="it-IT" sz="2400"/>
              <a:t>CORSI INTENSIVI </a:t>
            </a:r>
            <a:br>
              <a:rPr lang="it-IT" sz="2400"/>
            </a:br>
            <a:r>
              <a:rPr lang="it-IT" sz="2400"/>
              <a:t>I semestre a.a. 2025/26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96814C-D29A-646D-F25B-69F3DE05823A}"/>
              </a:ext>
            </a:extLst>
          </p:cNvPr>
          <p:cNvSpPr txBox="1"/>
          <p:nvPr/>
        </p:nvSpPr>
        <p:spPr>
          <a:xfrm>
            <a:off x="3608223" y="323516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COMPITO Le parole dell’università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BCCA52-94BA-6E0F-2F8F-683FCB4C820B}"/>
              </a:ext>
            </a:extLst>
          </p:cNvPr>
          <p:cNvSpPr txBox="1"/>
          <p:nvPr/>
        </p:nvSpPr>
        <p:spPr>
          <a:xfrm>
            <a:off x="797356" y="907084"/>
            <a:ext cx="10186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Es.  3 (passato prossimo)</a:t>
            </a:r>
          </a:p>
          <a:p>
            <a:endParaRPr lang="it-IT" dirty="0"/>
          </a:p>
          <a:p>
            <a:r>
              <a:rPr lang="it-IT" dirty="0"/>
              <a:t>Esercizio LESSICO</a:t>
            </a:r>
          </a:p>
          <a:p>
            <a:r>
              <a:rPr lang="it-IT" dirty="0"/>
              <a:t>1 DIPARTIMENTI</a:t>
            </a:r>
          </a:p>
          <a:p>
            <a:r>
              <a:rPr lang="it-IT" dirty="0"/>
              <a:t>2 INSEGNAMENTI (discipline)</a:t>
            </a:r>
          </a:p>
          <a:p>
            <a:r>
              <a:rPr lang="it-IT" dirty="0"/>
              <a:t>3 CODICE /indice</a:t>
            </a:r>
          </a:p>
          <a:p>
            <a:r>
              <a:rPr lang="it-IT" dirty="0"/>
              <a:t>4 MATRICOLA</a:t>
            </a:r>
          </a:p>
          <a:p>
            <a:r>
              <a:rPr lang="it-IT" dirty="0"/>
              <a:t>5 DOCENTE</a:t>
            </a:r>
          </a:p>
          <a:p>
            <a:r>
              <a:rPr lang="it-IT" dirty="0"/>
              <a:t>6 ATENEO</a:t>
            </a:r>
          </a:p>
          <a:p>
            <a:r>
              <a:rPr lang="it-IT" dirty="0"/>
              <a:t>7 ORARIO DI RICEVIMENTO</a:t>
            </a:r>
          </a:p>
          <a:p>
            <a:r>
              <a:rPr lang="it-IT" dirty="0"/>
              <a:t>8 APPELLO (Sessioni d’esame)</a:t>
            </a:r>
          </a:p>
          <a:p>
            <a:pPr marL="342900" indent="-342900">
              <a:buAutoNum type="arabicPlain" startAt="9"/>
            </a:pPr>
            <a:r>
              <a:rPr lang="it-IT" dirty="0"/>
              <a:t>(sulle bacheche) LEZIONI </a:t>
            </a:r>
          </a:p>
          <a:p>
            <a:pPr marL="342900" indent="-342900">
              <a:buAutoNum type="arabicPlain" startAt="9"/>
            </a:pPr>
            <a:r>
              <a:rPr lang="it-IT" dirty="0"/>
              <a:t>AULA</a:t>
            </a:r>
          </a:p>
          <a:p>
            <a:pPr marL="342900" indent="-342900">
              <a:buAutoNum type="arabicPlain" startAt="9"/>
            </a:pPr>
            <a:r>
              <a:rPr lang="it-IT" dirty="0"/>
              <a:t>SEDI</a:t>
            </a:r>
          </a:p>
          <a:p>
            <a:pPr marL="342900" indent="-342900">
              <a:buAutoNum type="arabicPlain" startAt="9"/>
            </a:pPr>
            <a:r>
              <a:rPr lang="it-IT" dirty="0"/>
              <a:t>Uscieri</a:t>
            </a:r>
          </a:p>
          <a:p>
            <a:pPr marL="342900" indent="-342900">
              <a:buAutoNum type="arabicPlain" startAt="9"/>
            </a:pPr>
            <a:r>
              <a:rPr lang="it-IT" dirty="0"/>
              <a:t>MENSA</a:t>
            </a:r>
          </a:p>
          <a:p>
            <a:r>
              <a:rPr lang="it-IT" dirty="0"/>
              <a:t> </a:t>
            </a:r>
          </a:p>
          <a:p>
            <a:endParaRPr lang="it-IT" dirty="0"/>
          </a:p>
          <a:p>
            <a:endParaRPr lang="it-IT" dirty="0">
              <a:highlight>
                <a:srgbClr val="FFFF00"/>
              </a:highlight>
            </a:endParaRPr>
          </a:p>
          <a:p>
            <a:endParaRPr lang="it-IT" dirty="0">
              <a:highlight>
                <a:srgbClr val="FFFF00"/>
              </a:highlight>
            </a:endParaRPr>
          </a:p>
          <a:p>
            <a:endParaRPr lang="it-IT" dirty="0">
              <a:highlight>
                <a:srgbClr val="FFFF00"/>
              </a:highlight>
            </a:endParaRPr>
          </a:p>
          <a:p>
            <a:r>
              <a:rPr lang="it-IT" dirty="0">
                <a:highlight>
                  <a:srgbClr val="FFFF00"/>
                </a:highlight>
              </a:rPr>
              <a:t>DISCUSSIONE: Quali sono le differenze nella vita universitaria evidenziate nella lettura 3? Cosa ne pensi?</a:t>
            </a:r>
          </a:p>
          <a:p>
            <a:endParaRPr lang="it-IT" dirty="0">
              <a:highlight>
                <a:srgbClr val="FFFF00"/>
              </a:highlight>
            </a:endParaRPr>
          </a:p>
          <a:p>
            <a:r>
              <a:rPr lang="it-IT" dirty="0">
                <a:highlight>
                  <a:srgbClr val="FFFF00"/>
                </a:highlight>
              </a:rPr>
              <a:t>ARGOMENTI</a:t>
            </a:r>
          </a:p>
        </p:txBody>
      </p:sp>
    </p:spTree>
    <p:extLst>
      <p:ext uri="{BB962C8B-B14F-4D97-AF65-F5344CB8AC3E}">
        <p14:creationId xmlns:p14="http://schemas.microsoft.com/office/powerpoint/2010/main" val="133345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96814C-D29A-646D-F25B-69F3DE05823A}"/>
              </a:ext>
            </a:extLst>
          </p:cNvPr>
          <p:cNvSpPr txBox="1"/>
          <p:nvPr/>
        </p:nvSpPr>
        <p:spPr>
          <a:xfrm>
            <a:off x="3608223" y="323516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Vivere l’università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BCCA52-94BA-6E0F-2F8F-683FCB4C820B}"/>
              </a:ext>
            </a:extLst>
          </p:cNvPr>
          <p:cNvSpPr txBox="1"/>
          <p:nvPr/>
        </p:nvSpPr>
        <p:spPr>
          <a:xfrm>
            <a:off x="797356" y="907084"/>
            <a:ext cx="1018641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TROVAR</a:t>
            </a:r>
            <a:r>
              <a:rPr lang="it-IT" dirty="0">
                <a:highlight>
                  <a:srgbClr val="FFFF00"/>
                </a:highlight>
              </a:rPr>
              <a:t>SI </a:t>
            </a:r>
            <a:r>
              <a:rPr lang="it-IT" dirty="0"/>
              <a:t>BENE: io mi </a:t>
            </a:r>
            <a:r>
              <a:rPr lang="it-IT" dirty="0">
                <a:highlight>
                  <a:srgbClr val="FFFF00"/>
                </a:highlight>
              </a:rPr>
              <a:t>sono</a:t>
            </a:r>
            <a:r>
              <a:rPr lang="it-IT" dirty="0"/>
              <a:t> trovata bene</a:t>
            </a:r>
          </a:p>
          <a:p>
            <a:r>
              <a:rPr lang="it-IT" dirty="0"/>
              <a:t>TROVARE Ho perso (che cosa?) un anello ieri ma oggi l’ho trovato.</a:t>
            </a:r>
          </a:p>
          <a:p>
            <a:endParaRPr lang="it-IT" dirty="0"/>
          </a:p>
          <a:p>
            <a:r>
              <a:rPr lang="it-IT" dirty="0"/>
              <a:t>Gli studenti hanno selezionato i professori, mi sono trovato molto bene</a:t>
            </a:r>
          </a:p>
          <a:p>
            <a:r>
              <a:rPr lang="it-IT" dirty="0"/>
              <a:t>Hanno preso, hanno passato</a:t>
            </a:r>
          </a:p>
          <a:p>
            <a:endParaRPr lang="it-IT" dirty="0"/>
          </a:p>
          <a:p>
            <a:r>
              <a:rPr lang="it-IT" dirty="0"/>
              <a:t>Fin dalle elementari ho dovuto superare esami, in classe ci hanno insegnato, c’è stat</a:t>
            </a:r>
            <a:r>
              <a:rPr lang="it-IT" dirty="0">
                <a:highlight>
                  <a:srgbClr val="FFFF00"/>
                </a:highlight>
              </a:rPr>
              <a:t>a</a:t>
            </a:r>
            <a:r>
              <a:rPr lang="it-IT" dirty="0"/>
              <a:t> poc</a:t>
            </a:r>
            <a:r>
              <a:rPr lang="it-IT" dirty="0">
                <a:highlight>
                  <a:srgbClr val="FFFF00"/>
                </a:highlight>
              </a:rPr>
              <a:t>a</a:t>
            </a:r>
            <a:r>
              <a:rPr lang="it-IT" dirty="0"/>
              <a:t> </a:t>
            </a:r>
            <a:r>
              <a:rPr lang="it-IT" u="sng" dirty="0"/>
              <a:t>interazione</a:t>
            </a:r>
          </a:p>
          <a:p>
            <a:endParaRPr lang="it-IT" dirty="0"/>
          </a:p>
          <a:p>
            <a:r>
              <a:rPr lang="it-IT" dirty="0"/>
              <a:t>(esserci)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VERBI MODALI e ausiliari</a:t>
            </a:r>
          </a:p>
          <a:p>
            <a:r>
              <a:rPr lang="it-IT" dirty="0"/>
              <a:t>DOVERE; POTERE ; VOLERE</a:t>
            </a:r>
          </a:p>
          <a:p>
            <a:r>
              <a:rPr lang="it-IT" u="sng" dirty="0"/>
              <a:t>Sono dovuto </a:t>
            </a:r>
            <a:r>
              <a:rPr lang="it-IT" u="sng" dirty="0">
                <a:solidFill>
                  <a:srgbClr val="FF0000"/>
                </a:solidFill>
              </a:rPr>
              <a:t>andare</a:t>
            </a:r>
            <a:r>
              <a:rPr lang="it-IT" u="sng" dirty="0"/>
              <a:t> </a:t>
            </a:r>
            <a:r>
              <a:rPr lang="it-IT" dirty="0"/>
              <a:t>alla segreteria per un documento.</a:t>
            </a:r>
          </a:p>
          <a:p>
            <a:r>
              <a:rPr lang="it-IT" u="sng" dirty="0"/>
              <a:t>Ho dovuto </a:t>
            </a:r>
            <a:r>
              <a:rPr lang="it-IT" u="sng" dirty="0">
                <a:solidFill>
                  <a:srgbClr val="FF0000"/>
                </a:solidFill>
              </a:rPr>
              <a:t>comprare</a:t>
            </a:r>
            <a:r>
              <a:rPr lang="it-IT" u="sng" dirty="0"/>
              <a:t> </a:t>
            </a:r>
            <a:r>
              <a:rPr lang="it-IT" dirty="0"/>
              <a:t>il libro on line.</a:t>
            </a:r>
          </a:p>
          <a:p>
            <a:endParaRPr lang="it-IT" dirty="0"/>
          </a:p>
          <a:p>
            <a:r>
              <a:rPr lang="it-IT" dirty="0"/>
              <a:t>Non ho potuto vedere il film perché…..</a:t>
            </a:r>
          </a:p>
          <a:p>
            <a:r>
              <a:rPr lang="it-IT" dirty="0"/>
              <a:t>Non sono potuto venire a trovarti.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PAROLE NUOVE</a:t>
            </a:r>
          </a:p>
          <a:p>
            <a:endParaRPr lang="it-IT" dirty="0"/>
          </a:p>
          <a:p>
            <a:r>
              <a:rPr lang="it-IT" dirty="0"/>
              <a:t>VOTO</a:t>
            </a:r>
          </a:p>
          <a:p>
            <a:endParaRPr lang="it-IT" dirty="0">
              <a:highlight>
                <a:srgbClr val="FFFF00"/>
              </a:highlight>
            </a:endParaRPr>
          </a:p>
          <a:p>
            <a:endParaRPr lang="it-IT" dirty="0">
              <a:highlight>
                <a:srgbClr val="FFFF00"/>
              </a:highlight>
            </a:endParaRPr>
          </a:p>
          <a:p>
            <a:endParaRPr lang="it-IT" dirty="0">
              <a:highlight>
                <a:srgbClr val="FFFF00"/>
              </a:highlight>
            </a:endParaRPr>
          </a:p>
          <a:p>
            <a:r>
              <a:rPr lang="it-IT" dirty="0">
                <a:highlight>
                  <a:srgbClr val="FFFF00"/>
                </a:highlight>
              </a:rPr>
              <a:t>DISCUSSIONE: Quali sono le differenze nella vita universitaria evidenziate nella lettura 3? Cosa ne pensi?</a:t>
            </a:r>
          </a:p>
          <a:p>
            <a:endParaRPr lang="it-IT" dirty="0">
              <a:highlight>
                <a:srgbClr val="FFFF00"/>
              </a:highlight>
            </a:endParaRPr>
          </a:p>
          <a:p>
            <a:r>
              <a:rPr lang="it-IT" dirty="0">
                <a:highlight>
                  <a:srgbClr val="FFFF00"/>
                </a:highlight>
              </a:rPr>
              <a:t>ARGOMENTI</a:t>
            </a:r>
          </a:p>
        </p:txBody>
      </p:sp>
    </p:spTree>
    <p:extLst>
      <p:ext uri="{BB962C8B-B14F-4D97-AF65-F5344CB8AC3E}">
        <p14:creationId xmlns:p14="http://schemas.microsoft.com/office/powerpoint/2010/main" val="133031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96814C-D29A-646D-F25B-69F3DE05823A}"/>
              </a:ext>
            </a:extLst>
          </p:cNvPr>
          <p:cNvSpPr txBox="1"/>
          <p:nvPr/>
        </p:nvSpPr>
        <p:spPr>
          <a:xfrm>
            <a:off x="3608223" y="323516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Vivere l’università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BCCA52-94BA-6E0F-2F8F-683FCB4C820B}"/>
              </a:ext>
            </a:extLst>
          </p:cNvPr>
          <p:cNvSpPr txBox="1"/>
          <p:nvPr/>
        </p:nvSpPr>
        <p:spPr>
          <a:xfrm>
            <a:off x="797356" y="907084"/>
            <a:ext cx="61994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PAROLE NUOVE</a:t>
            </a:r>
          </a:p>
          <a:p>
            <a:endParaRPr lang="it-IT" dirty="0"/>
          </a:p>
          <a:p>
            <a:r>
              <a:rPr lang="it-IT" dirty="0"/>
              <a:t>COPIARE</a:t>
            </a:r>
          </a:p>
          <a:p>
            <a:r>
              <a:rPr lang="it-IT" dirty="0"/>
              <a:t>STAGE/tirocinio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VOTO (numero) (GIUDIZIO: bene, bravo, eccellente, discreto)</a:t>
            </a:r>
          </a:p>
          <a:p>
            <a:r>
              <a:rPr lang="it-IT" dirty="0"/>
              <a:t>Scuola: 0- 10   6 = sufficienza</a:t>
            </a:r>
          </a:p>
          <a:p>
            <a:r>
              <a:rPr lang="it-IT" dirty="0"/>
              <a:t>Università:  18 – 30 (30 e lode)</a:t>
            </a:r>
          </a:p>
          <a:p>
            <a:r>
              <a:rPr lang="it-IT" dirty="0"/>
              <a:t>FORMALE: ho superato l’esame</a:t>
            </a:r>
          </a:p>
          <a:p>
            <a:r>
              <a:rPr lang="it-IT" dirty="0"/>
              <a:t>INFORMALE: ho passato l’esame</a:t>
            </a:r>
          </a:p>
          <a:p>
            <a:r>
              <a:rPr lang="it-IT" dirty="0"/>
              <a:t>Se non ho passato -&gt; sono stato BOCCIATO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Voto di laurea: 110/110 e lode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>
              <a:highlight>
                <a:srgbClr val="FFFF00"/>
              </a:highlight>
            </a:endParaRPr>
          </a:p>
          <a:p>
            <a:endParaRPr lang="it-IT" dirty="0">
              <a:highlight>
                <a:srgbClr val="FFFF00"/>
              </a:highlight>
            </a:endParaRPr>
          </a:p>
          <a:p>
            <a:r>
              <a:rPr lang="it-IT" dirty="0">
                <a:highlight>
                  <a:srgbClr val="FFFF00"/>
                </a:highlight>
              </a:rPr>
              <a:t>DISCUSSIONE: Quali sono le differenze nella vita universitaria evidenziate nella lettura 3? Cosa ne pensi?</a:t>
            </a:r>
          </a:p>
          <a:p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C26117-0F69-444C-A340-9B40669F915F}"/>
              </a:ext>
            </a:extLst>
          </p:cNvPr>
          <p:cNvSpPr txBox="1"/>
          <p:nvPr/>
        </p:nvSpPr>
        <p:spPr>
          <a:xfrm>
            <a:off x="7565550" y="4001219"/>
            <a:ext cx="3282087" cy="1754326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ARGOMENTI:</a:t>
            </a:r>
          </a:p>
          <a:p>
            <a:r>
              <a:rPr lang="it-IT" dirty="0">
                <a:highlight>
                  <a:srgbClr val="FFFF00"/>
                </a:highlight>
              </a:rPr>
              <a:t>SELEZIONE/ NUMERO CHIUSO</a:t>
            </a:r>
          </a:p>
          <a:p>
            <a:r>
              <a:rPr lang="it-IT" dirty="0">
                <a:highlight>
                  <a:srgbClr val="FFFF00"/>
                </a:highlight>
              </a:rPr>
              <a:t>COMPETITIVITA’/</a:t>
            </a:r>
          </a:p>
          <a:p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Dispersione</a:t>
            </a:r>
          </a:p>
          <a:p>
            <a:endParaRPr lang="it-IT" dirty="0">
              <a:highlight>
                <a:srgbClr val="FFFF00"/>
              </a:highligh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354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96814C-D29A-646D-F25B-69F3DE05823A}"/>
              </a:ext>
            </a:extLst>
          </p:cNvPr>
          <p:cNvSpPr txBox="1"/>
          <p:nvPr/>
        </p:nvSpPr>
        <p:spPr>
          <a:xfrm>
            <a:off x="1591056" y="363527"/>
            <a:ext cx="778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Il sistema scolastico italiano e quello del mio  paese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8DDD52EC-64D9-1576-5C77-C13EF7B6A61C}"/>
              </a:ext>
            </a:extLst>
          </p:cNvPr>
          <p:cNvGrpSpPr/>
          <p:nvPr/>
        </p:nvGrpSpPr>
        <p:grpSpPr>
          <a:xfrm>
            <a:off x="1762540" y="905257"/>
            <a:ext cx="7610060" cy="5687567"/>
            <a:chOff x="1762540" y="1068327"/>
            <a:chExt cx="7610060" cy="561278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22E7906-A38E-FE48-8491-073658F00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2540" y="1068327"/>
              <a:ext cx="7610060" cy="5612784"/>
            </a:xfrm>
            <a:prstGeom prst="rect">
              <a:avLst/>
            </a:prstGeom>
          </p:spPr>
        </p:pic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24E308D1-9FEF-E2C5-3169-532EB9D12794}"/>
                </a:ext>
              </a:extLst>
            </p:cNvPr>
            <p:cNvSpPr/>
            <p:nvPr/>
          </p:nvSpPr>
          <p:spPr>
            <a:xfrm>
              <a:off x="1762540" y="1132335"/>
              <a:ext cx="4654296" cy="4130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622DF12A-6093-6134-5AFB-E3409439E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100" y="3035740"/>
            <a:ext cx="1580628" cy="12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F91AB68-4B9D-472C-BD92-BA1505A8D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19" y="4715871"/>
            <a:ext cx="2619375" cy="17430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092941-F29C-4AF8-BCF3-FF0372FA790C}"/>
              </a:ext>
            </a:extLst>
          </p:cNvPr>
          <p:cNvSpPr txBox="1"/>
          <p:nvPr/>
        </p:nvSpPr>
        <p:spPr>
          <a:xfrm>
            <a:off x="3752909" y="86397"/>
            <a:ext cx="533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I MIEI RICORDI D’INFANZIA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(In gruppi. Dite almeno 1 ricordo ciascuno)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F4FEC0-8CA8-4371-918F-28B4D434CD80}"/>
              </a:ext>
            </a:extLst>
          </p:cNvPr>
          <p:cNvSpPr txBox="1"/>
          <p:nvPr/>
        </p:nvSpPr>
        <p:spPr>
          <a:xfrm>
            <a:off x="598966" y="1797603"/>
            <a:ext cx="911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A72FC9-3CED-43C7-A131-4512AF516C99}"/>
              </a:ext>
            </a:extLst>
          </p:cNvPr>
          <p:cNvSpPr txBox="1"/>
          <p:nvPr/>
        </p:nvSpPr>
        <p:spPr>
          <a:xfrm>
            <a:off x="598966" y="2550706"/>
            <a:ext cx="601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2F78D0-52DF-42D7-9B02-9609410DE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090" y="4062993"/>
            <a:ext cx="2798961" cy="18625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B3BBD08-B227-4535-9054-485D02FE3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22" y="3747868"/>
            <a:ext cx="1537844" cy="23109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5718BC-0C31-447A-8FF4-F3C09AF97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012" y="877771"/>
            <a:ext cx="2855840" cy="14279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0572963-D16F-46C4-AC02-EAB42F596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984" y="548062"/>
            <a:ext cx="2466975" cy="18478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E03F58-D4EC-4423-B2CE-2CB62322C977}"/>
              </a:ext>
            </a:extLst>
          </p:cNvPr>
          <p:cNvSpPr txBox="1"/>
          <p:nvPr/>
        </p:nvSpPr>
        <p:spPr>
          <a:xfrm>
            <a:off x="1053013" y="2597128"/>
            <a:ext cx="285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Giochi e attività</a:t>
            </a:r>
            <a:endParaRPr lang="en-US" sz="2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FD3525-59A6-466D-A64B-2F98F8A00A5D}"/>
              </a:ext>
            </a:extLst>
          </p:cNvPr>
          <p:cNvSpPr txBox="1"/>
          <p:nvPr/>
        </p:nvSpPr>
        <p:spPr>
          <a:xfrm>
            <a:off x="897069" y="6420740"/>
            <a:ext cx="285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Sapori e odori</a:t>
            </a:r>
            <a:endParaRPr lang="en-US" sz="2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472C24-3296-4B58-ABB1-73697A0EDBA3}"/>
              </a:ext>
            </a:extLst>
          </p:cNvPr>
          <p:cNvSpPr txBox="1"/>
          <p:nvPr/>
        </p:nvSpPr>
        <p:spPr>
          <a:xfrm>
            <a:off x="7731533" y="6220685"/>
            <a:ext cx="285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Persone e animali</a:t>
            </a:r>
            <a:endParaRPr lang="en-US" sz="2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A9FD70-5E7A-4874-92D5-CD1192B4BCAA}"/>
              </a:ext>
            </a:extLst>
          </p:cNvPr>
          <p:cNvSpPr txBox="1"/>
          <p:nvPr/>
        </p:nvSpPr>
        <p:spPr>
          <a:xfrm>
            <a:off x="9446819" y="2597128"/>
            <a:ext cx="207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Luoghi </a:t>
            </a:r>
            <a:endParaRPr lang="en-US" sz="20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3955FA-FE41-4306-9804-188951BCE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1607" y="4616141"/>
            <a:ext cx="1535671" cy="184280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222D9E1-740B-4A0F-966A-ED1B0009E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254" y="1967683"/>
            <a:ext cx="1753444" cy="237123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234445B-83BA-4F1B-A8CF-F53CA877AC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878" y="816839"/>
            <a:ext cx="1336325" cy="137865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FA17E88-C9AE-E1CF-C8E6-089ED31F8F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5813" y="1738839"/>
            <a:ext cx="33623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7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F91AB68-4B9D-472C-BD92-BA1505A8D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19" y="4715871"/>
            <a:ext cx="2619375" cy="17430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092941-F29C-4AF8-BCF3-FF0372FA790C}"/>
              </a:ext>
            </a:extLst>
          </p:cNvPr>
          <p:cNvSpPr txBox="1"/>
          <p:nvPr/>
        </p:nvSpPr>
        <p:spPr>
          <a:xfrm>
            <a:off x="3752909" y="86397"/>
            <a:ext cx="533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I MIEI RICORDI D’INFANZIA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F4FEC0-8CA8-4371-918F-28B4D434CD80}"/>
              </a:ext>
            </a:extLst>
          </p:cNvPr>
          <p:cNvSpPr txBox="1"/>
          <p:nvPr/>
        </p:nvSpPr>
        <p:spPr>
          <a:xfrm>
            <a:off x="598966" y="1797603"/>
            <a:ext cx="911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A72FC9-3CED-43C7-A131-4512AF516C99}"/>
              </a:ext>
            </a:extLst>
          </p:cNvPr>
          <p:cNvSpPr txBox="1"/>
          <p:nvPr/>
        </p:nvSpPr>
        <p:spPr>
          <a:xfrm>
            <a:off x="598966" y="2550706"/>
            <a:ext cx="601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2F78D0-52DF-42D7-9B02-9609410DE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090" y="4062993"/>
            <a:ext cx="2798961" cy="18625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B3BBD08-B227-4535-9054-485D02FE3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22" y="3747868"/>
            <a:ext cx="1537844" cy="23109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5718BC-0C31-447A-8FF4-F3C09AF97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012" y="877771"/>
            <a:ext cx="2855840" cy="14279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0572963-D16F-46C4-AC02-EAB42F596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984" y="548062"/>
            <a:ext cx="2466975" cy="18478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E03F58-D4EC-4423-B2CE-2CB62322C977}"/>
              </a:ext>
            </a:extLst>
          </p:cNvPr>
          <p:cNvSpPr txBox="1"/>
          <p:nvPr/>
        </p:nvSpPr>
        <p:spPr>
          <a:xfrm>
            <a:off x="1053013" y="2597128"/>
            <a:ext cx="285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Giochi e attività</a:t>
            </a:r>
            <a:endParaRPr lang="en-US" sz="2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FD3525-59A6-466D-A64B-2F98F8A00A5D}"/>
              </a:ext>
            </a:extLst>
          </p:cNvPr>
          <p:cNvSpPr txBox="1"/>
          <p:nvPr/>
        </p:nvSpPr>
        <p:spPr>
          <a:xfrm>
            <a:off x="897069" y="6420740"/>
            <a:ext cx="285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Sapori e odori</a:t>
            </a:r>
            <a:endParaRPr lang="en-US" sz="2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472C24-3296-4B58-ABB1-73697A0EDBA3}"/>
              </a:ext>
            </a:extLst>
          </p:cNvPr>
          <p:cNvSpPr txBox="1"/>
          <p:nvPr/>
        </p:nvSpPr>
        <p:spPr>
          <a:xfrm>
            <a:off x="7731533" y="6220685"/>
            <a:ext cx="285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Persone e animali</a:t>
            </a:r>
            <a:endParaRPr lang="en-US" sz="2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A9FD70-5E7A-4874-92D5-CD1192B4BCAA}"/>
              </a:ext>
            </a:extLst>
          </p:cNvPr>
          <p:cNvSpPr txBox="1"/>
          <p:nvPr/>
        </p:nvSpPr>
        <p:spPr>
          <a:xfrm>
            <a:off x="9446819" y="2597128"/>
            <a:ext cx="207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Luoghi </a:t>
            </a:r>
            <a:endParaRPr lang="en-US" sz="20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3955FA-FE41-4306-9804-188951BCE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1607" y="4616141"/>
            <a:ext cx="1535671" cy="184280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222D9E1-740B-4A0F-966A-ED1B0009E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254" y="1967683"/>
            <a:ext cx="1753444" cy="237123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234445B-83BA-4F1B-A8CF-F53CA877AC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878" y="816839"/>
            <a:ext cx="1336325" cy="137865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FA17E88-C9AE-E1CF-C8E6-089ED31F8F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9594" y="2563438"/>
            <a:ext cx="3362325" cy="2828925"/>
          </a:xfrm>
          <a:prstGeom prst="rect">
            <a:avLst/>
          </a:prstGeom>
        </p:spPr>
      </p:pic>
      <p:sp>
        <p:nvSpPr>
          <p:cNvPr id="5" name="Fumetto: ovale 4">
            <a:extLst>
              <a:ext uri="{FF2B5EF4-FFF2-40B4-BE49-F238E27FC236}">
                <a16:creationId xmlns:a16="http://schemas.microsoft.com/office/drawing/2014/main" id="{84A0EAFF-44B5-40A0-9491-9325922A6260}"/>
              </a:ext>
            </a:extLst>
          </p:cNvPr>
          <p:cNvSpPr/>
          <p:nvPr/>
        </p:nvSpPr>
        <p:spPr>
          <a:xfrm>
            <a:off x="4423878" y="842334"/>
            <a:ext cx="3655137" cy="23109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QUALE TEMPO VERBALE? </a:t>
            </a:r>
          </a:p>
          <a:p>
            <a:pPr algn="ctr"/>
            <a:r>
              <a:rPr lang="it-IT" sz="2400" dirty="0"/>
              <a:t>L’imperfetto</a:t>
            </a:r>
          </a:p>
        </p:txBody>
      </p:sp>
    </p:spTree>
    <p:extLst>
      <p:ext uri="{BB962C8B-B14F-4D97-AF65-F5344CB8AC3E}">
        <p14:creationId xmlns:p14="http://schemas.microsoft.com/office/powerpoint/2010/main" val="297635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9C6837-5736-6637-0E0D-CF5DF0AF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4" y="1270221"/>
            <a:ext cx="7125321" cy="551637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B883CE-E266-F9B1-73CB-DF490EF0E49A}"/>
              </a:ext>
            </a:extLst>
          </p:cNvPr>
          <p:cNvSpPr txBox="1"/>
          <p:nvPr/>
        </p:nvSpPr>
        <p:spPr>
          <a:xfrm>
            <a:off x="1891985" y="522219"/>
            <a:ext cx="753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Raccontare un gioco dell’infanzia: lettura a p. </a:t>
            </a:r>
            <a:r>
              <a:rPr lang="it-IT"/>
              <a:t>73</a:t>
            </a:r>
          </a:p>
        </p:txBody>
      </p:sp>
      <p:sp>
        <p:nvSpPr>
          <p:cNvPr id="2" name="Fumetto: ovale 1">
            <a:extLst>
              <a:ext uri="{FF2B5EF4-FFF2-40B4-BE49-F238E27FC236}">
                <a16:creationId xmlns:a16="http://schemas.microsoft.com/office/drawing/2014/main" id="{48273D99-58BE-45C2-8989-851AB6309490}"/>
              </a:ext>
            </a:extLst>
          </p:cNvPr>
          <p:cNvSpPr/>
          <p:nvPr/>
        </p:nvSpPr>
        <p:spPr>
          <a:xfrm>
            <a:off x="7911194" y="4096512"/>
            <a:ext cx="3420835" cy="1913252"/>
          </a:xfrm>
          <a:prstGeom prst="wedgeEllipseCallout">
            <a:avLst>
              <a:gd name="adj1" fmla="val 33033"/>
              <a:gd name="adj2" fmla="val 92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COMPITO:</a:t>
            </a:r>
          </a:p>
          <a:p>
            <a:pPr algn="ctr"/>
            <a:r>
              <a:rPr lang="it-IT" dirty="0"/>
              <a:t>TABELLA IMPERFETTO </a:t>
            </a:r>
          </a:p>
          <a:p>
            <a:pPr algn="ctr"/>
            <a:r>
              <a:rPr lang="it-IT" dirty="0"/>
              <a:t>(</a:t>
            </a:r>
            <a:r>
              <a:rPr lang="it-IT"/>
              <a:t>1 C, p</a:t>
            </a:r>
            <a:r>
              <a:rPr lang="it-IT" dirty="0"/>
              <a:t>. 73)</a:t>
            </a:r>
          </a:p>
          <a:p>
            <a:pPr algn="ctr"/>
            <a:r>
              <a:rPr lang="it-IT" dirty="0"/>
              <a:t>ES. 1 f, P. 74</a:t>
            </a:r>
          </a:p>
          <a:p>
            <a:pPr algn="ctr"/>
            <a:r>
              <a:rPr lang="it-IT" dirty="0"/>
              <a:t>Es. 5D, 5 E p. 72 (scuola)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C5872C-FC09-45B0-B2BF-8D2CBCF49B4E}"/>
              </a:ext>
            </a:extLst>
          </p:cNvPr>
          <p:cNvSpPr txBox="1"/>
          <p:nvPr/>
        </p:nvSpPr>
        <p:spPr>
          <a:xfrm>
            <a:off x="8563423" y="1284160"/>
            <a:ext cx="183879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IMPERFETTO:</a:t>
            </a:r>
          </a:p>
          <a:p>
            <a:endParaRPr lang="it-IT" dirty="0"/>
          </a:p>
          <a:p>
            <a:r>
              <a:rPr lang="it-IT" dirty="0"/>
              <a:t>DESCRIZIONE</a:t>
            </a:r>
          </a:p>
          <a:p>
            <a:endParaRPr lang="it-IT" dirty="0"/>
          </a:p>
          <a:p>
            <a:r>
              <a:rPr lang="it-IT" dirty="0"/>
              <a:t>ABITUDINI, azioni ripetute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D3014F1B-0BB9-497A-8394-097CDC418D4F}"/>
              </a:ext>
            </a:extLst>
          </p:cNvPr>
          <p:cNvSpPr/>
          <p:nvPr/>
        </p:nvSpPr>
        <p:spPr>
          <a:xfrm rot="5159867">
            <a:off x="5841171" y="-340327"/>
            <a:ext cx="254502" cy="5061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27535C1B-93BA-4A6D-8B67-9E756CCC8C80}"/>
              </a:ext>
            </a:extLst>
          </p:cNvPr>
          <p:cNvSpPr/>
          <p:nvPr/>
        </p:nvSpPr>
        <p:spPr>
          <a:xfrm rot="3935820">
            <a:off x="5859199" y="1006975"/>
            <a:ext cx="254502" cy="546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27829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2155</TotalTime>
  <Words>452</Words>
  <Application>Microsoft Office PowerPoint</Application>
  <PresentationFormat>Widescreen</PresentationFormat>
  <Paragraphs>105</Paragraphs>
  <Slides>8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Tw Cen MT</vt:lpstr>
      <vt:lpstr>Goccia</vt:lpstr>
      <vt:lpstr>                CORSO INTENSIVO Livello A2+/B1 Insegnante: Monica Piantoni (monica.piantoni@unibg.it) 8-19 settembre 2025 Lezione 4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97</cp:revision>
  <cp:lastPrinted>2021-02-09T16:17:52Z</cp:lastPrinted>
  <dcterms:created xsi:type="dcterms:W3CDTF">2020-09-14T11:02:13Z</dcterms:created>
  <dcterms:modified xsi:type="dcterms:W3CDTF">2025-09-11T09:50:25Z</dcterms:modified>
</cp:coreProperties>
</file>