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EC"/>
    <a:srgbClr val="FFFFFF"/>
    <a:srgbClr val="F6EABE"/>
    <a:srgbClr val="E2F0D9"/>
    <a:srgbClr val="AD8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/>
    <p:restoredTop sz="94745"/>
  </p:normalViewPr>
  <p:slideViewPr>
    <p:cSldViewPr snapToGrid="0" snapToObjects="1" showGuides="1">
      <p:cViewPr varScale="1">
        <p:scale>
          <a:sx n="108" d="100"/>
          <a:sy n="108" d="100"/>
        </p:scale>
        <p:origin x="19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5064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>
                <a:latin typeface="Rubik" pitchFamily="2" charset="-79"/>
                <a:cs typeface="Rubik" pitchFamily="2" charset="-79"/>
              </a:rPr>
              <a:t>Titolo del grafico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26EB0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F-5946-A2B9-77CE03945ED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FF-5946-A2B9-77CE03945ED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FF-5946-A2B9-77CE03945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7763248"/>
        <c:axId val="2125177792"/>
      </c:barChart>
      <c:catAx>
        <c:axId val="211776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pPr>
            <a:endParaRPr lang="it-IT"/>
          </a:p>
        </c:txPr>
        <c:crossAx val="2125177792"/>
        <c:crosses val="autoZero"/>
        <c:auto val="1"/>
        <c:lblAlgn val="ctr"/>
        <c:lblOffset val="100"/>
        <c:noMultiLvlLbl val="0"/>
      </c:catAx>
      <c:valAx>
        <c:axId val="212517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1776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ea typeface="+mn-ea"/>
              <a:cs typeface="Rubik" pitchFamily="2" charset="-79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A1227-896D-48D4-AA8F-400A0873E0B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BE8CCA-D2BD-4E62-876C-7836E8A2AE25}">
      <dgm:prSet/>
      <dgm:spPr/>
      <dgm:t>
        <a:bodyPr/>
        <a:lstStyle/>
        <a:p>
          <a:r>
            <a:rPr lang="en-US" b="0" i="0"/>
            <a:t>Prof.ssa Barbara Turchetta</a:t>
          </a:r>
          <a:endParaRPr lang="en-US"/>
        </a:p>
      </dgm:t>
    </dgm:pt>
    <dgm:pt modelId="{B43D30C8-960D-4DA6-B2B3-629791A342AA}" type="parTrans" cxnId="{DF747A22-E88A-4756-8582-F3E84F8848C4}">
      <dgm:prSet/>
      <dgm:spPr/>
      <dgm:t>
        <a:bodyPr/>
        <a:lstStyle/>
        <a:p>
          <a:endParaRPr lang="en-US"/>
        </a:p>
      </dgm:t>
    </dgm:pt>
    <dgm:pt modelId="{04E53CDF-5E81-4197-9602-DECFA55DDA21}" type="sibTrans" cxnId="{DF747A22-E88A-4756-8582-F3E84F8848C4}">
      <dgm:prSet/>
      <dgm:spPr/>
      <dgm:t>
        <a:bodyPr/>
        <a:lstStyle/>
        <a:p>
          <a:endParaRPr lang="en-US"/>
        </a:p>
      </dgm:t>
    </dgm:pt>
    <dgm:pt modelId="{E973849A-0216-4162-AE66-9BFA2009B007}">
      <dgm:prSet/>
      <dgm:spPr/>
      <dgm:t>
        <a:bodyPr/>
        <a:lstStyle/>
        <a:p>
          <a:r>
            <a:rPr lang="en-US" b="0" i="0" dirty="0" err="1"/>
            <a:t>Esercizi</a:t>
          </a:r>
          <a:endParaRPr lang="en-US" dirty="0"/>
        </a:p>
      </dgm:t>
    </dgm:pt>
    <dgm:pt modelId="{98D9D08C-E3E9-4808-8BBD-521981303B29}" type="parTrans" cxnId="{6910A362-A2B2-4880-894D-4C07CC1E0E6B}">
      <dgm:prSet/>
      <dgm:spPr/>
      <dgm:t>
        <a:bodyPr/>
        <a:lstStyle/>
        <a:p>
          <a:endParaRPr lang="en-US"/>
        </a:p>
      </dgm:t>
    </dgm:pt>
    <dgm:pt modelId="{249FDBCD-92B1-446F-90C1-DB021DD327DB}" type="sibTrans" cxnId="{6910A362-A2B2-4880-894D-4C07CC1E0E6B}">
      <dgm:prSet/>
      <dgm:spPr/>
      <dgm:t>
        <a:bodyPr/>
        <a:lstStyle/>
        <a:p>
          <a:endParaRPr lang="en-US"/>
        </a:p>
      </dgm:t>
    </dgm:pt>
    <dgm:pt modelId="{B5150049-7AC8-5142-8901-D454FC705FBF}" type="pres">
      <dgm:prSet presAssocID="{03CA1227-896D-48D4-AA8F-400A0873E0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55B9AC-B188-AB4B-B0CF-D95B8E34F5AE}" type="pres">
      <dgm:prSet presAssocID="{47BE8CCA-D2BD-4E62-876C-7836E8A2AE25}" presName="hierRoot1" presStyleCnt="0"/>
      <dgm:spPr/>
    </dgm:pt>
    <dgm:pt modelId="{9D277065-3407-DA49-8926-185AB7F63FFB}" type="pres">
      <dgm:prSet presAssocID="{47BE8CCA-D2BD-4E62-876C-7836E8A2AE25}" presName="composite" presStyleCnt="0"/>
      <dgm:spPr/>
    </dgm:pt>
    <dgm:pt modelId="{48262DC2-967A-F64B-988E-8023DC6A5E22}" type="pres">
      <dgm:prSet presAssocID="{47BE8CCA-D2BD-4E62-876C-7836E8A2AE25}" presName="background" presStyleLbl="node0" presStyleIdx="0" presStyleCnt="2"/>
      <dgm:spPr/>
    </dgm:pt>
    <dgm:pt modelId="{345A1BDB-F844-4C4D-9296-941D7B20215F}" type="pres">
      <dgm:prSet presAssocID="{47BE8CCA-D2BD-4E62-876C-7836E8A2AE25}" presName="text" presStyleLbl="fgAcc0" presStyleIdx="0" presStyleCnt="2">
        <dgm:presLayoutVars>
          <dgm:chPref val="3"/>
        </dgm:presLayoutVars>
      </dgm:prSet>
      <dgm:spPr/>
    </dgm:pt>
    <dgm:pt modelId="{82682EB6-2D7A-3944-A4F5-8C734ACF4CD9}" type="pres">
      <dgm:prSet presAssocID="{47BE8CCA-D2BD-4E62-876C-7836E8A2AE25}" presName="hierChild2" presStyleCnt="0"/>
      <dgm:spPr/>
    </dgm:pt>
    <dgm:pt modelId="{4F0F0010-B9D3-C448-9D66-C0E555E18038}" type="pres">
      <dgm:prSet presAssocID="{E973849A-0216-4162-AE66-9BFA2009B007}" presName="hierRoot1" presStyleCnt="0"/>
      <dgm:spPr/>
    </dgm:pt>
    <dgm:pt modelId="{B0EB4459-091F-5045-B4F2-5689E921974B}" type="pres">
      <dgm:prSet presAssocID="{E973849A-0216-4162-AE66-9BFA2009B007}" presName="composite" presStyleCnt="0"/>
      <dgm:spPr/>
    </dgm:pt>
    <dgm:pt modelId="{F18208F3-C8FC-4E46-A86A-DEA5338B1B31}" type="pres">
      <dgm:prSet presAssocID="{E973849A-0216-4162-AE66-9BFA2009B007}" presName="background" presStyleLbl="node0" presStyleIdx="1" presStyleCnt="2"/>
      <dgm:spPr/>
    </dgm:pt>
    <dgm:pt modelId="{CBC425EF-906C-2C42-B113-F64C70286DEA}" type="pres">
      <dgm:prSet presAssocID="{E973849A-0216-4162-AE66-9BFA2009B007}" presName="text" presStyleLbl="fgAcc0" presStyleIdx="1" presStyleCnt="2">
        <dgm:presLayoutVars>
          <dgm:chPref val="3"/>
        </dgm:presLayoutVars>
      </dgm:prSet>
      <dgm:spPr/>
    </dgm:pt>
    <dgm:pt modelId="{15AD3548-1D73-684C-BE10-E301F6B0B3A7}" type="pres">
      <dgm:prSet presAssocID="{E973849A-0216-4162-AE66-9BFA2009B007}" presName="hierChild2" presStyleCnt="0"/>
      <dgm:spPr/>
    </dgm:pt>
  </dgm:ptLst>
  <dgm:cxnLst>
    <dgm:cxn modelId="{DF747A22-E88A-4756-8582-F3E84F8848C4}" srcId="{03CA1227-896D-48D4-AA8F-400A0873E0B6}" destId="{47BE8CCA-D2BD-4E62-876C-7836E8A2AE25}" srcOrd="0" destOrd="0" parTransId="{B43D30C8-960D-4DA6-B2B3-629791A342AA}" sibTransId="{04E53CDF-5E81-4197-9602-DECFA55DDA21}"/>
    <dgm:cxn modelId="{6910A362-A2B2-4880-894D-4C07CC1E0E6B}" srcId="{03CA1227-896D-48D4-AA8F-400A0873E0B6}" destId="{E973849A-0216-4162-AE66-9BFA2009B007}" srcOrd="1" destOrd="0" parTransId="{98D9D08C-E3E9-4808-8BBD-521981303B29}" sibTransId="{249FDBCD-92B1-446F-90C1-DB021DD327DB}"/>
    <dgm:cxn modelId="{34A2B466-CD1D-DE43-BE54-4E61E906DA97}" type="presOf" srcId="{47BE8CCA-D2BD-4E62-876C-7836E8A2AE25}" destId="{345A1BDB-F844-4C4D-9296-941D7B20215F}" srcOrd="0" destOrd="0" presId="urn:microsoft.com/office/officeart/2005/8/layout/hierarchy1"/>
    <dgm:cxn modelId="{18529875-B8C9-0746-9700-D30D5D5541E6}" type="presOf" srcId="{03CA1227-896D-48D4-AA8F-400A0873E0B6}" destId="{B5150049-7AC8-5142-8901-D454FC705FBF}" srcOrd="0" destOrd="0" presId="urn:microsoft.com/office/officeart/2005/8/layout/hierarchy1"/>
    <dgm:cxn modelId="{C05717ED-2534-4848-A3C8-337E376F7A9C}" type="presOf" srcId="{E973849A-0216-4162-AE66-9BFA2009B007}" destId="{CBC425EF-906C-2C42-B113-F64C70286DEA}" srcOrd="0" destOrd="0" presId="urn:microsoft.com/office/officeart/2005/8/layout/hierarchy1"/>
    <dgm:cxn modelId="{D17E8D03-A845-394F-8BA6-BF6ECC0B97FC}" type="presParOf" srcId="{B5150049-7AC8-5142-8901-D454FC705FBF}" destId="{A655B9AC-B188-AB4B-B0CF-D95B8E34F5AE}" srcOrd="0" destOrd="0" presId="urn:microsoft.com/office/officeart/2005/8/layout/hierarchy1"/>
    <dgm:cxn modelId="{DF5346F7-6BE6-D543-AE67-F9DDF5C08025}" type="presParOf" srcId="{A655B9AC-B188-AB4B-B0CF-D95B8E34F5AE}" destId="{9D277065-3407-DA49-8926-185AB7F63FFB}" srcOrd="0" destOrd="0" presId="urn:microsoft.com/office/officeart/2005/8/layout/hierarchy1"/>
    <dgm:cxn modelId="{0D26103F-60A5-D74D-9455-D14C850EE770}" type="presParOf" srcId="{9D277065-3407-DA49-8926-185AB7F63FFB}" destId="{48262DC2-967A-F64B-988E-8023DC6A5E22}" srcOrd="0" destOrd="0" presId="urn:microsoft.com/office/officeart/2005/8/layout/hierarchy1"/>
    <dgm:cxn modelId="{8EB0E5D5-FAFE-7E49-9566-32F348F9A393}" type="presParOf" srcId="{9D277065-3407-DA49-8926-185AB7F63FFB}" destId="{345A1BDB-F844-4C4D-9296-941D7B20215F}" srcOrd="1" destOrd="0" presId="urn:microsoft.com/office/officeart/2005/8/layout/hierarchy1"/>
    <dgm:cxn modelId="{0BDEB54E-532A-914E-B042-BE61AD4C7BD1}" type="presParOf" srcId="{A655B9AC-B188-AB4B-B0CF-D95B8E34F5AE}" destId="{82682EB6-2D7A-3944-A4F5-8C734ACF4CD9}" srcOrd="1" destOrd="0" presId="urn:microsoft.com/office/officeart/2005/8/layout/hierarchy1"/>
    <dgm:cxn modelId="{39041D89-6352-2A44-9AE0-135055BFA01F}" type="presParOf" srcId="{B5150049-7AC8-5142-8901-D454FC705FBF}" destId="{4F0F0010-B9D3-C448-9D66-C0E555E18038}" srcOrd="1" destOrd="0" presId="urn:microsoft.com/office/officeart/2005/8/layout/hierarchy1"/>
    <dgm:cxn modelId="{8CE99AF0-2B6B-4B40-AEBB-D7DA9BE956DF}" type="presParOf" srcId="{4F0F0010-B9D3-C448-9D66-C0E555E18038}" destId="{B0EB4459-091F-5045-B4F2-5689E921974B}" srcOrd="0" destOrd="0" presId="urn:microsoft.com/office/officeart/2005/8/layout/hierarchy1"/>
    <dgm:cxn modelId="{6BCEC4AB-280E-7F4A-9062-A2304809ADFB}" type="presParOf" srcId="{B0EB4459-091F-5045-B4F2-5689E921974B}" destId="{F18208F3-C8FC-4E46-A86A-DEA5338B1B31}" srcOrd="0" destOrd="0" presId="urn:microsoft.com/office/officeart/2005/8/layout/hierarchy1"/>
    <dgm:cxn modelId="{132C7725-F6E4-8A4B-887C-E62EB4AD9B0A}" type="presParOf" srcId="{B0EB4459-091F-5045-B4F2-5689E921974B}" destId="{CBC425EF-906C-2C42-B113-F64C70286DEA}" srcOrd="1" destOrd="0" presId="urn:microsoft.com/office/officeart/2005/8/layout/hierarchy1"/>
    <dgm:cxn modelId="{F588A0A3-7801-0344-B467-5353074EFCED}" type="presParOf" srcId="{4F0F0010-B9D3-C448-9D66-C0E555E18038}" destId="{15AD3548-1D73-684C-BE10-E301F6B0B3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62DC2-967A-F64B-988E-8023DC6A5E22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A1BDB-F844-4C4D-9296-941D7B20215F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/>
            <a:t>Prof.ssa Barbara Turchetta</a:t>
          </a:r>
          <a:endParaRPr lang="en-US" sz="4000" kern="1200"/>
        </a:p>
      </dsp:txBody>
      <dsp:txXfrm>
        <a:off x="433546" y="784100"/>
        <a:ext cx="3211056" cy="1993740"/>
      </dsp:txXfrm>
    </dsp:sp>
    <dsp:sp modelId="{F18208F3-C8FC-4E46-A86A-DEA5338B1B31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425EF-906C-2C42-B113-F64C70286DEA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dirty="0" err="1"/>
            <a:t>Esercizi</a:t>
          </a:r>
          <a:endParaRPr lang="en-US" sz="4000" kern="1200" dirty="0"/>
        </a:p>
      </dsp:txBody>
      <dsp:txXfrm>
        <a:off x="4509795" y="784100"/>
        <a:ext cx="3211056" cy="199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02C05-E7CE-7F4E-B8C5-75CD09E1AD7F}" type="datetimeFigureOut">
              <a:rPr lang="it-IT" smtClean="0"/>
              <a:t>07/12/2021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AD6DA-A5BB-DB41-BC5B-4797B3B9F9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22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D6DA-A5BB-DB41-BC5B-4797B3B9F97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85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FAED48C-674F-3F4A-844F-F98F64E7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8880" y="6365809"/>
            <a:ext cx="712101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9C8E8F5A-BF1F-B849-8297-DA9579CB3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9" y="788187"/>
            <a:ext cx="7576152" cy="6890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presentazione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3ED7A6B-1BEC-964D-9019-8CEEA45ACA05}"/>
              </a:ext>
            </a:extLst>
          </p:cNvPr>
          <p:cNvSpPr txBox="1">
            <a:spLocks/>
          </p:cNvSpPr>
          <p:nvPr userDrawn="1"/>
        </p:nvSpPr>
        <p:spPr>
          <a:xfrm>
            <a:off x="775763" y="1643253"/>
            <a:ext cx="7575218" cy="5850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it-IT" sz="1800" b="0" dirty="0"/>
              <a:t>Sottotitolo della presentazione.</a:t>
            </a:r>
          </a:p>
          <a:p>
            <a:r>
              <a:rPr lang="it-IT" sz="1800" b="0" dirty="0" err="1"/>
              <a:t>Lorem</a:t>
            </a:r>
            <a:r>
              <a:rPr lang="it-IT" sz="1800" b="0" dirty="0"/>
              <a:t> </a:t>
            </a:r>
            <a:r>
              <a:rPr lang="it-IT" sz="1800" b="0" dirty="0" err="1"/>
              <a:t>ipsum</a:t>
            </a:r>
            <a:r>
              <a:rPr lang="it-IT" sz="1800" b="0" dirty="0"/>
              <a:t> </a:t>
            </a:r>
            <a:r>
              <a:rPr lang="it-IT" sz="1800" b="0" dirty="0" err="1"/>
              <a:t>dolor</a:t>
            </a:r>
            <a:r>
              <a:rPr lang="it-IT" sz="1800" b="0" dirty="0"/>
              <a:t> </a:t>
            </a:r>
            <a:r>
              <a:rPr lang="it-IT" sz="1800" b="0" dirty="0" err="1"/>
              <a:t>sit</a:t>
            </a:r>
            <a:r>
              <a:rPr lang="it-IT" sz="1800" b="0" dirty="0"/>
              <a:t> </a:t>
            </a:r>
            <a:r>
              <a:rPr lang="it-IT" sz="1800" b="0" dirty="0" err="1"/>
              <a:t>amet</a:t>
            </a:r>
            <a:r>
              <a:rPr lang="it-IT" sz="1800" b="0" dirty="0"/>
              <a:t>…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DA776A-DED7-F54B-BFDF-195CE208FCD1}"/>
              </a:ext>
            </a:extLst>
          </p:cNvPr>
          <p:cNvSpPr txBox="1"/>
          <p:nvPr userDrawn="1"/>
        </p:nvSpPr>
        <p:spPr>
          <a:xfrm>
            <a:off x="774828" y="490987"/>
            <a:ext cx="850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INDEX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7030ACE-7267-CE46-BC31-B007E4D29888}"/>
              </a:ext>
            </a:extLst>
          </p:cNvPr>
          <p:cNvSpPr txBox="1"/>
          <p:nvPr userDrawn="1"/>
        </p:nvSpPr>
        <p:spPr>
          <a:xfrm>
            <a:off x="774829" y="2642617"/>
            <a:ext cx="37081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1</a:t>
            </a:r>
          </a:p>
          <a:p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amet</a:t>
            </a:r>
            <a:endParaRPr lang="it-IT" sz="1600" b="0" i="0" dirty="0">
              <a:latin typeface="Rubik" pitchFamily="2" charset="-79"/>
              <a:cs typeface="Rubik" pitchFamily="2" charset="-79"/>
            </a:endParaRPr>
          </a:p>
          <a:p>
            <a:endParaRPr lang="it-IT" sz="1600" b="0" i="0" dirty="0">
              <a:latin typeface="Rubik" pitchFamily="2" charset="-79"/>
              <a:cs typeface="Rubik" pitchFamily="2" charset="-79"/>
            </a:endParaRPr>
          </a:p>
          <a:p>
            <a:r>
              <a:rPr lang="it-IT" sz="1600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2</a:t>
            </a:r>
          </a:p>
          <a:p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adipiscing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elit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aliquam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.</a:t>
            </a:r>
          </a:p>
          <a:p>
            <a:endParaRPr lang="it-IT" sz="1600" b="0" i="0" dirty="0">
              <a:latin typeface="Rubik" pitchFamily="2" charset="-79"/>
              <a:cs typeface="Rubik" pitchFamily="2" charset="-79"/>
            </a:endParaRPr>
          </a:p>
          <a:p>
            <a:r>
              <a:rPr lang="it-IT" sz="1600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3</a:t>
            </a:r>
          </a:p>
          <a:p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.</a:t>
            </a:r>
          </a:p>
          <a:p>
            <a:endParaRPr lang="it-IT" sz="1600" b="0" i="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4CB443-9575-0A41-9AEA-EB52A5B62548}"/>
              </a:ext>
            </a:extLst>
          </p:cNvPr>
          <p:cNvSpPr txBox="1"/>
          <p:nvPr userDrawn="1"/>
        </p:nvSpPr>
        <p:spPr>
          <a:xfrm>
            <a:off x="4661012" y="2642618"/>
            <a:ext cx="3689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4</a:t>
            </a:r>
          </a:p>
          <a:p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.</a:t>
            </a:r>
          </a:p>
          <a:p>
            <a:endParaRPr lang="it-IT" sz="1600" b="0" i="0" dirty="0">
              <a:latin typeface="Rubik" pitchFamily="2" charset="-79"/>
              <a:cs typeface="Rubik" pitchFamily="2" charset="-79"/>
            </a:endParaRPr>
          </a:p>
          <a:p>
            <a:r>
              <a:rPr lang="it-IT" sz="1600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5</a:t>
            </a:r>
          </a:p>
          <a:p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adpiscing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elit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sz="1600" b="0" i="0" dirty="0" err="1">
                <a:latin typeface="Rubik" pitchFamily="2" charset="-79"/>
                <a:cs typeface="Rubik" pitchFamily="2" charset="-79"/>
              </a:rPr>
              <a:t>aliquam</a:t>
            </a:r>
            <a:r>
              <a:rPr lang="it-IT" sz="1600" b="0" i="0" dirty="0">
                <a:latin typeface="Rubik" pitchFamily="2" charset="-79"/>
                <a:cs typeface="Rubik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68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8416A37-257F-974C-B6F3-9EEEB245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8880" y="6365809"/>
            <a:ext cx="1228339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44359939-189B-4E40-992D-E4B035470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219" y="2203323"/>
            <a:ext cx="7798710" cy="35860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>
                <a:latin typeface="Rubik" pitchFamily="2" charset="-79"/>
                <a:cs typeface="Rubik" pitchFamily="2" charset="-79"/>
              </a:defRPr>
            </a:lvl1pPr>
            <a:lvl2pPr>
              <a:defRPr sz="14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2000">
                <a:latin typeface="Rubik" pitchFamily="2" charset="-79"/>
                <a:cs typeface="Rubik" pitchFamily="2" charset="-79"/>
              </a:defRPr>
            </a:lvl4pPr>
            <a:lvl5pPr>
              <a:defRPr sz="20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5737EB0-0A06-0E4C-9904-F5FB711910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9" y="569537"/>
            <a:ext cx="7793099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</p:spTree>
    <p:extLst>
      <p:ext uri="{BB962C8B-B14F-4D97-AF65-F5344CB8AC3E}">
        <p14:creationId xmlns:p14="http://schemas.microsoft.com/office/powerpoint/2010/main" val="59026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87F008E-4124-6B4C-BCB0-B3C83F166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38880" y="6365809"/>
            <a:ext cx="929049" cy="365125"/>
          </a:xfrm>
        </p:spPr>
        <p:txBody>
          <a:bodyPr/>
          <a:lstStyle/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F09B6B-C9AE-A142-AB0F-40A0F6C40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219" y="569535"/>
            <a:ext cx="7798710" cy="5219850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>
              <a:defRPr sz="1600" b="1">
                <a:latin typeface="Rubik" pitchFamily="2" charset="-79"/>
                <a:cs typeface="Rubik" pitchFamily="2" charset="-79"/>
              </a:defRPr>
            </a:lvl1pPr>
            <a:lvl2pPr>
              <a:defRPr sz="14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2000">
                <a:latin typeface="Rubik" pitchFamily="2" charset="-79"/>
                <a:cs typeface="Rubik" pitchFamily="2" charset="-79"/>
              </a:defRPr>
            </a:lvl4pPr>
            <a:lvl5pPr>
              <a:defRPr sz="20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586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1FDDB18-6102-554D-9785-00D30EC7FD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91907B6-7A5A-764B-882D-B3CB853E25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569535"/>
            <a:ext cx="3709881" cy="5219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9905B945-E1DB-2B4D-8CF2-63C00A6B9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569535"/>
            <a:ext cx="3762181" cy="521985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>
              <a:defRPr sz="1600" b="1">
                <a:latin typeface="Rubik" pitchFamily="2" charset="-79"/>
                <a:cs typeface="Rubik" pitchFamily="2" charset="-79"/>
              </a:defRPr>
            </a:lvl1pPr>
            <a:lvl2pPr>
              <a:defRPr sz="14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2000">
                <a:latin typeface="Rubik" pitchFamily="2" charset="-79"/>
                <a:cs typeface="Rubik" pitchFamily="2" charset="-79"/>
              </a:defRPr>
            </a:lvl4pPr>
            <a:lvl5pPr>
              <a:defRPr sz="20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</a:t>
            </a:r>
            <a:r>
              <a:rPr lang="it-IT" dirty="0" err="1"/>
              <a:t>livelloTerzo</a:t>
            </a:r>
            <a:r>
              <a:rPr lang="it-IT" dirty="0"/>
              <a:t> livello</a:t>
            </a:r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413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53C603C-C6CD-D949-B8F8-9AA840B2C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5A31070-DD06-2544-A684-EC7B77A21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9" y="569537"/>
            <a:ext cx="7793099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614F75A-BA6C-3045-8642-629E9A4577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201713"/>
            <a:ext cx="2164547" cy="3587672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6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8F45C24-88EC-4748-B5BB-07B7C54960B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50203095"/>
              </p:ext>
            </p:extLst>
          </p:nvPr>
        </p:nvGraphicFramePr>
        <p:xfrm>
          <a:off x="3154681" y="2201713"/>
          <a:ext cx="5413247" cy="358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911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9732546-B18D-FF43-87ED-7891BF07B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338178B-B1D2-894D-8660-B094CC910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9" y="569535"/>
            <a:ext cx="7793099" cy="52198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0" i="1">
                <a:solidFill>
                  <a:srgbClr val="4E5960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it-IT" dirty="0"/>
              <a:t>–</a:t>
            </a:r>
            <a:br>
              <a:rPr lang="it-IT" dirty="0"/>
            </a:br>
            <a:r>
              <a:rPr lang="it-IT" dirty="0"/>
              <a:t>Il tempo non è affatto ciò che sembra.</a:t>
            </a:r>
            <a:br>
              <a:rPr lang="it-IT" dirty="0"/>
            </a:br>
            <a:r>
              <a:rPr lang="it-IT" dirty="0"/>
              <a:t>Non scorre in una sola direzione, e il futuro esiste contemporaneamente al passato.</a:t>
            </a:r>
            <a:br>
              <a:rPr lang="it-IT" dirty="0"/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AE9F8A-7F5A-2F43-AE62-19C51EE4BABD}"/>
              </a:ext>
            </a:extLst>
          </p:cNvPr>
          <p:cNvSpPr txBox="1"/>
          <p:nvPr userDrawn="1"/>
        </p:nvSpPr>
        <p:spPr>
          <a:xfrm>
            <a:off x="774828" y="3010184"/>
            <a:ext cx="34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351458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68C86F0-E391-FE4F-83A1-94B1165CC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DDAB5CA-E483-D94A-AEA8-8F8EC77FA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9" y="569535"/>
            <a:ext cx="7793099" cy="52198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 b="0" i="1">
                <a:solidFill>
                  <a:srgbClr val="4E5960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it-IT" dirty="0"/>
              <a:t>–</a:t>
            </a:r>
            <a:br>
              <a:rPr lang="it-IT" dirty="0"/>
            </a:br>
            <a:r>
              <a:rPr lang="it-IT" dirty="0"/>
              <a:t>Il genio altro non è che la capacità di osservare </a:t>
            </a:r>
            <a:br>
              <a:rPr lang="it-IT" dirty="0"/>
            </a:br>
            <a:r>
              <a:rPr lang="it-IT" dirty="0"/>
              <a:t>la realtà da prospettive non ordinarie. </a:t>
            </a:r>
            <a:br>
              <a:rPr lang="it-IT" dirty="0"/>
            </a:br>
            <a:r>
              <a:rPr lang="it-IT" dirty="0"/>
              <a:t>Mentre una persona intelligente, quando riesce </a:t>
            </a:r>
            <a:br>
              <a:rPr lang="it-IT" dirty="0"/>
            </a:br>
            <a:r>
              <a:rPr lang="it-IT" dirty="0"/>
              <a:t>a trovare un ago in un pagliaio, si ferma soddisfatta, </a:t>
            </a:r>
            <a:br>
              <a:rPr lang="it-IT" dirty="0"/>
            </a:br>
            <a:r>
              <a:rPr lang="it-IT" dirty="0"/>
              <a:t>il genio continua a cercare per trovarne un secondo, un terzo ed eventualmente un quarto.</a:t>
            </a:r>
            <a:br>
              <a:rPr lang="it-IT" dirty="0"/>
            </a:b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854CAA-DCBB-5C41-9BB7-4988299EED46}"/>
              </a:ext>
            </a:extLst>
          </p:cNvPr>
          <p:cNvSpPr txBox="1"/>
          <p:nvPr userDrawn="1"/>
        </p:nvSpPr>
        <p:spPr>
          <a:xfrm>
            <a:off x="774828" y="3695984"/>
            <a:ext cx="34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1102753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2E720B3-B9DD-1C46-BCB1-1A17BFF4E7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899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D2C202E-9958-764A-B568-8CAF72975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4D85FFBC-4C5F-F54E-A1A5-E934FC60A14C}"/>
              </a:ext>
            </a:extLst>
          </p:cNvPr>
          <p:cNvSpPr txBox="1">
            <a:spLocks/>
          </p:cNvSpPr>
          <p:nvPr userDrawn="1"/>
        </p:nvSpPr>
        <p:spPr>
          <a:xfrm>
            <a:off x="6413787" y="4061237"/>
            <a:ext cx="2424223" cy="2403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bg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it-IT" sz="800" b="0" dirty="0">
                <a:solidFill>
                  <a:srgbClr val="426EB0"/>
                </a:solidFill>
              </a:rPr>
              <a:t>RELATORI</a:t>
            </a:r>
          </a:p>
          <a:p>
            <a:r>
              <a:rPr lang="it-IT" sz="1200" b="0" dirty="0"/>
              <a:t>Prof. Nome Cognome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dirty="0"/>
              <a:t>Prof.ssa Nome Cognome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dirty="0"/>
              <a:t>Prof. Nome Cognome</a:t>
            </a:r>
          </a:p>
          <a:p>
            <a:endParaRPr lang="it-IT" sz="1200" b="0" dirty="0"/>
          </a:p>
          <a:p>
            <a:endParaRPr lang="it-IT" sz="1200" b="0" dirty="0"/>
          </a:p>
          <a:p>
            <a:r>
              <a:rPr lang="it-IT" sz="800" b="0" dirty="0">
                <a:solidFill>
                  <a:srgbClr val="426EB0"/>
                </a:solidFill>
              </a:rPr>
              <a:t>SEDE</a:t>
            </a:r>
          </a:p>
          <a:p>
            <a:r>
              <a:rPr lang="it-IT" sz="1200" b="0" dirty="0"/>
              <a:t>Kilometro Rosso</a:t>
            </a:r>
          </a:p>
          <a:p>
            <a:endParaRPr lang="it-IT" sz="1200" b="0" dirty="0"/>
          </a:p>
          <a:p>
            <a:r>
              <a:rPr lang="it-IT" sz="800" b="0" dirty="0">
                <a:solidFill>
                  <a:srgbClr val="426EB0"/>
                </a:solidFill>
              </a:rPr>
              <a:t>DATA</a:t>
            </a:r>
          </a:p>
          <a:p>
            <a:r>
              <a:rPr lang="it-IT" sz="1200" b="0" dirty="0"/>
              <a:t>27-12-2019</a:t>
            </a:r>
          </a:p>
          <a:p>
            <a:endParaRPr lang="it-IT" sz="1200" b="0" dirty="0"/>
          </a:p>
          <a:p>
            <a:endParaRPr lang="it-IT" sz="1200" b="0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A7937E3-9358-804F-8EE2-514E474ED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9" y="2590032"/>
            <a:ext cx="5140450" cy="1003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presentazione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7AFC66B2-DF04-2C41-8B14-38AA73220994}"/>
              </a:ext>
            </a:extLst>
          </p:cNvPr>
          <p:cNvSpPr txBox="1">
            <a:spLocks/>
          </p:cNvSpPr>
          <p:nvPr userDrawn="1"/>
        </p:nvSpPr>
        <p:spPr>
          <a:xfrm>
            <a:off x="774828" y="4090596"/>
            <a:ext cx="5140451" cy="1003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bg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it-IT" sz="1800" b="0" dirty="0"/>
              <a:t>Sottotitolo della presentazione. </a:t>
            </a:r>
            <a:r>
              <a:rPr lang="it-IT" sz="1800" b="0" dirty="0" err="1"/>
              <a:t>Lorem</a:t>
            </a:r>
            <a:r>
              <a:rPr lang="it-IT" sz="1800" b="0" dirty="0"/>
              <a:t> </a:t>
            </a:r>
            <a:r>
              <a:rPr lang="it-IT" sz="1800" b="0" dirty="0" err="1"/>
              <a:t>ipsum</a:t>
            </a:r>
            <a:r>
              <a:rPr lang="it-IT" sz="1800" b="0" dirty="0"/>
              <a:t> </a:t>
            </a:r>
            <a:r>
              <a:rPr lang="it-IT" sz="1800" b="0" dirty="0" err="1"/>
              <a:t>dolor</a:t>
            </a:r>
            <a:r>
              <a:rPr lang="it-IT" sz="1800" b="0" dirty="0"/>
              <a:t> </a:t>
            </a:r>
            <a:r>
              <a:rPr lang="it-IT" sz="1800" b="0" dirty="0" err="1"/>
              <a:t>sit</a:t>
            </a:r>
            <a:r>
              <a:rPr lang="it-IT" sz="1800" b="0" dirty="0"/>
              <a:t> </a:t>
            </a:r>
            <a:r>
              <a:rPr lang="it-IT" sz="1800" b="0" dirty="0" err="1"/>
              <a:t>amet</a:t>
            </a:r>
            <a:r>
              <a:rPr lang="it-IT" sz="1800" b="0" dirty="0"/>
              <a:t> </a:t>
            </a:r>
            <a:r>
              <a:rPr lang="it-IT" sz="1800" b="0" dirty="0" err="1"/>
              <a:t>consectetur</a:t>
            </a:r>
            <a:r>
              <a:rPr lang="it-IT" sz="1800" b="0" dirty="0"/>
              <a:t> </a:t>
            </a:r>
            <a:r>
              <a:rPr lang="it-IT" sz="1800" b="0" dirty="0" err="1"/>
              <a:t>adipiscing</a:t>
            </a:r>
            <a:endParaRPr lang="it-IT" sz="1800" b="0" dirty="0"/>
          </a:p>
        </p:txBody>
      </p:sp>
    </p:spTree>
    <p:extLst>
      <p:ext uri="{BB962C8B-B14F-4D97-AF65-F5344CB8AC3E}">
        <p14:creationId xmlns:p14="http://schemas.microsoft.com/office/powerpoint/2010/main" val="312114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E49B016-C2D4-7E46-A2FE-82A95257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8880" y="6365809"/>
            <a:ext cx="1228339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46659496-BF2A-DF4A-AB02-F351D40DC4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9" y="569537"/>
            <a:ext cx="7762268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85E62F6-ECA6-AD4B-8C82-B79F7A7693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2201713"/>
            <a:ext cx="7766419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64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Immagi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4245E6A-DE49-B04E-83BE-125B163A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8880" y="6365809"/>
            <a:ext cx="1228339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72F74345-93F8-714E-BFF9-7F3D20AF7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9" y="569537"/>
            <a:ext cx="371032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75E16999-10A2-134F-8CFD-783E59EE76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9" y="2201713"/>
            <a:ext cx="3712310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6C095F8-AE65-B74A-B45D-92EE40755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012" y="569537"/>
            <a:ext cx="3876086" cy="52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2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Testo + Immagine ful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B814B163-B188-044E-9F25-CFFB82D8F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011" y="0"/>
            <a:ext cx="4482989" cy="6858000"/>
          </a:xfrm>
          <a:prstGeom prst="rect">
            <a:avLst/>
          </a:prstGeom>
        </p:spPr>
      </p:pic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9BF00028-EC96-F54D-80DB-3AEBEFEC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8880" y="6365809"/>
            <a:ext cx="1228339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8EE7220-C17B-CD46-9C10-90B1D9EEB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9" y="569537"/>
            <a:ext cx="371032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D1F9220B-FD39-6D41-804A-11FB1E81EC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9" y="2201713"/>
            <a:ext cx="3712310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118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Immagine ful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028D81B1-566A-9645-99B3-4E883D78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8880" y="6365809"/>
            <a:ext cx="1228339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5C6B924-2127-4F45-9911-62787BC2C9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011" y="0"/>
            <a:ext cx="4482989" cy="6858000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BF68E827-F796-6A4D-B352-45F69BD19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9" y="569537"/>
            <a:ext cx="3712310" cy="5219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57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E7EDD5-AAD4-6A48-8849-D596717E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8880" y="6365809"/>
            <a:ext cx="1228339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6BFD2E5-2FE6-F64B-B714-694DD045D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83230" y="-738865"/>
            <a:ext cx="5145465" cy="7762268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51F3D934-CCD2-9340-8ACE-7A2DA941A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7"/>
            <a:ext cx="5162987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</p:spTree>
    <p:extLst>
      <p:ext uri="{BB962C8B-B14F-4D97-AF65-F5344CB8AC3E}">
        <p14:creationId xmlns:p14="http://schemas.microsoft.com/office/powerpoint/2010/main" val="28337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1143310-5CFD-2449-982F-493E1A549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2" y="-1143003"/>
            <a:ext cx="6858002" cy="914400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65C5F22-A923-794F-BB72-3C95ACE682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130351"/>
            <a:ext cx="9144000" cy="803672"/>
          </a:xfrm>
          <a:prstGeom prst="rect">
            <a:avLst/>
          </a:prstGeom>
        </p:spPr>
      </p:pic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5D5AC4FC-C48B-6441-B32F-0FE5DCF2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8880" y="6365809"/>
            <a:ext cx="1228339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5F57714-DEA2-C940-BCF8-60A6BEB89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7"/>
            <a:ext cx="5162987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9C874AE-700E-5A43-8F54-AAB63B423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74" t="-1" r="63610" b="-340"/>
          <a:stretch/>
        </p:blipFill>
        <p:spPr>
          <a:xfrm>
            <a:off x="774829" y="-1"/>
            <a:ext cx="2552664" cy="12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D35839C1-8FBB-8340-8039-22BEA352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8881" y="6365809"/>
            <a:ext cx="929048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B003C5BC-2DB0-004F-9B1B-2C319C686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9" y="569537"/>
            <a:ext cx="7793099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950F30FD-D6CD-1B41-982D-B622549709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9" y="2201713"/>
            <a:ext cx="7797250" cy="3587672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>
              <a:buNone/>
              <a:defRPr sz="16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35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0A671544-EF58-7B49-8E01-E8311785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8881" y="6365809"/>
            <a:ext cx="929048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0BED9E43-E4A1-1845-A85B-D20A0E10A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9" y="569537"/>
            <a:ext cx="7793099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3A2823E-F4D6-684F-8AB6-5CEDB6F838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9" y="2642615"/>
            <a:ext cx="7797250" cy="3146769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>
              <a:buNone/>
              <a:defRPr sz="16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531A14F2-F883-1B4E-A3FB-AC26D79D6B6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0677" y="2201713"/>
            <a:ext cx="3618443" cy="29587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1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Titolo paragrafo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48E567B8-FC42-9A4E-831E-AC31D6B0F16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72703" y="2201713"/>
            <a:ext cx="3795226" cy="29587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1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Titolo paragrafo</a:t>
            </a:r>
          </a:p>
        </p:txBody>
      </p:sp>
    </p:spTree>
    <p:extLst>
      <p:ext uri="{BB962C8B-B14F-4D97-AF65-F5344CB8AC3E}">
        <p14:creationId xmlns:p14="http://schemas.microsoft.com/office/powerpoint/2010/main" val="27311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1867317-7CC4-E94B-A944-DCB70C765F3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073707"/>
            <a:ext cx="9144000" cy="80367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580C9FB-855E-3346-AF93-46C169D1000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125016"/>
          </a:xfrm>
          <a:prstGeom prst="rect">
            <a:avLst/>
          </a:prstGeom>
        </p:spPr>
      </p:pic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0F55DB8C-9507-3649-B7D5-06A02099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8880" y="6365809"/>
            <a:ext cx="1228339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969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02BA750-BDBC-4840-BE7F-9BC9268E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Linguistica</a:t>
            </a:r>
            <a:r>
              <a:rPr lang="en-US" sz="42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Tipologica</a:t>
            </a:r>
            <a:endParaRPr lang="en-US" sz="42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6EF0F21-B75B-43AE-866E-0F70809DAE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904091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141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CE55D4B-4C03-F24D-9DD7-0DFE73B0A5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68447"/>
          <a:stretch/>
        </p:blipFill>
        <p:spPr>
          <a:xfrm>
            <a:off x="13138" y="822443"/>
            <a:ext cx="9248336" cy="1764345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456F0C-2038-C64F-AC8F-33DF8EC4B4D7}"/>
              </a:ext>
            </a:extLst>
          </p:cNvPr>
          <p:cNvSpPr txBox="1"/>
          <p:nvPr/>
        </p:nvSpPr>
        <p:spPr>
          <a:xfrm>
            <a:off x="1070893" y="3347883"/>
            <a:ext cx="7375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MALTRATTAMENTI, PAVONEGGIARE, APPIATTIMENTO, BACIAMANO, </a:t>
            </a:r>
          </a:p>
          <a:p>
            <a:endParaRPr lang="en-US" dirty="0"/>
          </a:p>
          <a:p>
            <a:r>
              <a:rPr lang="en-US" dirty="0"/>
              <a:t>FORTIFICANTI, SGAMBETTARE, SCARCERAZIONE, DISOBBEDIENZA, </a:t>
            </a:r>
          </a:p>
          <a:p>
            <a:endParaRPr lang="en-US" dirty="0"/>
          </a:p>
          <a:p>
            <a:r>
              <a:rPr lang="en-US" dirty="0"/>
              <a:t>POPOLARITA’, AMMORBIDENTE</a:t>
            </a:r>
          </a:p>
        </p:txBody>
      </p:sp>
    </p:spTree>
    <p:extLst>
      <p:ext uri="{BB962C8B-B14F-4D97-AF65-F5344CB8AC3E}">
        <p14:creationId xmlns:p14="http://schemas.microsoft.com/office/powerpoint/2010/main" val="6655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1CD263BD-BC4A-C94D-9F81-54E467B667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063075"/>
            <a:ext cx="9405447" cy="5686641"/>
          </a:xfrm>
        </p:spPr>
      </p:pic>
    </p:spTree>
    <p:extLst>
      <p:ext uri="{BB962C8B-B14F-4D97-AF65-F5344CB8AC3E}">
        <p14:creationId xmlns:p14="http://schemas.microsoft.com/office/powerpoint/2010/main" val="280723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E368714-CF8F-924B-858E-14C4ADD956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124912"/>
            <a:ext cx="8991376" cy="4608176"/>
          </a:xfrm>
        </p:spPr>
      </p:pic>
    </p:spTree>
    <p:extLst>
      <p:ext uri="{BB962C8B-B14F-4D97-AF65-F5344CB8AC3E}">
        <p14:creationId xmlns:p14="http://schemas.microsoft.com/office/powerpoint/2010/main" val="88035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E368714-CF8F-924B-858E-14C4ADD956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60158" y="138323"/>
            <a:ext cx="8991376" cy="4608176"/>
          </a:xfrm>
        </p:spPr>
      </p:pic>
      <p:pic>
        <p:nvPicPr>
          <p:cNvPr id="3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07F0A02-6648-7844-931A-0C5267C1C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91" y="5105061"/>
            <a:ext cx="7797800" cy="175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9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E09F27D-C719-E54D-B961-BE2D0188BE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9356"/>
          <a:stretch/>
        </p:blipFill>
        <p:spPr>
          <a:xfrm>
            <a:off x="241443" y="1275348"/>
            <a:ext cx="8798474" cy="3585410"/>
          </a:xfrm>
        </p:spPr>
      </p:pic>
    </p:spTree>
    <p:extLst>
      <p:ext uri="{BB962C8B-B14F-4D97-AF65-F5344CB8AC3E}">
        <p14:creationId xmlns:p14="http://schemas.microsoft.com/office/powerpoint/2010/main" val="236431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E09F27D-C719-E54D-B961-BE2D0188BE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9356"/>
          <a:stretch/>
        </p:blipFill>
        <p:spPr>
          <a:xfrm>
            <a:off x="172763" y="348916"/>
            <a:ext cx="8798474" cy="3585410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84C9E0-B2B4-6C48-BB0D-B991B729F06E}"/>
              </a:ext>
            </a:extLst>
          </p:cNvPr>
          <p:cNvSpPr txBox="1"/>
          <p:nvPr/>
        </p:nvSpPr>
        <p:spPr>
          <a:xfrm>
            <a:off x="276726" y="4584032"/>
            <a:ext cx="8694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Il </a:t>
            </a:r>
            <a:r>
              <a:rPr lang="en-US" sz="2400" dirty="0" err="1"/>
              <a:t>tipo</a:t>
            </a:r>
            <a:r>
              <a:rPr lang="en-US" sz="2400" dirty="0"/>
              <a:t> </a:t>
            </a:r>
            <a:r>
              <a:rPr lang="en-US" sz="2400" dirty="0" err="1"/>
              <a:t>morfologico</a:t>
            </a:r>
            <a:r>
              <a:rPr lang="en-US" sz="2400" dirty="0"/>
              <a:t> è </a:t>
            </a:r>
            <a:r>
              <a:rPr lang="en-US" sz="2400" dirty="0" err="1"/>
              <a:t>quello</a:t>
            </a:r>
            <a:r>
              <a:rPr lang="en-US" sz="2400" dirty="0"/>
              <a:t> </a:t>
            </a:r>
            <a:r>
              <a:rPr lang="en-US" sz="2400" dirty="0" err="1"/>
              <a:t>flessivo</a:t>
            </a:r>
            <a:r>
              <a:rPr lang="en-US" sz="2400" dirty="0"/>
              <a:t> </a:t>
            </a:r>
            <a:r>
              <a:rPr lang="en-US" sz="2400" dirty="0" err="1"/>
              <a:t>fusivo</a:t>
            </a:r>
            <a:r>
              <a:rPr lang="en-US" sz="2400" dirty="0"/>
              <a:t>, </a:t>
            </a:r>
            <a:r>
              <a:rPr lang="en-US" sz="2400" dirty="0" err="1"/>
              <a:t>dato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il </a:t>
            </a:r>
            <a:r>
              <a:rPr lang="en-US" sz="2400" dirty="0" err="1"/>
              <a:t>paradigma</a:t>
            </a:r>
            <a:r>
              <a:rPr lang="en-US" sz="2400" dirty="0"/>
              <a:t> sopra </a:t>
            </a:r>
            <a:r>
              <a:rPr lang="en-US" sz="2400" dirty="0" err="1"/>
              <a:t>riportato</a:t>
            </a:r>
            <a:r>
              <a:rPr lang="en-US" sz="2400" dirty="0"/>
              <a:t> </a:t>
            </a:r>
            <a:r>
              <a:rPr lang="en-US" sz="2400" dirty="0" err="1"/>
              <a:t>presenta</a:t>
            </a:r>
            <a:r>
              <a:rPr lang="en-US" sz="2400" dirty="0"/>
              <a:t> </a:t>
            </a:r>
            <a:r>
              <a:rPr lang="en-US" sz="2400" dirty="0" err="1"/>
              <a:t>morfi</a:t>
            </a:r>
            <a:r>
              <a:rPr lang="en-US" sz="2400" dirty="0"/>
              <a:t> </a:t>
            </a:r>
            <a:r>
              <a:rPr lang="en-US" sz="2400" dirty="0" err="1"/>
              <a:t>cumulativi</a:t>
            </a:r>
            <a:r>
              <a:rPr lang="en-US" sz="2400" dirty="0"/>
              <a:t> di </a:t>
            </a:r>
            <a:r>
              <a:rPr lang="en-US" sz="2400" dirty="0" err="1"/>
              <a:t>caso</a:t>
            </a:r>
            <a:r>
              <a:rPr lang="en-US" sz="2400" dirty="0"/>
              <a:t> e </a:t>
            </a:r>
            <a:r>
              <a:rPr lang="en-US" sz="2400" dirty="0" err="1"/>
              <a:t>numero</a:t>
            </a:r>
            <a:r>
              <a:rPr lang="en-US" sz="2400" dirty="0"/>
              <a:t>. (la lingua </a:t>
            </a:r>
            <a:r>
              <a:rPr lang="en-US" sz="2400" dirty="0" err="1"/>
              <a:t>esemplificata</a:t>
            </a:r>
            <a:r>
              <a:rPr lang="en-US" sz="2400" dirty="0"/>
              <a:t> </a:t>
            </a:r>
            <a:r>
              <a:rPr lang="en-US" sz="2400" dirty="0" err="1"/>
              <a:t>è</a:t>
            </a:r>
            <a:r>
              <a:rPr lang="en-US" sz="2400" dirty="0"/>
              <a:t> </a:t>
            </a:r>
            <a:r>
              <a:rPr lang="en-US" sz="2400" dirty="0" err="1"/>
              <a:t>l’armeno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733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79C44F-0640-0644-ACB4-FEC774A385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524" y="1479884"/>
            <a:ext cx="8985224" cy="3002915"/>
          </a:xfrm>
        </p:spPr>
      </p:pic>
    </p:spTree>
    <p:extLst>
      <p:ext uri="{BB962C8B-B14F-4D97-AF65-F5344CB8AC3E}">
        <p14:creationId xmlns:p14="http://schemas.microsoft.com/office/powerpoint/2010/main" val="187232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79C44F-0640-0644-ACB4-FEC774A385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524" y="1479884"/>
            <a:ext cx="8985224" cy="3002915"/>
          </a:xfr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91FA1DB-C4D6-8644-9598-7B8FAE42D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0232"/>
            <a:ext cx="9144000" cy="13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18C7A80-824D-0147-9418-BC396ED72A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en-US" sz="2400" dirty="0"/>
              <a:t>Individuate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ruoli</a:t>
            </a:r>
            <a:r>
              <a:rPr lang="en-US" sz="2400" dirty="0"/>
              <a:t> </a:t>
            </a:r>
            <a:r>
              <a:rPr lang="en-US" sz="2400" dirty="0" err="1"/>
              <a:t>sintattici</a:t>
            </a:r>
            <a:r>
              <a:rPr lang="en-US" sz="2400" dirty="0"/>
              <a:t> e </a:t>
            </a:r>
            <a:r>
              <a:rPr lang="en-US" sz="2400" dirty="0" err="1"/>
              <a:t>semantici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diversi</a:t>
            </a:r>
            <a:r>
              <a:rPr lang="en-US" sz="2400" dirty="0"/>
              <a:t> </a:t>
            </a:r>
            <a:r>
              <a:rPr lang="en-US" sz="2400" dirty="0" err="1"/>
              <a:t>argomenti</a:t>
            </a:r>
            <a:r>
              <a:rPr lang="en-US" sz="2400" dirty="0"/>
              <a:t> e commentate le due </a:t>
            </a:r>
            <a:r>
              <a:rPr lang="en-US" sz="2400" dirty="0" err="1"/>
              <a:t>frasi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1. il cacciatore </a:t>
            </a:r>
            <a:r>
              <a:rPr lang="en-US" sz="2400" dirty="0" err="1"/>
              <a:t>uccise</a:t>
            </a:r>
            <a:r>
              <a:rPr lang="en-US" sz="2400" dirty="0"/>
              <a:t> il leone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il leone </a:t>
            </a:r>
            <a:r>
              <a:rPr lang="en-US" sz="2400" dirty="0" err="1"/>
              <a:t>scappò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9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9042EC5-4E10-AF48-9981-D0EA47B22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8556"/>
            <a:ext cx="9186890" cy="3516593"/>
          </a:xfrm>
        </p:spPr>
      </p:pic>
    </p:spTree>
    <p:extLst>
      <p:ext uri="{BB962C8B-B14F-4D97-AF65-F5344CB8AC3E}">
        <p14:creationId xmlns:p14="http://schemas.microsoft.com/office/powerpoint/2010/main" val="200985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229326-50AF-3446-96CA-FE950DDC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569537"/>
            <a:ext cx="8705849" cy="996715"/>
          </a:xfrm>
        </p:spPr>
        <p:txBody>
          <a:bodyPr>
            <a:normAutofit fontScale="90000"/>
          </a:bodyPr>
          <a:lstStyle/>
          <a:p>
            <a:r>
              <a:rPr lang="en-US" dirty="0"/>
              <a:t>Individuate la </a:t>
            </a:r>
            <a:r>
              <a:rPr lang="en-US" dirty="0" err="1"/>
              <a:t>codificazione</a:t>
            </a:r>
            <a:r>
              <a:rPr lang="en-US" dirty="0"/>
              <a:t> </a:t>
            </a:r>
            <a:r>
              <a:rPr lang="en-US" dirty="0" err="1"/>
              <a:t>formale</a:t>
            </a:r>
            <a:r>
              <a:rPr lang="en-US" dirty="0"/>
              <a:t> e le </a:t>
            </a:r>
            <a:r>
              <a:rPr lang="en-US" dirty="0" err="1"/>
              <a:t>funzioni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seguenti</a:t>
            </a:r>
            <a:r>
              <a:rPr lang="en-US" dirty="0"/>
              <a:t> </a:t>
            </a:r>
            <a:r>
              <a:rPr lang="en-US" dirty="0" err="1"/>
              <a:t>alternanze</a:t>
            </a:r>
            <a:r>
              <a:rPr lang="en-US" dirty="0"/>
              <a:t> </a:t>
            </a:r>
            <a:r>
              <a:rPr lang="en-US" dirty="0" err="1"/>
              <a:t>morfologiche</a:t>
            </a:r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C75A69D-AADE-7D46-9AE7-CB2B2286A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842"/>
          <a:stretch/>
        </p:blipFill>
        <p:spPr>
          <a:xfrm>
            <a:off x="47051" y="2996307"/>
            <a:ext cx="9001256" cy="2618681"/>
          </a:xfrm>
        </p:spPr>
      </p:pic>
    </p:spTree>
    <p:extLst>
      <p:ext uri="{BB962C8B-B14F-4D97-AF65-F5344CB8AC3E}">
        <p14:creationId xmlns:p14="http://schemas.microsoft.com/office/powerpoint/2010/main" val="162607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06D4E6-BD55-2843-9A0B-A80DFB7F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Viste</a:t>
            </a:r>
            <a:r>
              <a:rPr lang="en-US" dirty="0"/>
              <a:t> le </a:t>
            </a:r>
            <a:r>
              <a:rPr lang="en-US" dirty="0" err="1"/>
              <a:t>glosse</a:t>
            </a:r>
            <a:r>
              <a:rPr lang="en-US" dirty="0"/>
              <a:t> di </a:t>
            </a:r>
            <a:r>
              <a:rPr lang="en-US" dirty="0" err="1"/>
              <a:t>riferimento</a:t>
            </a:r>
            <a:r>
              <a:rPr lang="en-US" dirty="0"/>
              <a:t>, </a:t>
            </a:r>
            <a:r>
              <a:rPr lang="en-US" dirty="0" err="1"/>
              <a:t>glossate</a:t>
            </a:r>
            <a:r>
              <a:rPr lang="en-US" dirty="0"/>
              <a:t> le </a:t>
            </a:r>
            <a:r>
              <a:rPr lang="en-US" dirty="0" err="1"/>
              <a:t>seguenti</a:t>
            </a:r>
            <a:r>
              <a:rPr lang="en-US" dirty="0"/>
              <a:t> </a:t>
            </a:r>
            <a:r>
              <a:rPr lang="en-US" dirty="0" err="1"/>
              <a:t>frasi</a:t>
            </a:r>
            <a:endParaRPr lang="en-US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7D5AF4B-406F-8D46-9D62-BCB8996D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75" y="1566863"/>
            <a:ext cx="8369300" cy="4222750"/>
          </a:xfrm>
        </p:spPr>
        <p:txBody>
          <a:bodyPr vert="horz" lIns="91440" tIns="45720" rIns="91440" bIns="45720" numCol="2" rtlCol="0" anchor="ctr">
            <a:normAutofit/>
          </a:bodyPr>
          <a:lstStyle/>
          <a:p>
            <a:r>
              <a:rPr lang="en-US" sz="1200" dirty="0">
                <a:latin typeface="+mn-lt"/>
                <a:cs typeface="+mn-cs"/>
              </a:rPr>
              <a:t>Lista </a:t>
            </a:r>
            <a:r>
              <a:rPr lang="en-US" sz="1200" dirty="0" err="1">
                <a:latin typeface="+mn-lt"/>
                <a:cs typeface="+mn-cs"/>
              </a:rPr>
              <a:t>delle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principali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etichette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en-US" sz="1200" dirty="0" err="1">
                <a:latin typeface="+mn-lt"/>
                <a:cs typeface="+mn-cs"/>
              </a:rPr>
              <a:t>categoriali</a:t>
            </a:r>
            <a:r>
              <a:rPr lang="en-US" sz="1200" dirty="0">
                <a:latin typeface="+mn-lt"/>
                <a:cs typeface="+mn-cs"/>
              </a:rPr>
              <a:t> abbreviate</a:t>
            </a:r>
          </a:p>
          <a:p>
            <a:endParaRPr lang="en-US" sz="12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ACC	</a:t>
            </a:r>
            <a:r>
              <a:rPr lang="en-US" sz="1400" dirty="0" err="1">
                <a:latin typeface="+mn-lt"/>
                <a:cs typeface="+mn-cs"/>
              </a:rPr>
              <a:t>accusativo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CONT	</a:t>
            </a:r>
            <a:r>
              <a:rPr lang="en-US" sz="1400" dirty="0" err="1">
                <a:latin typeface="+mn-lt"/>
                <a:cs typeface="+mn-cs"/>
              </a:rPr>
              <a:t>continuativo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DAT	</a:t>
            </a:r>
            <a:r>
              <a:rPr lang="en-US" sz="1400" dirty="0" err="1">
                <a:latin typeface="+mn-lt"/>
                <a:cs typeface="+mn-cs"/>
              </a:rPr>
              <a:t>dativo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DEF	</a:t>
            </a:r>
            <a:r>
              <a:rPr lang="en-US" sz="1400" dirty="0" err="1">
                <a:latin typeface="+mn-lt"/>
                <a:cs typeface="+mn-cs"/>
              </a:rPr>
              <a:t>definito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DIR	</a:t>
            </a:r>
            <a:r>
              <a:rPr lang="en-US" sz="1400" dirty="0" err="1">
                <a:latin typeface="+mn-lt"/>
                <a:cs typeface="+mn-cs"/>
              </a:rPr>
              <a:t>direzionale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F	</a:t>
            </a:r>
            <a:r>
              <a:rPr lang="en-US" sz="1400" dirty="0" err="1">
                <a:latin typeface="+mn-lt"/>
                <a:cs typeface="+mn-cs"/>
              </a:rPr>
              <a:t>femminile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FUT	</a:t>
            </a:r>
            <a:r>
              <a:rPr lang="en-US" sz="1400" dirty="0" err="1">
                <a:latin typeface="+mn-lt"/>
                <a:cs typeface="+mn-cs"/>
              </a:rPr>
              <a:t>futur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GEN	</a:t>
            </a:r>
            <a:r>
              <a:rPr lang="en-US" sz="1400" dirty="0" err="1">
                <a:latin typeface="+mn-lt"/>
                <a:cs typeface="+mn-cs"/>
              </a:rPr>
              <a:t>genitivo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i="1" dirty="0">
                <a:latin typeface="+mn-lt"/>
                <a:cs typeface="+mn-cs"/>
              </a:rPr>
              <a:t>IMPF</a:t>
            </a:r>
            <a:r>
              <a:rPr lang="en-US" sz="1400" dirty="0">
                <a:latin typeface="+mn-lt"/>
                <a:cs typeface="+mn-cs"/>
              </a:rPr>
              <a:t>	</a:t>
            </a:r>
            <a:r>
              <a:rPr lang="en-US" sz="1400" dirty="0" err="1">
                <a:latin typeface="+mn-lt"/>
                <a:cs typeface="+mn-cs"/>
              </a:rPr>
              <a:t>imperfetto</a:t>
            </a:r>
            <a:r>
              <a:rPr lang="en-US" sz="1400" dirty="0">
                <a:latin typeface="+mn-lt"/>
                <a:cs typeface="+mn-cs"/>
              </a:rPr>
              <a:t> [non </a:t>
            </a:r>
            <a:r>
              <a:rPr lang="en-US" sz="1400" dirty="0" err="1">
                <a:latin typeface="+mn-lt"/>
                <a:cs typeface="+mn-cs"/>
              </a:rPr>
              <a:t>è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sz="1400" dirty="0" err="1">
                <a:latin typeface="+mn-lt"/>
                <a:cs typeface="+mn-cs"/>
              </a:rPr>
              <a:t>elencato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sz="1400" dirty="0" err="1">
                <a:latin typeface="+mn-lt"/>
                <a:cs typeface="+mn-cs"/>
              </a:rPr>
              <a:t>nelle</a:t>
            </a:r>
            <a:r>
              <a:rPr lang="en-US" sz="1400" dirty="0">
                <a:latin typeface="+mn-lt"/>
                <a:cs typeface="+mn-cs"/>
              </a:rPr>
              <a:t> </a:t>
            </a:r>
            <a:r>
              <a:rPr lang="en-US" sz="1400" i="1" dirty="0">
                <a:latin typeface="+mn-lt"/>
                <a:cs typeface="+mn-cs"/>
              </a:rPr>
              <a:t>Leipzig Glossing Rules</a:t>
            </a:r>
            <a:r>
              <a:rPr lang="en-US" sz="1400" dirty="0">
                <a:latin typeface="+mn-lt"/>
                <a:cs typeface="+mn-cs"/>
              </a:rPr>
              <a:t>]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M	</a:t>
            </a:r>
            <a:r>
              <a:rPr lang="en-US" sz="1400" dirty="0" err="1">
                <a:latin typeface="+mn-lt"/>
                <a:cs typeface="+mn-cs"/>
              </a:rPr>
              <a:t>maschile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MOD 	</a:t>
            </a:r>
            <a:r>
              <a:rPr lang="en-US" sz="1400" dirty="0" err="1">
                <a:latin typeface="+mn-lt"/>
                <a:cs typeface="+mn-cs"/>
              </a:rPr>
              <a:t>modificatore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NOM	</a:t>
            </a:r>
            <a:r>
              <a:rPr lang="en-US" sz="1400" dirty="0" err="1">
                <a:latin typeface="+mn-lt"/>
                <a:cs typeface="+mn-cs"/>
              </a:rPr>
              <a:t>nominativo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PL	</a:t>
            </a:r>
            <a:r>
              <a:rPr lang="en-US" sz="1400" dirty="0" err="1">
                <a:latin typeface="+mn-lt"/>
                <a:cs typeface="+mn-cs"/>
              </a:rPr>
              <a:t>plurale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PREP	</a:t>
            </a:r>
            <a:r>
              <a:rPr lang="en-US" sz="1400" dirty="0" err="1">
                <a:latin typeface="+mn-lt"/>
                <a:cs typeface="+mn-cs"/>
              </a:rPr>
              <a:t>preposizione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PRS	</a:t>
            </a:r>
            <a:r>
              <a:rPr lang="en-US" sz="1400" dirty="0" err="1">
                <a:latin typeface="+mn-lt"/>
                <a:cs typeface="+mn-cs"/>
              </a:rPr>
              <a:t>presente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PST	</a:t>
            </a:r>
            <a:r>
              <a:rPr lang="en-US" sz="1400" i="1" dirty="0">
                <a:latin typeface="+mn-lt"/>
                <a:cs typeface="+mn-cs"/>
              </a:rPr>
              <a:t>past</a:t>
            </a:r>
            <a:r>
              <a:rPr lang="en-US" sz="1400" dirty="0">
                <a:latin typeface="+mn-lt"/>
                <a:cs typeface="+mn-cs"/>
              </a:rPr>
              <a:t>/</a:t>
            </a:r>
            <a:r>
              <a:rPr lang="en-US" sz="1400" dirty="0" err="1">
                <a:latin typeface="+mn-lt"/>
                <a:cs typeface="+mn-cs"/>
              </a:rPr>
              <a:t>passato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PTCP	</a:t>
            </a:r>
            <a:r>
              <a:rPr lang="en-US" sz="1400" dirty="0" err="1">
                <a:latin typeface="+mn-lt"/>
                <a:cs typeface="+mn-cs"/>
              </a:rPr>
              <a:t>participio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SG	</a:t>
            </a:r>
            <a:r>
              <a:rPr lang="en-US" sz="1400" dirty="0" err="1">
                <a:latin typeface="+mn-lt"/>
                <a:cs typeface="+mn-cs"/>
              </a:rPr>
              <a:t>singolare</a:t>
            </a:r>
            <a:endParaRPr lang="en-US" sz="1400" dirty="0">
              <a:latin typeface="+mn-lt"/>
              <a:cs typeface="+mn-cs"/>
            </a:endParaRPr>
          </a:p>
          <a:p>
            <a:r>
              <a:rPr lang="en-US" sz="1400" dirty="0">
                <a:latin typeface="+mn-lt"/>
                <a:cs typeface="+mn-cs"/>
              </a:rPr>
              <a:t>TEMP	</a:t>
            </a:r>
            <a:r>
              <a:rPr lang="en-US" sz="1400" dirty="0" err="1">
                <a:latin typeface="+mn-lt"/>
                <a:cs typeface="+mn-cs"/>
              </a:rPr>
              <a:t>temporale</a:t>
            </a:r>
            <a:endParaRPr lang="en-US" sz="1400" dirty="0">
              <a:latin typeface="+mn-lt"/>
              <a:cs typeface="+mn-cs"/>
            </a:endParaRPr>
          </a:p>
          <a:p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06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734E783-CCDA-B24F-B734-B1B5CE3CE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2663" y="569535"/>
            <a:ext cx="8698832" cy="521985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dirty="0"/>
              <a:t>The books’ shelves were full of dust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Le </a:t>
            </a:r>
            <a:r>
              <a:rPr lang="en-US" sz="2400" dirty="0" err="1"/>
              <a:t>ragazze</a:t>
            </a:r>
            <a:r>
              <a:rPr lang="en-US" sz="2400" dirty="0"/>
              <a:t> </a:t>
            </a:r>
            <a:r>
              <a:rPr lang="en-US" sz="2400" dirty="0" err="1"/>
              <a:t>passeggiavano</a:t>
            </a:r>
            <a:r>
              <a:rPr lang="en-US" sz="2400" dirty="0"/>
              <a:t> </a:t>
            </a:r>
            <a:r>
              <a:rPr lang="en-US" sz="2400" dirty="0" err="1"/>
              <a:t>contente</a:t>
            </a:r>
            <a:r>
              <a:rPr lang="en-US" sz="2400" dirty="0"/>
              <a:t> verso la </a:t>
            </a:r>
            <a:r>
              <a:rPr lang="en-US" sz="2400" dirty="0" err="1"/>
              <a:t>nuova</a:t>
            </a:r>
            <a:r>
              <a:rPr lang="en-US" sz="2400" dirty="0"/>
              <a:t> </a:t>
            </a:r>
            <a:r>
              <a:rPr lang="en-US" sz="2400" dirty="0" err="1"/>
              <a:t>sede</a:t>
            </a:r>
            <a:r>
              <a:rPr lang="en-US" sz="2400" dirty="0"/>
              <a:t> di </a:t>
            </a:r>
            <a:r>
              <a:rPr lang="en-US" sz="2400" dirty="0" err="1"/>
              <a:t>lavoro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Pioveva</a:t>
            </a:r>
            <a:r>
              <a:rPr lang="en-US" sz="2400" dirty="0"/>
              <a:t> da </a:t>
            </a:r>
            <a:r>
              <a:rPr lang="en-US" sz="2400" dirty="0" err="1"/>
              <a:t>giorni</a:t>
            </a:r>
            <a:r>
              <a:rPr lang="en-US" sz="2400" dirty="0"/>
              <a:t>  </a:t>
            </a:r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improvvisamente</a:t>
            </a:r>
            <a:r>
              <a:rPr lang="en-US" sz="2400" dirty="0"/>
              <a:t>, </a:t>
            </a:r>
            <a:r>
              <a:rPr lang="en-US" sz="2400" dirty="0" err="1"/>
              <a:t>uscì</a:t>
            </a:r>
            <a:r>
              <a:rPr lang="en-US" sz="2400" dirty="0"/>
              <a:t> il sole</a:t>
            </a:r>
          </a:p>
        </p:txBody>
      </p:sp>
    </p:spTree>
    <p:extLst>
      <p:ext uri="{BB962C8B-B14F-4D97-AF65-F5344CB8AC3E}">
        <p14:creationId xmlns:p14="http://schemas.microsoft.com/office/powerpoint/2010/main" val="114217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734E783-CCDA-B24F-B734-B1B5CE3CE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284" y="569535"/>
            <a:ext cx="9035716" cy="5219850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The books’ 	   shelves      were         full      of dust</a:t>
            </a:r>
          </a:p>
          <a:p>
            <a:pPr marL="0" indent="0">
              <a:buNone/>
            </a:pPr>
            <a:r>
              <a:rPr lang="en-US" sz="2400" b="0" dirty="0"/>
              <a:t>DEF </a:t>
            </a:r>
            <a:r>
              <a:rPr lang="en-US" sz="2400" b="0" dirty="0" err="1"/>
              <a:t>libro</a:t>
            </a:r>
            <a:r>
              <a:rPr lang="en-US" sz="2400" b="0" dirty="0"/>
              <a:t>-PL-GEN </a:t>
            </a:r>
            <a:r>
              <a:rPr lang="en-US" sz="2400" b="0" dirty="0" err="1"/>
              <a:t>scaffale</a:t>
            </a:r>
            <a:r>
              <a:rPr lang="en-US" sz="2400" b="0" dirty="0"/>
              <a:t>-PL essere-PST-3PL </a:t>
            </a:r>
            <a:r>
              <a:rPr lang="en-US" sz="2400" b="0" dirty="0" err="1"/>
              <a:t>pieno</a:t>
            </a:r>
            <a:r>
              <a:rPr lang="en-US" sz="2400" b="0" dirty="0"/>
              <a:t>/0 PREP </a:t>
            </a:r>
            <a:r>
              <a:rPr lang="en-US" sz="2400" b="0" dirty="0" err="1"/>
              <a:t>polvere</a:t>
            </a:r>
            <a:endParaRPr lang="en-US" sz="2400" b="0" dirty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dirty="0"/>
              <a:t>Le </a:t>
            </a:r>
            <a:r>
              <a:rPr lang="en-US" sz="2400" dirty="0" err="1"/>
              <a:t>ragazze</a:t>
            </a:r>
            <a:r>
              <a:rPr lang="en-US" sz="2400" dirty="0"/>
              <a:t> </a:t>
            </a:r>
            <a:r>
              <a:rPr lang="en-US" sz="2400" dirty="0" err="1"/>
              <a:t>passeggiavano</a:t>
            </a:r>
            <a:r>
              <a:rPr lang="en-US" sz="2400" dirty="0"/>
              <a:t> </a:t>
            </a:r>
            <a:r>
              <a:rPr lang="en-US" sz="2400" dirty="0" err="1"/>
              <a:t>contente</a:t>
            </a:r>
            <a:r>
              <a:rPr lang="en-US" sz="2400" dirty="0"/>
              <a:t> verso la </a:t>
            </a:r>
            <a:r>
              <a:rPr lang="en-US" sz="2400" dirty="0" err="1"/>
              <a:t>nuova</a:t>
            </a:r>
            <a:r>
              <a:rPr lang="en-US" sz="2400" dirty="0"/>
              <a:t> </a:t>
            </a:r>
            <a:r>
              <a:rPr lang="en-US" sz="2400" dirty="0" err="1"/>
              <a:t>sede</a:t>
            </a:r>
            <a:r>
              <a:rPr lang="en-US" sz="2400" dirty="0"/>
              <a:t> di </a:t>
            </a:r>
            <a:r>
              <a:rPr lang="en-US" sz="2400" dirty="0" err="1"/>
              <a:t>lavoro</a:t>
            </a:r>
            <a:endParaRPr lang="en-US" sz="2400" dirty="0"/>
          </a:p>
          <a:p>
            <a:pPr marL="0" indent="0">
              <a:buNone/>
            </a:pPr>
            <a:r>
              <a:rPr lang="en-US" sz="2000" b="0" dirty="0"/>
              <a:t>ART-PL </a:t>
            </a:r>
            <a:r>
              <a:rPr lang="en-US" sz="2000" b="0" dirty="0" err="1"/>
              <a:t>ragazza</a:t>
            </a:r>
            <a:r>
              <a:rPr lang="en-US" sz="2000" b="0" dirty="0"/>
              <a:t>-PL </a:t>
            </a:r>
            <a:r>
              <a:rPr lang="en-US" sz="2000" b="0" dirty="0" err="1"/>
              <a:t>passeggiare</a:t>
            </a:r>
            <a:r>
              <a:rPr lang="en-US" sz="2000" b="0" dirty="0"/>
              <a:t>-PST CONT-3PL </a:t>
            </a:r>
            <a:r>
              <a:rPr lang="en-US" sz="2000" b="0" dirty="0" err="1"/>
              <a:t>contento</a:t>
            </a:r>
            <a:r>
              <a:rPr lang="en-US" sz="2000" b="0" dirty="0"/>
              <a:t>-PLF DIR ART nuovo-SF </a:t>
            </a:r>
            <a:r>
              <a:rPr lang="en-US" sz="2000" b="0" dirty="0" err="1"/>
              <a:t>sede</a:t>
            </a:r>
            <a:r>
              <a:rPr lang="en-US" sz="2000" b="0" dirty="0"/>
              <a:t> PREP </a:t>
            </a:r>
            <a:r>
              <a:rPr lang="en-US" sz="2000" b="0" dirty="0" err="1"/>
              <a:t>lavoro</a:t>
            </a:r>
            <a:endParaRPr lang="en-US" sz="2000" b="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Pioveva</a:t>
            </a:r>
            <a:r>
              <a:rPr lang="en-US" sz="2400" dirty="0"/>
              <a:t> da </a:t>
            </a:r>
            <a:r>
              <a:rPr lang="en-US" sz="2400" dirty="0" err="1"/>
              <a:t>giorni</a:t>
            </a:r>
            <a:r>
              <a:rPr lang="en-US" sz="2400" dirty="0"/>
              <a:t> </a:t>
            </a:r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improvvisamente</a:t>
            </a:r>
            <a:r>
              <a:rPr lang="en-US" sz="2400" dirty="0"/>
              <a:t>, </a:t>
            </a:r>
            <a:r>
              <a:rPr lang="en-US" sz="2400" dirty="0" err="1"/>
              <a:t>uscì</a:t>
            </a:r>
            <a:r>
              <a:rPr lang="en-US" sz="2400" dirty="0"/>
              <a:t> il sole</a:t>
            </a:r>
          </a:p>
          <a:p>
            <a:pPr marL="0" indent="0">
              <a:buNone/>
            </a:pPr>
            <a:r>
              <a:rPr lang="en-US" sz="2400" b="0" dirty="0" err="1"/>
              <a:t>piovere</a:t>
            </a:r>
            <a:r>
              <a:rPr lang="en-US" sz="2400" b="0" dirty="0"/>
              <a:t>- </a:t>
            </a:r>
            <a:r>
              <a:rPr lang="en-US" sz="2400" b="0"/>
              <a:t>PST CONT-3S </a:t>
            </a:r>
            <a:r>
              <a:rPr lang="en-US" sz="2400" b="0" dirty="0"/>
              <a:t>PREP </a:t>
            </a:r>
            <a:r>
              <a:rPr lang="en-US" sz="2400" b="0" dirty="0" err="1"/>
              <a:t>giorno</a:t>
            </a:r>
            <a:r>
              <a:rPr lang="en-US" sz="2400" b="0" dirty="0"/>
              <a:t>-PL TEMP MOD uscire-PST3S art sole</a:t>
            </a:r>
          </a:p>
        </p:txBody>
      </p:sp>
    </p:spTree>
    <p:extLst>
      <p:ext uri="{BB962C8B-B14F-4D97-AF65-F5344CB8AC3E}">
        <p14:creationId xmlns:p14="http://schemas.microsoft.com/office/powerpoint/2010/main" val="69174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EEB6955B-92A0-3F42-B8F4-7BE15BAAC0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397" b="69416"/>
          <a:stretch/>
        </p:blipFill>
        <p:spPr>
          <a:xfrm>
            <a:off x="-34348" y="594773"/>
            <a:ext cx="9048091" cy="1619038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E58F0B-3B22-8746-8B31-D2EAA55701B8}"/>
              </a:ext>
            </a:extLst>
          </p:cNvPr>
          <p:cNvSpPr txBox="1"/>
          <p:nvPr/>
        </p:nvSpPr>
        <p:spPr>
          <a:xfrm>
            <a:off x="1551453" y="3320716"/>
            <a:ext cx="4825285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SPALATORE, TERRITORIALITA’, ACCERCHIAMENTO, </a:t>
            </a:r>
          </a:p>
          <a:p>
            <a:pPr>
              <a:lnSpc>
                <a:spcPct val="150000"/>
              </a:lnSpc>
            </a:pPr>
            <a:r>
              <a:rPr lang="en-US" dirty="0"/>
              <a:t>INGIUSTIFICATO, TENDENZIOSO, INFUOCATE, </a:t>
            </a:r>
          </a:p>
          <a:p>
            <a:pPr>
              <a:lnSpc>
                <a:spcPct val="150000"/>
              </a:lnSpc>
            </a:pPr>
            <a:r>
              <a:rPr lang="en-US" dirty="0"/>
              <a:t>FATALITA’, IMPRATICABILI</a:t>
            </a:r>
          </a:p>
        </p:txBody>
      </p:sp>
    </p:spTree>
    <p:extLst>
      <p:ext uri="{BB962C8B-B14F-4D97-AF65-F5344CB8AC3E}">
        <p14:creationId xmlns:p14="http://schemas.microsoft.com/office/powerpoint/2010/main" val="403755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F114F22-C788-224F-A022-B3E1419C4C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0475" y="1021736"/>
            <a:ext cx="8981820" cy="4971402"/>
          </a:xfrm>
        </p:spPr>
      </p:pic>
    </p:spTree>
    <p:extLst>
      <p:ext uri="{BB962C8B-B14F-4D97-AF65-F5344CB8AC3E}">
        <p14:creationId xmlns:p14="http://schemas.microsoft.com/office/powerpoint/2010/main" val="3604168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2026</TotalTime>
  <Words>279</Words>
  <Application>Microsoft Office PowerPoint</Application>
  <PresentationFormat>Presentazione su schermo (4:3)</PresentationFormat>
  <Paragraphs>60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Rubik</vt:lpstr>
      <vt:lpstr>Rubik Light</vt:lpstr>
      <vt:lpstr>Tema di Office</vt:lpstr>
      <vt:lpstr>Linguistica Tipologica</vt:lpstr>
      <vt:lpstr>Presentazione standard di PowerPoint</vt:lpstr>
      <vt:lpstr>Presentazione standard di PowerPoint</vt:lpstr>
      <vt:lpstr>Individuate la codificazione formale e le funzioni delle seguenti alternanze morfologiche</vt:lpstr>
      <vt:lpstr>Viste le glosse di riferimento, glossate le seguenti frasi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Barbara Turchetta</cp:lastModifiedBy>
  <cp:revision>96</cp:revision>
  <dcterms:created xsi:type="dcterms:W3CDTF">2018-12-10T12:15:48Z</dcterms:created>
  <dcterms:modified xsi:type="dcterms:W3CDTF">2021-12-07T16:20:22Z</dcterms:modified>
</cp:coreProperties>
</file>