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582E-C1A6-48D2-B962-ADBBAC52F4E1}" type="datetimeFigureOut">
              <a:rPr lang="it-IT" smtClean="0"/>
              <a:t>09/03/2018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605C-A982-4327-BC93-37BA0628B0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969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582E-C1A6-48D2-B962-ADBBAC52F4E1}" type="datetimeFigureOut">
              <a:rPr lang="it-IT" smtClean="0"/>
              <a:t>09/03/2018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605C-A982-4327-BC93-37BA0628B0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872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582E-C1A6-48D2-B962-ADBBAC52F4E1}" type="datetimeFigureOut">
              <a:rPr lang="it-IT" smtClean="0"/>
              <a:t>09/03/2018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605C-A982-4327-BC93-37BA0628B0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470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582E-C1A6-48D2-B962-ADBBAC52F4E1}" type="datetimeFigureOut">
              <a:rPr lang="it-IT" smtClean="0"/>
              <a:t>09/03/2018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605C-A982-4327-BC93-37BA0628B0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065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582E-C1A6-48D2-B962-ADBBAC52F4E1}" type="datetimeFigureOut">
              <a:rPr lang="it-IT" smtClean="0"/>
              <a:t>09/03/2018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605C-A982-4327-BC93-37BA0628B0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8593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582E-C1A6-48D2-B962-ADBBAC52F4E1}" type="datetimeFigureOut">
              <a:rPr lang="it-IT" smtClean="0"/>
              <a:t>09/03/2018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605C-A982-4327-BC93-37BA0628B0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0474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582E-C1A6-48D2-B962-ADBBAC52F4E1}" type="datetimeFigureOut">
              <a:rPr lang="it-IT" smtClean="0"/>
              <a:t>09/03/2018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605C-A982-4327-BC93-37BA0628B0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115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582E-C1A6-48D2-B962-ADBBAC52F4E1}" type="datetimeFigureOut">
              <a:rPr lang="it-IT" smtClean="0"/>
              <a:t>09/03/2018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605C-A982-4327-BC93-37BA0628B0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3336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582E-C1A6-48D2-B962-ADBBAC52F4E1}" type="datetimeFigureOut">
              <a:rPr lang="it-IT" smtClean="0"/>
              <a:t>09/03/2018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605C-A982-4327-BC93-37BA0628B0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967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582E-C1A6-48D2-B962-ADBBAC52F4E1}" type="datetimeFigureOut">
              <a:rPr lang="it-IT" smtClean="0"/>
              <a:t>09/03/2018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605C-A982-4327-BC93-37BA0628B0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0360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582E-C1A6-48D2-B962-ADBBAC52F4E1}" type="datetimeFigureOut">
              <a:rPr lang="it-IT" smtClean="0"/>
              <a:t>09/03/2018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605C-A982-4327-BC93-37BA0628B0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0773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C582E-C1A6-48D2-B962-ADBBAC52F4E1}" type="datetimeFigureOut">
              <a:rPr lang="it-IT" smtClean="0"/>
              <a:t>09/03/2018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2605C-A982-4327-BC93-37BA0628B0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541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738648" y="154547"/>
            <a:ext cx="9414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DATA LA FORMULA DI UN QUALUNQUE COMPOSTO CHIMICO, PER STABILIRNE LE PROPRIETA’: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700012" y="721217"/>
            <a:ext cx="199622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DA CHE ELEMENTI E’ FORMATO?</a:t>
            </a:r>
            <a:endParaRPr lang="it-IT" dirty="0"/>
          </a:p>
        </p:txBody>
      </p:sp>
      <p:cxnSp>
        <p:nvCxnSpPr>
          <p:cNvPr id="8" name="Connettore 2 7"/>
          <p:cNvCxnSpPr>
            <a:stCxn id="5" idx="2"/>
          </p:cNvCxnSpPr>
          <p:nvPr/>
        </p:nvCxnSpPr>
        <p:spPr>
          <a:xfrm flipH="1">
            <a:off x="2678806" y="1367548"/>
            <a:ext cx="19319" cy="6157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uppo 11"/>
          <p:cNvGrpSpPr/>
          <p:nvPr/>
        </p:nvGrpSpPr>
        <p:grpSpPr>
          <a:xfrm>
            <a:off x="1674254" y="1970469"/>
            <a:ext cx="1996225" cy="1944708"/>
            <a:chOff x="2279561" y="2305320"/>
            <a:chExt cx="1996225" cy="1944708"/>
          </a:xfrm>
        </p:grpSpPr>
        <p:sp>
          <p:nvSpPr>
            <p:cNvPr id="9" name="Rombo 8"/>
            <p:cNvSpPr/>
            <p:nvPr/>
          </p:nvSpPr>
          <p:spPr>
            <a:xfrm>
              <a:off x="2279561" y="2305320"/>
              <a:ext cx="1996225" cy="1944708"/>
            </a:xfrm>
            <a:prstGeom prst="diamon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CasellaDiTesto 10"/>
            <p:cNvSpPr txBox="1"/>
            <p:nvPr/>
          </p:nvSpPr>
          <p:spPr>
            <a:xfrm>
              <a:off x="2588654" y="2846231"/>
              <a:ext cx="158410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 smtClean="0"/>
                <a:t>sono presenti sia metalli che non metalli</a:t>
              </a:r>
              <a:endParaRPr lang="it-IT" dirty="0"/>
            </a:p>
          </p:txBody>
        </p:sp>
      </p:grpSp>
      <p:cxnSp>
        <p:nvCxnSpPr>
          <p:cNvPr id="14" name="Connettore 2 13"/>
          <p:cNvCxnSpPr>
            <a:stCxn id="9" idx="2"/>
          </p:cNvCxnSpPr>
          <p:nvPr/>
        </p:nvCxnSpPr>
        <p:spPr>
          <a:xfrm>
            <a:off x="2672367" y="3915177"/>
            <a:ext cx="19318" cy="6053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/>
          <p:cNvSpPr txBox="1"/>
          <p:nvPr/>
        </p:nvSpPr>
        <p:spPr>
          <a:xfrm>
            <a:off x="2678805" y="4018209"/>
            <a:ext cx="450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SI’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1466045" y="4518338"/>
            <a:ext cx="232034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E’ UN SOLIDO IONICO</a:t>
            </a:r>
          </a:p>
          <a:p>
            <a:pPr algn="ctr"/>
            <a:r>
              <a:rPr lang="it-IT" dirty="0" err="1" smtClean="0"/>
              <a:t>T</a:t>
            </a:r>
            <a:r>
              <a:rPr lang="it-IT" baseline="-25000" dirty="0" err="1" smtClean="0"/>
              <a:t>fus</a:t>
            </a:r>
            <a:r>
              <a:rPr lang="it-IT" dirty="0" smtClean="0"/>
              <a:t> &gt; 600°C</a:t>
            </a:r>
          </a:p>
          <a:p>
            <a:pPr algn="ctr"/>
            <a:r>
              <a:rPr lang="it-IT" dirty="0" smtClean="0"/>
              <a:t> solubile in acqua</a:t>
            </a:r>
            <a:endParaRPr lang="it-IT" dirty="0"/>
          </a:p>
        </p:txBody>
      </p:sp>
      <p:cxnSp>
        <p:nvCxnSpPr>
          <p:cNvPr id="18" name="Connettore 2 17"/>
          <p:cNvCxnSpPr>
            <a:stCxn id="9" idx="3"/>
          </p:cNvCxnSpPr>
          <p:nvPr/>
        </p:nvCxnSpPr>
        <p:spPr>
          <a:xfrm flipV="1">
            <a:off x="3670479" y="2936383"/>
            <a:ext cx="746975" cy="64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/>
          <p:cNvSpPr txBox="1"/>
          <p:nvPr/>
        </p:nvSpPr>
        <p:spPr>
          <a:xfrm>
            <a:off x="3822878" y="2612265"/>
            <a:ext cx="568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NO</a:t>
            </a:r>
            <a:endParaRPr lang="it-IT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4428187" y="2316050"/>
            <a:ext cx="199622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SOLO ELEMENTI NON METALLICI: IL LEGAME TRA LORO E’ COVALENTE</a:t>
            </a:r>
            <a:endParaRPr lang="it-IT" dirty="0"/>
          </a:p>
        </p:txBody>
      </p:sp>
      <p:grpSp>
        <p:nvGrpSpPr>
          <p:cNvPr id="21" name="Gruppo 20"/>
          <p:cNvGrpSpPr/>
          <p:nvPr/>
        </p:nvGrpSpPr>
        <p:grpSpPr>
          <a:xfrm>
            <a:off x="7184266" y="1865292"/>
            <a:ext cx="1996225" cy="1944708"/>
            <a:chOff x="2279561" y="2305320"/>
            <a:chExt cx="1996225" cy="1944708"/>
          </a:xfrm>
        </p:grpSpPr>
        <p:sp>
          <p:nvSpPr>
            <p:cNvPr id="22" name="Rombo 21"/>
            <p:cNvSpPr/>
            <p:nvPr/>
          </p:nvSpPr>
          <p:spPr>
            <a:xfrm>
              <a:off x="2279561" y="2305320"/>
              <a:ext cx="1996225" cy="1944708"/>
            </a:xfrm>
            <a:prstGeom prst="diamon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3" name="CasellaDiTesto 22"/>
            <p:cNvSpPr txBox="1"/>
            <p:nvPr/>
          </p:nvSpPr>
          <p:spPr>
            <a:xfrm>
              <a:off x="2588654" y="2846231"/>
              <a:ext cx="158410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 smtClean="0"/>
                <a:t>si tratta di Al</a:t>
              </a:r>
              <a:r>
                <a:rPr lang="it-IT" baseline="-25000" dirty="0" smtClean="0"/>
                <a:t>2</a:t>
              </a:r>
              <a:r>
                <a:rPr lang="it-IT" dirty="0" smtClean="0"/>
                <a:t>O</a:t>
              </a:r>
              <a:r>
                <a:rPr lang="it-IT" baseline="-25000" dirty="0" smtClean="0"/>
                <a:t>3</a:t>
              </a:r>
              <a:r>
                <a:rPr lang="it-IT" dirty="0" smtClean="0"/>
                <a:t>, di SiO</a:t>
              </a:r>
              <a:r>
                <a:rPr lang="it-IT" baseline="-25000" dirty="0" smtClean="0"/>
                <a:t>2</a:t>
              </a:r>
              <a:r>
                <a:rPr lang="it-IT" dirty="0" smtClean="0"/>
                <a:t> o di carbonio</a:t>
              </a:r>
              <a:endParaRPr lang="it-IT" dirty="0"/>
            </a:p>
          </p:txBody>
        </p:sp>
      </p:grpSp>
      <p:cxnSp>
        <p:nvCxnSpPr>
          <p:cNvPr id="24" name="Connettore 2 23"/>
          <p:cNvCxnSpPr/>
          <p:nvPr/>
        </p:nvCxnSpPr>
        <p:spPr>
          <a:xfrm flipV="1">
            <a:off x="6437290" y="2831205"/>
            <a:ext cx="746975" cy="64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 flipV="1">
            <a:off x="9178343" y="2829059"/>
            <a:ext cx="746975" cy="64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/>
          <p:cNvSpPr txBox="1"/>
          <p:nvPr/>
        </p:nvSpPr>
        <p:spPr>
          <a:xfrm>
            <a:off x="9912440" y="2545724"/>
            <a:ext cx="178157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E’ UN RETICOLO COVALENTE</a:t>
            </a:r>
          </a:p>
          <a:p>
            <a:r>
              <a:rPr lang="it-IT" dirty="0" err="1" smtClean="0"/>
              <a:t>T</a:t>
            </a:r>
            <a:r>
              <a:rPr lang="it-IT" baseline="-25000" dirty="0" err="1" smtClean="0"/>
              <a:t>fus</a:t>
            </a:r>
            <a:r>
              <a:rPr lang="it-IT" dirty="0" smtClean="0"/>
              <a:t> &gt; 1500°C</a:t>
            </a:r>
          </a:p>
          <a:p>
            <a:r>
              <a:rPr lang="it-IT" dirty="0" smtClean="0"/>
              <a:t>insolubile</a:t>
            </a:r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9322157" y="2522113"/>
            <a:ext cx="450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SI’</a:t>
            </a:r>
            <a:endParaRPr lang="it-IT" dirty="0"/>
          </a:p>
        </p:txBody>
      </p:sp>
      <p:cxnSp>
        <p:nvCxnSpPr>
          <p:cNvPr id="29" name="Connettore 2 28"/>
          <p:cNvCxnSpPr/>
          <p:nvPr/>
        </p:nvCxnSpPr>
        <p:spPr>
          <a:xfrm>
            <a:off x="8180231" y="3782095"/>
            <a:ext cx="19318" cy="6053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sellaDiTesto 29"/>
          <p:cNvSpPr txBox="1"/>
          <p:nvPr/>
        </p:nvSpPr>
        <p:spPr>
          <a:xfrm>
            <a:off x="6104586" y="4372377"/>
            <a:ext cx="421139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E’ UN COMPOSTO MOLECOLARE</a:t>
            </a:r>
          </a:p>
          <a:p>
            <a:r>
              <a:rPr lang="it-IT" dirty="0" smtClean="0"/>
              <a:t>può essere solido (</a:t>
            </a:r>
            <a:r>
              <a:rPr lang="it-IT" dirty="0" err="1" smtClean="0"/>
              <a:t>T</a:t>
            </a:r>
            <a:r>
              <a:rPr lang="it-IT" baseline="-25000" dirty="0" err="1" smtClean="0"/>
              <a:t>fus</a:t>
            </a:r>
            <a:r>
              <a:rPr lang="it-IT" dirty="0" smtClean="0"/>
              <a:t> &lt; 300°C), liquido o gassoso, la solubilità dipende dalla polarità</a:t>
            </a:r>
            <a:endParaRPr lang="it-IT" dirty="0"/>
          </a:p>
        </p:txBody>
      </p:sp>
      <p:sp>
        <p:nvSpPr>
          <p:cNvPr id="31" name="CasellaDiTesto 30"/>
          <p:cNvSpPr txBox="1"/>
          <p:nvPr/>
        </p:nvSpPr>
        <p:spPr>
          <a:xfrm>
            <a:off x="8173791" y="3885127"/>
            <a:ext cx="568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NO</a:t>
            </a:r>
            <a:endParaRPr lang="it-IT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6424412" y="5754709"/>
            <a:ext cx="373701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bisogna valutare tipo e intensità delle FORZE INTERMOLECOLARI (Van </a:t>
            </a:r>
            <a:r>
              <a:rPr lang="it-IT" dirty="0" err="1" smtClean="0"/>
              <a:t>der</a:t>
            </a:r>
            <a:r>
              <a:rPr lang="it-IT" dirty="0" smtClean="0"/>
              <a:t> </a:t>
            </a:r>
            <a:r>
              <a:rPr lang="it-IT" dirty="0" err="1" smtClean="0"/>
              <a:t>Waals</a:t>
            </a:r>
            <a:r>
              <a:rPr lang="it-IT" dirty="0" smtClean="0"/>
              <a:t>, </a:t>
            </a:r>
            <a:r>
              <a:rPr lang="it-IT" dirty="0" err="1" smtClean="0"/>
              <a:t>London</a:t>
            </a:r>
            <a:r>
              <a:rPr lang="it-IT" dirty="0" smtClean="0"/>
              <a:t>, legame a idrogeno)</a:t>
            </a:r>
            <a:endParaRPr lang="it-IT" dirty="0"/>
          </a:p>
        </p:txBody>
      </p:sp>
      <p:cxnSp>
        <p:nvCxnSpPr>
          <p:cNvPr id="37" name="Connettore 2 36"/>
          <p:cNvCxnSpPr>
            <a:stCxn id="30" idx="2"/>
          </p:cNvCxnSpPr>
          <p:nvPr/>
        </p:nvCxnSpPr>
        <p:spPr>
          <a:xfrm flipH="1">
            <a:off x="8165206" y="5295707"/>
            <a:ext cx="45076" cy="4997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8096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2434107" y="0"/>
            <a:ext cx="6632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COME VALUTARE TIPO E INTENSITA’ DELLE FORZE INTERMOLECOLARI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56827" y="721217"/>
            <a:ext cx="218940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DA QUANTI E QUALI ATOMI E’ FORMATO?</a:t>
            </a:r>
            <a:endParaRPr lang="it-IT" dirty="0"/>
          </a:p>
        </p:txBody>
      </p:sp>
      <p:cxnSp>
        <p:nvCxnSpPr>
          <p:cNvPr id="7" name="Connettore 2 6"/>
          <p:cNvCxnSpPr/>
          <p:nvPr/>
        </p:nvCxnSpPr>
        <p:spPr>
          <a:xfrm>
            <a:off x="1609864" y="1365160"/>
            <a:ext cx="12881" cy="6310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uppo 7"/>
          <p:cNvGrpSpPr/>
          <p:nvPr/>
        </p:nvGrpSpPr>
        <p:grpSpPr>
          <a:xfrm>
            <a:off x="631069" y="1970469"/>
            <a:ext cx="1996225" cy="1944708"/>
            <a:chOff x="2279561" y="2305320"/>
            <a:chExt cx="1996225" cy="1944708"/>
          </a:xfrm>
        </p:grpSpPr>
        <p:sp>
          <p:nvSpPr>
            <p:cNvPr id="9" name="Rombo 8"/>
            <p:cNvSpPr/>
            <p:nvPr/>
          </p:nvSpPr>
          <p:spPr>
            <a:xfrm>
              <a:off x="2279561" y="2305320"/>
              <a:ext cx="1996225" cy="1944708"/>
            </a:xfrm>
            <a:prstGeom prst="diamon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2588654" y="2846231"/>
              <a:ext cx="15841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dirty="0" smtClean="0"/>
                <a:t>più di un atomo almeno del III periodo</a:t>
              </a:r>
            </a:p>
            <a:p>
              <a:r>
                <a:rPr lang="it-IT" sz="1200" dirty="0" smtClean="0"/>
                <a:t>oppure più di 4-5 atomi diversi da H</a:t>
              </a:r>
              <a:endParaRPr lang="it-IT" sz="1200" dirty="0"/>
            </a:p>
          </p:txBody>
        </p:sp>
      </p:grpSp>
      <p:cxnSp>
        <p:nvCxnSpPr>
          <p:cNvPr id="11" name="Connettore 2 10"/>
          <p:cNvCxnSpPr>
            <a:stCxn id="9" idx="2"/>
          </p:cNvCxnSpPr>
          <p:nvPr/>
        </p:nvCxnSpPr>
        <p:spPr>
          <a:xfrm>
            <a:off x="1629182" y="3915177"/>
            <a:ext cx="19318" cy="6053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1635620" y="4018209"/>
            <a:ext cx="450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SI’</a:t>
            </a:r>
            <a:endParaRPr lang="it-IT" dirty="0"/>
          </a:p>
        </p:txBody>
      </p:sp>
      <p:cxnSp>
        <p:nvCxnSpPr>
          <p:cNvPr id="13" name="Connettore 2 12"/>
          <p:cNvCxnSpPr>
            <a:stCxn id="9" idx="3"/>
          </p:cNvCxnSpPr>
          <p:nvPr/>
        </p:nvCxnSpPr>
        <p:spPr>
          <a:xfrm flipV="1">
            <a:off x="2627294" y="2936383"/>
            <a:ext cx="746975" cy="64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/>
          <p:cNvSpPr txBox="1"/>
          <p:nvPr/>
        </p:nvSpPr>
        <p:spPr>
          <a:xfrm>
            <a:off x="2779693" y="2612265"/>
            <a:ext cx="568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NO</a:t>
            </a:r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41672" y="4531217"/>
            <a:ext cx="363184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MOLECOLA GRANDE</a:t>
            </a:r>
          </a:p>
          <a:p>
            <a:r>
              <a:rPr lang="it-IT" dirty="0" smtClean="0"/>
              <a:t>ALTE FORZE DI LONDON</a:t>
            </a:r>
          </a:p>
          <a:p>
            <a:r>
              <a:rPr lang="it-IT" dirty="0" smtClean="0"/>
              <a:t>ALMENO LIQUIDA, OPPURE SOLIDA</a:t>
            </a:r>
          </a:p>
          <a:p>
            <a:r>
              <a:rPr lang="it-IT" dirty="0" smtClean="0"/>
              <a:t>SOLUBILE IN SOLVENTI ORGANICI</a:t>
            </a:r>
            <a:endParaRPr lang="it-IT" dirty="0"/>
          </a:p>
        </p:txBody>
      </p:sp>
      <p:grpSp>
        <p:nvGrpSpPr>
          <p:cNvPr id="19" name="Gruppo 18"/>
          <p:cNvGrpSpPr/>
          <p:nvPr/>
        </p:nvGrpSpPr>
        <p:grpSpPr>
          <a:xfrm>
            <a:off x="6707751" y="1955444"/>
            <a:ext cx="2060619" cy="1944708"/>
            <a:chOff x="2279561" y="2305320"/>
            <a:chExt cx="2060619" cy="1944708"/>
          </a:xfrm>
        </p:grpSpPr>
        <p:sp>
          <p:nvSpPr>
            <p:cNvPr id="20" name="Rombo 19"/>
            <p:cNvSpPr/>
            <p:nvPr/>
          </p:nvSpPr>
          <p:spPr>
            <a:xfrm>
              <a:off x="2279561" y="2305320"/>
              <a:ext cx="1996225" cy="1944708"/>
            </a:xfrm>
            <a:prstGeom prst="diamon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2756079" y="2846231"/>
              <a:ext cx="15841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600" dirty="0" smtClean="0"/>
                <a:t>presenza di gruppi –OH oppure -NH</a:t>
              </a:r>
              <a:endParaRPr lang="it-IT" sz="1600" dirty="0"/>
            </a:p>
          </p:txBody>
        </p:sp>
      </p:grpSp>
      <p:cxnSp>
        <p:nvCxnSpPr>
          <p:cNvPr id="22" name="Connettore 2 21"/>
          <p:cNvCxnSpPr>
            <a:stCxn id="20" idx="2"/>
          </p:cNvCxnSpPr>
          <p:nvPr/>
        </p:nvCxnSpPr>
        <p:spPr>
          <a:xfrm>
            <a:off x="7705864" y="3900152"/>
            <a:ext cx="19318" cy="6053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sellaDiTesto 22"/>
          <p:cNvSpPr txBox="1"/>
          <p:nvPr/>
        </p:nvSpPr>
        <p:spPr>
          <a:xfrm>
            <a:off x="8871400" y="2599387"/>
            <a:ext cx="450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SI’</a:t>
            </a:r>
            <a:endParaRPr lang="it-IT" dirty="0"/>
          </a:p>
        </p:txBody>
      </p:sp>
      <p:cxnSp>
        <p:nvCxnSpPr>
          <p:cNvPr id="24" name="Connettore 2 23"/>
          <p:cNvCxnSpPr>
            <a:stCxn id="20" idx="3"/>
          </p:cNvCxnSpPr>
          <p:nvPr/>
        </p:nvCxnSpPr>
        <p:spPr>
          <a:xfrm flipV="1">
            <a:off x="8703976" y="2921358"/>
            <a:ext cx="746975" cy="64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sellaDiTesto 24"/>
          <p:cNvSpPr txBox="1"/>
          <p:nvPr/>
        </p:nvSpPr>
        <p:spPr>
          <a:xfrm>
            <a:off x="7723034" y="4065431"/>
            <a:ext cx="568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NO</a:t>
            </a:r>
            <a:endParaRPr lang="it-IT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3372123" y="2610118"/>
            <a:ext cx="25907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MOLECOLA PICCOLA</a:t>
            </a:r>
          </a:p>
          <a:p>
            <a:r>
              <a:rPr lang="it-IT" dirty="0" smtClean="0"/>
              <a:t>BASSE FORZE DI LONDON</a:t>
            </a:r>
          </a:p>
        </p:txBody>
      </p:sp>
      <p:cxnSp>
        <p:nvCxnSpPr>
          <p:cNvPr id="28" name="Connettore 2 27"/>
          <p:cNvCxnSpPr>
            <a:stCxn id="26" idx="3"/>
          </p:cNvCxnSpPr>
          <p:nvPr/>
        </p:nvCxnSpPr>
        <p:spPr>
          <a:xfrm>
            <a:off x="5962922" y="2933284"/>
            <a:ext cx="746975" cy="30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/>
          <p:cNvSpPr txBox="1"/>
          <p:nvPr/>
        </p:nvSpPr>
        <p:spPr>
          <a:xfrm>
            <a:off x="9461679" y="2273122"/>
            <a:ext cx="229673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LEGAME A IDROGENO</a:t>
            </a:r>
          </a:p>
          <a:p>
            <a:r>
              <a:rPr lang="it-IT" dirty="0" smtClean="0"/>
              <a:t>LIQUIDA SE –OH, COMUNQUE SOLUBILE IN ACQUA</a:t>
            </a:r>
          </a:p>
        </p:txBody>
      </p:sp>
      <p:sp>
        <p:nvSpPr>
          <p:cNvPr id="30" name="CasellaDiTesto 29"/>
          <p:cNvSpPr txBox="1"/>
          <p:nvPr/>
        </p:nvSpPr>
        <p:spPr>
          <a:xfrm>
            <a:off x="6566080" y="4490434"/>
            <a:ext cx="3350652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MOLECOLA PICCOLA</a:t>
            </a:r>
          </a:p>
          <a:p>
            <a:r>
              <a:rPr lang="it-IT" dirty="0" smtClean="0"/>
              <a:t>BASSE FORZE DI LONDON</a:t>
            </a:r>
          </a:p>
          <a:p>
            <a:r>
              <a:rPr lang="it-IT" dirty="0" smtClean="0"/>
              <a:t>BASSE FORZE DI VAN DER WAALS (a meno che siano presenti gruppi molto polari come C=O)</a:t>
            </a:r>
          </a:p>
          <a:p>
            <a:r>
              <a:rPr lang="it-IT" dirty="0" smtClean="0"/>
              <a:t>GAS INSOLUBILE IN ACQUA</a:t>
            </a:r>
          </a:p>
        </p:txBody>
      </p:sp>
    </p:spTree>
    <p:extLst>
      <p:ext uri="{BB962C8B-B14F-4D97-AF65-F5344CB8AC3E}">
        <p14:creationId xmlns:p14="http://schemas.microsoft.com/office/powerpoint/2010/main" val="19329094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227</Words>
  <Application>Microsoft Office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Fontana</dc:creator>
  <cp:lastModifiedBy>Fontana</cp:lastModifiedBy>
  <cp:revision>4</cp:revision>
  <cp:lastPrinted>2018-03-09T09:59:30Z</cp:lastPrinted>
  <dcterms:created xsi:type="dcterms:W3CDTF">2018-03-09T09:40:54Z</dcterms:created>
  <dcterms:modified xsi:type="dcterms:W3CDTF">2018-03-09T09:59:30Z</dcterms:modified>
</cp:coreProperties>
</file>