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59" r:id="rId3"/>
    <p:sldId id="312" r:id="rId4"/>
    <p:sldId id="315" r:id="rId5"/>
    <p:sldId id="355" r:id="rId6"/>
    <p:sldId id="356" r:id="rId7"/>
    <p:sldId id="311" r:id="rId8"/>
    <p:sldId id="360" r:id="rId9"/>
    <p:sldId id="272" r:id="rId10"/>
    <p:sldId id="304" r:id="rId11"/>
    <p:sldId id="276" r:id="rId12"/>
    <p:sldId id="361" r:id="rId13"/>
    <p:sldId id="327" r:id="rId14"/>
    <p:sldId id="262" r:id="rId15"/>
    <p:sldId id="275" r:id="rId16"/>
    <p:sldId id="362" r:id="rId17"/>
    <p:sldId id="363" r:id="rId18"/>
    <p:sldId id="305" r:id="rId19"/>
    <p:sldId id="284" r:id="rId20"/>
    <p:sldId id="365" r:id="rId21"/>
    <p:sldId id="366" r:id="rId22"/>
    <p:sldId id="367" r:id="rId23"/>
    <p:sldId id="342" r:id="rId24"/>
    <p:sldId id="328" r:id="rId25"/>
    <p:sldId id="336" r:id="rId26"/>
    <p:sldId id="368" r:id="rId27"/>
    <p:sldId id="369" r:id="rId28"/>
    <p:sldId id="290" r:id="rId29"/>
    <p:sldId id="343" r:id="rId30"/>
    <p:sldId id="370" r:id="rId31"/>
    <p:sldId id="354" r:id="rId32"/>
    <p:sldId id="37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BDF3A3-7B3B-4479-BBCC-46E13BC18F7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90F89EEC-7D21-4528-A53E-B308E662E8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a:extLst>
              <a:ext uri="{FF2B5EF4-FFF2-40B4-BE49-F238E27FC236}">
                <a16:creationId xmlns:a16="http://schemas.microsoft.com/office/drawing/2014/main" id="{836BAC59-4765-4B3D-92BB-53BF1B1167D8}"/>
              </a:ext>
            </a:extLst>
          </p:cNvPr>
          <p:cNvSpPr>
            <a:spLocks noGrp="1"/>
          </p:cNvSpPr>
          <p:nvPr>
            <p:ph type="dt" sz="half" idx="10"/>
          </p:nvPr>
        </p:nvSpPr>
        <p:spPr/>
        <p:txBody>
          <a:bodyPr/>
          <a:lstStyle/>
          <a:p>
            <a:fld id="{406CB10C-5EDD-4EA6-9112-010E25848FEC}" type="datetimeFigureOut">
              <a:rPr lang="en-GB" smtClean="0"/>
              <a:t>18/03/2025</a:t>
            </a:fld>
            <a:endParaRPr lang="en-GB"/>
          </a:p>
        </p:txBody>
      </p:sp>
      <p:sp>
        <p:nvSpPr>
          <p:cNvPr id="5" name="Segnaposto piè di pagina 4">
            <a:extLst>
              <a:ext uri="{FF2B5EF4-FFF2-40B4-BE49-F238E27FC236}">
                <a16:creationId xmlns:a16="http://schemas.microsoft.com/office/drawing/2014/main" id="{17B7D0BF-A011-4911-9F26-EE4054438967}"/>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2F5855E2-8E65-4439-954D-D9D2BFBC8F45}"/>
              </a:ext>
            </a:extLst>
          </p:cNvPr>
          <p:cNvSpPr>
            <a:spLocks noGrp="1"/>
          </p:cNvSpPr>
          <p:nvPr>
            <p:ph type="sldNum" sz="quarter" idx="12"/>
          </p:nvPr>
        </p:nvSpPr>
        <p:spPr/>
        <p:txBody>
          <a:bodyPr/>
          <a:lstStyle/>
          <a:p>
            <a:fld id="{F634B2D2-15EA-46F6-92BE-7717ABFF8541}" type="slidenum">
              <a:rPr lang="en-GB" smtClean="0"/>
              <a:t>‹N›</a:t>
            </a:fld>
            <a:endParaRPr lang="en-GB"/>
          </a:p>
        </p:txBody>
      </p:sp>
    </p:spTree>
    <p:extLst>
      <p:ext uri="{BB962C8B-B14F-4D97-AF65-F5344CB8AC3E}">
        <p14:creationId xmlns:p14="http://schemas.microsoft.com/office/powerpoint/2010/main" val="602164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392BA7-85A6-4279-B2EB-C4AE41A5053D}"/>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C36A060A-5407-4CCF-B652-4DE7F5395310}"/>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A5DF3878-79A9-4EA6-8DFD-7D7EC6AEBF39}"/>
              </a:ext>
            </a:extLst>
          </p:cNvPr>
          <p:cNvSpPr>
            <a:spLocks noGrp="1"/>
          </p:cNvSpPr>
          <p:nvPr>
            <p:ph type="dt" sz="half" idx="10"/>
          </p:nvPr>
        </p:nvSpPr>
        <p:spPr/>
        <p:txBody>
          <a:bodyPr/>
          <a:lstStyle/>
          <a:p>
            <a:fld id="{406CB10C-5EDD-4EA6-9112-010E25848FEC}" type="datetimeFigureOut">
              <a:rPr lang="en-GB" smtClean="0"/>
              <a:t>18/03/2025</a:t>
            </a:fld>
            <a:endParaRPr lang="en-GB"/>
          </a:p>
        </p:txBody>
      </p:sp>
      <p:sp>
        <p:nvSpPr>
          <p:cNvPr id="5" name="Segnaposto piè di pagina 4">
            <a:extLst>
              <a:ext uri="{FF2B5EF4-FFF2-40B4-BE49-F238E27FC236}">
                <a16:creationId xmlns:a16="http://schemas.microsoft.com/office/drawing/2014/main" id="{9B291AC3-8F50-4827-81C7-A336C67F1AD6}"/>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3F10B8EC-4350-4758-B670-55702894525B}"/>
              </a:ext>
            </a:extLst>
          </p:cNvPr>
          <p:cNvSpPr>
            <a:spLocks noGrp="1"/>
          </p:cNvSpPr>
          <p:nvPr>
            <p:ph type="sldNum" sz="quarter" idx="12"/>
          </p:nvPr>
        </p:nvSpPr>
        <p:spPr/>
        <p:txBody>
          <a:bodyPr/>
          <a:lstStyle/>
          <a:p>
            <a:fld id="{F634B2D2-15EA-46F6-92BE-7717ABFF8541}" type="slidenum">
              <a:rPr lang="en-GB" smtClean="0"/>
              <a:t>‹N›</a:t>
            </a:fld>
            <a:endParaRPr lang="en-GB"/>
          </a:p>
        </p:txBody>
      </p:sp>
    </p:spTree>
    <p:extLst>
      <p:ext uri="{BB962C8B-B14F-4D97-AF65-F5344CB8AC3E}">
        <p14:creationId xmlns:p14="http://schemas.microsoft.com/office/powerpoint/2010/main" val="2974381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CDA4B89-21B3-4144-8AF0-EFB7F5DB0E7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76FBEFDE-CC50-493F-A856-F29E2989F550}"/>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707328BE-6632-41E3-B64C-04A01FB8F762}"/>
              </a:ext>
            </a:extLst>
          </p:cNvPr>
          <p:cNvSpPr>
            <a:spLocks noGrp="1"/>
          </p:cNvSpPr>
          <p:nvPr>
            <p:ph type="dt" sz="half" idx="10"/>
          </p:nvPr>
        </p:nvSpPr>
        <p:spPr/>
        <p:txBody>
          <a:bodyPr/>
          <a:lstStyle/>
          <a:p>
            <a:fld id="{406CB10C-5EDD-4EA6-9112-010E25848FEC}" type="datetimeFigureOut">
              <a:rPr lang="en-GB" smtClean="0"/>
              <a:t>18/03/2025</a:t>
            </a:fld>
            <a:endParaRPr lang="en-GB"/>
          </a:p>
        </p:txBody>
      </p:sp>
      <p:sp>
        <p:nvSpPr>
          <p:cNvPr id="5" name="Segnaposto piè di pagina 4">
            <a:extLst>
              <a:ext uri="{FF2B5EF4-FFF2-40B4-BE49-F238E27FC236}">
                <a16:creationId xmlns:a16="http://schemas.microsoft.com/office/drawing/2014/main" id="{3079678B-253D-4DCB-AEDC-4C26D8C249BE}"/>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DAD336CC-A447-440F-AD50-B9FD90BDCFA6}"/>
              </a:ext>
            </a:extLst>
          </p:cNvPr>
          <p:cNvSpPr>
            <a:spLocks noGrp="1"/>
          </p:cNvSpPr>
          <p:nvPr>
            <p:ph type="sldNum" sz="quarter" idx="12"/>
          </p:nvPr>
        </p:nvSpPr>
        <p:spPr/>
        <p:txBody>
          <a:bodyPr/>
          <a:lstStyle/>
          <a:p>
            <a:fld id="{F634B2D2-15EA-46F6-92BE-7717ABFF8541}" type="slidenum">
              <a:rPr lang="en-GB" smtClean="0"/>
              <a:t>‹N›</a:t>
            </a:fld>
            <a:endParaRPr lang="en-GB"/>
          </a:p>
        </p:txBody>
      </p:sp>
    </p:spTree>
    <p:extLst>
      <p:ext uri="{BB962C8B-B14F-4D97-AF65-F5344CB8AC3E}">
        <p14:creationId xmlns:p14="http://schemas.microsoft.com/office/powerpoint/2010/main" val="152044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08742C-700C-4A67-B6BE-8D096588A365}"/>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4FADE680-C1E4-48E4-8010-2D2F674D40C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4BE13CA3-7143-4534-9A57-9218DD3EA7A0}"/>
              </a:ext>
            </a:extLst>
          </p:cNvPr>
          <p:cNvSpPr>
            <a:spLocks noGrp="1"/>
          </p:cNvSpPr>
          <p:nvPr>
            <p:ph type="dt" sz="half" idx="10"/>
          </p:nvPr>
        </p:nvSpPr>
        <p:spPr/>
        <p:txBody>
          <a:bodyPr/>
          <a:lstStyle/>
          <a:p>
            <a:fld id="{406CB10C-5EDD-4EA6-9112-010E25848FEC}" type="datetimeFigureOut">
              <a:rPr lang="en-GB" smtClean="0"/>
              <a:t>18/03/2025</a:t>
            </a:fld>
            <a:endParaRPr lang="en-GB"/>
          </a:p>
        </p:txBody>
      </p:sp>
      <p:sp>
        <p:nvSpPr>
          <p:cNvPr id="5" name="Segnaposto piè di pagina 4">
            <a:extLst>
              <a:ext uri="{FF2B5EF4-FFF2-40B4-BE49-F238E27FC236}">
                <a16:creationId xmlns:a16="http://schemas.microsoft.com/office/drawing/2014/main" id="{E81CD304-0558-4EC3-9F0A-9A372BB7FA69}"/>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A55602DB-DCD5-4EE2-8733-98BF6F7C5CD0}"/>
              </a:ext>
            </a:extLst>
          </p:cNvPr>
          <p:cNvSpPr>
            <a:spLocks noGrp="1"/>
          </p:cNvSpPr>
          <p:nvPr>
            <p:ph type="sldNum" sz="quarter" idx="12"/>
          </p:nvPr>
        </p:nvSpPr>
        <p:spPr/>
        <p:txBody>
          <a:bodyPr/>
          <a:lstStyle/>
          <a:p>
            <a:fld id="{F634B2D2-15EA-46F6-92BE-7717ABFF8541}" type="slidenum">
              <a:rPr lang="en-GB" smtClean="0"/>
              <a:t>‹N›</a:t>
            </a:fld>
            <a:endParaRPr lang="en-GB"/>
          </a:p>
        </p:txBody>
      </p:sp>
    </p:spTree>
    <p:extLst>
      <p:ext uri="{BB962C8B-B14F-4D97-AF65-F5344CB8AC3E}">
        <p14:creationId xmlns:p14="http://schemas.microsoft.com/office/powerpoint/2010/main" val="1065104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EC79E0-487F-401E-8C4F-8B132C45340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55D51702-673C-451C-9943-44AFA5060A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86BE8FA0-0FC3-4479-9888-5EF6582AE12E}"/>
              </a:ext>
            </a:extLst>
          </p:cNvPr>
          <p:cNvSpPr>
            <a:spLocks noGrp="1"/>
          </p:cNvSpPr>
          <p:nvPr>
            <p:ph type="dt" sz="half" idx="10"/>
          </p:nvPr>
        </p:nvSpPr>
        <p:spPr/>
        <p:txBody>
          <a:bodyPr/>
          <a:lstStyle/>
          <a:p>
            <a:fld id="{406CB10C-5EDD-4EA6-9112-010E25848FEC}" type="datetimeFigureOut">
              <a:rPr lang="en-GB" smtClean="0"/>
              <a:t>18/03/2025</a:t>
            </a:fld>
            <a:endParaRPr lang="en-GB"/>
          </a:p>
        </p:txBody>
      </p:sp>
      <p:sp>
        <p:nvSpPr>
          <p:cNvPr id="5" name="Segnaposto piè di pagina 4">
            <a:extLst>
              <a:ext uri="{FF2B5EF4-FFF2-40B4-BE49-F238E27FC236}">
                <a16:creationId xmlns:a16="http://schemas.microsoft.com/office/drawing/2014/main" id="{A618E4F1-1CA7-4BA5-9B3C-31A2FAAEAAF5}"/>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FD47FACB-C73C-47AF-8AEE-B6E26C3F5D99}"/>
              </a:ext>
            </a:extLst>
          </p:cNvPr>
          <p:cNvSpPr>
            <a:spLocks noGrp="1"/>
          </p:cNvSpPr>
          <p:nvPr>
            <p:ph type="sldNum" sz="quarter" idx="12"/>
          </p:nvPr>
        </p:nvSpPr>
        <p:spPr/>
        <p:txBody>
          <a:bodyPr/>
          <a:lstStyle/>
          <a:p>
            <a:fld id="{F634B2D2-15EA-46F6-92BE-7717ABFF8541}" type="slidenum">
              <a:rPr lang="en-GB" smtClean="0"/>
              <a:t>‹N›</a:t>
            </a:fld>
            <a:endParaRPr lang="en-GB"/>
          </a:p>
        </p:txBody>
      </p:sp>
    </p:spTree>
    <p:extLst>
      <p:ext uri="{BB962C8B-B14F-4D97-AF65-F5344CB8AC3E}">
        <p14:creationId xmlns:p14="http://schemas.microsoft.com/office/powerpoint/2010/main" val="1295172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0AEF3E-3A4A-45DD-9AAA-04A244E5C43D}"/>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B1916545-7788-48E9-9866-FDEE1251AA6B}"/>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a:extLst>
              <a:ext uri="{FF2B5EF4-FFF2-40B4-BE49-F238E27FC236}">
                <a16:creationId xmlns:a16="http://schemas.microsoft.com/office/drawing/2014/main" id="{F4CFE22E-A33B-4F8D-BE82-58D2C1B794FA}"/>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a:extLst>
              <a:ext uri="{FF2B5EF4-FFF2-40B4-BE49-F238E27FC236}">
                <a16:creationId xmlns:a16="http://schemas.microsoft.com/office/drawing/2014/main" id="{03C6EFE2-5D5E-4B98-A8A8-68820F7ECEB4}"/>
              </a:ext>
            </a:extLst>
          </p:cNvPr>
          <p:cNvSpPr>
            <a:spLocks noGrp="1"/>
          </p:cNvSpPr>
          <p:nvPr>
            <p:ph type="dt" sz="half" idx="10"/>
          </p:nvPr>
        </p:nvSpPr>
        <p:spPr/>
        <p:txBody>
          <a:bodyPr/>
          <a:lstStyle/>
          <a:p>
            <a:fld id="{406CB10C-5EDD-4EA6-9112-010E25848FEC}" type="datetimeFigureOut">
              <a:rPr lang="en-GB" smtClean="0"/>
              <a:t>18/03/2025</a:t>
            </a:fld>
            <a:endParaRPr lang="en-GB"/>
          </a:p>
        </p:txBody>
      </p:sp>
      <p:sp>
        <p:nvSpPr>
          <p:cNvPr id="6" name="Segnaposto piè di pagina 5">
            <a:extLst>
              <a:ext uri="{FF2B5EF4-FFF2-40B4-BE49-F238E27FC236}">
                <a16:creationId xmlns:a16="http://schemas.microsoft.com/office/drawing/2014/main" id="{AD19C799-9F24-4E40-A177-B4968C3C1D46}"/>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C0AD64D4-6AD2-48D8-8AE9-C091B5B44F21}"/>
              </a:ext>
            </a:extLst>
          </p:cNvPr>
          <p:cNvSpPr>
            <a:spLocks noGrp="1"/>
          </p:cNvSpPr>
          <p:nvPr>
            <p:ph type="sldNum" sz="quarter" idx="12"/>
          </p:nvPr>
        </p:nvSpPr>
        <p:spPr/>
        <p:txBody>
          <a:bodyPr/>
          <a:lstStyle/>
          <a:p>
            <a:fld id="{F634B2D2-15EA-46F6-92BE-7717ABFF8541}" type="slidenum">
              <a:rPr lang="en-GB" smtClean="0"/>
              <a:t>‹N›</a:t>
            </a:fld>
            <a:endParaRPr lang="en-GB"/>
          </a:p>
        </p:txBody>
      </p:sp>
    </p:spTree>
    <p:extLst>
      <p:ext uri="{BB962C8B-B14F-4D97-AF65-F5344CB8AC3E}">
        <p14:creationId xmlns:p14="http://schemas.microsoft.com/office/powerpoint/2010/main" val="2899247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05CD98-46D9-4E5B-ADBB-00321E48FDB9}"/>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DAA6C122-DA9B-4844-8826-ECBFBB7343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95382505-ED11-4473-A699-CE18F3B8F6FF}"/>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a:extLst>
              <a:ext uri="{FF2B5EF4-FFF2-40B4-BE49-F238E27FC236}">
                <a16:creationId xmlns:a16="http://schemas.microsoft.com/office/drawing/2014/main" id="{4B9E3EDA-9FEE-4A0E-A973-463BDBAA37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56E5E4DA-04DE-435A-9261-99C629C2B45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a:extLst>
              <a:ext uri="{FF2B5EF4-FFF2-40B4-BE49-F238E27FC236}">
                <a16:creationId xmlns:a16="http://schemas.microsoft.com/office/drawing/2014/main" id="{7485EB18-3CA0-4763-8AB8-369989857935}"/>
              </a:ext>
            </a:extLst>
          </p:cNvPr>
          <p:cNvSpPr>
            <a:spLocks noGrp="1"/>
          </p:cNvSpPr>
          <p:nvPr>
            <p:ph type="dt" sz="half" idx="10"/>
          </p:nvPr>
        </p:nvSpPr>
        <p:spPr/>
        <p:txBody>
          <a:bodyPr/>
          <a:lstStyle/>
          <a:p>
            <a:fld id="{406CB10C-5EDD-4EA6-9112-010E25848FEC}" type="datetimeFigureOut">
              <a:rPr lang="en-GB" smtClean="0"/>
              <a:t>18/03/2025</a:t>
            </a:fld>
            <a:endParaRPr lang="en-GB"/>
          </a:p>
        </p:txBody>
      </p:sp>
      <p:sp>
        <p:nvSpPr>
          <p:cNvPr id="8" name="Segnaposto piè di pagina 7">
            <a:extLst>
              <a:ext uri="{FF2B5EF4-FFF2-40B4-BE49-F238E27FC236}">
                <a16:creationId xmlns:a16="http://schemas.microsoft.com/office/drawing/2014/main" id="{029D5595-9B72-45DC-800B-69743C385B96}"/>
              </a:ext>
            </a:extLst>
          </p:cNvPr>
          <p:cNvSpPr>
            <a:spLocks noGrp="1"/>
          </p:cNvSpPr>
          <p:nvPr>
            <p:ph type="ftr" sz="quarter" idx="11"/>
          </p:nvPr>
        </p:nvSpPr>
        <p:spPr/>
        <p:txBody>
          <a:bodyPr/>
          <a:lstStyle/>
          <a:p>
            <a:endParaRPr lang="en-GB"/>
          </a:p>
        </p:txBody>
      </p:sp>
      <p:sp>
        <p:nvSpPr>
          <p:cNvPr id="9" name="Segnaposto numero diapositiva 8">
            <a:extLst>
              <a:ext uri="{FF2B5EF4-FFF2-40B4-BE49-F238E27FC236}">
                <a16:creationId xmlns:a16="http://schemas.microsoft.com/office/drawing/2014/main" id="{934DFCE3-4FD2-4845-9921-48924079C839}"/>
              </a:ext>
            </a:extLst>
          </p:cNvPr>
          <p:cNvSpPr>
            <a:spLocks noGrp="1"/>
          </p:cNvSpPr>
          <p:nvPr>
            <p:ph type="sldNum" sz="quarter" idx="12"/>
          </p:nvPr>
        </p:nvSpPr>
        <p:spPr/>
        <p:txBody>
          <a:bodyPr/>
          <a:lstStyle/>
          <a:p>
            <a:fld id="{F634B2D2-15EA-46F6-92BE-7717ABFF8541}" type="slidenum">
              <a:rPr lang="en-GB" smtClean="0"/>
              <a:t>‹N›</a:t>
            </a:fld>
            <a:endParaRPr lang="en-GB"/>
          </a:p>
        </p:txBody>
      </p:sp>
    </p:spTree>
    <p:extLst>
      <p:ext uri="{BB962C8B-B14F-4D97-AF65-F5344CB8AC3E}">
        <p14:creationId xmlns:p14="http://schemas.microsoft.com/office/powerpoint/2010/main" val="801860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CD810C-C693-4EF9-9A8F-18532313696F}"/>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data 2">
            <a:extLst>
              <a:ext uri="{FF2B5EF4-FFF2-40B4-BE49-F238E27FC236}">
                <a16:creationId xmlns:a16="http://schemas.microsoft.com/office/drawing/2014/main" id="{3E35B2A4-5CD3-4CB6-815B-77AB7146BC72}"/>
              </a:ext>
            </a:extLst>
          </p:cNvPr>
          <p:cNvSpPr>
            <a:spLocks noGrp="1"/>
          </p:cNvSpPr>
          <p:nvPr>
            <p:ph type="dt" sz="half" idx="10"/>
          </p:nvPr>
        </p:nvSpPr>
        <p:spPr/>
        <p:txBody>
          <a:bodyPr/>
          <a:lstStyle/>
          <a:p>
            <a:fld id="{406CB10C-5EDD-4EA6-9112-010E25848FEC}" type="datetimeFigureOut">
              <a:rPr lang="en-GB" smtClean="0"/>
              <a:t>18/03/2025</a:t>
            </a:fld>
            <a:endParaRPr lang="en-GB"/>
          </a:p>
        </p:txBody>
      </p:sp>
      <p:sp>
        <p:nvSpPr>
          <p:cNvPr id="4" name="Segnaposto piè di pagina 3">
            <a:extLst>
              <a:ext uri="{FF2B5EF4-FFF2-40B4-BE49-F238E27FC236}">
                <a16:creationId xmlns:a16="http://schemas.microsoft.com/office/drawing/2014/main" id="{C951A6FD-55DC-4597-8D55-0F9F6761C2E9}"/>
              </a:ext>
            </a:extLst>
          </p:cNvPr>
          <p:cNvSpPr>
            <a:spLocks noGrp="1"/>
          </p:cNvSpPr>
          <p:nvPr>
            <p:ph type="ftr" sz="quarter" idx="11"/>
          </p:nvPr>
        </p:nvSpPr>
        <p:spPr/>
        <p:txBody>
          <a:bodyPr/>
          <a:lstStyle/>
          <a:p>
            <a:endParaRPr lang="en-GB"/>
          </a:p>
        </p:txBody>
      </p:sp>
      <p:sp>
        <p:nvSpPr>
          <p:cNvPr id="5" name="Segnaposto numero diapositiva 4">
            <a:extLst>
              <a:ext uri="{FF2B5EF4-FFF2-40B4-BE49-F238E27FC236}">
                <a16:creationId xmlns:a16="http://schemas.microsoft.com/office/drawing/2014/main" id="{C7E514DA-2129-45B4-A586-FF256D62D955}"/>
              </a:ext>
            </a:extLst>
          </p:cNvPr>
          <p:cNvSpPr>
            <a:spLocks noGrp="1"/>
          </p:cNvSpPr>
          <p:nvPr>
            <p:ph type="sldNum" sz="quarter" idx="12"/>
          </p:nvPr>
        </p:nvSpPr>
        <p:spPr/>
        <p:txBody>
          <a:bodyPr/>
          <a:lstStyle/>
          <a:p>
            <a:fld id="{F634B2D2-15EA-46F6-92BE-7717ABFF8541}" type="slidenum">
              <a:rPr lang="en-GB" smtClean="0"/>
              <a:t>‹N›</a:t>
            </a:fld>
            <a:endParaRPr lang="en-GB"/>
          </a:p>
        </p:txBody>
      </p:sp>
    </p:spTree>
    <p:extLst>
      <p:ext uri="{BB962C8B-B14F-4D97-AF65-F5344CB8AC3E}">
        <p14:creationId xmlns:p14="http://schemas.microsoft.com/office/powerpoint/2010/main" val="484960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076A780-2F5B-4E5F-9E76-282C12022882}"/>
              </a:ext>
            </a:extLst>
          </p:cNvPr>
          <p:cNvSpPr>
            <a:spLocks noGrp="1"/>
          </p:cNvSpPr>
          <p:nvPr>
            <p:ph type="dt" sz="half" idx="10"/>
          </p:nvPr>
        </p:nvSpPr>
        <p:spPr/>
        <p:txBody>
          <a:bodyPr/>
          <a:lstStyle/>
          <a:p>
            <a:fld id="{406CB10C-5EDD-4EA6-9112-010E25848FEC}" type="datetimeFigureOut">
              <a:rPr lang="en-GB" smtClean="0"/>
              <a:t>18/03/2025</a:t>
            </a:fld>
            <a:endParaRPr lang="en-GB"/>
          </a:p>
        </p:txBody>
      </p:sp>
      <p:sp>
        <p:nvSpPr>
          <p:cNvPr id="3" name="Segnaposto piè di pagina 2">
            <a:extLst>
              <a:ext uri="{FF2B5EF4-FFF2-40B4-BE49-F238E27FC236}">
                <a16:creationId xmlns:a16="http://schemas.microsoft.com/office/drawing/2014/main" id="{9FEFCE92-D405-436B-BC3D-8BA1C4C4EC75}"/>
              </a:ext>
            </a:extLst>
          </p:cNvPr>
          <p:cNvSpPr>
            <a:spLocks noGrp="1"/>
          </p:cNvSpPr>
          <p:nvPr>
            <p:ph type="ftr" sz="quarter" idx="11"/>
          </p:nvPr>
        </p:nvSpPr>
        <p:spPr/>
        <p:txBody>
          <a:bodyPr/>
          <a:lstStyle/>
          <a:p>
            <a:endParaRPr lang="en-GB"/>
          </a:p>
        </p:txBody>
      </p:sp>
      <p:sp>
        <p:nvSpPr>
          <p:cNvPr id="4" name="Segnaposto numero diapositiva 3">
            <a:extLst>
              <a:ext uri="{FF2B5EF4-FFF2-40B4-BE49-F238E27FC236}">
                <a16:creationId xmlns:a16="http://schemas.microsoft.com/office/drawing/2014/main" id="{E3E8432D-15D1-401B-A27B-0D19B84998A2}"/>
              </a:ext>
            </a:extLst>
          </p:cNvPr>
          <p:cNvSpPr>
            <a:spLocks noGrp="1"/>
          </p:cNvSpPr>
          <p:nvPr>
            <p:ph type="sldNum" sz="quarter" idx="12"/>
          </p:nvPr>
        </p:nvSpPr>
        <p:spPr/>
        <p:txBody>
          <a:bodyPr/>
          <a:lstStyle/>
          <a:p>
            <a:fld id="{F634B2D2-15EA-46F6-92BE-7717ABFF8541}" type="slidenum">
              <a:rPr lang="en-GB" smtClean="0"/>
              <a:t>‹N›</a:t>
            </a:fld>
            <a:endParaRPr lang="en-GB"/>
          </a:p>
        </p:txBody>
      </p:sp>
    </p:spTree>
    <p:extLst>
      <p:ext uri="{BB962C8B-B14F-4D97-AF65-F5344CB8AC3E}">
        <p14:creationId xmlns:p14="http://schemas.microsoft.com/office/powerpoint/2010/main" val="4214749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6B7230-4460-4143-9D57-7DAE43469D4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0BFA2C1F-20ED-4683-BB76-4D4926D374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a:extLst>
              <a:ext uri="{FF2B5EF4-FFF2-40B4-BE49-F238E27FC236}">
                <a16:creationId xmlns:a16="http://schemas.microsoft.com/office/drawing/2014/main" id="{987C1494-B25E-49F2-9EF1-B86DEE0CA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738B553-98DF-47E6-8E7D-03B37B19766C}"/>
              </a:ext>
            </a:extLst>
          </p:cNvPr>
          <p:cNvSpPr>
            <a:spLocks noGrp="1"/>
          </p:cNvSpPr>
          <p:nvPr>
            <p:ph type="dt" sz="half" idx="10"/>
          </p:nvPr>
        </p:nvSpPr>
        <p:spPr/>
        <p:txBody>
          <a:bodyPr/>
          <a:lstStyle/>
          <a:p>
            <a:fld id="{406CB10C-5EDD-4EA6-9112-010E25848FEC}" type="datetimeFigureOut">
              <a:rPr lang="en-GB" smtClean="0"/>
              <a:t>18/03/2025</a:t>
            </a:fld>
            <a:endParaRPr lang="en-GB"/>
          </a:p>
        </p:txBody>
      </p:sp>
      <p:sp>
        <p:nvSpPr>
          <p:cNvPr id="6" name="Segnaposto piè di pagina 5">
            <a:extLst>
              <a:ext uri="{FF2B5EF4-FFF2-40B4-BE49-F238E27FC236}">
                <a16:creationId xmlns:a16="http://schemas.microsoft.com/office/drawing/2014/main" id="{DE150561-4593-499A-A3C4-BCD37F985A1A}"/>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4FBF7BA8-4E73-4458-A57C-47893A96A487}"/>
              </a:ext>
            </a:extLst>
          </p:cNvPr>
          <p:cNvSpPr>
            <a:spLocks noGrp="1"/>
          </p:cNvSpPr>
          <p:nvPr>
            <p:ph type="sldNum" sz="quarter" idx="12"/>
          </p:nvPr>
        </p:nvSpPr>
        <p:spPr/>
        <p:txBody>
          <a:bodyPr/>
          <a:lstStyle/>
          <a:p>
            <a:fld id="{F634B2D2-15EA-46F6-92BE-7717ABFF8541}" type="slidenum">
              <a:rPr lang="en-GB" smtClean="0"/>
              <a:t>‹N›</a:t>
            </a:fld>
            <a:endParaRPr lang="en-GB"/>
          </a:p>
        </p:txBody>
      </p:sp>
    </p:spTree>
    <p:extLst>
      <p:ext uri="{BB962C8B-B14F-4D97-AF65-F5344CB8AC3E}">
        <p14:creationId xmlns:p14="http://schemas.microsoft.com/office/powerpoint/2010/main" val="2759071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2A3F88-903D-4509-8838-DAAA2BDD7BB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immagine 2">
            <a:extLst>
              <a:ext uri="{FF2B5EF4-FFF2-40B4-BE49-F238E27FC236}">
                <a16:creationId xmlns:a16="http://schemas.microsoft.com/office/drawing/2014/main" id="{A83F9B95-CC5E-43BA-B8AA-75867B41D8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a:extLst>
              <a:ext uri="{FF2B5EF4-FFF2-40B4-BE49-F238E27FC236}">
                <a16:creationId xmlns:a16="http://schemas.microsoft.com/office/drawing/2014/main" id="{E397392D-890F-4D54-941D-14E82AA80C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B163E57-51B7-4245-BB4E-BEC64BEB5BC2}"/>
              </a:ext>
            </a:extLst>
          </p:cNvPr>
          <p:cNvSpPr>
            <a:spLocks noGrp="1"/>
          </p:cNvSpPr>
          <p:nvPr>
            <p:ph type="dt" sz="half" idx="10"/>
          </p:nvPr>
        </p:nvSpPr>
        <p:spPr/>
        <p:txBody>
          <a:bodyPr/>
          <a:lstStyle/>
          <a:p>
            <a:fld id="{406CB10C-5EDD-4EA6-9112-010E25848FEC}" type="datetimeFigureOut">
              <a:rPr lang="en-GB" smtClean="0"/>
              <a:t>18/03/2025</a:t>
            </a:fld>
            <a:endParaRPr lang="en-GB"/>
          </a:p>
        </p:txBody>
      </p:sp>
      <p:sp>
        <p:nvSpPr>
          <p:cNvPr id="6" name="Segnaposto piè di pagina 5">
            <a:extLst>
              <a:ext uri="{FF2B5EF4-FFF2-40B4-BE49-F238E27FC236}">
                <a16:creationId xmlns:a16="http://schemas.microsoft.com/office/drawing/2014/main" id="{9F056C7E-1F40-4D08-A4D0-EC3CF807A60F}"/>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3104C037-96E9-47B0-BA4C-5A4A7A762170}"/>
              </a:ext>
            </a:extLst>
          </p:cNvPr>
          <p:cNvSpPr>
            <a:spLocks noGrp="1"/>
          </p:cNvSpPr>
          <p:nvPr>
            <p:ph type="sldNum" sz="quarter" idx="12"/>
          </p:nvPr>
        </p:nvSpPr>
        <p:spPr/>
        <p:txBody>
          <a:bodyPr/>
          <a:lstStyle/>
          <a:p>
            <a:fld id="{F634B2D2-15EA-46F6-92BE-7717ABFF8541}" type="slidenum">
              <a:rPr lang="en-GB" smtClean="0"/>
              <a:t>‹N›</a:t>
            </a:fld>
            <a:endParaRPr lang="en-GB"/>
          </a:p>
        </p:txBody>
      </p:sp>
    </p:spTree>
    <p:extLst>
      <p:ext uri="{BB962C8B-B14F-4D97-AF65-F5344CB8AC3E}">
        <p14:creationId xmlns:p14="http://schemas.microsoft.com/office/powerpoint/2010/main" val="1451184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3F51C01-591D-4461-9CC0-B03B1578F6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5938DA53-50ED-4472-B198-715BFE64C9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65374979-31C7-4A7B-ACBE-9559D22697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6CB10C-5EDD-4EA6-9112-010E25848FEC}" type="datetimeFigureOut">
              <a:rPr lang="en-GB" smtClean="0"/>
              <a:t>18/03/2025</a:t>
            </a:fld>
            <a:endParaRPr lang="en-GB"/>
          </a:p>
        </p:txBody>
      </p:sp>
      <p:sp>
        <p:nvSpPr>
          <p:cNvPr id="5" name="Segnaposto piè di pagina 4">
            <a:extLst>
              <a:ext uri="{FF2B5EF4-FFF2-40B4-BE49-F238E27FC236}">
                <a16:creationId xmlns:a16="http://schemas.microsoft.com/office/drawing/2014/main" id="{DD2ADD75-8957-4225-9B82-F7046A3D98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a:extLst>
              <a:ext uri="{FF2B5EF4-FFF2-40B4-BE49-F238E27FC236}">
                <a16:creationId xmlns:a16="http://schemas.microsoft.com/office/drawing/2014/main" id="{39E0ECDE-B391-4873-B9F1-3FED3C925B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34B2D2-15EA-46F6-92BE-7717ABFF8541}" type="slidenum">
              <a:rPr lang="en-GB" smtClean="0"/>
              <a:t>‹N›</a:t>
            </a:fld>
            <a:endParaRPr lang="en-GB"/>
          </a:p>
        </p:txBody>
      </p:sp>
    </p:spTree>
    <p:extLst>
      <p:ext uri="{BB962C8B-B14F-4D97-AF65-F5344CB8AC3E}">
        <p14:creationId xmlns:p14="http://schemas.microsoft.com/office/powerpoint/2010/main" val="3850700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youtube.com/watch?v=1UbVuTXg4CQ"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youtube.com/watch?v=BTZArvbmG_o"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C4-7-WqtN2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7D2C0D-4B0F-4E5A-B53A-3490F366C1E8}"/>
              </a:ext>
            </a:extLst>
          </p:cNvPr>
          <p:cNvSpPr>
            <a:spLocks noGrp="1"/>
          </p:cNvSpPr>
          <p:nvPr>
            <p:ph type="title"/>
          </p:nvPr>
        </p:nvSpPr>
        <p:spPr/>
        <p:txBody>
          <a:bodyPr/>
          <a:lstStyle/>
          <a:p>
            <a:r>
              <a:rPr lang="it-IT" b="1" dirty="0"/>
              <a:t>History of North America </a:t>
            </a:r>
            <a:endParaRPr lang="en-GB" b="1" dirty="0"/>
          </a:p>
        </p:txBody>
      </p:sp>
      <p:sp>
        <p:nvSpPr>
          <p:cNvPr id="3" name="Segnaposto contenuto 2">
            <a:extLst>
              <a:ext uri="{FF2B5EF4-FFF2-40B4-BE49-F238E27FC236}">
                <a16:creationId xmlns:a16="http://schemas.microsoft.com/office/drawing/2014/main" id="{21D782EC-97D9-46DC-9DCE-C12750F47FD1}"/>
              </a:ext>
            </a:extLst>
          </p:cNvPr>
          <p:cNvSpPr>
            <a:spLocks noGrp="1"/>
          </p:cNvSpPr>
          <p:nvPr>
            <p:ph idx="1"/>
          </p:nvPr>
        </p:nvSpPr>
        <p:spPr/>
        <p:txBody>
          <a:bodyPr>
            <a:normAutofit/>
          </a:bodyPr>
          <a:lstStyle/>
          <a:p>
            <a:pPr marL="0" indent="0" algn="ctr">
              <a:buNone/>
            </a:pPr>
            <a:endParaRPr lang="it-IT" sz="3200" dirty="0">
              <a:solidFill>
                <a:srgbClr val="00B050"/>
              </a:solidFill>
            </a:endParaRPr>
          </a:p>
          <a:p>
            <a:pPr marL="0" indent="0" algn="ctr">
              <a:buNone/>
            </a:pPr>
            <a:r>
              <a:rPr lang="it-IT" sz="3600" b="1" dirty="0" err="1">
                <a:solidFill>
                  <a:srgbClr val="00B050"/>
                </a:solidFill>
              </a:rPr>
              <a:t>Primary</a:t>
            </a:r>
            <a:r>
              <a:rPr lang="it-IT" sz="3600" b="1" dirty="0">
                <a:solidFill>
                  <a:srgbClr val="00B050"/>
                </a:solidFill>
              </a:rPr>
              <a:t> and </a:t>
            </a:r>
            <a:r>
              <a:rPr lang="it-IT" sz="3600" b="1" dirty="0" err="1">
                <a:solidFill>
                  <a:srgbClr val="00B050"/>
                </a:solidFill>
              </a:rPr>
              <a:t>secondary</a:t>
            </a:r>
            <a:r>
              <a:rPr lang="it-IT" sz="3600" b="1" dirty="0">
                <a:solidFill>
                  <a:srgbClr val="00B050"/>
                </a:solidFill>
              </a:rPr>
              <a:t> sources-</a:t>
            </a:r>
          </a:p>
          <a:p>
            <a:pPr marL="0" indent="0" algn="ctr">
              <a:buNone/>
            </a:pPr>
            <a:endParaRPr lang="it-IT" sz="3600" b="1" dirty="0">
              <a:solidFill>
                <a:srgbClr val="00B050"/>
              </a:solidFill>
            </a:endParaRPr>
          </a:p>
          <a:p>
            <a:pPr marL="0" indent="0" algn="ctr">
              <a:buNone/>
            </a:pPr>
            <a:r>
              <a:rPr lang="it-IT" sz="3600" b="1" dirty="0">
                <a:solidFill>
                  <a:srgbClr val="00B050"/>
                </a:solidFill>
              </a:rPr>
              <a:t> </a:t>
            </a:r>
            <a:r>
              <a:rPr lang="it-IT" sz="3600" b="1" dirty="0" err="1">
                <a:solidFill>
                  <a:srgbClr val="00B050"/>
                </a:solidFill>
              </a:rPr>
              <a:t>References</a:t>
            </a:r>
            <a:r>
              <a:rPr lang="it-IT" sz="3600" b="1" dirty="0">
                <a:solidFill>
                  <a:srgbClr val="00B050"/>
                </a:solidFill>
              </a:rPr>
              <a:t> </a:t>
            </a:r>
            <a:r>
              <a:rPr lang="it-IT" sz="3600" b="1" dirty="0" err="1">
                <a:solidFill>
                  <a:srgbClr val="00B050"/>
                </a:solidFill>
              </a:rPr>
              <a:t>during</a:t>
            </a:r>
            <a:r>
              <a:rPr lang="it-IT" sz="3600" b="1" dirty="0">
                <a:solidFill>
                  <a:srgbClr val="00B050"/>
                </a:solidFill>
              </a:rPr>
              <a:t> the </a:t>
            </a:r>
            <a:r>
              <a:rPr lang="it-IT" sz="3600" b="1" dirty="0" err="1">
                <a:solidFill>
                  <a:srgbClr val="00B050"/>
                </a:solidFill>
              </a:rPr>
              <a:t>course</a:t>
            </a:r>
            <a:r>
              <a:rPr lang="it-IT" sz="3600" b="1" dirty="0">
                <a:solidFill>
                  <a:srgbClr val="00B050"/>
                </a:solidFill>
              </a:rPr>
              <a:t> </a:t>
            </a:r>
            <a:endParaRPr lang="en-GB" sz="3600" b="1" dirty="0">
              <a:solidFill>
                <a:srgbClr val="00B050"/>
              </a:solidFill>
            </a:endParaRPr>
          </a:p>
        </p:txBody>
      </p:sp>
    </p:spTree>
    <p:extLst>
      <p:ext uri="{BB962C8B-B14F-4D97-AF65-F5344CB8AC3E}">
        <p14:creationId xmlns:p14="http://schemas.microsoft.com/office/powerpoint/2010/main" val="2686841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71FD14-AF39-44F3-B864-645A08E40169}"/>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A4DF5689-2555-4616-BC8D-DAFCA0DC0762}"/>
              </a:ext>
            </a:extLst>
          </p:cNvPr>
          <p:cNvSpPr>
            <a:spLocks noGrp="1"/>
          </p:cNvSpPr>
          <p:nvPr>
            <p:ph idx="1"/>
          </p:nvPr>
        </p:nvSpPr>
        <p:spPr>
          <a:xfrm>
            <a:off x="435006" y="1491449"/>
            <a:ext cx="10918794" cy="4685514"/>
          </a:xfrm>
        </p:spPr>
        <p:txBody>
          <a:bodyPr/>
          <a:lstStyle/>
          <a:p>
            <a:r>
              <a:rPr lang="it-IT" dirty="0"/>
              <a:t>Charles S. Maier, </a:t>
            </a:r>
            <a:r>
              <a:rPr lang="it-IT" b="1" i="1" dirty="0" err="1">
                <a:solidFill>
                  <a:srgbClr val="FFC000"/>
                </a:solidFill>
              </a:rPr>
              <a:t>Among</a:t>
            </a:r>
            <a:r>
              <a:rPr lang="it-IT" b="1" i="1" dirty="0">
                <a:solidFill>
                  <a:srgbClr val="FFC000"/>
                </a:solidFill>
              </a:rPr>
              <a:t> </a:t>
            </a:r>
            <a:r>
              <a:rPr lang="it-IT" b="1" i="1" dirty="0" err="1">
                <a:solidFill>
                  <a:srgbClr val="FFC000"/>
                </a:solidFill>
              </a:rPr>
              <a:t>empires</a:t>
            </a:r>
            <a:r>
              <a:rPr lang="it-IT" b="1" i="1" dirty="0">
                <a:solidFill>
                  <a:srgbClr val="FFC000"/>
                </a:solidFill>
              </a:rPr>
              <a:t> : American </a:t>
            </a:r>
            <a:r>
              <a:rPr lang="it-IT" b="1" i="1" dirty="0" err="1">
                <a:solidFill>
                  <a:srgbClr val="FFC000"/>
                </a:solidFill>
              </a:rPr>
              <a:t>ascendancy</a:t>
            </a:r>
            <a:r>
              <a:rPr lang="it-IT" b="1" i="1" dirty="0">
                <a:solidFill>
                  <a:srgbClr val="FFC000"/>
                </a:solidFill>
              </a:rPr>
              <a:t> and </a:t>
            </a:r>
            <a:r>
              <a:rPr lang="it-IT" b="1" i="1" dirty="0" err="1">
                <a:solidFill>
                  <a:srgbClr val="FFC000"/>
                </a:solidFill>
              </a:rPr>
              <a:t>its</a:t>
            </a:r>
            <a:r>
              <a:rPr lang="it-IT" b="1" i="1" dirty="0">
                <a:solidFill>
                  <a:srgbClr val="FFC000"/>
                </a:solidFill>
              </a:rPr>
              <a:t> </a:t>
            </a:r>
            <a:r>
              <a:rPr lang="it-IT" b="1" i="1" dirty="0" err="1">
                <a:solidFill>
                  <a:srgbClr val="FFC000"/>
                </a:solidFill>
              </a:rPr>
              <a:t>predecessors</a:t>
            </a:r>
            <a:r>
              <a:rPr lang="it-IT" b="1" i="1" dirty="0">
                <a:solidFill>
                  <a:srgbClr val="FFC000"/>
                </a:solidFill>
              </a:rPr>
              <a:t>, </a:t>
            </a:r>
            <a:r>
              <a:rPr lang="it-IT" dirty="0"/>
              <a:t>Cambridge ; London : Harvard University Press, 2006.</a:t>
            </a:r>
          </a:p>
          <a:p>
            <a:endParaRPr lang="it-IT" dirty="0"/>
          </a:p>
          <a:p>
            <a:endParaRPr lang="it-IT" dirty="0"/>
          </a:p>
        </p:txBody>
      </p:sp>
      <p:pic>
        <p:nvPicPr>
          <p:cNvPr id="4" name="Immagine 3">
            <a:extLst>
              <a:ext uri="{FF2B5EF4-FFF2-40B4-BE49-F238E27FC236}">
                <a16:creationId xmlns:a16="http://schemas.microsoft.com/office/drawing/2014/main" id="{D29155B4-620F-4B68-841D-B14F366B3585}"/>
              </a:ext>
            </a:extLst>
          </p:cNvPr>
          <p:cNvPicPr>
            <a:picLocks noChangeAspect="1"/>
          </p:cNvPicPr>
          <p:nvPr/>
        </p:nvPicPr>
        <p:blipFill>
          <a:blip r:embed="rId2"/>
          <a:stretch>
            <a:fillRect/>
          </a:stretch>
        </p:blipFill>
        <p:spPr>
          <a:xfrm>
            <a:off x="5424255" y="2635204"/>
            <a:ext cx="2716567" cy="3968735"/>
          </a:xfrm>
          <a:prstGeom prst="rect">
            <a:avLst/>
          </a:prstGeom>
        </p:spPr>
      </p:pic>
    </p:spTree>
    <p:extLst>
      <p:ext uri="{BB962C8B-B14F-4D97-AF65-F5344CB8AC3E}">
        <p14:creationId xmlns:p14="http://schemas.microsoft.com/office/powerpoint/2010/main" val="868916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089D7F-8F6B-47E2-9944-28F25731A351}"/>
              </a:ext>
            </a:extLst>
          </p:cNvPr>
          <p:cNvSpPr>
            <a:spLocks noGrp="1"/>
          </p:cNvSpPr>
          <p:nvPr>
            <p:ph type="title"/>
          </p:nvPr>
        </p:nvSpPr>
        <p:spPr/>
        <p:txBody>
          <a:bodyPr>
            <a:normAutofit/>
          </a:bodyPr>
          <a:lstStyle/>
          <a:p>
            <a:r>
              <a:rPr lang="it-IT" sz="2800" b="1" i="1" dirty="0" err="1"/>
              <a:t>Enduring</a:t>
            </a:r>
            <a:r>
              <a:rPr lang="it-IT" sz="2800" b="1" i="1" dirty="0"/>
              <a:t> Empire : Ancient </a:t>
            </a:r>
            <a:r>
              <a:rPr lang="it-IT" sz="2800" b="1" i="1" dirty="0" err="1"/>
              <a:t>Lessons</a:t>
            </a:r>
            <a:r>
              <a:rPr lang="it-IT" sz="2800" b="1" i="1" dirty="0"/>
              <a:t> for Global </a:t>
            </a:r>
            <a:r>
              <a:rPr lang="it-IT" sz="2800" b="1" i="1" dirty="0" err="1"/>
              <a:t>Politics</a:t>
            </a:r>
            <a:br>
              <a:rPr lang="it-IT" sz="2800" dirty="0"/>
            </a:br>
            <a:r>
              <a:rPr lang="it-IT" sz="2800" dirty="0" err="1"/>
              <a:t>Toivo</a:t>
            </a:r>
            <a:r>
              <a:rPr lang="it-IT" sz="2800" dirty="0"/>
              <a:t> </a:t>
            </a:r>
            <a:r>
              <a:rPr lang="it-IT" sz="2800" dirty="0" err="1"/>
              <a:t>Koivukoski</a:t>
            </a:r>
            <a:r>
              <a:rPr lang="it-IT" sz="2800" dirty="0"/>
              <a:t>, David </a:t>
            </a:r>
            <a:r>
              <a:rPr lang="it-IT" sz="2800" dirty="0" err="1"/>
              <a:t>Tabachnick</a:t>
            </a:r>
            <a:r>
              <a:rPr lang="it-IT" sz="2800" dirty="0"/>
              <a:t>, </a:t>
            </a:r>
            <a:r>
              <a:rPr lang="it-IT" sz="2800" dirty="0" err="1"/>
              <a:t>eds</a:t>
            </a:r>
            <a:r>
              <a:rPr lang="it-IT" sz="2800" dirty="0"/>
              <a:t>, University of Toronto Press, 2016</a:t>
            </a:r>
          </a:p>
        </p:txBody>
      </p:sp>
      <p:pic>
        <p:nvPicPr>
          <p:cNvPr id="4" name="Segnaposto contenuto 3">
            <a:extLst>
              <a:ext uri="{FF2B5EF4-FFF2-40B4-BE49-F238E27FC236}">
                <a16:creationId xmlns:a16="http://schemas.microsoft.com/office/drawing/2014/main" id="{00B914F4-1401-481E-BCB6-9C87A559674E}"/>
              </a:ext>
            </a:extLst>
          </p:cNvPr>
          <p:cNvPicPr>
            <a:picLocks noGrp="1" noChangeAspect="1"/>
          </p:cNvPicPr>
          <p:nvPr>
            <p:ph idx="1"/>
          </p:nvPr>
        </p:nvPicPr>
        <p:blipFill>
          <a:blip r:embed="rId2"/>
          <a:stretch>
            <a:fillRect/>
          </a:stretch>
        </p:blipFill>
        <p:spPr>
          <a:xfrm>
            <a:off x="4888523" y="1968512"/>
            <a:ext cx="2947182" cy="4420773"/>
          </a:xfrm>
          <a:prstGeom prst="rect">
            <a:avLst/>
          </a:prstGeom>
        </p:spPr>
      </p:pic>
    </p:spTree>
    <p:extLst>
      <p:ext uri="{BB962C8B-B14F-4D97-AF65-F5344CB8AC3E}">
        <p14:creationId xmlns:p14="http://schemas.microsoft.com/office/powerpoint/2010/main" val="2051175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98310" y="124288"/>
            <a:ext cx="10755489" cy="1150106"/>
          </a:xfrm>
        </p:spPr>
        <p:txBody>
          <a:bodyPr>
            <a:normAutofit fontScale="90000"/>
          </a:bodyPr>
          <a:lstStyle/>
          <a:p>
            <a:br>
              <a:rPr lang="it-IT" sz="4000" b="1" dirty="0">
                <a:solidFill>
                  <a:srgbClr val="7030A0"/>
                </a:solidFill>
              </a:rPr>
            </a:br>
            <a:r>
              <a:rPr lang="it-IT" sz="4000" b="1" dirty="0" err="1">
                <a:solidFill>
                  <a:srgbClr val="7030A0"/>
                </a:solidFill>
              </a:rPr>
              <a:t>Why</a:t>
            </a:r>
            <a:r>
              <a:rPr lang="it-IT" sz="4000" b="1" dirty="0">
                <a:solidFill>
                  <a:srgbClr val="7030A0"/>
                </a:solidFill>
              </a:rPr>
              <a:t> Latin America?</a:t>
            </a:r>
            <a:br>
              <a:rPr lang="it-IT" sz="4000" b="1" dirty="0">
                <a:solidFill>
                  <a:srgbClr val="7030A0"/>
                </a:solidFill>
              </a:rPr>
            </a:br>
            <a:r>
              <a:rPr lang="it-IT" sz="2000" b="1" dirty="0">
                <a:solidFill>
                  <a:srgbClr val="7030A0"/>
                </a:solidFill>
              </a:rPr>
              <a:t> </a:t>
            </a:r>
            <a:r>
              <a:rPr lang="it-IT" sz="2000" b="0" dirty="0">
                <a:solidFill>
                  <a:srgbClr val="0F1111"/>
                </a:solidFill>
                <a:effectLst/>
                <a:latin typeface="Arial" panose="020B0604020202020204" pitchFamily="34" charset="0"/>
                <a:ea typeface="Times New Roman" panose="02020603050405020304" pitchFamily="18" charset="0"/>
              </a:rPr>
              <a:t>Greg Grandin, </a:t>
            </a:r>
            <a:r>
              <a:rPr lang="it-IT" sz="2000" b="1" i="1" dirty="0" err="1">
                <a:solidFill>
                  <a:srgbClr val="00B050"/>
                </a:solidFill>
                <a:effectLst/>
                <a:latin typeface="Arial" panose="020B0604020202020204" pitchFamily="34" charset="0"/>
                <a:ea typeface="Times New Roman" panose="02020603050405020304" pitchFamily="18" charset="0"/>
              </a:rPr>
              <a:t>Empire's</a:t>
            </a:r>
            <a:r>
              <a:rPr lang="it-IT" sz="2000" b="1" i="1" dirty="0">
                <a:solidFill>
                  <a:srgbClr val="00B050"/>
                </a:solidFill>
                <a:effectLst/>
                <a:latin typeface="Arial" panose="020B0604020202020204" pitchFamily="34" charset="0"/>
                <a:ea typeface="Times New Roman" panose="02020603050405020304" pitchFamily="18" charset="0"/>
              </a:rPr>
              <a:t> Workshop</a:t>
            </a:r>
            <a:r>
              <a:rPr lang="it-IT" sz="2000" b="0" i="1" dirty="0">
                <a:solidFill>
                  <a:srgbClr val="0F1111"/>
                </a:solidFill>
                <a:effectLst/>
                <a:latin typeface="Arial" panose="020B0604020202020204" pitchFamily="34" charset="0"/>
                <a:ea typeface="Times New Roman" panose="02020603050405020304" pitchFamily="18" charset="0"/>
              </a:rPr>
              <a:t>: Latin America, the United States, and the</a:t>
            </a:r>
            <a:r>
              <a:rPr lang="it-IT" sz="2000" b="0" i="1" dirty="0">
                <a:solidFill>
                  <a:srgbClr val="00B050"/>
                </a:solidFill>
                <a:effectLst/>
                <a:latin typeface="Arial" panose="020B0604020202020204" pitchFamily="34" charset="0"/>
                <a:ea typeface="Times New Roman" panose="02020603050405020304" pitchFamily="18" charset="0"/>
              </a:rPr>
              <a:t> Rise of the New </a:t>
            </a:r>
            <a:r>
              <a:rPr lang="it-IT" sz="2000" b="0" i="1" dirty="0" err="1">
                <a:solidFill>
                  <a:srgbClr val="00B050"/>
                </a:solidFill>
                <a:effectLst/>
                <a:latin typeface="Arial" panose="020B0604020202020204" pitchFamily="34" charset="0"/>
                <a:ea typeface="Times New Roman" panose="02020603050405020304" pitchFamily="18" charset="0"/>
              </a:rPr>
              <a:t>Imperialism</a:t>
            </a:r>
            <a:r>
              <a:rPr lang="it-IT" sz="2000" b="0" i="1" dirty="0">
                <a:solidFill>
                  <a:srgbClr val="0F1111"/>
                </a:solidFill>
                <a:effectLst/>
                <a:latin typeface="Arial" panose="020B0604020202020204" pitchFamily="34" charset="0"/>
                <a:ea typeface="Times New Roman" panose="02020603050405020304" pitchFamily="18" charset="0"/>
              </a:rPr>
              <a:t>,</a:t>
            </a:r>
            <a:r>
              <a:rPr lang="it-IT" sz="2000" b="0" dirty="0">
                <a:solidFill>
                  <a:srgbClr val="2A2A2A"/>
                </a:solidFill>
                <a:effectLst/>
                <a:latin typeface="Times New Roman" panose="02020603050405020304" pitchFamily="18" charset="0"/>
                <a:ea typeface="Times New Roman" panose="02020603050405020304" pitchFamily="18" charset="0"/>
              </a:rPr>
              <a:t> New York: Metropolitan. 2006</a:t>
            </a:r>
            <a:br>
              <a:rPr lang="it-IT" sz="4000" b="0" dirty="0">
                <a:solidFill>
                  <a:srgbClr val="2A2A2A"/>
                </a:solidFill>
                <a:effectLst/>
                <a:latin typeface="Times New Roman" panose="02020603050405020304" pitchFamily="18" charset="0"/>
                <a:ea typeface="Times New Roman" panose="02020603050405020304" pitchFamily="18" charset="0"/>
              </a:rPr>
            </a:br>
            <a:endParaRPr lang="it-IT" sz="4000" b="1" dirty="0">
              <a:solidFill>
                <a:srgbClr val="7030A0"/>
              </a:solidFill>
            </a:endParaRPr>
          </a:p>
        </p:txBody>
      </p:sp>
      <p:sp>
        <p:nvSpPr>
          <p:cNvPr id="3" name="Segnaposto contenuto 2"/>
          <p:cNvSpPr>
            <a:spLocks noGrp="1"/>
          </p:cNvSpPr>
          <p:nvPr>
            <p:ph idx="1"/>
          </p:nvPr>
        </p:nvSpPr>
        <p:spPr>
          <a:xfrm>
            <a:off x="408373" y="1553593"/>
            <a:ext cx="10945427" cy="4544348"/>
          </a:xfrm>
        </p:spPr>
        <p:txBody>
          <a:bodyPr/>
          <a:lstStyle/>
          <a:p>
            <a:pPr marL="0" indent="0">
              <a:buNone/>
            </a:pPr>
            <a:r>
              <a:rPr lang="it-IT" sz="2000" dirty="0">
                <a:solidFill>
                  <a:srgbClr val="333333"/>
                </a:solidFill>
                <a:effectLst/>
                <a:latin typeface="Arial" panose="020B0604020202020204" pitchFamily="34" charset="0"/>
                <a:ea typeface="Calibri" panose="020F0502020204030204" pitchFamily="34" charset="0"/>
              </a:rPr>
              <a:t>The British and Roman </a:t>
            </a:r>
            <a:r>
              <a:rPr lang="it-IT" sz="2000" dirty="0" err="1">
                <a:solidFill>
                  <a:srgbClr val="333333"/>
                </a:solidFill>
                <a:effectLst/>
                <a:latin typeface="Arial" panose="020B0604020202020204" pitchFamily="34" charset="0"/>
                <a:ea typeface="Calibri" panose="020F0502020204030204" pitchFamily="34" charset="0"/>
              </a:rPr>
              <a:t>empires</a:t>
            </a:r>
            <a:r>
              <a:rPr lang="it-IT" sz="2000" dirty="0">
                <a:solidFill>
                  <a:srgbClr val="333333"/>
                </a:solidFill>
                <a:effectLst/>
                <a:latin typeface="Arial" panose="020B0604020202020204" pitchFamily="34" charset="0"/>
                <a:ea typeface="Calibri" panose="020F0502020204030204" pitchFamily="34" charset="0"/>
              </a:rPr>
              <a:t> are </a:t>
            </a:r>
            <a:r>
              <a:rPr lang="it-IT" sz="2000" dirty="0" err="1">
                <a:solidFill>
                  <a:srgbClr val="333333"/>
                </a:solidFill>
                <a:effectLst/>
                <a:latin typeface="Arial" panose="020B0604020202020204" pitchFamily="34" charset="0"/>
                <a:ea typeface="Calibri" panose="020F0502020204030204" pitchFamily="34" charset="0"/>
              </a:rPr>
              <a:t>often</a:t>
            </a:r>
            <a:r>
              <a:rPr lang="it-IT" sz="2000" dirty="0">
                <a:solidFill>
                  <a:srgbClr val="333333"/>
                </a:solidFill>
                <a:effectLst/>
                <a:latin typeface="Arial" panose="020B0604020202020204" pitchFamily="34" charset="0"/>
                <a:ea typeface="Calibri" panose="020F0502020204030204" pitchFamily="34" charset="0"/>
              </a:rPr>
              <a:t> </a:t>
            </a:r>
            <a:r>
              <a:rPr lang="it-IT" sz="2000" dirty="0" err="1">
                <a:solidFill>
                  <a:srgbClr val="333333"/>
                </a:solidFill>
                <a:effectLst/>
                <a:latin typeface="Arial" panose="020B0604020202020204" pitchFamily="34" charset="0"/>
                <a:ea typeface="Calibri" panose="020F0502020204030204" pitchFamily="34" charset="0"/>
              </a:rPr>
              <a:t>invoked</a:t>
            </a:r>
            <a:r>
              <a:rPr lang="it-IT" sz="2000" dirty="0">
                <a:solidFill>
                  <a:srgbClr val="333333"/>
                </a:solidFill>
                <a:effectLst/>
                <a:latin typeface="Arial" panose="020B0604020202020204" pitchFamily="34" charset="0"/>
                <a:ea typeface="Calibri" panose="020F0502020204030204" pitchFamily="34" charset="0"/>
              </a:rPr>
              <a:t> </a:t>
            </a:r>
            <a:r>
              <a:rPr lang="it-IT" sz="2000" dirty="0" err="1">
                <a:solidFill>
                  <a:srgbClr val="333333"/>
                </a:solidFill>
                <a:effectLst/>
                <a:latin typeface="Arial" panose="020B0604020202020204" pitchFamily="34" charset="0"/>
                <a:ea typeface="Calibri" panose="020F0502020204030204" pitchFamily="34" charset="0"/>
              </a:rPr>
              <a:t>as</a:t>
            </a:r>
            <a:r>
              <a:rPr lang="it-IT" sz="2000" dirty="0">
                <a:solidFill>
                  <a:srgbClr val="333333"/>
                </a:solidFill>
                <a:effectLst/>
                <a:latin typeface="Arial" panose="020B0604020202020204" pitchFamily="34" charset="0"/>
                <a:ea typeface="Calibri" panose="020F0502020204030204" pitchFamily="34" charset="0"/>
              </a:rPr>
              <a:t> </a:t>
            </a:r>
            <a:r>
              <a:rPr lang="it-IT" sz="2000" dirty="0" err="1">
                <a:solidFill>
                  <a:srgbClr val="333333"/>
                </a:solidFill>
                <a:effectLst/>
                <a:latin typeface="Arial" panose="020B0604020202020204" pitchFamily="34" charset="0"/>
                <a:ea typeface="Calibri" panose="020F0502020204030204" pitchFamily="34" charset="0"/>
              </a:rPr>
              <a:t>precedents</a:t>
            </a:r>
            <a:r>
              <a:rPr lang="it-IT" sz="2000" dirty="0">
                <a:solidFill>
                  <a:srgbClr val="333333"/>
                </a:solidFill>
                <a:effectLst/>
                <a:latin typeface="Arial" panose="020B0604020202020204" pitchFamily="34" charset="0"/>
                <a:ea typeface="Calibri" panose="020F0502020204030204" pitchFamily="34" charset="0"/>
              </a:rPr>
              <a:t> to the US aggressive </a:t>
            </a:r>
            <a:r>
              <a:rPr lang="it-IT" sz="2000" dirty="0" err="1">
                <a:solidFill>
                  <a:srgbClr val="333333"/>
                </a:solidFill>
                <a:effectLst/>
                <a:latin typeface="Arial" panose="020B0604020202020204" pitchFamily="34" charset="0"/>
                <a:ea typeface="Calibri" panose="020F0502020204030204" pitchFamily="34" charset="0"/>
              </a:rPr>
              <a:t>foreign</a:t>
            </a:r>
            <a:r>
              <a:rPr lang="it-IT" sz="2000" dirty="0">
                <a:solidFill>
                  <a:srgbClr val="333333"/>
                </a:solidFill>
                <a:effectLst/>
                <a:latin typeface="Arial" panose="020B0604020202020204" pitchFamily="34" charset="0"/>
                <a:ea typeface="Calibri" panose="020F0502020204030204" pitchFamily="34" charset="0"/>
              </a:rPr>
              <a:t> policy. </a:t>
            </a:r>
            <a:r>
              <a:rPr lang="it-IT" sz="2000" dirty="0" err="1">
                <a:solidFill>
                  <a:srgbClr val="333333"/>
                </a:solidFill>
                <a:effectLst/>
                <a:latin typeface="Arial" panose="020B0604020202020204" pitchFamily="34" charset="0"/>
                <a:ea typeface="Calibri" panose="020F0502020204030204" pitchFamily="34" charset="0"/>
              </a:rPr>
              <a:t>But</a:t>
            </a:r>
            <a:r>
              <a:rPr lang="it-IT" sz="2000" dirty="0">
                <a:solidFill>
                  <a:srgbClr val="333333"/>
                </a:solidFill>
                <a:effectLst/>
                <a:latin typeface="Arial" panose="020B0604020202020204" pitchFamily="34" charset="0"/>
                <a:ea typeface="Calibri" panose="020F0502020204030204" pitchFamily="34" charset="0"/>
              </a:rPr>
              <a:t> </a:t>
            </a:r>
            <a:r>
              <a:rPr lang="it-IT" sz="2000" dirty="0" err="1">
                <a:solidFill>
                  <a:srgbClr val="333333"/>
                </a:solidFill>
                <a:effectLst/>
                <a:latin typeface="Arial" panose="020B0604020202020204" pitchFamily="34" charset="0"/>
                <a:ea typeface="Calibri" panose="020F0502020204030204" pitchFamily="34" charset="0"/>
              </a:rPr>
              <a:t>America's</a:t>
            </a:r>
            <a:r>
              <a:rPr lang="it-IT" sz="2000" dirty="0">
                <a:solidFill>
                  <a:srgbClr val="333333"/>
                </a:solidFill>
                <a:effectLst/>
                <a:latin typeface="Arial" panose="020B0604020202020204" pitchFamily="34" charset="0"/>
                <a:ea typeface="Calibri" panose="020F0502020204030204" pitchFamily="34" charset="0"/>
              </a:rPr>
              <a:t> </a:t>
            </a:r>
            <a:r>
              <a:rPr lang="it-IT" sz="2000" dirty="0" err="1">
                <a:solidFill>
                  <a:srgbClr val="333333"/>
                </a:solidFill>
                <a:effectLst/>
                <a:latin typeface="Arial" panose="020B0604020202020204" pitchFamily="34" charset="0"/>
                <a:ea typeface="Calibri" panose="020F0502020204030204" pitchFamily="34" charset="0"/>
              </a:rPr>
              <a:t>imperial</a:t>
            </a:r>
            <a:r>
              <a:rPr lang="it-IT" sz="2000" dirty="0">
                <a:solidFill>
                  <a:srgbClr val="333333"/>
                </a:solidFill>
                <a:effectLst/>
                <a:latin typeface="Arial" panose="020B0604020202020204" pitchFamily="34" charset="0"/>
                <a:ea typeface="Calibri" panose="020F0502020204030204" pitchFamily="34" charset="0"/>
              </a:rPr>
              <a:t> </a:t>
            </a:r>
            <a:r>
              <a:rPr lang="it-IT" sz="2000" dirty="0" err="1">
                <a:solidFill>
                  <a:srgbClr val="333333"/>
                </a:solidFill>
                <a:effectLst/>
                <a:latin typeface="Arial" panose="020B0604020202020204" pitchFamily="34" charset="0"/>
                <a:ea typeface="Calibri" panose="020F0502020204030204" pitchFamily="34" charset="0"/>
              </a:rPr>
              <a:t>identity</a:t>
            </a:r>
            <a:r>
              <a:rPr lang="it-IT" sz="2000" dirty="0">
                <a:solidFill>
                  <a:srgbClr val="333333"/>
                </a:solidFill>
                <a:effectLst/>
                <a:latin typeface="Arial" panose="020B0604020202020204" pitchFamily="34" charset="0"/>
                <a:ea typeface="Calibri" panose="020F0502020204030204" pitchFamily="34" charset="0"/>
              </a:rPr>
              <a:t> </a:t>
            </a:r>
            <a:r>
              <a:rPr lang="it-IT" sz="2000" dirty="0" err="1">
                <a:solidFill>
                  <a:srgbClr val="333333"/>
                </a:solidFill>
                <a:effectLst/>
                <a:latin typeface="Arial" panose="020B0604020202020204" pitchFamily="34" charset="0"/>
                <a:ea typeface="Calibri" panose="020F0502020204030204" pitchFamily="34" charset="0"/>
              </a:rPr>
              <a:t>was</a:t>
            </a:r>
            <a:r>
              <a:rPr lang="it-IT" sz="2000" dirty="0">
                <a:solidFill>
                  <a:srgbClr val="333333"/>
                </a:solidFill>
                <a:effectLst/>
                <a:latin typeface="Arial" panose="020B0604020202020204" pitchFamily="34" charset="0"/>
                <a:ea typeface="Calibri" panose="020F0502020204030204" pitchFamily="34" charset="0"/>
              </a:rPr>
              <a:t> </a:t>
            </a:r>
            <a:r>
              <a:rPr lang="it-IT" sz="2000" dirty="0" err="1">
                <a:solidFill>
                  <a:srgbClr val="333333"/>
                </a:solidFill>
                <a:effectLst/>
                <a:latin typeface="Arial" panose="020B0604020202020204" pitchFamily="34" charset="0"/>
                <a:ea typeface="Calibri" panose="020F0502020204030204" pitchFamily="34" charset="0"/>
              </a:rPr>
              <a:t>actually</a:t>
            </a:r>
            <a:r>
              <a:rPr lang="it-IT" sz="2000" dirty="0">
                <a:solidFill>
                  <a:srgbClr val="333333"/>
                </a:solidFill>
                <a:effectLst/>
                <a:latin typeface="Arial" panose="020B0604020202020204" pitchFamily="34" charset="0"/>
                <a:ea typeface="Calibri" panose="020F0502020204030204" pitchFamily="34" charset="0"/>
              </a:rPr>
              <a:t> </a:t>
            </a:r>
            <a:r>
              <a:rPr lang="it-IT" sz="2000" dirty="0" err="1">
                <a:solidFill>
                  <a:srgbClr val="7030A0"/>
                </a:solidFill>
                <a:effectLst/>
                <a:latin typeface="Arial" panose="020B0604020202020204" pitchFamily="34" charset="0"/>
                <a:ea typeface="Calibri" panose="020F0502020204030204" pitchFamily="34" charset="0"/>
              </a:rPr>
              <a:t>shaped</a:t>
            </a:r>
            <a:r>
              <a:rPr lang="it-IT" sz="2000" dirty="0">
                <a:solidFill>
                  <a:srgbClr val="333333"/>
                </a:solidFill>
                <a:effectLst/>
                <a:latin typeface="Arial" panose="020B0604020202020204" pitchFamily="34" charset="0"/>
                <a:ea typeface="Calibri" panose="020F0502020204030204" pitchFamily="34" charset="0"/>
              </a:rPr>
              <a:t> </a:t>
            </a:r>
            <a:r>
              <a:rPr lang="it-IT" sz="2000" b="1" dirty="0" err="1">
                <a:solidFill>
                  <a:srgbClr val="7030A0"/>
                </a:solidFill>
                <a:effectLst/>
                <a:latin typeface="Arial" panose="020B0604020202020204" pitchFamily="34" charset="0"/>
                <a:ea typeface="Calibri" panose="020F0502020204030204" pitchFamily="34" charset="0"/>
              </a:rPr>
              <a:t>much</a:t>
            </a:r>
            <a:r>
              <a:rPr lang="it-IT" sz="2000" b="1" dirty="0">
                <a:solidFill>
                  <a:srgbClr val="7030A0"/>
                </a:solidFill>
                <a:effectLst/>
                <a:latin typeface="Arial" panose="020B0604020202020204" pitchFamily="34" charset="0"/>
                <a:ea typeface="Calibri" panose="020F0502020204030204" pitchFamily="34" charset="0"/>
              </a:rPr>
              <a:t> </a:t>
            </a:r>
            <a:r>
              <a:rPr lang="it-IT" sz="2000" b="1" dirty="0" err="1">
                <a:solidFill>
                  <a:srgbClr val="7030A0"/>
                </a:solidFill>
                <a:effectLst/>
                <a:latin typeface="Arial" panose="020B0604020202020204" pitchFamily="34" charset="0"/>
                <a:ea typeface="Calibri" panose="020F0502020204030204" pitchFamily="34" charset="0"/>
              </a:rPr>
              <a:t>closer</a:t>
            </a:r>
            <a:r>
              <a:rPr lang="it-IT" sz="2000" b="1" dirty="0">
                <a:solidFill>
                  <a:srgbClr val="7030A0"/>
                </a:solidFill>
                <a:effectLst/>
                <a:latin typeface="Arial" panose="020B0604020202020204" pitchFamily="34" charset="0"/>
                <a:ea typeface="Calibri" panose="020F0502020204030204" pitchFamily="34" charset="0"/>
              </a:rPr>
              <a:t> to home</a:t>
            </a:r>
            <a:r>
              <a:rPr lang="it-IT" sz="2000" dirty="0">
                <a:solidFill>
                  <a:srgbClr val="333333"/>
                </a:solidFill>
                <a:effectLst/>
                <a:latin typeface="Arial" panose="020B0604020202020204" pitchFamily="34" charset="0"/>
                <a:ea typeface="Calibri" panose="020F0502020204030204" pitchFamily="34" charset="0"/>
              </a:rPr>
              <a:t>. </a:t>
            </a:r>
          </a:p>
          <a:p>
            <a:endParaRPr lang="it-IT" sz="2000" dirty="0">
              <a:solidFill>
                <a:srgbClr val="333333"/>
              </a:solidFill>
              <a:latin typeface="Arial" panose="020B0604020202020204" pitchFamily="34" charset="0"/>
            </a:endParaRPr>
          </a:p>
          <a:p>
            <a:pPr marL="0" indent="0">
              <a:buNone/>
            </a:pPr>
            <a:r>
              <a:rPr lang="it-IT" sz="2000" i="1" dirty="0" err="1">
                <a:solidFill>
                  <a:srgbClr val="333333"/>
                </a:solidFill>
                <a:effectLst/>
                <a:latin typeface="Arial" panose="020B0604020202020204" pitchFamily="34" charset="0"/>
                <a:ea typeface="Calibri" panose="020F0502020204030204" pitchFamily="34" charset="0"/>
              </a:rPr>
              <a:t>Empire's</a:t>
            </a:r>
            <a:r>
              <a:rPr lang="it-IT" sz="2000" i="1" dirty="0">
                <a:solidFill>
                  <a:srgbClr val="333333"/>
                </a:solidFill>
                <a:effectLst/>
                <a:latin typeface="Arial" panose="020B0604020202020204" pitchFamily="34" charset="0"/>
                <a:ea typeface="Calibri" panose="020F0502020204030204" pitchFamily="34" charset="0"/>
              </a:rPr>
              <a:t> Workshop</a:t>
            </a:r>
            <a:r>
              <a:rPr lang="it-IT" sz="2000" dirty="0">
                <a:solidFill>
                  <a:srgbClr val="333333"/>
                </a:solidFill>
                <a:effectLst/>
                <a:latin typeface="Arial" panose="020B0604020202020204" pitchFamily="34" charset="0"/>
                <a:ea typeface="Calibri" panose="020F0502020204030204" pitchFamily="34" charset="0"/>
              </a:rPr>
              <a:t> shows </a:t>
            </a:r>
            <a:r>
              <a:rPr lang="it-IT" sz="2000" dirty="0" err="1">
                <a:solidFill>
                  <a:srgbClr val="333333"/>
                </a:solidFill>
                <a:effectLst/>
                <a:latin typeface="Arial" panose="020B0604020202020204" pitchFamily="34" charset="0"/>
                <a:ea typeface="Calibri" panose="020F0502020204030204" pitchFamily="34" charset="0"/>
              </a:rPr>
              <a:t>how</a:t>
            </a:r>
            <a:r>
              <a:rPr lang="it-IT" sz="2000" dirty="0">
                <a:solidFill>
                  <a:srgbClr val="333333"/>
                </a:solidFill>
                <a:effectLst/>
                <a:latin typeface="Arial" panose="020B0604020202020204" pitchFamily="34" charset="0"/>
                <a:ea typeface="Calibri" panose="020F0502020204030204" pitchFamily="34" charset="0"/>
              </a:rPr>
              <a:t> </a:t>
            </a:r>
            <a:r>
              <a:rPr lang="it-IT" sz="2000" b="1" dirty="0">
                <a:solidFill>
                  <a:srgbClr val="7030A0"/>
                </a:solidFill>
                <a:effectLst/>
                <a:latin typeface="Arial" panose="020B0604020202020204" pitchFamily="34" charset="0"/>
                <a:ea typeface="Calibri" panose="020F0502020204030204" pitchFamily="34" charset="0"/>
              </a:rPr>
              <a:t>Latin America </a:t>
            </a:r>
            <a:r>
              <a:rPr lang="it-IT" sz="2000" b="1" dirty="0" err="1">
                <a:solidFill>
                  <a:srgbClr val="7030A0"/>
                </a:solidFill>
                <a:effectLst/>
                <a:latin typeface="Arial" panose="020B0604020202020204" pitchFamily="34" charset="0"/>
                <a:ea typeface="Calibri" panose="020F0502020204030204" pitchFamily="34" charset="0"/>
              </a:rPr>
              <a:t>has</a:t>
            </a:r>
            <a:r>
              <a:rPr lang="it-IT" sz="2000" b="1" dirty="0">
                <a:solidFill>
                  <a:srgbClr val="7030A0"/>
                </a:solidFill>
                <a:effectLst/>
                <a:latin typeface="Arial" panose="020B0604020202020204" pitchFamily="34" charset="0"/>
                <a:ea typeface="Calibri" panose="020F0502020204030204" pitchFamily="34" charset="0"/>
              </a:rPr>
              <a:t> </a:t>
            </a:r>
            <a:r>
              <a:rPr lang="it-IT" sz="2000" b="1" dirty="0" err="1">
                <a:solidFill>
                  <a:srgbClr val="7030A0"/>
                </a:solidFill>
                <a:effectLst/>
                <a:latin typeface="Arial" panose="020B0604020202020204" pitchFamily="34" charset="0"/>
                <a:ea typeface="Calibri" panose="020F0502020204030204" pitchFamily="34" charset="0"/>
              </a:rPr>
              <a:t>functioned</a:t>
            </a:r>
            <a:r>
              <a:rPr lang="it-IT" sz="2000" b="1" dirty="0">
                <a:solidFill>
                  <a:srgbClr val="7030A0"/>
                </a:solidFill>
                <a:effectLst/>
                <a:latin typeface="Arial" panose="020B0604020202020204" pitchFamily="34" charset="0"/>
                <a:ea typeface="Calibri" panose="020F0502020204030204" pitchFamily="34" charset="0"/>
              </a:rPr>
              <a:t> </a:t>
            </a:r>
            <a:r>
              <a:rPr lang="it-IT" sz="2000" b="1" dirty="0" err="1">
                <a:solidFill>
                  <a:srgbClr val="7030A0"/>
                </a:solidFill>
                <a:effectLst/>
                <a:latin typeface="Arial" panose="020B0604020202020204" pitchFamily="34" charset="0"/>
                <a:ea typeface="Calibri" panose="020F0502020204030204" pitchFamily="34" charset="0"/>
              </a:rPr>
              <a:t>as</a:t>
            </a:r>
            <a:r>
              <a:rPr lang="it-IT" sz="2000" b="1" dirty="0">
                <a:solidFill>
                  <a:srgbClr val="7030A0"/>
                </a:solidFill>
                <a:effectLst/>
                <a:latin typeface="Arial" panose="020B0604020202020204" pitchFamily="34" charset="0"/>
                <a:ea typeface="Calibri" panose="020F0502020204030204" pitchFamily="34" charset="0"/>
              </a:rPr>
              <a:t> a </a:t>
            </a:r>
            <a:r>
              <a:rPr lang="it-IT" sz="2000" b="1" dirty="0" err="1">
                <a:solidFill>
                  <a:srgbClr val="7030A0"/>
                </a:solidFill>
                <a:effectLst/>
                <a:latin typeface="Arial" panose="020B0604020202020204" pitchFamily="34" charset="0"/>
                <a:ea typeface="Calibri" panose="020F0502020204030204" pitchFamily="34" charset="0"/>
              </a:rPr>
              <a:t>proving</a:t>
            </a:r>
            <a:r>
              <a:rPr lang="it-IT" sz="2000" b="1" dirty="0">
                <a:solidFill>
                  <a:srgbClr val="7030A0"/>
                </a:solidFill>
                <a:effectLst/>
                <a:latin typeface="Arial" panose="020B0604020202020204" pitchFamily="34" charset="0"/>
                <a:ea typeface="Calibri" panose="020F0502020204030204" pitchFamily="34" charset="0"/>
              </a:rPr>
              <a:t> ground for American strategies and </a:t>
            </a:r>
            <a:r>
              <a:rPr lang="it-IT" sz="2000" b="1" dirty="0" err="1">
                <a:solidFill>
                  <a:srgbClr val="7030A0"/>
                </a:solidFill>
                <a:effectLst/>
                <a:latin typeface="Arial" panose="020B0604020202020204" pitchFamily="34" charset="0"/>
                <a:ea typeface="Calibri" panose="020F0502020204030204" pitchFamily="34" charset="0"/>
              </a:rPr>
              <a:t>tactics</a:t>
            </a:r>
            <a:r>
              <a:rPr lang="it-IT" sz="2000" b="1" dirty="0">
                <a:solidFill>
                  <a:srgbClr val="7030A0"/>
                </a:solidFill>
                <a:effectLst/>
                <a:latin typeface="Arial" panose="020B0604020202020204" pitchFamily="34" charset="0"/>
                <a:ea typeface="Calibri" panose="020F0502020204030204" pitchFamily="34" charset="0"/>
              </a:rPr>
              <a:t> </a:t>
            </a:r>
            <a:r>
              <a:rPr lang="it-IT" sz="2000" b="1" dirty="0" err="1">
                <a:solidFill>
                  <a:srgbClr val="7030A0"/>
                </a:solidFill>
                <a:effectLst/>
                <a:latin typeface="Arial" panose="020B0604020202020204" pitchFamily="34" charset="0"/>
                <a:ea typeface="Calibri" panose="020F0502020204030204" pitchFamily="34" charset="0"/>
              </a:rPr>
              <a:t>overseas</a:t>
            </a:r>
            <a:r>
              <a:rPr lang="it-IT" sz="2000" dirty="0">
                <a:solidFill>
                  <a:srgbClr val="333333"/>
                </a:solidFill>
                <a:effectLst/>
                <a:latin typeface="Arial" panose="020B0604020202020204" pitchFamily="34" charset="0"/>
                <a:ea typeface="Calibri" panose="020F0502020204030204" pitchFamily="34" charset="0"/>
              </a:rPr>
              <a:t>. </a:t>
            </a:r>
          </a:p>
          <a:p>
            <a:endParaRPr lang="it-IT" sz="2000" b="1" dirty="0">
              <a:effectLst/>
              <a:latin typeface="Times New Roman" panose="02020603050405020304" pitchFamily="18" charset="0"/>
              <a:ea typeface="Times New Roman" panose="02020603050405020304" pitchFamily="18" charset="0"/>
            </a:endParaRPr>
          </a:p>
          <a:p>
            <a:endParaRPr lang="it-IT" dirty="0"/>
          </a:p>
        </p:txBody>
      </p:sp>
      <p:pic>
        <p:nvPicPr>
          <p:cNvPr id="4" name="Immagine 3">
            <a:extLst>
              <a:ext uri="{FF2B5EF4-FFF2-40B4-BE49-F238E27FC236}">
                <a16:creationId xmlns:a16="http://schemas.microsoft.com/office/drawing/2014/main" id="{93CF1B0B-70CC-48F1-ADD1-D5228AB48319}"/>
              </a:ext>
            </a:extLst>
          </p:cNvPr>
          <p:cNvPicPr>
            <a:picLocks noChangeAspect="1"/>
          </p:cNvPicPr>
          <p:nvPr/>
        </p:nvPicPr>
        <p:blipFill>
          <a:blip r:embed="rId2"/>
          <a:stretch>
            <a:fillRect/>
          </a:stretch>
        </p:blipFill>
        <p:spPr>
          <a:xfrm>
            <a:off x="6657595" y="3226688"/>
            <a:ext cx="2874434" cy="4311652"/>
          </a:xfrm>
          <a:prstGeom prst="rect">
            <a:avLst/>
          </a:prstGeom>
        </p:spPr>
      </p:pic>
      <p:pic>
        <p:nvPicPr>
          <p:cNvPr id="5" name="Immagine 4">
            <a:extLst>
              <a:ext uri="{FF2B5EF4-FFF2-40B4-BE49-F238E27FC236}">
                <a16:creationId xmlns:a16="http://schemas.microsoft.com/office/drawing/2014/main" id="{4ABEF4EA-D752-49C6-B9CB-00047DDCC241}"/>
              </a:ext>
            </a:extLst>
          </p:cNvPr>
          <p:cNvPicPr>
            <a:picLocks noChangeAspect="1"/>
          </p:cNvPicPr>
          <p:nvPr/>
        </p:nvPicPr>
        <p:blipFill>
          <a:blip r:embed="rId3"/>
          <a:stretch>
            <a:fillRect/>
          </a:stretch>
        </p:blipFill>
        <p:spPr>
          <a:xfrm>
            <a:off x="2659971" y="3429000"/>
            <a:ext cx="2257425" cy="3438525"/>
          </a:xfrm>
          <a:prstGeom prst="rect">
            <a:avLst/>
          </a:prstGeom>
        </p:spPr>
      </p:pic>
    </p:spTree>
    <p:extLst>
      <p:ext uri="{BB962C8B-B14F-4D97-AF65-F5344CB8AC3E}">
        <p14:creationId xmlns:p14="http://schemas.microsoft.com/office/powerpoint/2010/main" val="3678945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8259" y="188259"/>
            <a:ext cx="11165541" cy="1104399"/>
          </a:xfrm>
        </p:spPr>
        <p:txBody>
          <a:bodyPr>
            <a:normAutofit/>
          </a:bodyPr>
          <a:lstStyle/>
          <a:p>
            <a:r>
              <a:rPr lang="it-IT" sz="2800" dirty="0" err="1"/>
              <a:t>According</a:t>
            </a:r>
            <a:r>
              <a:rPr lang="it-IT" sz="2800" dirty="0"/>
              <a:t> to </a:t>
            </a:r>
            <a:r>
              <a:rPr lang="it-IT" sz="2800" dirty="0" err="1">
                <a:solidFill>
                  <a:schemeClr val="accent2">
                    <a:lumMod val="75000"/>
                  </a:schemeClr>
                </a:solidFill>
              </a:rPr>
              <a:t>historian</a:t>
            </a:r>
            <a:r>
              <a:rPr lang="it-IT" sz="2800" dirty="0">
                <a:solidFill>
                  <a:schemeClr val="accent2">
                    <a:lumMod val="75000"/>
                  </a:schemeClr>
                </a:solidFill>
              </a:rPr>
              <a:t> Arthur </a:t>
            </a:r>
            <a:r>
              <a:rPr lang="it-IT" sz="2800" dirty="0" err="1">
                <a:solidFill>
                  <a:schemeClr val="accent2">
                    <a:lumMod val="75000"/>
                  </a:schemeClr>
                </a:solidFill>
              </a:rPr>
              <a:t>Whitaker</a:t>
            </a:r>
            <a:r>
              <a:rPr lang="it-IT" sz="2800" dirty="0">
                <a:solidFill>
                  <a:schemeClr val="accent2">
                    <a:lumMod val="75000"/>
                  </a:schemeClr>
                </a:solidFill>
              </a:rPr>
              <a:t> </a:t>
            </a:r>
            <a:r>
              <a:rPr lang="it-IT" sz="2800" dirty="0"/>
              <a:t>( Cornell University press, 1954) </a:t>
            </a:r>
          </a:p>
        </p:txBody>
      </p:sp>
      <p:sp>
        <p:nvSpPr>
          <p:cNvPr id="3" name="Segnaposto contenuto 2"/>
          <p:cNvSpPr>
            <a:spLocks noGrp="1"/>
          </p:cNvSpPr>
          <p:nvPr>
            <p:ph idx="1"/>
          </p:nvPr>
        </p:nvSpPr>
        <p:spPr>
          <a:xfrm>
            <a:off x="748822" y="1461240"/>
            <a:ext cx="10515600" cy="4351338"/>
          </a:xfrm>
        </p:spPr>
        <p:txBody>
          <a:bodyPr>
            <a:normAutofit lnSpcReduction="10000"/>
          </a:bodyPr>
          <a:lstStyle/>
          <a:p>
            <a:pPr marL="0" indent="0">
              <a:buNone/>
            </a:pPr>
            <a:r>
              <a:rPr lang="it-IT" dirty="0"/>
              <a:t>«The </a:t>
            </a:r>
            <a:r>
              <a:rPr lang="it-IT" sz="3200" dirty="0">
                <a:solidFill>
                  <a:srgbClr val="00B0F0"/>
                </a:solidFill>
              </a:rPr>
              <a:t>Western </a:t>
            </a:r>
            <a:r>
              <a:rPr lang="it-IT" sz="3200" dirty="0" err="1">
                <a:solidFill>
                  <a:srgbClr val="00B0F0"/>
                </a:solidFill>
              </a:rPr>
              <a:t>Hemisphere</a:t>
            </a:r>
            <a:r>
              <a:rPr lang="it-IT" sz="3200" dirty="0">
                <a:solidFill>
                  <a:srgbClr val="00B0F0"/>
                </a:solidFill>
              </a:rPr>
              <a:t> </a:t>
            </a:r>
            <a:r>
              <a:rPr lang="it-IT" dirty="0"/>
              <a:t>Idea»:  T</a:t>
            </a:r>
            <a:r>
              <a:rPr lang="en-US" dirty="0"/>
              <a:t>he New World was (Cold War)</a:t>
            </a:r>
          </a:p>
          <a:p>
            <a:pPr marL="0" indent="0">
              <a:buNone/>
            </a:pPr>
            <a:endParaRPr lang="it-IT" dirty="0"/>
          </a:p>
          <a:p>
            <a:pPr marL="0" indent="0">
              <a:buNone/>
            </a:pPr>
            <a:r>
              <a:rPr lang="en-US" b="1" dirty="0">
                <a:solidFill>
                  <a:srgbClr val="00B050"/>
                </a:solidFill>
              </a:rPr>
              <a:t>Culturally</a:t>
            </a:r>
            <a:r>
              <a:rPr lang="en-US" dirty="0">
                <a:solidFill>
                  <a:schemeClr val="accent6">
                    <a:lumMod val="60000"/>
                    <a:lumOff val="40000"/>
                  </a:schemeClr>
                </a:solidFill>
              </a:rPr>
              <a:t> </a:t>
            </a:r>
            <a:r>
              <a:rPr lang="en-US" dirty="0"/>
              <a:t>unified</a:t>
            </a:r>
          </a:p>
          <a:p>
            <a:pPr marL="0" indent="0">
              <a:buNone/>
            </a:pPr>
            <a:endParaRPr lang="en-US" dirty="0"/>
          </a:p>
          <a:p>
            <a:pPr marL="0" indent="0">
              <a:buNone/>
            </a:pPr>
            <a:r>
              <a:rPr lang="en-US" b="1" dirty="0">
                <a:solidFill>
                  <a:srgbClr val="00B050"/>
                </a:solidFill>
              </a:rPr>
              <a:t>Ideologically</a:t>
            </a:r>
            <a:r>
              <a:rPr lang="en-US" dirty="0"/>
              <a:t> unique </a:t>
            </a:r>
          </a:p>
          <a:p>
            <a:pPr marL="0" indent="0">
              <a:buNone/>
            </a:pPr>
            <a:endParaRPr lang="en-US" dirty="0"/>
          </a:p>
          <a:p>
            <a:pPr marL="0" indent="0">
              <a:buNone/>
            </a:pPr>
            <a:endParaRPr lang="en-US" dirty="0">
              <a:solidFill>
                <a:schemeClr val="accent6">
                  <a:lumMod val="60000"/>
                  <a:lumOff val="40000"/>
                </a:schemeClr>
              </a:solidFill>
            </a:endParaRPr>
          </a:p>
          <a:p>
            <a:pPr marL="0" indent="0">
              <a:buNone/>
            </a:pPr>
            <a:endParaRPr lang="en-US" dirty="0">
              <a:solidFill>
                <a:schemeClr val="accent6">
                  <a:lumMod val="60000"/>
                  <a:lumOff val="40000"/>
                </a:schemeClr>
              </a:solidFill>
            </a:endParaRPr>
          </a:p>
          <a:p>
            <a:pPr marL="0" indent="0">
              <a:buNone/>
            </a:pPr>
            <a:r>
              <a:rPr lang="en-US" b="1" dirty="0">
                <a:solidFill>
                  <a:srgbClr val="00B050"/>
                </a:solidFill>
              </a:rPr>
              <a:t>Politically </a:t>
            </a:r>
            <a:r>
              <a:rPr lang="en-US" dirty="0"/>
              <a:t>superior to other realms of the globe</a:t>
            </a:r>
            <a:endParaRPr lang="it-IT" dirty="0"/>
          </a:p>
        </p:txBody>
      </p:sp>
      <p:pic>
        <p:nvPicPr>
          <p:cNvPr id="4" name="Immagine 3"/>
          <p:cNvPicPr>
            <a:picLocks noChangeAspect="1"/>
          </p:cNvPicPr>
          <p:nvPr/>
        </p:nvPicPr>
        <p:blipFill>
          <a:blip r:embed="rId2" cstate="print"/>
          <a:stretch>
            <a:fillRect/>
          </a:stretch>
        </p:blipFill>
        <p:spPr>
          <a:xfrm>
            <a:off x="4988486" y="1938982"/>
            <a:ext cx="2215028" cy="3227272"/>
          </a:xfrm>
          <a:prstGeom prst="rect">
            <a:avLst/>
          </a:prstGeom>
        </p:spPr>
      </p:pic>
    </p:spTree>
    <p:extLst>
      <p:ext uri="{BB962C8B-B14F-4D97-AF65-F5344CB8AC3E}">
        <p14:creationId xmlns:p14="http://schemas.microsoft.com/office/powerpoint/2010/main" val="728558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t>Marco Mariano, </a:t>
            </a:r>
            <a:r>
              <a:rPr lang="it-IT" sz="2400" i="1" dirty="0"/>
              <a:t>Identity, </a:t>
            </a:r>
            <a:r>
              <a:rPr lang="it-IT" sz="2400" i="1" dirty="0" err="1"/>
              <a:t>Alterity</a:t>
            </a:r>
            <a:r>
              <a:rPr lang="it-IT" sz="2400" i="1" dirty="0"/>
              <a:t> and the "</a:t>
            </a:r>
            <a:r>
              <a:rPr lang="it-IT" sz="2400" i="1" dirty="0" err="1"/>
              <a:t>Growing</a:t>
            </a:r>
            <a:r>
              <a:rPr lang="it-IT" sz="2400" i="1" dirty="0"/>
              <a:t> </a:t>
            </a:r>
            <a:r>
              <a:rPr lang="it-IT" sz="2400" i="1" dirty="0" err="1"/>
              <a:t>Plant</a:t>
            </a:r>
            <a:r>
              <a:rPr lang="it-IT" sz="2400" i="1" dirty="0"/>
              <a:t>" of </a:t>
            </a:r>
            <a:r>
              <a:rPr lang="it-IT" sz="2400" i="1" dirty="0" err="1"/>
              <a:t>Monroeism</a:t>
            </a:r>
            <a:r>
              <a:rPr lang="it-IT" sz="2400" i="1" dirty="0"/>
              <a:t> in U.S. </a:t>
            </a:r>
            <a:r>
              <a:rPr lang="it-IT" sz="2400" i="1" dirty="0" err="1"/>
              <a:t>Foreign</a:t>
            </a:r>
            <a:r>
              <a:rPr lang="it-IT" sz="2400" i="1" dirty="0"/>
              <a:t> Policy </a:t>
            </a:r>
            <a:r>
              <a:rPr lang="it-IT" sz="2400" i="1" dirty="0" err="1"/>
              <a:t>Ideology</a:t>
            </a:r>
            <a:r>
              <a:rPr lang="it-IT" sz="2400" dirty="0"/>
              <a:t>, in Michael P. </a:t>
            </a:r>
            <a:r>
              <a:rPr lang="it-IT" sz="2400" dirty="0" err="1"/>
              <a:t>Cullinane</a:t>
            </a:r>
            <a:r>
              <a:rPr lang="it-IT" sz="2400" dirty="0"/>
              <a:t> and David Ryan </a:t>
            </a:r>
            <a:r>
              <a:rPr lang="it-IT" sz="2400" dirty="0" err="1"/>
              <a:t>eds</a:t>
            </a:r>
            <a:r>
              <a:rPr lang="it-IT" sz="2400" dirty="0"/>
              <a:t>., </a:t>
            </a:r>
            <a:r>
              <a:rPr lang="it-IT" sz="2400" i="1" dirty="0"/>
              <a:t>U.S. </a:t>
            </a:r>
            <a:r>
              <a:rPr lang="it-IT" sz="2400" i="1" dirty="0" err="1"/>
              <a:t>Foreign</a:t>
            </a:r>
            <a:r>
              <a:rPr lang="it-IT" sz="2400" i="1" dirty="0"/>
              <a:t> Policy and the </a:t>
            </a:r>
            <a:r>
              <a:rPr lang="it-IT" sz="2400" i="1" dirty="0" err="1"/>
              <a:t>Other</a:t>
            </a:r>
            <a:r>
              <a:rPr lang="it-IT" sz="2400" dirty="0"/>
              <a:t>, </a:t>
            </a:r>
            <a:r>
              <a:rPr lang="it-IT" sz="2400" dirty="0" err="1"/>
              <a:t>Berghahn</a:t>
            </a:r>
            <a:r>
              <a:rPr lang="it-IT" sz="2400" dirty="0"/>
              <a:t> Books, 2015.</a:t>
            </a:r>
          </a:p>
        </p:txBody>
      </p:sp>
      <p:sp>
        <p:nvSpPr>
          <p:cNvPr id="3" name="Segnaposto contenuto 2"/>
          <p:cNvSpPr>
            <a:spLocks noGrp="1"/>
          </p:cNvSpPr>
          <p:nvPr>
            <p:ph idx="1"/>
          </p:nvPr>
        </p:nvSpPr>
        <p:spPr/>
        <p:txBody>
          <a:bodyPr/>
          <a:lstStyle/>
          <a:p>
            <a:pPr marL="0" indent="0">
              <a:buNone/>
            </a:pPr>
            <a:endParaRPr lang="en-US" dirty="0"/>
          </a:p>
          <a:p>
            <a:pPr marL="0" indent="0">
              <a:buNone/>
            </a:pPr>
            <a:r>
              <a:rPr lang="en-US" dirty="0">
                <a:solidFill>
                  <a:srgbClr val="FF0000"/>
                </a:solidFill>
              </a:rPr>
              <a:t>Enduring legacy of the Monroe Doctrine as an ideological tool providing domestic cohesion and forging national identity by opposition,</a:t>
            </a:r>
            <a:r>
              <a:rPr lang="en-US" dirty="0"/>
              <a:t> and defining </a:t>
            </a:r>
          </a:p>
          <a:p>
            <a:pPr marL="0" indent="0">
              <a:buNone/>
            </a:pPr>
            <a:r>
              <a:rPr lang="en-US" dirty="0"/>
              <a:t>the </a:t>
            </a:r>
            <a:r>
              <a:rPr lang="en-US" dirty="0">
                <a:solidFill>
                  <a:srgbClr val="00B050"/>
                </a:solidFill>
              </a:rPr>
              <a:t>natural place </a:t>
            </a:r>
            <a:r>
              <a:rPr lang="en-US" dirty="0"/>
              <a:t>and </a:t>
            </a:r>
          </a:p>
          <a:p>
            <a:pPr marL="0" indent="0">
              <a:buNone/>
            </a:pPr>
            <a:r>
              <a:rPr lang="en-US" dirty="0">
                <a:solidFill>
                  <a:srgbClr val="00B050"/>
                </a:solidFill>
              </a:rPr>
              <a:t>historical mission </a:t>
            </a:r>
          </a:p>
          <a:p>
            <a:pPr marL="0" indent="0">
              <a:buNone/>
            </a:pPr>
            <a:r>
              <a:rPr lang="en-US" dirty="0"/>
              <a:t>of the United States as one against a perceived other in the international arena.</a:t>
            </a:r>
            <a:endParaRPr lang="it-IT" dirty="0"/>
          </a:p>
        </p:txBody>
      </p:sp>
    </p:spTree>
    <p:extLst>
      <p:ext uri="{BB962C8B-B14F-4D97-AF65-F5344CB8AC3E}">
        <p14:creationId xmlns:p14="http://schemas.microsoft.com/office/powerpoint/2010/main" val="1312663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solidFill>
                  <a:srgbClr val="7030A0"/>
                </a:solidFill>
              </a:rPr>
              <a:t>Louis Pérez, </a:t>
            </a:r>
            <a:r>
              <a:rPr lang="it-IT" sz="2800" i="1" dirty="0">
                <a:solidFill>
                  <a:srgbClr val="7030A0"/>
                </a:solidFill>
              </a:rPr>
              <a:t>The War of 1898, U.S. and Cuba in history and </a:t>
            </a:r>
            <a:r>
              <a:rPr lang="it-IT" sz="2800" i="1" dirty="0" err="1">
                <a:solidFill>
                  <a:srgbClr val="7030A0"/>
                </a:solidFill>
              </a:rPr>
              <a:t>historiography</a:t>
            </a:r>
            <a:r>
              <a:rPr lang="it-IT" sz="2800" i="1" dirty="0">
                <a:solidFill>
                  <a:srgbClr val="7030A0"/>
                </a:solidFill>
              </a:rPr>
              <a:t>, </a:t>
            </a:r>
            <a:r>
              <a:rPr lang="it-IT" sz="2800" dirty="0">
                <a:solidFill>
                  <a:srgbClr val="7030A0"/>
                </a:solidFill>
              </a:rPr>
              <a:t>North Carolina Press, 1998).</a:t>
            </a:r>
          </a:p>
        </p:txBody>
      </p:sp>
      <p:sp>
        <p:nvSpPr>
          <p:cNvPr id="3" name="Segnaposto contenuto 2"/>
          <p:cNvSpPr>
            <a:spLocks noGrp="1"/>
          </p:cNvSpPr>
          <p:nvPr>
            <p:ph idx="1"/>
          </p:nvPr>
        </p:nvSpPr>
        <p:spPr>
          <a:xfrm>
            <a:off x="529389" y="1690689"/>
            <a:ext cx="10824411" cy="4486274"/>
          </a:xfrm>
        </p:spPr>
        <p:txBody>
          <a:bodyPr/>
          <a:lstStyle/>
          <a:p>
            <a:pPr marL="0" indent="0">
              <a:buNone/>
            </a:pPr>
            <a:r>
              <a:rPr lang="it-IT" dirty="0">
                <a:solidFill>
                  <a:srgbClr val="7030A0"/>
                </a:solidFill>
              </a:rPr>
              <a:t>.. </a:t>
            </a:r>
            <a:r>
              <a:rPr lang="it-IT" dirty="0" err="1">
                <a:solidFill>
                  <a:srgbClr val="7030A0"/>
                </a:solidFill>
              </a:rPr>
              <a:t>It</a:t>
            </a:r>
            <a:r>
              <a:rPr lang="it-IT" dirty="0">
                <a:solidFill>
                  <a:srgbClr val="7030A0"/>
                </a:solidFill>
              </a:rPr>
              <a:t> </a:t>
            </a:r>
            <a:r>
              <a:rPr lang="it-IT" dirty="0" err="1">
                <a:solidFill>
                  <a:srgbClr val="7030A0"/>
                </a:solidFill>
              </a:rPr>
              <a:t>all</a:t>
            </a:r>
            <a:r>
              <a:rPr lang="it-IT" dirty="0">
                <a:solidFill>
                  <a:srgbClr val="7030A0"/>
                </a:solidFill>
              </a:rPr>
              <a:t> </a:t>
            </a:r>
            <a:r>
              <a:rPr lang="it-IT" dirty="0" err="1">
                <a:solidFill>
                  <a:srgbClr val="7030A0"/>
                </a:solidFill>
              </a:rPr>
              <a:t>began</a:t>
            </a:r>
            <a:r>
              <a:rPr lang="it-IT" dirty="0">
                <a:solidFill>
                  <a:srgbClr val="7030A0"/>
                </a:solidFill>
              </a:rPr>
              <a:t> with US </a:t>
            </a:r>
            <a:r>
              <a:rPr lang="it-IT" dirty="0" err="1">
                <a:solidFill>
                  <a:srgbClr val="7030A0"/>
                </a:solidFill>
              </a:rPr>
              <a:t>interest</a:t>
            </a:r>
            <a:r>
              <a:rPr lang="it-IT" dirty="0">
                <a:solidFill>
                  <a:srgbClr val="7030A0"/>
                </a:solidFill>
              </a:rPr>
              <a:t> </a:t>
            </a:r>
            <a:r>
              <a:rPr lang="it-IT" sz="3200" b="1" dirty="0">
                <a:solidFill>
                  <a:srgbClr val="7030A0"/>
                </a:solidFill>
              </a:rPr>
              <a:t>in Cuba</a:t>
            </a:r>
            <a:r>
              <a:rPr lang="it-IT" dirty="0"/>
              <a:t>, «the </a:t>
            </a:r>
            <a:r>
              <a:rPr lang="it-IT" dirty="0" err="1"/>
              <a:t>pearl</a:t>
            </a:r>
            <a:r>
              <a:rPr lang="it-IT" dirty="0"/>
              <a:t> of the </a:t>
            </a:r>
            <a:r>
              <a:rPr lang="it-IT" dirty="0" err="1"/>
              <a:t>Antilles</a:t>
            </a:r>
            <a:r>
              <a:rPr lang="it-IT" dirty="0"/>
              <a:t>», </a:t>
            </a:r>
            <a:r>
              <a:rPr lang="it-IT" dirty="0" err="1"/>
              <a:t>since</a:t>
            </a:r>
            <a:r>
              <a:rPr lang="it-IT" dirty="0"/>
              <a:t> the second </a:t>
            </a:r>
            <a:r>
              <a:rPr lang="it-IT" dirty="0" err="1"/>
              <a:t>half</a:t>
            </a:r>
            <a:r>
              <a:rPr lang="it-IT" dirty="0"/>
              <a:t> of XIX </a:t>
            </a:r>
            <a:r>
              <a:rPr lang="it-IT" dirty="0" err="1"/>
              <a:t>century</a:t>
            </a:r>
            <a:r>
              <a:rPr lang="it-IT" dirty="0"/>
              <a:t>. </a:t>
            </a:r>
          </a:p>
          <a:p>
            <a:pPr marL="0" indent="0">
              <a:buNone/>
            </a:pPr>
            <a:r>
              <a:rPr lang="it-IT" dirty="0"/>
              <a:t>								</a:t>
            </a:r>
          </a:p>
          <a:p>
            <a:pPr marL="0" indent="0">
              <a:buNone/>
            </a:pPr>
            <a:endParaRPr lang="it-IT" dirty="0"/>
          </a:p>
        </p:txBody>
      </p:sp>
      <p:pic>
        <p:nvPicPr>
          <p:cNvPr id="1028" name="Picture 4"/>
          <p:cNvPicPr>
            <a:picLocks noChangeAspect="1" noChangeArrowheads="1"/>
          </p:cNvPicPr>
          <p:nvPr/>
        </p:nvPicPr>
        <p:blipFill>
          <a:blip r:embed="rId2" cstate="print"/>
          <a:srcRect/>
          <a:stretch>
            <a:fillRect/>
          </a:stretch>
        </p:blipFill>
        <p:spPr bwMode="auto">
          <a:xfrm>
            <a:off x="4521795" y="2976137"/>
            <a:ext cx="4697069" cy="3200826"/>
          </a:xfrm>
          <a:prstGeom prst="rect">
            <a:avLst/>
          </a:prstGeom>
          <a:noFill/>
          <a:ln w="9525">
            <a:noFill/>
            <a:miter lim="800000"/>
            <a:headEnd/>
            <a:tailEnd/>
          </a:ln>
        </p:spPr>
      </p:pic>
    </p:spTree>
    <p:extLst>
      <p:ext uri="{BB962C8B-B14F-4D97-AF65-F5344CB8AC3E}">
        <p14:creationId xmlns:p14="http://schemas.microsoft.com/office/powerpoint/2010/main" val="4182969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A192CA8-0272-444D-86B1-E57E27FAF65C}"/>
              </a:ext>
            </a:extLst>
          </p:cNvPr>
          <p:cNvSpPr>
            <a:spLocks noGrp="1" noChangeArrowheads="1"/>
          </p:cNvSpPr>
          <p:nvPr>
            <p:ph type="title"/>
          </p:nvPr>
        </p:nvSpPr>
        <p:spPr>
          <a:xfrm>
            <a:off x="1992314" y="404813"/>
            <a:ext cx="8135937" cy="1008062"/>
          </a:xfrm>
        </p:spPr>
        <p:txBody>
          <a:bodyPr/>
          <a:lstStyle/>
          <a:p>
            <a:pPr eaLnBrk="1" hangingPunct="1"/>
            <a:r>
              <a:rPr lang="it-IT" altLang="it-IT" sz="3200" b="1">
                <a:latin typeface="Calibri Light" panose="020F0302020204030204" pitchFamily="34" charset="0"/>
                <a:cs typeface="Calibri Light" panose="020F0302020204030204" pitchFamily="34" charset="0"/>
              </a:rPr>
              <a:t>Frederick Jackson Turner, </a:t>
            </a:r>
            <a:r>
              <a:rPr lang="it-IT" altLang="en-US" sz="3200" b="1">
                <a:latin typeface="Calibri Light" panose="020F0302020204030204" pitchFamily="34" charset="0"/>
                <a:cs typeface="Calibri Light" panose="020F0302020204030204" pitchFamily="34" charset="0"/>
              </a:rPr>
              <a:t>“</a:t>
            </a:r>
            <a:r>
              <a:rPr lang="it-IT" altLang="it-IT" sz="3200" b="1">
                <a:latin typeface="Calibri Light" panose="020F0302020204030204" pitchFamily="34" charset="0"/>
                <a:cs typeface="Calibri Light" panose="020F0302020204030204" pitchFamily="34" charset="0"/>
              </a:rPr>
              <a:t>The Signficance of Frontier in American History</a:t>
            </a:r>
            <a:r>
              <a:rPr lang="it-IT" altLang="en-US" sz="3200" b="1">
                <a:latin typeface="Calibri Light" panose="020F0302020204030204" pitchFamily="34" charset="0"/>
                <a:cs typeface="Calibri Light" panose="020F0302020204030204" pitchFamily="34" charset="0"/>
              </a:rPr>
              <a:t>”</a:t>
            </a:r>
            <a:r>
              <a:rPr lang="it-IT" altLang="it-IT" sz="3200" b="1">
                <a:latin typeface="Calibri Light" panose="020F0302020204030204" pitchFamily="34" charset="0"/>
                <a:cs typeface="Calibri Light" panose="020F0302020204030204" pitchFamily="34" charset="0"/>
              </a:rPr>
              <a:t> (1893) </a:t>
            </a:r>
          </a:p>
        </p:txBody>
      </p:sp>
      <p:sp>
        <p:nvSpPr>
          <p:cNvPr id="9219" name="Rectangle 3">
            <a:extLst>
              <a:ext uri="{FF2B5EF4-FFF2-40B4-BE49-F238E27FC236}">
                <a16:creationId xmlns:a16="http://schemas.microsoft.com/office/drawing/2014/main" id="{25358765-8183-4D7B-A524-BC0A751D8F1E}"/>
              </a:ext>
            </a:extLst>
          </p:cNvPr>
          <p:cNvSpPr>
            <a:spLocks noGrp="1" noChangeArrowheads="1"/>
          </p:cNvSpPr>
          <p:nvPr>
            <p:ph idx="1"/>
          </p:nvPr>
        </p:nvSpPr>
        <p:spPr>
          <a:xfrm>
            <a:off x="1992314" y="1844676"/>
            <a:ext cx="8207375" cy="4752975"/>
          </a:xfrm>
        </p:spPr>
        <p:txBody>
          <a:bodyPr/>
          <a:lstStyle/>
          <a:p>
            <a:pPr algn="ctr" eaLnBrk="1" hangingPunct="1">
              <a:lnSpc>
                <a:spcPct val="90000"/>
              </a:lnSpc>
              <a:buFontTx/>
              <a:buNone/>
            </a:pPr>
            <a:endParaRPr lang="it-IT" altLang="it-IT"/>
          </a:p>
          <a:p>
            <a:pPr algn="ctr" eaLnBrk="1" hangingPunct="1">
              <a:lnSpc>
                <a:spcPct val="90000"/>
              </a:lnSpc>
              <a:buFontTx/>
              <a:buNone/>
            </a:pPr>
            <a:r>
              <a:rPr lang="it-IT" altLang="en-US">
                <a:latin typeface="Calibri Light" panose="020F0302020204030204" pitchFamily="34" charset="0"/>
                <a:cs typeface="Calibri Light" panose="020F0302020204030204" pitchFamily="34" charset="0"/>
              </a:rPr>
              <a:t>“</a:t>
            </a:r>
            <a:r>
              <a:rPr lang="it-IT" altLang="it-IT">
                <a:latin typeface="Calibri Light" panose="020F0302020204030204" pitchFamily="34" charset="0"/>
                <a:cs typeface="Calibri Light" panose="020F0302020204030204" pitchFamily="34" charset="0"/>
              </a:rPr>
              <a:t>the frontier is productive of individualism. Complex society is precipitated by the wilderness into a kind of primitive organization based on the family. The tendency is anti-social. It produces antipathy to control, and particularly to any direct control … The frontier individualism has from the beginning promoted democracy …. the frontier of settlement advanced and carried with it individualism, democracy, and nationalism, and powerfully affected the East and the Old World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FCE668-3F63-4504-8ACD-671713CF196F}"/>
              </a:ext>
            </a:extLst>
          </p:cNvPr>
          <p:cNvSpPr>
            <a:spLocks noGrp="1"/>
          </p:cNvSpPr>
          <p:nvPr>
            <p:ph type="title"/>
          </p:nvPr>
        </p:nvSpPr>
        <p:spPr/>
        <p:txBody>
          <a:bodyPr>
            <a:normAutofit/>
          </a:bodyPr>
          <a:lstStyle/>
          <a:p>
            <a:r>
              <a:rPr lang="en-US" sz="4000" dirty="0" err="1"/>
              <a:t>Marixa</a:t>
            </a:r>
            <a:r>
              <a:rPr lang="en-US" sz="4000" dirty="0"/>
              <a:t> Lasso</a:t>
            </a:r>
            <a:br>
              <a:rPr lang="en-US" sz="4000" dirty="0"/>
            </a:br>
            <a:r>
              <a:rPr lang="en-US" sz="4000" b="1" dirty="0">
                <a:solidFill>
                  <a:srgbClr val="00B0F0"/>
                </a:solidFill>
              </a:rPr>
              <a:t>Erased. </a:t>
            </a:r>
            <a:r>
              <a:rPr lang="en-US" sz="4000" b="1" dirty="0"/>
              <a:t>The Untold Story of the Panama Canal</a:t>
            </a:r>
            <a:endParaRPr lang="it-IT" sz="4000" dirty="0"/>
          </a:p>
        </p:txBody>
      </p:sp>
      <p:pic>
        <p:nvPicPr>
          <p:cNvPr id="4" name="Segnaposto contenuto 3">
            <a:extLst>
              <a:ext uri="{FF2B5EF4-FFF2-40B4-BE49-F238E27FC236}">
                <a16:creationId xmlns:a16="http://schemas.microsoft.com/office/drawing/2014/main" id="{563FB8DD-0CAB-4527-9DEC-AF2874442CFC}"/>
              </a:ext>
            </a:extLst>
          </p:cNvPr>
          <p:cNvPicPr>
            <a:picLocks noGrp="1" noChangeAspect="1"/>
          </p:cNvPicPr>
          <p:nvPr>
            <p:ph idx="1"/>
          </p:nvPr>
        </p:nvPicPr>
        <p:blipFill>
          <a:blip r:embed="rId2"/>
          <a:stretch>
            <a:fillRect/>
          </a:stretch>
        </p:blipFill>
        <p:spPr>
          <a:xfrm>
            <a:off x="3923506" y="1828800"/>
            <a:ext cx="4314547" cy="4314547"/>
          </a:xfrm>
          <a:prstGeom prst="rect">
            <a:avLst/>
          </a:prstGeom>
        </p:spPr>
      </p:pic>
    </p:spTree>
    <p:extLst>
      <p:ext uri="{BB962C8B-B14F-4D97-AF65-F5344CB8AC3E}">
        <p14:creationId xmlns:p14="http://schemas.microsoft.com/office/powerpoint/2010/main" val="3217480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AC0C50-4855-4A1A-A907-2062448883B8}"/>
              </a:ext>
            </a:extLst>
          </p:cNvPr>
          <p:cNvSpPr>
            <a:spLocks noGrp="1"/>
          </p:cNvSpPr>
          <p:nvPr>
            <p:ph type="title"/>
          </p:nvPr>
        </p:nvSpPr>
        <p:spPr>
          <a:xfrm>
            <a:off x="838200" y="365126"/>
            <a:ext cx="8491330" cy="926962"/>
          </a:xfrm>
        </p:spPr>
        <p:txBody>
          <a:bodyPr>
            <a:normAutofit fontScale="90000"/>
          </a:bodyPr>
          <a:lstStyle/>
          <a:p>
            <a:br>
              <a:rPr lang="en-US" dirty="0"/>
            </a:br>
            <a:r>
              <a:rPr lang="en-US" sz="4000" dirty="0">
                <a:solidFill>
                  <a:srgbClr val="C00000"/>
                </a:solidFill>
              </a:rPr>
              <a:t>Why Puerto Rico? </a:t>
            </a:r>
            <a:br>
              <a:rPr lang="en-US" dirty="0"/>
            </a:br>
            <a:endParaRPr lang="it-IT" dirty="0"/>
          </a:p>
        </p:txBody>
      </p:sp>
      <p:sp>
        <p:nvSpPr>
          <p:cNvPr id="3" name="Segnaposto contenuto 2">
            <a:extLst>
              <a:ext uri="{FF2B5EF4-FFF2-40B4-BE49-F238E27FC236}">
                <a16:creationId xmlns:a16="http://schemas.microsoft.com/office/drawing/2014/main" id="{31652106-5A36-4C2B-915E-76AB0A37763C}"/>
              </a:ext>
            </a:extLst>
          </p:cNvPr>
          <p:cNvSpPr>
            <a:spLocks noGrp="1"/>
          </p:cNvSpPr>
          <p:nvPr>
            <p:ph idx="1"/>
          </p:nvPr>
        </p:nvSpPr>
        <p:spPr>
          <a:xfrm>
            <a:off x="503583" y="1510748"/>
            <a:ext cx="10850217" cy="4666215"/>
          </a:xfrm>
        </p:spPr>
        <p:txBody>
          <a:bodyPr/>
          <a:lstStyle/>
          <a:p>
            <a:pPr marL="0" indent="0">
              <a:buNone/>
            </a:pPr>
            <a:r>
              <a:rPr lang="it-IT" dirty="0" err="1"/>
              <a:t>According</a:t>
            </a:r>
            <a:r>
              <a:rPr lang="it-IT" dirty="0"/>
              <a:t> to Laura </a:t>
            </a:r>
            <a:r>
              <a:rPr lang="it-IT" dirty="0" err="1"/>
              <a:t>Briggs</a:t>
            </a:r>
            <a:r>
              <a:rPr lang="it-IT" dirty="0"/>
              <a:t>, </a:t>
            </a:r>
            <a:r>
              <a:rPr lang="en-US" i="1" dirty="0"/>
              <a:t>Reproducing Empire. Race, Sex, Science, and US Imperialism in Puerto Rico </a:t>
            </a:r>
            <a:r>
              <a:rPr lang="en-US" sz="2400" dirty="0"/>
              <a:t>(2002)..</a:t>
            </a:r>
          </a:p>
          <a:p>
            <a:pPr marL="0" indent="0">
              <a:buNone/>
            </a:pPr>
            <a:endParaRPr lang="en-US" sz="2400" dirty="0"/>
          </a:p>
          <a:p>
            <a:pPr marL="0" indent="0">
              <a:buNone/>
            </a:pPr>
            <a:endParaRPr lang="it-IT" dirty="0"/>
          </a:p>
        </p:txBody>
      </p:sp>
      <p:pic>
        <p:nvPicPr>
          <p:cNvPr id="4" name="Segnaposto contenuto 3">
            <a:extLst>
              <a:ext uri="{FF2B5EF4-FFF2-40B4-BE49-F238E27FC236}">
                <a16:creationId xmlns:a16="http://schemas.microsoft.com/office/drawing/2014/main" id="{507C67D6-5F5F-4EBB-A87E-9966B167B1E0}"/>
              </a:ext>
            </a:extLst>
          </p:cNvPr>
          <p:cNvPicPr>
            <a:picLocks noChangeAspect="1"/>
          </p:cNvPicPr>
          <p:nvPr/>
        </p:nvPicPr>
        <p:blipFill>
          <a:blip r:embed="rId2"/>
          <a:stretch>
            <a:fillRect/>
          </a:stretch>
        </p:blipFill>
        <p:spPr>
          <a:xfrm>
            <a:off x="5928691" y="2016540"/>
            <a:ext cx="3017308" cy="4525963"/>
          </a:xfrm>
          <a:prstGeom prst="rect">
            <a:avLst/>
          </a:prstGeom>
        </p:spPr>
      </p:pic>
    </p:spTree>
    <p:extLst>
      <p:ext uri="{BB962C8B-B14F-4D97-AF65-F5344CB8AC3E}">
        <p14:creationId xmlns:p14="http://schemas.microsoft.com/office/powerpoint/2010/main" val="3301339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1A76BA-CBDB-475C-9C49-30C5C4995713}"/>
              </a:ext>
            </a:extLst>
          </p:cNvPr>
          <p:cNvSpPr>
            <a:spLocks noGrp="1"/>
          </p:cNvSpPr>
          <p:nvPr>
            <p:ph type="title"/>
          </p:nvPr>
        </p:nvSpPr>
        <p:spPr/>
        <p:txBody>
          <a:bodyPr>
            <a:normAutofit/>
          </a:bodyPr>
          <a:lstStyle/>
          <a:p>
            <a:r>
              <a:rPr lang="it-IT" sz="3200" b="1" dirty="0" err="1">
                <a:solidFill>
                  <a:srgbClr val="00B050"/>
                </a:solidFill>
              </a:rPr>
              <a:t>Since</a:t>
            </a:r>
            <a:r>
              <a:rPr lang="it-IT" sz="3200" b="1" dirty="0">
                <a:solidFill>
                  <a:srgbClr val="00B050"/>
                </a:solidFill>
              </a:rPr>
              <a:t> 1898 – Spanish-American War </a:t>
            </a:r>
          </a:p>
        </p:txBody>
      </p:sp>
      <p:sp>
        <p:nvSpPr>
          <p:cNvPr id="3" name="Segnaposto contenuto 2">
            <a:extLst>
              <a:ext uri="{FF2B5EF4-FFF2-40B4-BE49-F238E27FC236}">
                <a16:creationId xmlns:a16="http://schemas.microsoft.com/office/drawing/2014/main" id="{FC35F38E-AFD7-4288-969B-E1BAD27864A5}"/>
              </a:ext>
            </a:extLst>
          </p:cNvPr>
          <p:cNvSpPr>
            <a:spLocks noGrp="1"/>
          </p:cNvSpPr>
          <p:nvPr>
            <p:ph idx="1"/>
          </p:nvPr>
        </p:nvSpPr>
        <p:spPr>
          <a:xfrm>
            <a:off x="390617" y="1690688"/>
            <a:ext cx="10963183" cy="4486275"/>
          </a:xfrm>
        </p:spPr>
        <p:txBody>
          <a:bodyPr/>
          <a:lstStyle/>
          <a:p>
            <a:pPr marL="0" indent="0">
              <a:buNone/>
            </a:pPr>
            <a:r>
              <a:rPr lang="it-IT" dirty="0"/>
              <a:t>From a </a:t>
            </a:r>
            <a:r>
              <a:rPr lang="it-IT" dirty="0" err="1"/>
              <a:t>political</a:t>
            </a:r>
            <a:r>
              <a:rPr lang="it-IT" dirty="0"/>
              <a:t> point of </a:t>
            </a:r>
            <a:r>
              <a:rPr lang="it-IT" dirty="0" err="1"/>
              <a:t>view</a:t>
            </a:r>
            <a:r>
              <a:rPr lang="it-IT" dirty="0"/>
              <a:t>, </a:t>
            </a:r>
            <a:r>
              <a:rPr lang="it-IT" dirty="0" err="1">
                <a:solidFill>
                  <a:srgbClr val="C00000"/>
                </a:solidFill>
              </a:rPr>
              <a:t>constant</a:t>
            </a:r>
            <a:r>
              <a:rPr lang="it-IT" dirty="0">
                <a:solidFill>
                  <a:srgbClr val="C00000"/>
                </a:solidFill>
              </a:rPr>
              <a:t> </a:t>
            </a:r>
            <a:r>
              <a:rPr lang="it-IT" dirty="0" err="1">
                <a:solidFill>
                  <a:srgbClr val="C00000"/>
                </a:solidFill>
              </a:rPr>
              <a:t>ambiguity</a:t>
            </a:r>
            <a:r>
              <a:rPr lang="it-IT" dirty="0">
                <a:solidFill>
                  <a:srgbClr val="C00000"/>
                </a:solidFill>
              </a:rPr>
              <a:t> </a:t>
            </a:r>
            <a:r>
              <a:rPr lang="it-IT" dirty="0"/>
              <a:t> </a:t>
            </a:r>
          </a:p>
          <a:p>
            <a:pPr marL="0" indent="0">
              <a:buNone/>
            </a:pPr>
            <a:r>
              <a:rPr lang="it-IT" dirty="0"/>
              <a:t>Latino/Anglo-Saxon identity </a:t>
            </a:r>
          </a:p>
          <a:p>
            <a:pPr marL="0" indent="0">
              <a:buNone/>
            </a:pPr>
            <a:endParaRPr lang="it-IT" dirty="0"/>
          </a:p>
          <a:p>
            <a:pPr marL="0" indent="0">
              <a:buNone/>
            </a:pPr>
            <a:r>
              <a:rPr lang="en-US" sz="2400" dirty="0" err="1"/>
              <a:t>Carr</a:t>
            </a:r>
            <a:r>
              <a:rPr lang="en-US" sz="2400" dirty="0"/>
              <a:t>, </a:t>
            </a:r>
            <a:r>
              <a:rPr lang="en-US" sz="2400" i="1" dirty="0"/>
              <a:t>Puerto Rico: a Colonial Experiment, </a:t>
            </a:r>
            <a:r>
              <a:rPr lang="es-ES_tradnl" sz="2400" dirty="0"/>
              <a:t>1984</a:t>
            </a:r>
            <a:endParaRPr lang="en-US" sz="2400" i="1" dirty="0"/>
          </a:p>
          <a:p>
            <a:pPr marL="0" indent="0">
              <a:buNone/>
            </a:pPr>
            <a:r>
              <a:rPr lang="it-IT" dirty="0"/>
              <a:t>«</a:t>
            </a:r>
            <a:r>
              <a:rPr lang="it-IT" dirty="0" err="1">
                <a:solidFill>
                  <a:srgbClr val="00B050"/>
                </a:solidFill>
              </a:rPr>
              <a:t>Unincorporated</a:t>
            </a:r>
            <a:r>
              <a:rPr lang="it-IT" dirty="0"/>
              <a:t> </a:t>
            </a:r>
            <a:r>
              <a:rPr lang="it-IT" dirty="0" err="1">
                <a:solidFill>
                  <a:srgbClr val="00B050"/>
                </a:solidFill>
              </a:rPr>
              <a:t>Territory</a:t>
            </a:r>
            <a:r>
              <a:rPr lang="it-IT" dirty="0">
                <a:solidFill>
                  <a:srgbClr val="00B050"/>
                </a:solidFill>
              </a:rPr>
              <a:t> of the US</a:t>
            </a:r>
            <a:r>
              <a:rPr lang="it-IT" dirty="0"/>
              <a:t>»</a:t>
            </a:r>
            <a:r>
              <a:rPr lang="it-IT" dirty="0">
                <a:solidFill>
                  <a:srgbClr val="00B050"/>
                </a:solidFill>
              </a:rPr>
              <a:t> </a:t>
            </a:r>
            <a:r>
              <a:rPr lang="it-IT" dirty="0"/>
              <a:t> </a:t>
            </a:r>
          </a:p>
          <a:p>
            <a:endParaRPr lang="it-IT" dirty="0"/>
          </a:p>
          <a:p>
            <a:r>
              <a:rPr lang="it-IT" dirty="0" err="1"/>
              <a:t>Lack</a:t>
            </a:r>
            <a:r>
              <a:rPr lang="it-IT" dirty="0"/>
              <a:t> of </a:t>
            </a:r>
            <a:r>
              <a:rPr lang="it-IT" dirty="0" err="1"/>
              <a:t>statehood</a:t>
            </a:r>
            <a:r>
              <a:rPr lang="it-IT" dirty="0"/>
              <a:t> , second class </a:t>
            </a:r>
            <a:r>
              <a:rPr lang="it-IT" dirty="0" err="1"/>
              <a:t>citizens</a:t>
            </a:r>
            <a:r>
              <a:rPr lang="it-IT" dirty="0"/>
              <a:t> </a:t>
            </a:r>
          </a:p>
          <a:p>
            <a:r>
              <a:rPr lang="it-IT" dirty="0"/>
              <a:t>No voting representation in the Congress</a:t>
            </a:r>
          </a:p>
        </p:txBody>
      </p:sp>
      <p:pic>
        <p:nvPicPr>
          <p:cNvPr id="5" name="Immagine 4">
            <a:extLst>
              <a:ext uri="{FF2B5EF4-FFF2-40B4-BE49-F238E27FC236}">
                <a16:creationId xmlns:a16="http://schemas.microsoft.com/office/drawing/2014/main" id="{080700DF-BF4E-45BD-81FC-F8496B9687EA}"/>
              </a:ext>
            </a:extLst>
          </p:cNvPr>
          <p:cNvPicPr>
            <a:picLocks noChangeAspect="1"/>
          </p:cNvPicPr>
          <p:nvPr/>
        </p:nvPicPr>
        <p:blipFill>
          <a:blip r:embed="rId2"/>
          <a:stretch>
            <a:fillRect/>
          </a:stretch>
        </p:blipFill>
        <p:spPr>
          <a:xfrm>
            <a:off x="8896350" y="859230"/>
            <a:ext cx="3295650" cy="4752975"/>
          </a:xfrm>
          <a:prstGeom prst="rect">
            <a:avLst/>
          </a:prstGeom>
        </p:spPr>
      </p:pic>
    </p:spTree>
    <p:extLst>
      <p:ext uri="{BB962C8B-B14F-4D97-AF65-F5344CB8AC3E}">
        <p14:creationId xmlns:p14="http://schemas.microsoft.com/office/powerpoint/2010/main" val="4202963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B0179D-D588-4E9D-B8CF-26DBFB530187}"/>
              </a:ext>
            </a:extLst>
          </p:cNvPr>
          <p:cNvSpPr>
            <a:spLocks noGrp="1"/>
          </p:cNvSpPr>
          <p:nvPr>
            <p:ph type="title"/>
          </p:nvPr>
        </p:nvSpPr>
        <p:spPr>
          <a:xfrm>
            <a:off x="394447" y="403412"/>
            <a:ext cx="10959353" cy="1287276"/>
          </a:xfrm>
        </p:spPr>
        <p:txBody>
          <a:bodyPr/>
          <a:lstStyle/>
          <a:p>
            <a:r>
              <a:rPr lang="it-IT" sz="3200" dirty="0">
                <a:solidFill>
                  <a:srgbClr val="00B050"/>
                </a:solidFill>
              </a:rPr>
              <a:t>Publications include</a:t>
            </a:r>
            <a:br>
              <a:rPr lang="it-IT" sz="4400" dirty="0"/>
            </a:br>
            <a:endParaRPr lang="en-GB" dirty="0"/>
          </a:p>
        </p:txBody>
      </p:sp>
      <p:sp>
        <p:nvSpPr>
          <p:cNvPr id="3" name="Segnaposto contenuto 2">
            <a:extLst>
              <a:ext uri="{FF2B5EF4-FFF2-40B4-BE49-F238E27FC236}">
                <a16:creationId xmlns:a16="http://schemas.microsoft.com/office/drawing/2014/main" id="{097FDBA4-B0DF-4BFA-B43C-DAD085F1008E}"/>
              </a:ext>
            </a:extLst>
          </p:cNvPr>
          <p:cNvSpPr>
            <a:spLocks noGrp="1"/>
          </p:cNvSpPr>
          <p:nvPr>
            <p:ph idx="1"/>
          </p:nvPr>
        </p:nvSpPr>
        <p:spPr>
          <a:xfrm>
            <a:off x="331694" y="1066800"/>
            <a:ext cx="11022106" cy="5110163"/>
          </a:xfrm>
        </p:spPr>
        <p:txBody>
          <a:bodyPr>
            <a:normAutofit/>
          </a:bodyPr>
          <a:lstStyle/>
          <a:p>
            <a:pPr marL="0" indent="0">
              <a:buNone/>
            </a:pPr>
            <a:r>
              <a:rPr lang="it-IT" sz="2000" dirty="0"/>
              <a:t>*</a:t>
            </a:r>
            <a:r>
              <a:rPr lang="en-GB" sz="2000" dirty="0">
                <a:solidFill>
                  <a:srgbClr val="242424"/>
                </a:solidFill>
                <a:effectLst/>
                <a:latin typeface="Calibri" panose="020F0502020204030204" pitchFamily="34" charset="0"/>
              </a:rPr>
              <a:t>with Francisco Rodríguez and Lorenzo Delgado (eds.), </a:t>
            </a:r>
            <a:r>
              <a:rPr lang="en-GB" sz="2000" i="1" dirty="0">
                <a:solidFill>
                  <a:srgbClr val="242424"/>
                </a:solidFill>
                <a:effectLst/>
                <a:latin typeface="Calibri" panose="020F0502020204030204" pitchFamily="34" charset="0"/>
              </a:rPr>
              <a:t>U.S. Public</a:t>
            </a:r>
          </a:p>
          <a:p>
            <a:pPr marL="0" indent="0">
              <a:buNone/>
            </a:pPr>
            <a:r>
              <a:rPr lang="en-GB" sz="2000" i="1" dirty="0">
                <a:solidFill>
                  <a:srgbClr val="242424"/>
                </a:solidFill>
                <a:effectLst/>
                <a:latin typeface="Calibri" panose="020F0502020204030204" pitchFamily="34" charset="0"/>
              </a:rPr>
              <a:t>Diplomacy Strategies in Latin America During the Sixties. Time for Persuasion</a:t>
            </a:r>
            <a:r>
              <a:rPr lang="en-GB" sz="2000" dirty="0">
                <a:solidFill>
                  <a:srgbClr val="242424"/>
                </a:solidFill>
                <a:effectLst/>
                <a:latin typeface="Calibri" panose="020F0502020204030204" pitchFamily="34" charset="0"/>
              </a:rPr>
              <a:t>, </a:t>
            </a:r>
          </a:p>
          <a:p>
            <a:pPr marL="0" indent="0">
              <a:buNone/>
            </a:pPr>
            <a:r>
              <a:rPr lang="en-GB" sz="2000" dirty="0">
                <a:solidFill>
                  <a:srgbClr val="242424"/>
                </a:solidFill>
                <a:effectLst/>
                <a:latin typeface="Calibri" panose="020F0502020204030204" pitchFamily="34" charset="0"/>
              </a:rPr>
              <a:t>NY, Routledge, 2024.</a:t>
            </a:r>
            <a:endParaRPr lang="it-IT" sz="2000" dirty="0"/>
          </a:p>
          <a:p>
            <a:pPr marL="0" indent="0">
              <a:buNone/>
            </a:pPr>
            <a:endParaRPr lang="en-GB" sz="2000" i="1" dirty="0">
              <a:effectLst/>
              <a:latin typeface="Times New Roman" panose="02020603050405020304" pitchFamily="18" charset="0"/>
              <a:ea typeface="Times New Roman" panose="02020603050405020304" pitchFamily="18" charset="0"/>
            </a:endParaRPr>
          </a:p>
          <a:p>
            <a:pPr marL="0" indent="0">
              <a:buNone/>
            </a:pPr>
            <a:endParaRPr lang="en-GB" sz="2000" i="1" dirty="0">
              <a:latin typeface="Times New Roman" panose="02020603050405020304" pitchFamily="18" charset="0"/>
              <a:ea typeface="Times New Roman" panose="02020603050405020304" pitchFamily="18" charset="0"/>
            </a:endParaRPr>
          </a:p>
          <a:p>
            <a:pPr marL="0" indent="0">
              <a:buNone/>
            </a:pPr>
            <a:endParaRPr lang="en-GB" sz="2000" i="1" dirty="0">
              <a:effectLst/>
              <a:latin typeface="Times New Roman" panose="02020603050405020304" pitchFamily="18" charset="0"/>
              <a:ea typeface="Times New Roman" panose="02020603050405020304" pitchFamily="18" charset="0"/>
            </a:endParaRPr>
          </a:p>
          <a:p>
            <a:pPr marL="0" indent="0">
              <a:buNone/>
            </a:pPr>
            <a:endParaRPr lang="en-GB" sz="2000" i="1" dirty="0">
              <a:latin typeface="Times New Roman" panose="02020603050405020304" pitchFamily="18" charset="0"/>
              <a:ea typeface="Times New Roman" panose="02020603050405020304" pitchFamily="18" charset="0"/>
            </a:endParaRPr>
          </a:p>
          <a:p>
            <a:pPr marL="0" indent="0">
              <a:buNone/>
            </a:pPr>
            <a:endParaRPr lang="en-GB" sz="2000" i="1" dirty="0">
              <a:effectLst/>
              <a:latin typeface="Times New Roman" panose="02020603050405020304" pitchFamily="18" charset="0"/>
              <a:ea typeface="Times New Roman" panose="02020603050405020304" pitchFamily="18" charset="0"/>
            </a:endParaRPr>
          </a:p>
          <a:p>
            <a:pPr marL="0" indent="0">
              <a:buNone/>
            </a:pPr>
            <a:endParaRPr lang="en-GB" sz="2000" i="1" dirty="0">
              <a:latin typeface="Times New Roman" panose="02020603050405020304" pitchFamily="18" charset="0"/>
              <a:ea typeface="Times New Roman" panose="02020603050405020304" pitchFamily="18" charset="0"/>
            </a:endParaRPr>
          </a:p>
          <a:p>
            <a:pPr marL="0" indent="0">
              <a:buNone/>
            </a:pPr>
            <a:endParaRPr lang="en-GB" sz="2000" i="1" dirty="0">
              <a:effectLst/>
              <a:latin typeface="Times New Roman" panose="02020603050405020304" pitchFamily="18" charset="0"/>
              <a:ea typeface="Times New Roman" panose="02020603050405020304" pitchFamily="18" charset="0"/>
            </a:endParaRPr>
          </a:p>
          <a:p>
            <a:pPr marL="0" indent="0">
              <a:buNone/>
            </a:pPr>
            <a:r>
              <a:rPr lang="en-GB" sz="2000" i="1" dirty="0">
                <a:effectLst/>
                <a:ea typeface="Times New Roman" panose="02020603050405020304" pitchFamily="18" charset="0"/>
              </a:rPr>
              <a:t>Cultural </a:t>
            </a:r>
            <a:r>
              <a:rPr lang="en-GB" sz="2000" i="1" dirty="0" err="1">
                <a:effectLst/>
                <a:ea typeface="Times New Roman" panose="02020603050405020304" pitchFamily="18" charset="0"/>
              </a:rPr>
              <a:t>Philantropy</a:t>
            </a:r>
            <a:r>
              <a:rPr lang="en-GB" sz="2000" i="1" dirty="0">
                <a:effectLst/>
                <a:ea typeface="Times New Roman" panose="02020603050405020304" pitchFamily="18" charset="0"/>
              </a:rPr>
              <a:t> And Political Exile. The Ford  Foundation Between Argentina And The United States (1959-1979)</a:t>
            </a:r>
            <a:r>
              <a:rPr lang="en-GB" sz="2000" dirty="0">
                <a:effectLst/>
                <a:ea typeface="Times New Roman" panose="02020603050405020304" pitchFamily="18" charset="0"/>
              </a:rPr>
              <a:t>. </a:t>
            </a:r>
            <a:r>
              <a:rPr lang="en-GB" sz="2000" dirty="0" err="1">
                <a:effectLst/>
                <a:ea typeface="Times New Roman" panose="02020603050405020304" pitchFamily="18" charset="0"/>
              </a:rPr>
              <a:t>Revista</a:t>
            </a:r>
            <a:r>
              <a:rPr lang="en-GB" sz="2000" dirty="0">
                <a:effectLst/>
                <a:ea typeface="Times New Roman" panose="02020603050405020304" pitchFamily="18" charset="0"/>
              </a:rPr>
              <a:t> Tempo, Universidad San Paolo, </a:t>
            </a:r>
            <a:r>
              <a:rPr lang="en-GB" sz="2000" dirty="0" err="1">
                <a:effectLst/>
                <a:ea typeface="Times New Roman" panose="02020603050405020304" pitchFamily="18" charset="0"/>
              </a:rPr>
              <a:t>Brasil</a:t>
            </a:r>
            <a:r>
              <a:rPr lang="en-GB" sz="2000" dirty="0">
                <a:effectLst/>
                <a:ea typeface="Times New Roman" panose="02020603050405020304" pitchFamily="18" charset="0"/>
              </a:rPr>
              <a:t>, summer 2019. </a:t>
            </a:r>
          </a:p>
          <a:p>
            <a:endParaRPr lang="en-GB" dirty="0"/>
          </a:p>
        </p:txBody>
      </p:sp>
      <p:pic>
        <p:nvPicPr>
          <p:cNvPr id="4" name="Immagine 3">
            <a:extLst>
              <a:ext uri="{FF2B5EF4-FFF2-40B4-BE49-F238E27FC236}">
                <a16:creationId xmlns:a16="http://schemas.microsoft.com/office/drawing/2014/main" id="{2D07E648-1B80-4A82-87D5-12363BE76D74}"/>
              </a:ext>
            </a:extLst>
          </p:cNvPr>
          <p:cNvPicPr>
            <a:picLocks noChangeAspect="1"/>
          </p:cNvPicPr>
          <p:nvPr/>
        </p:nvPicPr>
        <p:blipFill>
          <a:blip r:embed="rId2"/>
          <a:stretch>
            <a:fillRect/>
          </a:stretch>
        </p:blipFill>
        <p:spPr>
          <a:xfrm>
            <a:off x="8357488" y="1174096"/>
            <a:ext cx="2588417" cy="3912207"/>
          </a:xfrm>
          <a:prstGeom prst="rect">
            <a:avLst/>
          </a:prstGeom>
        </p:spPr>
      </p:pic>
    </p:spTree>
    <p:extLst>
      <p:ext uri="{BB962C8B-B14F-4D97-AF65-F5344CB8AC3E}">
        <p14:creationId xmlns:p14="http://schemas.microsoft.com/office/powerpoint/2010/main" val="242107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a:r>
              <a:rPr lang="it-IT" sz="3600" dirty="0" err="1"/>
              <a:t>Scholars</a:t>
            </a:r>
            <a:r>
              <a:rPr lang="it-IT" sz="3600" dirty="0"/>
              <a:t> </a:t>
            </a:r>
            <a:r>
              <a:rPr lang="it-IT" sz="3600" dirty="0" err="1"/>
              <a:t>like</a:t>
            </a:r>
            <a:r>
              <a:rPr lang="it-IT" sz="3600" dirty="0"/>
              <a:t> Iris Lopez from City College of New York </a:t>
            </a:r>
          </a:p>
        </p:txBody>
      </p:sp>
      <p:sp>
        <p:nvSpPr>
          <p:cNvPr id="3" name="Segnaposto contenuto 2"/>
          <p:cNvSpPr>
            <a:spLocks noGrp="1"/>
          </p:cNvSpPr>
          <p:nvPr>
            <p:ph idx="1"/>
          </p:nvPr>
        </p:nvSpPr>
        <p:spPr>
          <a:xfrm>
            <a:off x="2057400" y="1600201"/>
            <a:ext cx="8229600" cy="4525963"/>
          </a:xfrm>
        </p:spPr>
        <p:txBody>
          <a:bodyPr>
            <a:normAutofit/>
          </a:bodyPr>
          <a:lstStyle/>
          <a:p>
            <a:pPr marL="0" indent="0">
              <a:buNone/>
            </a:pPr>
            <a:r>
              <a:rPr lang="it-IT" dirty="0"/>
              <a:t>are </a:t>
            </a:r>
            <a:r>
              <a:rPr lang="it-IT" dirty="0" err="1"/>
              <a:t>still</a:t>
            </a:r>
            <a:r>
              <a:rPr lang="it-IT" dirty="0"/>
              <a:t> </a:t>
            </a:r>
            <a:r>
              <a:rPr lang="it-IT" dirty="0" err="1"/>
              <a:t>arguing</a:t>
            </a:r>
            <a:r>
              <a:rPr lang="it-IT" dirty="0"/>
              <a:t> </a:t>
            </a:r>
            <a:r>
              <a:rPr lang="it-IT" dirty="0" err="1">
                <a:solidFill>
                  <a:srgbClr val="FF0000"/>
                </a:solidFill>
              </a:rPr>
              <a:t>if</a:t>
            </a:r>
            <a:r>
              <a:rPr lang="it-IT" dirty="0">
                <a:solidFill>
                  <a:srgbClr val="FF0000"/>
                </a:solidFill>
              </a:rPr>
              <a:t> </a:t>
            </a:r>
            <a:r>
              <a:rPr lang="it-IT" dirty="0" err="1"/>
              <a:t>sterilization</a:t>
            </a:r>
            <a:r>
              <a:rPr lang="it-IT" dirty="0"/>
              <a:t> </a:t>
            </a:r>
            <a:r>
              <a:rPr lang="it-IT" dirty="0" err="1"/>
              <a:t>falls</a:t>
            </a:r>
            <a:r>
              <a:rPr lang="it-IT" dirty="0"/>
              <a:t> </a:t>
            </a:r>
            <a:r>
              <a:rPr lang="it-IT" dirty="0" err="1"/>
              <a:t>within</a:t>
            </a:r>
            <a:r>
              <a:rPr lang="it-IT" dirty="0"/>
              <a:t> the </a:t>
            </a:r>
            <a:r>
              <a:rPr lang="it-IT" dirty="0" err="1"/>
              <a:t>category</a:t>
            </a:r>
            <a:r>
              <a:rPr lang="it-IT" dirty="0"/>
              <a:t> of </a:t>
            </a:r>
          </a:p>
          <a:p>
            <a:pPr marL="0" indent="0">
              <a:buNone/>
            </a:pPr>
            <a:endParaRPr lang="it-IT" dirty="0"/>
          </a:p>
          <a:p>
            <a:pPr marL="0" indent="0">
              <a:buNone/>
            </a:pPr>
            <a:r>
              <a:rPr lang="it-IT" dirty="0"/>
              <a:t> </a:t>
            </a:r>
            <a:r>
              <a:rPr lang="it-IT" sz="3600" dirty="0" err="1">
                <a:solidFill>
                  <a:srgbClr val="FF0000"/>
                </a:solidFill>
              </a:rPr>
              <a:t>Coercion</a:t>
            </a:r>
            <a:r>
              <a:rPr lang="it-IT" sz="3600" dirty="0"/>
              <a:t> </a:t>
            </a:r>
          </a:p>
          <a:p>
            <a:pPr marL="0" indent="0">
              <a:buNone/>
            </a:pPr>
            <a:r>
              <a:rPr lang="it-IT" sz="3600" dirty="0"/>
              <a:t>or </a:t>
            </a:r>
          </a:p>
          <a:p>
            <a:pPr marL="0" indent="0">
              <a:buNone/>
            </a:pPr>
            <a:r>
              <a:rPr lang="it-IT" sz="3600" dirty="0"/>
              <a:t>personal </a:t>
            </a:r>
            <a:r>
              <a:rPr lang="it-IT" sz="3600" dirty="0" err="1">
                <a:solidFill>
                  <a:srgbClr val="FF0000"/>
                </a:solidFill>
              </a:rPr>
              <a:t>choice</a:t>
            </a:r>
            <a:endParaRPr lang="it-IT" sz="3600" dirty="0"/>
          </a:p>
        </p:txBody>
      </p:sp>
      <p:pic>
        <p:nvPicPr>
          <p:cNvPr id="4" name="Immagine 3"/>
          <p:cNvPicPr>
            <a:picLocks noChangeAspect="1"/>
          </p:cNvPicPr>
          <p:nvPr/>
        </p:nvPicPr>
        <p:blipFill>
          <a:blip r:embed="rId2"/>
          <a:stretch>
            <a:fillRect/>
          </a:stretch>
        </p:blipFill>
        <p:spPr>
          <a:xfrm>
            <a:off x="7696200" y="2209801"/>
            <a:ext cx="2324100" cy="3575539"/>
          </a:xfrm>
          <a:prstGeom prst="rect">
            <a:avLst/>
          </a:prstGeom>
        </p:spPr>
      </p:pic>
    </p:spTree>
    <p:extLst>
      <p:ext uri="{BB962C8B-B14F-4D97-AF65-F5344CB8AC3E}">
        <p14:creationId xmlns:p14="http://schemas.microsoft.com/office/powerpoint/2010/main" val="2717367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4000" b="1" i="1" dirty="0">
                <a:solidFill>
                  <a:srgbClr val="C00000"/>
                </a:solidFill>
              </a:rPr>
              <a:t>Cuban Missile Crisis: Three Men Go to War</a:t>
            </a:r>
            <a:br>
              <a:rPr lang="it-IT" dirty="0">
                <a:solidFill>
                  <a:srgbClr val="C00000"/>
                </a:solidFill>
              </a:rPr>
            </a:br>
            <a:endParaRPr lang="it-IT" dirty="0"/>
          </a:p>
        </p:txBody>
      </p:sp>
      <p:sp>
        <p:nvSpPr>
          <p:cNvPr id="5" name="Segnaposto contenuto 4"/>
          <p:cNvSpPr>
            <a:spLocks noGrp="1"/>
          </p:cNvSpPr>
          <p:nvPr>
            <p:ph idx="1"/>
          </p:nvPr>
        </p:nvSpPr>
        <p:spPr>
          <a:xfrm>
            <a:off x="838199" y="1182189"/>
            <a:ext cx="10715897" cy="5434148"/>
          </a:xfrm>
        </p:spPr>
        <p:txBody>
          <a:bodyPr/>
          <a:lstStyle/>
          <a:p>
            <a:r>
              <a:rPr lang="it-IT" dirty="0">
                <a:hlinkClick r:id="rId2"/>
              </a:rPr>
              <a:t>https://www.youtube.com/watch?v=1UbVuTXg4CQ</a:t>
            </a:r>
            <a:r>
              <a:rPr lang="it-IT" dirty="0"/>
              <a:t>   (21 min) </a:t>
            </a:r>
          </a:p>
        </p:txBody>
      </p:sp>
      <p:pic>
        <p:nvPicPr>
          <p:cNvPr id="5124" name="Picture 4" descr="Risultati immagini per cuban three go to w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9909" y="1972492"/>
            <a:ext cx="3887876" cy="4918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472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F13852-C4A1-469E-AA41-0500F4E5E972}"/>
              </a:ext>
            </a:extLst>
          </p:cNvPr>
          <p:cNvSpPr>
            <a:spLocks noGrp="1"/>
          </p:cNvSpPr>
          <p:nvPr>
            <p:ph type="title"/>
          </p:nvPr>
        </p:nvSpPr>
        <p:spPr/>
        <p:txBody>
          <a:bodyPr>
            <a:normAutofit/>
          </a:bodyPr>
          <a:lstStyle/>
          <a:p>
            <a:r>
              <a:rPr lang="en-US" sz="2400" i="0" dirty="0">
                <a:solidFill>
                  <a:srgbClr val="00B050"/>
                </a:solidFill>
                <a:effectLst/>
                <a:latin typeface="arial" panose="020B0604020202020204" pitchFamily="34" charset="0"/>
              </a:rPr>
              <a:t>Elizabeth Cobbs Hoffman, </a:t>
            </a:r>
            <a:r>
              <a:rPr lang="en-US" sz="2400" i="1" dirty="0">
                <a:solidFill>
                  <a:srgbClr val="00B050"/>
                </a:solidFill>
                <a:effectLst/>
                <a:latin typeface="arial" panose="020B0604020202020204" pitchFamily="34" charset="0"/>
              </a:rPr>
              <a:t>All You Need Is Love: The Peace Corps and the Spirit of the 1960s</a:t>
            </a:r>
            <a:r>
              <a:rPr lang="en-US" sz="2400" dirty="0">
                <a:solidFill>
                  <a:srgbClr val="00B050"/>
                </a:solidFill>
                <a:latin typeface="arial" panose="020B0604020202020204" pitchFamily="34" charset="0"/>
              </a:rPr>
              <a:t>, Harvard University Press, 1998. </a:t>
            </a:r>
            <a:endParaRPr lang="it-IT" sz="2400" dirty="0">
              <a:solidFill>
                <a:srgbClr val="00B050"/>
              </a:solidFill>
            </a:endParaRPr>
          </a:p>
        </p:txBody>
      </p:sp>
      <p:pic>
        <p:nvPicPr>
          <p:cNvPr id="4" name="Segnaposto contenuto 3">
            <a:extLst>
              <a:ext uri="{FF2B5EF4-FFF2-40B4-BE49-F238E27FC236}">
                <a16:creationId xmlns:a16="http://schemas.microsoft.com/office/drawing/2014/main" id="{23715467-11A7-41E7-9F8A-5E4D1E27C386}"/>
              </a:ext>
            </a:extLst>
          </p:cNvPr>
          <p:cNvPicPr>
            <a:picLocks noGrp="1" noChangeAspect="1"/>
          </p:cNvPicPr>
          <p:nvPr>
            <p:ph idx="1"/>
          </p:nvPr>
        </p:nvPicPr>
        <p:blipFill>
          <a:blip r:embed="rId2"/>
          <a:stretch>
            <a:fillRect/>
          </a:stretch>
        </p:blipFill>
        <p:spPr>
          <a:xfrm>
            <a:off x="5336558" y="1452763"/>
            <a:ext cx="3363441" cy="5040112"/>
          </a:xfrm>
          <a:prstGeom prst="rect">
            <a:avLst/>
          </a:prstGeom>
        </p:spPr>
      </p:pic>
    </p:spTree>
    <p:extLst>
      <p:ext uri="{BB962C8B-B14F-4D97-AF65-F5344CB8AC3E}">
        <p14:creationId xmlns:p14="http://schemas.microsoft.com/office/powerpoint/2010/main" val="1474917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64156D-CE58-4ABE-BD75-81A6DF231FD0}"/>
              </a:ext>
            </a:extLst>
          </p:cNvPr>
          <p:cNvSpPr>
            <a:spLocks noGrp="1"/>
          </p:cNvSpPr>
          <p:nvPr>
            <p:ph type="title"/>
          </p:nvPr>
        </p:nvSpPr>
        <p:spPr/>
        <p:txBody>
          <a:bodyPr>
            <a:normAutofit/>
          </a:bodyPr>
          <a:lstStyle/>
          <a:p>
            <a:r>
              <a:rPr lang="it-IT"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Fernando Purcell, </a:t>
            </a:r>
            <a:r>
              <a:rPr lang="it-IT" sz="2400" b="1"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Connecting</a:t>
            </a:r>
            <a:r>
              <a:rPr lang="it-IT" sz="24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Realities: Peace </a:t>
            </a:r>
            <a:r>
              <a:rPr lang="it-IT" sz="2400" b="1"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Corps</a:t>
            </a:r>
            <a:r>
              <a:rPr lang="it-IT" sz="24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it-IT" sz="2400" b="1"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Volunteers</a:t>
            </a:r>
            <a:r>
              <a:rPr lang="it-IT" sz="24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in South America and the Global War on </a:t>
            </a:r>
            <a:r>
              <a:rPr lang="it-IT" sz="2400" b="1"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Poverty</a:t>
            </a:r>
            <a:r>
              <a:rPr lang="it-IT" sz="24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it-IT" sz="2400" b="1"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during</a:t>
            </a:r>
            <a:r>
              <a:rPr lang="it-IT" sz="24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the 1960s</a:t>
            </a:r>
            <a:r>
              <a:rPr lang="it-IT"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it-IT" sz="2400" b="1" dirty="0">
              <a:solidFill>
                <a:srgbClr val="0070C0"/>
              </a:solidFill>
            </a:endParaRPr>
          </a:p>
        </p:txBody>
      </p:sp>
      <p:sp>
        <p:nvSpPr>
          <p:cNvPr id="3" name="Segnaposto contenuto 2">
            <a:extLst>
              <a:ext uri="{FF2B5EF4-FFF2-40B4-BE49-F238E27FC236}">
                <a16:creationId xmlns:a16="http://schemas.microsoft.com/office/drawing/2014/main" id="{CFC04133-2212-4FFB-8D16-44ABC8D125E3}"/>
              </a:ext>
            </a:extLst>
          </p:cNvPr>
          <p:cNvSpPr>
            <a:spLocks noGrp="1"/>
          </p:cNvSpPr>
          <p:nvPr>
            <p:ph idx="1"/>
          </p:nvPr>
        </p:nvSpPr>
        <p:spPr>
          <a:xfrm>
            <a:off x="772357" y="1690688"/>
            <a:ext cx="10581443" cy="4486275"/>
          </a:xfrm>
        </p:spPr>
        <p:txBody>
          <a:bodyPr/>
          <a:lstStyle/>
          <a:p>
            <a:r>
              <a:rPr lang="it-IT" sz="2400" dirty="0"/>
              <a:t>Purcell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examines</a:t>
            </a:r>
            <a:r>
              <a:rPr lang="it-IT" sz="2400" dirty="0">
                <a:effectLst/>
                <a:latin typeface="Calibri" panose="020F0502020204030204" pitchFamily="34" charset="0"/>
                <a:ea typeface="Calibri" panose="020F0502020204030204" pitchFamily="34" charset="0"/>
                <a:cs typeface="Times New Roman" panose="02020603050405020304" pitchFamily="18" charset="0"/>
              </a:rPr>
              <a:t> the work of Peace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Corps</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volunteers</a:t>
            </a:r>
            <a:r>
              <a:rPr lang="it-IT" sz="2400" dirty="0">
                <a:effectLst/>
                <a:latin typeface="Calibri" panose="020F0502020204030204" pitchFamily="34" charset="0"/>
                <a:ea typeface="Calibri" panose="020F0502020204030204" pitchFamily="34" charset="0"/>
                <a:cs typeface="Times New Roman" panose="02020603050405020304" pitchFamily="18" charset="0"/>
              </a:rPr>
              <a:t> in South America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during</a:t>
            </a:r>
            <a:r>
              <a:rPr lang="it-IT" sz="2400" dirty="0">
                <a:effectLst/>
                <a:latin typeface="Calibri" panose="020F0502020204030204" pitchFamily="34" charset="0"/>
                <a:ea typeface="Calibri" panose="020F0502020204030204" pitchFamily="34" charset="0"/>
                <a:cs typeface="Times New Roman" panose="02020603050405020304" pitchFamily="18" charset="0"/>
              </a:rPr>
              <a:t> the 1960s. He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argues</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that</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through</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their</a:t>
            </a:r>
            <a:r>
              <a:rPr lang="it-IT" sz="2400" dirty="0">
                <a:effectLst/>
                <a:latin typeface="Calibri" panose="020F0502020204030204" pitchFamily="34" charset="0"/>
                <a:ea typeface="Calibri" panose="020F0502020204030204" pitchFamily="34" charset="0"/>
                <a:cs typeface="Times New Roman" panose="02020603050405020304" pitchFamily="18" charset="0"/>
              </a:rPr>
              <a:t> training in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impoverished</a:t>
            </a:r>
            <a:r>
              <a:rPr lang="it-IT" sz="2400" dirty="0">
                <a:effectLst/>
                <a:latin typeface="Calibri" panose="020F0502020204030204" pitchFamily="34" charset="0"/>
                <a:ea typeface="Calibri" panose="020F0502020204030204" pitchFamily="34" charset="0"/>
                <a:cs typeface="Times New Roman" panose="02020603050405020304" pitchFamily="18" charset="0"/>
              </a:rPr>
              <a:t> communities in the United States and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their</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intervention</a:t>
            </a:r>
            <a:r>
              <a:rPr lang="it-IT" sz="2400" dirty="0">
                <a:effectLst/>
                <a:latin typeface="Calibri" panose="020F0502020204030204" pitchFamily="34" charset="0"/>
                <a:ea typeface="Calibri" panose="020F0502020204030204" pitchFamily="34" charset="0"/>
                <a:cs typeface="Times New Roman" panose="02020603050405020304" pitchFamily="18" charset="0"/>
              </a:rPr>
              <a:t> in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similar</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contexts</a:t>
            </a:r>
            <a:r>
              <a:rPr lang="it-IT" sz="2400" dirty="0">
                <a:effectLst/>
                <a:latin typeface="Calibri" panose="020F0502020204030204" pitchFamily="34" charset="0"/>
                <a:ea typeface="Calibri" panose="020F0502020204030204" pitchFamily="34" charset="0"/>
                <a:cs typeface="Times New Roman" panose="02020603050405020304" pitchFamily="18" charset="0"/>
              </a:rPr>
              <a:t> in South America,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these</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volunteers</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connected</a:t>
            </a:r>
            <a:r>
              <a:rPr lang="it-IT" sz="2400" dirty="0">
                <a:effectLst/>
                <a:latin typeface="Calibri" panose="020F0502020204030204" pitchFamily="34" charset="0"/>
                <a:ea typeface="Calibri" panose="020F0502020204030204" pitchFamily="34" charset="0"/>
                <a:cs typeface="Times New Roman" panose="02020603050405020304" pitchFamily="18" charset="0"/>
              </a:rPr>
              <a:t> diverse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visions</a:t>
            </a:r>
            <a:r>
              <a:rPr lang="it-IT" sz="2400" dirty="0">
                <a:effectLst/>
                <a:latin typeface="Calibri" panose="020F0502020204030204" pitchFamily="34" charset="0"/>
                <a:ea typeface="Calibri" panose="020F0502020204030204" pitchFamily="34" charset="0"/>
                <a:cs typeface="Times New Roman" panose="02020603050405020304" pitchFamily="18" charset="0"/>
              </a:rPr>
              <a:t> of community action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aimed</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at</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eradicating</a:t>
            </a:r>
            <a:r>
              <a:rPr lang="it-IT"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poverty</a:t>
            </a:r>
            <a:r>
              <a:rPr lang="it-IT"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This</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allows</a:t>
            </a:r>
            <a:r>
              <a:rPr lang="it-IT" sz="2400" dirty="0">
                <a:effectLst/>
                <a:latin typeface="Calibri" panose="020F0502020204030204" pitchFamily="34" charset="0"/>
                <a:ea typeface="Calibri" panose="020F0502020204030204" pitchFamily="34" charset="0"/>
                <a:cs typeface="Times New Roman" panose="02020603050405020304" pitchFamily="18" charset="0"/>
              </a:rPr>
              <a:t> an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inclusion</a:t>
            </a:r>
            <a:r>
              <a:rPr lang="it-IT" sz="2400" dirty="0">
                <a:effectLst/>
                <a:latin typeface="Calibri" panose="020F0502020204030204" pitchFamily="34" charset="0"/>
                <a:ea typeface="Calibri" panose="020F0502020204030204" pitchFamily="34" charset="0"/>
                <a:cs typeface="Times New Roman" panose="02020603050405020304" pitchFamily="18" charset="0"/>
              </a:rPr>
              <a:t> of a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historical</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comprehension</a:t>
            </a:r>
            <a:r>
              <a:rPr lang="it-IT" sz="2400" dirty="0">
                <a:effectLst/>
                <a:latin typeface="Calibri" panose="020F0502020204030204" pitchFamily="34" charset="0"/>
                <a:ea typeface="Calibri" panose="020F0502020204030204" pitchFamily="34" charset="0"/>
                <a:cs typeface="Times New Roman" panose="02020603050405020304" pitchFamily="18" charset="0"/>
              </a:rPr>
              <a:t> of the Peace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Corps</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within</a:t>
            </a:r>
            <a:r>
              <a:rPr lang="it-IT"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the scenario of a Global War on </a:t>
            </a:r>
            <a:r>
              <a:rPr lang="it-IT" sz="240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Poverty</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p>
          <a:p>
            <a:endParaRPr lang="it-IT" sz="1800" dirty="0">
              <a:latin typeface="Calibri" panose="020F0502020204030204" pitchFamily="34" charset="0"/>
              <a:cs typeface="Times New Roman" panose="02020603050405020304" pitchFamily="18" charset="0"/>
            </a:endParaRPr>
          </a:p>
          <a:p>
            <a:endParaRPr lang="it-IT" dirty="0"/>
          </a:p>
        </p:txBody>
      </p:sp>
      <p:pic>
        <p:nvPicPr>
          <p:cNvPr id="4" name="Immagine 3">
            <a:extLst>
              <a:ext uri="{FF2B5EF4-FFF2-40B4-BE49-F238E27FC236}">
                <a16:creationId xmlns:a16="http://schemas.microsoft.com/office/drawing/2014/main" id="{427D7376-E4D7-41B0-AED2-78248E232805}"/>
              </a:ext>
            </a:extLst>
          </p:cNvPr>
          <p:cNvPicPr>
            <a:picLocks noChangeAspect="1"/>
          </p:cNvPicPr>
          <p:nvPr/>
        </p:nvPicPr>
        <p:blipFill>
          <a:blip r:embed="rId2"/>
          <a:stretch>
            <a:fillRect/>
          </a:stretch>
        </p:blipFill>
        <p:spPr>
          <a:xfrm>
            <a:off x="6924119" y="3793447"/>
            <a:ext cx="4097975" cy="2383516"/>
          </a:xfrm>
          <a:prstGeom prst="rect">
            <a:avLst/>
          </a:prstGeom>
        </p:spPr>
      </p:pic>
    </p:spTree>
    <p:extLst>
      <p:ext uri="{BB962C8B-B14F-4D97-AF65-F5344CB8AC3E}">
        <p14:creationId xmlns:p14="http://schemas.microsoft.com/office/powerpoint/2010/main" val="2847409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1AD084-7DEF-44E9-B378-DECB128064E8}"/>
              </a:ext>
            </a:extLst>
          </p:cNvPr>
          <p:cNvSpPr>
            <a:spLocks noGrp="1"/>
          </p:cNvSpPr>
          <p:nvPr>
            <p:ph type="title"/>
          </p:nvPr>
        </p:nvSpPr>
        <p:spPr/>
        <p:txBody>
          <a:bodyPr/>
          <a:lstStyle/>
          <a:p>
            <a:r>
              <a:rPr lang="it-IT" b="1" dirty="0">
                <a:solidFill>
                  <a:srgbClr val="FFC000"/>
                </a:solidFill>
              </a:rPr>
              <a:t>The Beat </a:t>
            </a:r>
            <a:r>
              <a:rPr lang="it-IT" b="1" dirty="0" err="1">
                <a:solidFill>
                  <a:srgbClr val="FFC000"/>
                </a:solidFill>
              </a:rPr>
              <a:t>Movement</a:t>
            </a:r>
            <a:r>
              <a:rPr lang="it-IT" b="1" dirty="0">
                <a:solidFill>
                  <a:srgbClr val="FFC000"/>
                </a:solidFill>
              </a:rPr>
              <a:t> </a:t>
            </a:r>
          </a:p>
        </p:txBody>
      </p:sp>
      <p:sp>
        <p:nvSpPr>
          <p:cNvPr id="3" name="Segnaposto contenuto 2">
            <a:extLst>
              <a:ext uri="{FF2B5EF4-FFF2-40B4-BE49-F238E27FC236}">
                <a16:creationId xmlns:a16="http://schemas.microsoft.com/office/drawing/2014/main" id="{0C89EE98-D4B0-4A82-B787-E4A5E667E46C}"/>
              </a:ext>
            </a:extLst>
          </p:cNvPr>
          <p:cNvSpPr>
            <a:spLocks noGrp="1"/>
          </p:cNvSpPr>
          <p:nvPr>
            <p:ph idx="1"/>
          </p:nvPr>
        </p:nvSpPr>
        <p:spPr>
          <a:xfrm>
            <a:off x="337351" y="1278384"/>
            <a:ext cx="11016449" cy="4898579"/>
          </a:xfrm>
        </p:spPr>
        <p:txBody>
          <a:bodyPr/>
          <a:lstStyle/>
          <a:p>
            <a:pPr marL="0" indent="0">
              <a:buNone/>
            </a:pPr>
            <a:r>
              <a:rPr lang="it-IT" sz="24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The Beat </a:t>
            </a:r>
            <a:r>
              <a:rPr lang="it-IT" sz="2400" dirty="0" err="1">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sensibility</a:t>
            </a:r>
            <a:r>
              <a:rPr lang="it-IT" sz="24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soon</a:t>
            </a:r>
            <a:r>
              <a:rPr lang="it-IT" sz="24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permeated</a:t>
            </a:r>
            <a:r>
              <a:rPr lang="it-IT" sz="24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Bohemian</a:t>
            </a:r>
            <a:r>
              <a:rPr lang="it-IT" sz="24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neighborhoods</a:t>
            </a:r>
            <a:r>
              <a:rPr lang="it-IT" sz="24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2400" dirty="0">
                <a:effectLst/>
                <a:latin typeface="Calibri" panose="020F0502020204030204" pitchFamily="34" charset="0"/>
                <a:ea typeface="Calibri" panose="020F0502020204030204" pitchFamily="34" charset="0"/>
                <a:cs typeface="Times New Roman" panose="02020603050405020304" pitchFamily="18" charset="0"/>
              </a:rPr>
              <a:t>like </a:t>
            </a:r>
            <a:r>
              <a:rPr lang="it-IT"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Greenwich Village </a:t>
            </a:r>
            <a:r>
              <a:rPr lang="it-IT" sz="2400" dirty="0">
                <a:effectLst/>
                <a:latin typeface="Calibri" panose="020F0502020204030204" pitchFamily="34" charset="0"/>
                <a:ea typeface="Calibri" panose="020F0502020204030204" pitchFamily="34" charset="0"/>
                <a:cs typeface="Times New Roman" panose="02020603050405020304" pitchFamily="18" charset="0"/>
              </a:rPr>
              <a:t>and the Lower Est Side of New York and North Beach in San Francisco.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It</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could</a:t>
            </a:r>
            <a:r>
              <a:rPr lang="it-IT" sz="2400" dirty="0">
                <a:effectLst/>
                <a:latin typeface="Calibri" panose="020F0502020204030204" pitchFamily="34" charset="0"/>
                <a:ea typeface="Calibri" panose="020F0502020204030204" pitchFamily="34" charset="0"/>
                <a:cs typeface="Times New Roman" panose="02020603050405020304" pitchFamily="18" charset="0"/>
              </a:rPr>
              <a:t> be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found</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too</a:t>
            </a:r>
            <a:r>
              <a:rPr lang="it-IT" sz="2400" dirty="0">
                <a:effectLst/>
                <a:latin typeface="Calibri" panose="020F0502020204030204" pitchFamily="34" charset="0"/>
                <a:ea typeface="Calibri" panose="020F0502020204030204" pitchFamily="34" charset="0"/>
                <a:cs typeface="Times New Roman" panose="02020603050405020304" pitchFamily="18" charset="0"/>
              </a:rPr>
              <a:t>, in the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student</a:t>
            </a:r>
            <a:r>
              <a:rPr lang="it-IT" sz="2400" dirty="0">
                <a:effectLst/>
                <a:latin typeface="Calibri" panose="020F0502020204030204" pitchFamily="34" charset="0"/>
                <a:ea typeface="Calibri" panose="020F0502020204030204" pitchFamily="34" charset="0"/>
                <a:cs typeface="Times New Roman" panose="02020603050405020304" pitchFamily="18" charset="0"/>
              </a:rPr>
              <a:t> quarters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near</a:t>
            </a:r>
            <a:r>
              <a:rPr lang="it-IT" sz="2400" dirty="0">
                <a:effectLst/>
                <a:latin typeface="Calibri" panose="020F0502020204030204" pitchFamily="34" charset="0"/>
                <a:ea typeface="Calibri" panose="020F0502020204030204" pitchFamily="34" charset="0"/>
                <a:cs typeface="Times New Roman" panose="02020603050405020304" pitchFamily="18" charset="0"/>
              </a:rPr>
              <a:t> large college campuses, in places like Berkeley, California, Austin, Texas. </a:t>
            </a:r>
          </a:p>
          <a:p>
            <a:pPr marL="0" indent="0">
              <a:buNone/>
            </a:pP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it-IT" sz="2400" dirty="0" err="1">
                <a:effectLst/>
                <a:latin typeface="Calibri" panose="020F0502020204030204" pitchFamily="34" charset="0"/>
                <a:ea typeface="Calibri" panose="020F0502020204030204" pitchFamily="34" charset="0"/>
                <a:cs typeface="Times New Roman" panose="02020603050405020304" pitchFamily="18" charset="0"/>
              </a:rPr>
              <a:t>But</a:t>
            </a:r>
            <a:r>
              <a:rPr lang="it-IT" sz="2400" dirty="0">
                <a:effectLst/>
                <a:latin typeface="Calibri" panose="020F0502020204030204" pitchFamily="34" charset="0"/>
                <a:ea typeface="Calibri" panose="020F0502020204030204" pitchFamily="34" charset="0"/>
                <a:cs typeface="Times New Roman" panose="02020603050405020304" pitchFamily="18" charset="0"/>
              </a:rPr>
              <a:t> the Beat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influence</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went</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beyond</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enclaves</a:t>
            </a:r>
            <a:r>
              <a:rPr lang="it-IT" sz="2400" dirty="0">
                <a:effectLst/>
                <a:latin typeface="Calibri" panose="020F0502020204030204" pitchFamily="34" charset="0"/>
                <a:ea typeface="Calibri" panose="020F0502020204030204" pitchFamily="34" charset="0"/>
                <a:cs typeface="Times New Roman" panose="02020603050405020304" pitchFamily="18" charset="0"/>
              </a:rPr>
              <a:t> of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hipness</a:t>
            </a:r>
            <a:r>
              <a:rPr lang="it-IT" sz="2400" dirty="0">
                <a:effectLst/>
                <a:latin typeface="Calibri" panose="020F0502020204030204" pitchFamily="34" charset="0"/>
                <a:ea typeface="Calibri" panose="020F0502020204030204" pitchFamily="34" charset="0"/>
                <a:cs typeface="Times New Roman" panose="02020603050405020304" pitchFamily="18" charset="0"/>
              </a:rPr>
              <a:t> and </a:t>
            </a:r>
          </a:p>
          <a:p>
            <a:pPr marL="0" indent="0">
              <a:buNone/>
            </a:pPr>
            <a:r>
              <a:rPr lang="it-IT" sz="2400" dirty="0" err="1">
                <a:effectLst/>
                <a:latin typeface="Calibri" panose="020F0502020204030204" pitchFamily="34" charset="0"/>
                <a:ea typeface="Calibri" panose="020F0502020204030204" pitchFamily="34" charset="0"/>
                <a:cs typeface="Times New Roman" panose="02020603050405020304" pitchFamily="18" charset="0"/>
              </a:rPr>
              <a:t>student</a:t>
            </a:r>
            <a:r>
              <a:rPr lang="it-IT" sz="2400" dirty="0">
                <a:effectLst/>
                <a:latin typeface="Calibri" panose="020F0502020204030204" pitchFamily="34" charset="0"/>
                <a:ea typeface="Calibri" panose="020F0502020204030204" pitchFamily="34" charset="0"/>
                <a:cs typeface="Times New Roman" panose="02020603050405020304" pitchFamily="18" charset="0"/>
              </a:rPr>
              <a:t> life.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Ginsberg's</a:t>
            </a:r>
            <a:r>
              <a:rPr lang="it-IT" sz="2400" dirty="0">
                <a:effectLst/>
                <a:latin typeface="Calibri" panose="020F0502020204030204" pitchFamily="34" charset="0"/>
                <a:ea typeface="Calibri" panose="020F0502020204030204" pitchFamily="34" charset="0"/>
                <a:cs typeface="Times New Roman" panose="02020603050405020304" pitchFamily="18" charset="0"/>
              </a:rPr>
              <a:t> 1955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poem</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Howl</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initially</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deemed</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obscene</a:t>
            </a:r>
            <a:r>
              <a:rPr lang="it-IT" sz="2400" dirty="0">
                <a:effectLst/>
                <a:latin typeface="Calibri" panose="020F0502020204030204" pitchFamily="34" charset="0"/>
                <a:ea typeface="Calibri" panose="020F0502020204030204" pitchFamily="34" charset="0"/>
                <a:cs typeface="Times New Roman" panose="02020603050405020304" pitchFamily="18" charset="0"/>
              </a:rPr>
              <a:t> by government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authorities</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sold</a:t>
            </a:r>
            <a:r>
              <a:rPr lang="it-IT" sz="2400" dirty="0">
                <a:effectLst/>
                <a:latin typeface="Calibri" panose="020F0502020204030204" pitchFamily="34" charset="0"/>
                <a:ea typeface="Calibri" panose="020F0502020204030204" pitchFamily="34" charset="0"/>
                <a:cs typeface="Times New Roman" panose="02020603050405020304" pitchFamily="18" charset="0"/>
              </a:rPr>
              <a:t> 100,000 copies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during</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its</a:t>
            </a:r>
            <a:r>
              <a:rPr lang="it-IT" sz="2400" dirty="0">
                <a:effectLst/>
                <a:latin typeface="Calibri" panose="020F0502020204030204" pitchFamily="34" charset="0"/>
                <a:ea typeface="Calibri" panose="020F0502020204030204" pitchFamily="34" charset="0"/>
                <a:cs typeface="Times New Roman" panose="02020603050405020304" pitchFamily="18" charset="0"/>
              </a:rPr>
              <a:t> first decade in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print</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while</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Kerouac's</a:t>
            </a:r>
            <a:r>
              <a:rPr lang="it-IT"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novel</a:t>
            </a:r>
            <a:r>
              <a:rPr lang="it-IT"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On the Road </a:t>
            </a:r>
            <a:r>
              <a:rPr lang="it-IT" sz="24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was</a:t>
            </a:r>
            <a:r>
              <a:rPr lang="it-IT"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 1957 best seller</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p>
          <a:p>
            <a:endParaRPr lang="it-IT" dirty="0"/>
          </a:p>
        </p:txBody>
      </p:sp>
      <p:pic>
        <p:nvPicPr>
          <p:cNvPr id="4" name="Immagine 3">
            <a:extLst>
              <a:ext uri="{FF2B5EF4-FFF2-40B4-BE49-F238E27FC236}">
                <a16:creationId xmlns:a16="http://schemas.microsoft.com/office/drawing/2014/main" id="{29656BD3-9888-45AE-894B-41A41926DDDA}"/>
              </a:ext>
            </a:extLst>
          </p:cNvPr>
          <p:cNvPicPr>
            <a:picLocks noChangeAspect="1"/>
          </p:cNvPicPr>
          <p:nvPr/>
        </p:nvPicPr>
        <p:blipFill>
          <a:blip r:embed="rId2"/>
          <a:stretch>
            <a:fillRect/>
          </a:stretch>
        </p:blipFill>
        <p:spPr>
          <a:xfrm>
            <a:off x="3582882" y="2355257"/>
            <a:ext cx="2895600" cy="1581150"/>
          </a:xfrm>
          <a:prstGeom prst="rect">
            <a:avLst/>
          </a:prstGeom>
        </p:spPr>
      </p:pic>
      <p:pic>
        <p:nvPicPr>
          <p:cNvPr id="5" name="Immagine 4">
            <a:extLst>
              <a:ext uri="{FF2B5EF4-FFF2-40B4-BE49-F238E27FC236}">
                <a16:creationId xmlns:a16="http://schemas.microsoft.com/office/drawing/2014/main" id="{FADDD011-C95C-468E-A53B-490A1F76F908}"/>
              </a:ext>
            </a:extLst>
          </p:cNvPr>
          <p:cNvPicPr>
            <a:picLocks noChangeAspect="1"/>
          </p:cNvPicPr>
          <p:nvPr/>
        </p:nvPicPr>
        <p:blipFill>
          <a:blip r:embed="rId3"/>
          <a:stretch>
            <a:fillRect/>
          </a:stretch>
        </p:blipFill>
        <p:spPr>
          <a:xfrm>
            <a:off x="8888582" y="2355257"/>
            <a:ext cx="1943100" cy="2628900"/>
          </a:xfrm>
          <a:prstGeom prst="rect">
            <a:avLst/>
          </a:prstGeom>
        </p:spPr>
      </p:pic>
    </p:spTree>
    <p:extLst>
      <p:ext uri="{BB962C8B-B14F-4D97-AF65-F5344CB8AC3E}">
        <p14:creationId xmlns:p14="http://schemas.microsoft.com/office/powerpoint/2010/main" val="290614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5A4730-DCB5-448B-8C76-8DC5FA11F8DD}"/>
              </a:ext>
            </a:extLst>
          </p:cNvPr>
          <p:cNvSpPr>
            <a:spLocks noGrp="1"/>
          </p:cNvSpPr>
          <p:nvPr>
            <p:ph type="title"/>
          </p:nvPr>
        </p:nvSpPr>
        <p:spPr/>
        <p:txBody>
          <a:bodyPr/>
          <a:lstStyle/>
          <a:p>
            <a:r>
              <a:rPr lang="it-IT" b="1" dirty="0" err="1">
                <a:solidFill>
                  <a:srgbClr val="00B050"/>
                </a:solidFill>
              </a:rPr>
              <a:t>Environmentalism</a:t>
            </a:r>
            <a:r>
              <a:rPr lang="it-IT" b="1" dirty="0">
                <a:solidFill>
                  <a:srgbClr val="00B050"/>
                </a:solidFill>
              </a:rPr>
              <a:t> </a:t>
            </a:r>
          </a:p>
        </p:txBody>
      </p:sp>
      <p:sp>
        <p:nvSpPr>
          <p:cNvPr id="3" name="Segnaposto contenuto 2">
            <a:extLst>
              <a:ext uri="{FF2B5EF4-FFF2-40B4-BE49-F238E27FC236}">
                <a16:creationId xmlns:a16="http://schemas.microsoft.com/office/drawing/2014/main" id="{68D9697C-FCDF-4CEE-9175-C018C533295F}"/>
              </a:ext>
            </a:extLst>
          </p:cNvPr>
          <p:cNvSpPr>
            <a:spLocks noGrp="1"/>
          </p:cNvSpPr>
          <p:nvPr>
            <p:ph idx="1"/>
          </p:nvPr>
        </p:nvSpPr>
        <p:spPr>
          <a:xfrm>
            <a:off x="568171" y="1757779"/>
            <a:ext cx="10785629" cy="4419184"/>
          </a:xfrm>
        </p:spPr>
        <p:txBody>
          <a:bodyPr/>
          <a:lstStyle/>
          <a:p>
            <a:pPr marL="0" indent="0">
              <a:buNone/>
            </a:pPr>
            <a:r>
              <a:rPr lang="it-IT" dirty="0">
                <a:effectLst/>
                <a:latin typeface="Calibri" panose="020F0502020204030204" pitchFamily="34" charset="0"/>
                <a:ea typeface="Calibri" panose="020F0502020204030204" pitchFamily="34" charset="0"/>
                <a:cs typeface="Times New Roman" panose="02020603050405020304" pitchFamily="18" charset="0"/>
              </a:rPr>
              <a:t>The 1962 </a:t>
            </a:r>
            <a:r>
              <a:rPr lang="it-IT" dirty="0" err="1">
                <a:effectLst/>
                <a:latin typeface="Calibri" panose="020F0502020204030204" pitchFamily="34" charset="0"/>
                <a:ea typeface="Calibri" panose="020F0502020204030204" pitchFamily="34" charset="0"/>
                <a:cs typeface="Times New Roman" panose="02020603050405020304" pitchFamily="18" charset="0"/>
              </a:rPr>
              <a:t>publication</a:t>
            </a:r>
            <a:r>
              <a:rPr lang="it-IT" dirty="0">
                <a:effectLst/>
                <a:latin typeface="Calibri" panose="020F0502020204030204" pitchFamily="34" charset="0"/>
                <a:ea typeface="Calibri" panose="020F0502020204030204" pitchFamily="34" charset="0"/>
                <a:cs typeface="Times New Roman" panose="02020603050405020304" pitchFamily="18" charset="0"/>
              </a:rPr>
              <a:t> of </a:t>
            </a:r>
            <a:r>
              <a:rPr lang="it-IT"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Rachel </a:t>
            </a:r>
            <a:r>
              <a:rPr lang="it-IT"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Carson's</a:t>
            </a:r>
            <a:r>
              <a:rPr lang="it-IT"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it-IT" i="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Silent</a:t>
            </a:r>
            <a:r>
              <a:rPr lang="it-IT"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Spring</a:t>
            </a:r>
            <a:r>
              <a:rPr lang="it-IT"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it-IT" dirty="0">
                <a:effectLst/>
                <a:latin typeface="Calibri" panose="020F0502020204030204" pitchFamily="34" charset="0"/>
                <a:ea typeface="Calibri" panose="020F0502020204030204" pitchFamily="34" charset="0"/>
                <a:cs typeface="Times New Roman" panose="02020603050405020304" pitchFamily="18" charset="0"/>
              </a:rPr>
              <a:t>, </a:t>
            </a:r>
            <a:r>
              <a:rPr lang="it-IT" dirty="0" err="1">
                <a:effectLst/>
                <a:latin typeface="Calibri" panose="020F0502020204030204" pitchFamily="34" charset="0"/>
                <a:ea typeface="Calibri" panose="020F0502020204030204" pitchFamily="34" charset="0"/>
                <a:cs typeface="Times New Roman" panose="02020603050405020304" pitchFamily="18" charset="0"/>
              </a:rPr>
              <a:t>documenting</a:t>
            </a:r>
            <a:r>
              <a:rPr lang="it-IT" dirty="0">
                <a:effectLst/>
                <a:latin typeface="Calibri" panose="020F0502020204030204" pitchFamily="34" charset="0"/>
                <a:ea typeface="Calibri" panose="020F0502020204030204" pitchFamily="34" charset="0"/>
                <a:cs typeface="Times New Roman" panose="02020603050405020304" pitchFamily="18" charset="0"/>
              </a:rPr>
              <a:t> the </a:t>
            </a:r>
            <a:r>
              <a:rPr lang="it-IT"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effects</a:t>
            </a:r>
            <a:r>
              <a:rPr lang="it-IT"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of </a:t>
            </a:r>
            <a:r>
              <a:rPr lang="it-IT"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pesticides</a:t>
            </a:r>
            <a:r>
              <a:rPr lang="it-IT"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it-IT" dirty="0">
                <a:effectLst/>
                <a:latin typeface="Calibri" panose="020F0502020204030204" pitchFamily="34" charset="0"/>
                <a:ea typeface="Calibri" panose="020F0502020204030204" pitchFamily="34" charset="0"/>
                <a:cs typeface="Times New Roman" panose="02020603050405020304" pitchFamily="18" charset="0"/>
              </a:rPr>
              <a:t>on the </a:t>
            </a:r>
            <a:r>
              <a:rPr lang="it-IT" dirty="0" err="1">
                <a:effectLst/>
                <a:latin typeface="Calibri" panose="020F0502020204030204" pitchFamily="34" charset="0"/>
                <a:ea typeface="Calibri" panose="020F0502020204030204" pitchFamily="34" charset="0"/>
                <a:cs typeface="Times New Roman" panose="02020603050405020304" pitchFamily="18" charset="0"/>
              </a:rPr>
              <a:t>environment</a:t>
            </a:r>
            <a:r>
              <a:rPr lang="it-IT" dirty="0">
                <a:effectLst/>
                <a:latin typeface="Calibri" panose="020F0502020204030204" pitchFamily="34" charset="0"/>
                <a:ea typeface="Calibri" panose="020F0502020204030204" pitchFamily="34" charset="0"/>
                <a:cs typeface="Times New Roman" panose="02020603050405020304" pitchFamily="18" charset="0"/>
              </a:rPr>
              <a:t>, </a:t>
            </a:r>
            <a:r>
              <a:rPr lang="it-IT"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sparked</a:t>
            </a:r>
            <a:r>
              <a:rPr lang="it-IT"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it-IT"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against</a:t>
            </a:r>
            <a:r>
              <a:rPr lang="it-IT"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industrial </a:t>
            </a:r>
            <a:r>
              <a:rPr lang="it-IT"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pollution</a:t>
            </a:r>
            <a:r>
              <a:rPr lang="it-IT" dirty="0">
                <a:effectLst/>
                <a:latin typeface="Calibri" panose="020F0502020204030204" pitchFamily="34" charset="0"/>
                <a:ea typeface="Calibri" panose="020F0502020204030204" pitchFamily="34" charset="0"/>
                <a:cs typeface="Times New Roman" panose="02020603050405020304" pitchFamily="18" charset="0"/>
              </a:rPr>
              <a:t> and the </a:t>
            </a:r>
            <a:r>
              <a:rPr lang="it-IT" dirty="0" err="1">
                <a:effectLst/>
                <a:latin typeface="Calibri" panose="020F0502020204030204" pitchFamily="34" charset="0"/>
                <a:ea typeface="Calibri" panose="020F0502020204030204" pitchFamily="34" charset="0"/>
                <a:cs typeface="Times New Roman" panose="02020603050405020304" pitchFamily="18" charset="0"/>
              </a:rPr>
              <a:t>loss</a:t>
            </a:r>
            <a:r>
              <a:rPr lang="it-IT" dirty="0">
                <a:effectLst/>
                <a:latin typeface="Calibri" panose="020F0502020204030204" pitchFamily="34" charset="0"/>
                <a:ea typeface="Calibri" panose="020F0502020204030204" pitchFamily="34" charset="0"/>
                <a:cs typeface="Times New Roman" panose="02020603050405020304" pitchFamily="18" charset="0"/>
              </a:rPr>
              <a:t> of open </a:t>
            </a:r>
            <a:r>
              <a:rPr lang="it-IT" dirty="0" err="1">
                <a:effectLst/>
                <a:latin typeface="Calibri" panose="020F0502020204030204" pitchFamily="34" charset="0"/>
                <a:ea typeface="Calibri" panose="020F0502020204030204" pitchFamily="34" charset="0"/>
                <a:cs typeface="Times New Roman" panose="02020603050405020304" pitchFamily="18" charset="0"/>
              </a:rPr>
              <a:t>space</a:t>
            </a:r>
            <a:r>
              <a:rPr lang="it-IT" dirty="0">
                <a:effectLst/>
                <a:latin typeface="Calibri" panose="020F0502020204030204" pitchFamily="34" charset="0"/>
                <a:ea typeface="Calibri" panose="020F0502020204030204" pitchFamily="34" charset="0"/>
                <a:cs typeface="Times New Roman" panose="02020603050405020304" pitchFamily="18" charset="0"/>
              </a:rPr>
              <a:t> and wilderness.</a:t>
            </a:r>
          </a:p>
          <a:p>
            <a:endParaRPr lang="it-IT" dirty="0"/>
          </a:p>
        </p:txBody>
      </p:sp>
      <p:pic>
        <p:nvPicPr>
          <p:cNvPr id="4" name="Immagine 3">
            <a:extLst>
              <a:ext uri="{FF2B5EF4-FFF2-40B4-BE49-F238E27FC236}">
                <a16:creationId xmlns:a16="http://schemas.microsoft.com/office/drawing/2014/main" id="{07D620D7-76F7-4A7F-B475-C63C5A117A65}"/>
              </a:ext>
            </a:extLst>
          </p:cNvPr>
          <p:cNvPicPr>
            <a:picLocks noChangeAspect="1"/>
          </p:cNvPicPr>
          <p:nvPr/>
        </p:nvPicPr>
        <p:blipFill>
          <a:blip r:embed="rId2"/>
          <a:stretch>
            <a:fillRect/>
          </a:stretch>
        </p:blipFill>
        <p:spPr>
          <a:xfrm>
            <a:off x="5856302" y="3221345"/>
            <a:ext cx="4175396" cy="2955618"/>
          </a:xfrm>
          <a:prstGeom prst="rect">
            <a:avLst/>
          </a:prstGeom>
        </p:spPr>
      </p:pic>
    </p:spTree>
    <p:extLst>
      <p:ext uri="{BB962C8B-B14F-4D97-AF65-F5344CB8AC3E}">
        <p14:creationId xmlns:p14="http://schemas.microsoft.com/office/powerpoint/2010/main" val="4161043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17D02D-4451-4650-B294-FC12970BCB46}"/>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0A7BFF7A-3615-491C-B5FC-A687E9EF28C4}"/>
              </a:ext>
            </a:extLst>
          </p:cNvPr>
          <p:cNvSpPr>
            <a:spLocks noGrp="1"/>
          </p:cNvSpPr>
          <p:nvPr>
            <p:ph idx="1"/>
          </p:nvPr>
        </p:nvSpPr>
        <p:spPr/>
        <p:txBody>
          <a:bodyPr/>
          <a:lstStyle/>
          <a:p>
            <a:pPr marL="0" indent="0">
              <a:buNone/>
            </a:pPr>
            <a:r>
              <a:rPr lang="it-IT" dirty="0">
                <a:hlinkClick r:id="rId2"/>
              </a:rPr>
              <a:t>https://www.youtube.com/watch?v=BTZArvbmG_o</a:t>
            </a:r>
            <a:endParaRPr lang="it-IT" dirty="0"/>
          </a:p>
          <a:p>
            <a:endParaRPr lang="it-IT" dirty="0"/>
          </a:p>
          <a:p>
            <a:endParaRPr lang="it-IT" dirty="0"/>
          </a:p>
        </p:txBody>
      </p:sp>
      <p:pic>
        <p:nvPicPr>
          <p:cNvPr id="4" name="Immagine 3">
            <a:extLst>
              <a:ext uri="{FF2B5EF4-FFF2-40B4-BE49-F238E27FC236}">
                <a16:creationId xmlns:a16="http://schemas.microsoft.com/office/drawing/2014/main" id="{CCCA6194-A27C-4C0F-9DD0-FE3ACF61AC9E}"/>
              </a:ext>
            </a:extLst>
          </p:cNvPr>
          <p:cNvPicPr>
            <a:picLocks noChangeAspect="1"/>
          </p:cNvPicPr>
          <p:nvPr/>
        </p:nvPicPr>
        <p:blipFill>
          <a:blip r:embed="rId3"/>
          <a:stretch>
            <a:fillRect/>
          </a:stretch>
        </p:blipFill>
        <p:spPr>
          <a:xfrm>
            <a:off x="4775489" y="2547039"/>
            <a:ext cx="2909166" cy="4147109"/>
          </a:xfrm>
          <a:prstGeom prst="rect">
            <a:avLst/>
          </a:prstGeom>
        </p:spPr>
      </p:pic>
    </p:spTree>
    <p:extLst>
      <p:ext uri="{BB962C8B-B14F-4D97-AF65-F5344CB8AC3E}">
        <p14:creationId xmlns:p14="http://schemas.microsoft.com/office/powerpoint/2010/main" val="1791960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GB" sz="3600" dirty="0">
                <a:solidFill>
                  <a:srgbClr val="FFC000"/>
                </a:solidFill>
              </a:rPr>
              <a:t>Peter </a:t>
            </a:r>
            <a:r>
              <a:rPr lang="en-GB" sz="3600" dirty="0" err="1">
                <a:solidFill>
                  <a:srgbClr val="FFC000"/>
                </a:solidFill>
              </a:rPr>
              <a:t>Kornbluh</a:t>
            </a:r>
            <a:r>
              <a:rPr lang="en-GB" sz="3600" dirty="0">
                <a:solidFill>
                  <a:srgbClr val="FFC000"/>
                </a:solidFill>
              </a:rPr>
              <a:t>, 2004. </a:t>
            </a:r>
            <a:r>
              <a:rPr lang="en-GB" sz="3600" i="1" dirty="0">
                <a:solidFill>
                  <a:srgbClr val="FFC000"/>
                </a:solidFill>
              </a:rPr>
              <a:t>The Pinochet File. A Declassified Dossier on Atrocity and Accountability. </a:t>
            </a:r>
            <a:r>
              <a:rPr lang="en-US" sz="3600" dirty="0">
                <a:solidFill>
                  <a:srgbClr val="FFC000"/>
                </a:solidFill>
              </a:rPr>
              <a:t>Nueva</a:t>
            </a:r>
            <a:r>
              <a:rPr lang="en-GB" sz="3600" dirty="0">
                <a:solidFill>
                  <a:srgbClr val="FFC000"/>
                </a:solidFill>
              </a:rPr>
              <a:t> York : National Security Archive, New Press</a:t>
            </a:r>
            <a:endParaRPr lang="it-IT" dirty="0"/>
          </a:p>
        </p:txBody>
      </p:sp>
      <p:pic>
        <p:nvPicPr>
          <p:cNvPr id="4" name="Segnaposto contenuto 3"/>
          <p:cNvPicPr>
            <a:picLocks noGrp="1" noChangeAspect="1"/>
          </p:cNvPicPr>
          <p:nvPr>
            <p:ph idx="1"/>
          </p:nvPr>
        </p:nvPicPr>
        <p:blipFill>
          <a:blip r:embed="rId2" cstate="print"/>
          <a:stretch>
            <a:fillRect/>
          </a:stretch>
        </p:blipFill>
        <p:spPr>
          <a:xfrm>
            <a:off x="4343785" y="1410789"/>
            <a:ext cx="3676809" cy="5435860"/>
          </a:xfrm>
          <a:prstGeom prst="rect">
            <a:avLst/>
          </a:prstGeom>
        </p:spPr>
      </p:pic>
    </p:spTree>
    <p:extLst>
      <p:ext uri="{BB962C8B-B14F-4D97-AF65-F5344CB8AC3E}">
        <p14:creationId xmlns:p14="http://schemas.microsoft.com/office/powerpoint/2010/main" val="577873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GB" sz="2800" dirty="0">
                <a:solidFill>
                  <a:schemeClr val="accent2">
                    <a:lumMod val="75000"/>
                  </a:schemeClr>
                </a:solidFill>
              </a:rPr>
              <a:t>John </a:t>
            </a:r>
            <a:r>
              <a:rPr lang="en-GB" sz="2800" dirty="0" err="1">
                <a:solidFill>
                  <a:schemeClr val="accent2">
                    <a:lumMod val="75000"/>
                  </a:schemeClr>
                </a:solidFill>
              </a:rPr>
              <a:t>Dinges</a:t>
            </a:r>
            <a:r>
              <a:rPr lang="en-GB" sz="2800" dirty="0">
                <a:solidFill>
                  <a:schemeClr val="accent2">
                    <a:lumMod val="75000"/>
                  </a:schemeClr>
                </a:solidFill>
              </a:rPr>
              <a:t>, 2004. </a:t>
            </a:r>
            <a:r>
              <a:rPr lang="en-GB" sz="2800" b="1" i="1" dirty="0">
                <a:solidFill>
                  <a:schemeClr val="accent2">
                    <a:lumMod val="75000"/>
                  </a:schemeClr>
                </a:solidFill>
              </a:rPr>
              <a:t>The Condor Years</a:t>
            </a:r>
            <a:r>
              <a:rPr lang="en-GB" sz="2800" dirty="0">
                <a:solidFill>
                  <a:schemeClr val="accent2">
                    <a:lumMod val="75000"/>
                  </a:schemeClr>
                </a:solidFill>
              </a:rPr>
              <a:t>. </a:t>
            </a:r>
            <a:r>
              <a:rPr lang="en-GB" sz="2800" i="1" dirty="0">
                <a:solidFill>
                  <a:schemeClr val="accent2">
                    <a:lumMod val="75000"/>
                  </a:schemeClr>
                </a:solidFill>
              </a:rPr>
              <a:t>How Pinochet and His Allies Brought Terrorism to Three Continents</a:t>
            </a:r>
            <a:r>
              <a:rPr lang="en-GB" sz="2800" dirty="0">
                <a:solidFill>
                  <a:schemeClr val="accent2">
                    <a:lumMod val="75000"/>
                  </a:schemeClr>
                </a:solidFill>
              </a:rPr>
              <a:t>. </a:t>
            </a:r>
            <a:r>
              <a:rPr lang="en-US" sz="2800" dirty="0">
                <a:solidFill>
                  <a:schemeClr val="accent2">
                    <a:lumMod val="75000"/>
                  </a:schemeClr>
                </a:solidFill>
              </a:rPr>
              <a:t>Nueva</a:t>
            </a:r>
            <a:r>
              <a:rPr lang="en-GB" sz="2800" dirty="0">
                <a:solidFill>
                  <a:schemeClr val="accent2">
                    <a:lumMod val="75000"/>
                  </a:schemeClr>
                </a:solidFill>
              </a:rPr>
              <a:t> York: New Press.</a:t>
            </a:r>
            <a:endParaRPr lang="it-IT" sz="2800" dirty="0">
              <a:solidFill>
                <a:schemeClr val="accent2">
                  <a:lumMod val="75000"/>
                </a:schemeClr>
              </a:solidFill>
            </a:endParaRPr>
          </a:p>
        </p:txBody>
      </p:sp>
      <p:pic>
        <p:nvPicPr>
          <p:cNvPr id="4" name="Segnaposto contenuto 3"/>
          <p:cNvPicPr>
            <a:picLocks noGrp="1" noChangeAspect="1"/>
          </p:cNvPicPr>
          <p:nvPr>
            <p:ph idx="1"/>
          </p:nvPr>
        </p:nvPicPr>
        <p:blipFill>
          <a:blip r:embed="rId2" cstate="print"/>
          <a:stretch>
            <a:fillRect/>
          </a:stretch>
        </p:blipFill>
        <p:spPr>
          <a:xfrm>
            <a:off x="6249800" y="1952905"/>
            <a:ext cx="3835493" cy="4965607"/>
          </a:xfrm>
          <a:prstGeom prst="rect">
            <a:avLst/>
          </a:prstGeom>
        </p:spPr>
      </p:pic>
    </p:spTree>
    <p:extLst>
      <p:ext uri="{BB962C8B-B14F-4D97-AF65-F5344CB8AC3E}">
        <p14:creationId xmlns:p14="http://schemas.microsoft.com/office/powerpoint/2010/main" val="3655833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br>
              <a:rPr lang="it-IT" dirty="0">
                <a:solidFill>
                  <a:srgbClr val="FF0000"/>
                </a:solidFill>
              </a:rPr>
            </a:br>
            <a:r>
              <a:rPr lang="it-IT" dirty="0">
                <a:solidFill>
                  <a:srgbClr val="FF0000"/>
                </a:solidFill>
              </a:rPr>
              <a:t>Interview with </a:t>
            </a:r>
            <a:r>
              <a:rPr lang="it-IT" sz="4400" dirty="0" err="1">
                <a:solidFill>
                  <a:srgbClr val="FF0000"/>
                </a:solidFill>
              </a:rPr>
              <a:t>with</a:t>
            </a:r>
            <a:r>
              <a:rPr lang="it-IT" sz="4400" dirty="0">
                <a:solidFill>
                  <a:srgbClr val="FF0000"/>
                </a:solidFill>
              </a:rPr>
              <a:t> Joyce </a:t>
            </a:r>
            <a:r>
              <a:rPr lang="it-IT" sz="4400" dirty="0" err="1">
                <a:solidFill>
                  <a:srgbClr val="FF0000"/>
                </a:solidFill>
              </a:rPr>
              <a:t>Horman</a:t>
            </a:r>
            <a:r>
              <a:rPr lang="it-IT" sz="4400" dirty="0">
                <a:solidFill>
                  <a:srgbClr val="FF0000"/>
                </a:solidFill>
              </a:rPr>
              <a:t> </a:t>
            </a:r>
            <a:br>
              <a:rPr lang="it-IT" sz="4400" dirty="0">
                <a:solidFill>
                  <a:srgbClr val="FF0000"/>
                </a:solidFill>
              </a:rPr>
            </a:br>
            <a:endParaRPr lang="it-IT" dirty="0">
              <a:solidFill>
                <a:srgbClr val="FF0000"/>
              </a:solidFill>
            </a:endParaRPr>
          </a:p>
        </p:txBody>
      </p:sp>
      <p:sp>
        <p:nvSpPr>
          <p:cNvPr id="3" name="Segnaposto contenuto 2"/>
          <p:cNvSpPr>
            <a:spLocks noGrp="1"/>
          </p:cNvSpPr>
          <p:nvPr>
            <p:ph idx="1"/>
          </p:nvPr>
        </p:nvSpPr>
        <p:spPr/>
        <p:txBody>
          <a:bodyPr/>
          <a:lstStyle/>
          <a:p>
            <a:r>
              <a:rPr lang="it-IT" sz="3200" dirty="0">
                <a:solidFill>
                  <a:srgbClr val="FF0000"/>
                </a:solidFill>
              </a:rPr>
              <a:t>Interview with Joyce </a:t>
            </a:r>
            <a:r>
              <a:rPr lang="it-IT" sz="3200" dirty="0" err="1">
                <a:solidFill>
                  <a:srgbClr val="FF0000"/>
                </a:solidFill>
              </a:rPr>
              <a:t>Horman</a:t>
            </a:r>
            <a:r>
              <a:rPr lang="it-IT" sz="3200" dirty="0">
                <a:solidFill>
                  <a:srgbClr val="FF0000"/>
                </a:solidFill>
              </a:rPr>
              <a:t>, Charles’ </a:t>
            </a:r>
            <a:r>
              <a:rPr lang="it-IT" sz="3200" dirty="0" err="1">
                <a:solidFill>
                  <a:srgbClr val="FF0000"/>
                </a:solidFill>
              </a:rPr>
              <a:t>widow</a:t>
            </a:r>
            <a:r>
              <a:rPr lang="it-IT" sz="3200" dirty="0">
                <a:solidFill>
                  <a:srgbClr val="FF0000"/>
                </a:solidFill>
              </a:rPr>
              <a:t> </a:t>
            </a:r>
          </a:p>
          <a:p>
            <a:endParaRPr lang="it-IT" dirty="0"/>
          </a:p>
          <a:p>
            <a:r>
              <a:rPr lang="en-US" sz="2400" b="1" i="0" dirty="0">
                <a:solidFill>
                  <a:srgbClr val="00B050"/>
                </a:solidFill>
                <a:effectLst/>
                <a:latin typeface="Roboto"/>
              </a:rPr>
              <a:t>Joyce </a:t>
            </a:r>
            <a:r>
              <a:rPr lang="en-US" sz="2400" b="1" i="0" dirty="0" err="1">
                <a:solidFill>
                  <a:srgbClr val="00B050"/>
                </a:solidFill>
                <a:effectLst/>
                <a:latin typeface="Roboto"/>
              </a:rPr>
              <a:t>Horman</a:t>
            </a:r>
            <a:r>
              <a:rPr lang="en-US" sz="2400" b="1" i="0" dirty="0">
                <a:solidFill>
                  <a:srgbClr val="00B050"/>
                </a:solidFill>
                <a:effectLst/>
                <a:latin typeface="Roboto"/>
              </a:rPr>
              <a:t> on the Chilean Military Coup of 1973 | Bob Herbert's Op-Ed.TV</a:t>
            </a:r>
          </a:p>
          <a:p>
            <a:endParaRPr lang="it-IT" dirty="0"/>
          </a:p>
          <a:p>
            <a:r>
              <a:rPr lang="it-IT" dirty="0">
                <a:hlinkClick r:id="rId2"/>
              </a:rPr>
              <a:t>https://www.youtube.com/watch?v=C4-7-WqtN24</a:t>
            </a:r>
            <a:r>
              <a:rPr lang="it-IT" dirty="0"/>
              <a:t>   (26 min.) </a:t>
            </a:r>
          </a:p>
        </p:txBody>
      </p:sp>
    </p:spTree>
    <p:extLst>
      <p:ext uri="{BB962C8B-B14F-4D97-AF65-F5344CB8AC3E}">
        <p14:creationId xmlns:p14="http://schemas.microsoft.com/office/powerpoint/2010/main" val="3518105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F4E17F-BBEA-4815-96CC-F9A247F5C4C8}"/>
              </a:ext>
            </a:extLst>
          </p:cNvPr>
          <p:cNvSpPr>
            <a:spLocks noGrp="1"/>
          </p:cNvSpPr>
          <p:nvPr>
            <p:ph type="title"/>
          </p:nvPr>
        </p:nvSpPr>
        <p:spPr>
          <a:xfrm>
            <a:off x="510988" y="277907"/>
            <a:ext cx="10470777" cy="950260"/>
          </a:xfrm>
        </p:spPr>
        <p:txBody>
          <a:bodyPr/>
          <a:lstStyle/>
          <a:p>
            <a:r>
              <a:rPr lang="it-IT" dirty="0"/>
              <a:t>History of North America- the </a:t>
            </a:r>
            <a:r>
              <a:rPr lang="it-IT" dirty="0" err="1"/>
              <a:t>course</a:t>
            </a:r>
            <a:r>
              <a:rPr lang="it-IT" dirty="0"/>
              <a:t> </a:t>
            </a:r>
            <a:endParaRPr lang="en-GB" dirty="0"/>
          </a:p>
        </p:txBody>
      </p:sp>
      <p:sp>
        <p:nvSpPr>
          <p:cNvPr id="3" name="Segnaposto contenuto 2">
            <a:extLst>
              <a:ext uri="{FF2B5EF4-FFF2-40B4-BE49-F238E27FC236}">
                <a16:creationId xmlns:a16="http://schemas.microsoft.com/office/drawing/2014/main" id="{EEFDB12E-BF17-4DCE-B11A-E614C66BDB64}"/>
              </a:ext>
            </a:extLst>
          </p:cNvPr>
          <p:cNvSpPr>
            <a:spLocks noGrp="1"/>
          </p:cNvSpPr>
          <p:nvPr>
            <p:ph idx="1"/>
          </p:nvPr>
        </p:nvSpPr>
        <p:spPr>
          <a:xfrm>
            <a:off x="394447" y="1393412"/>
            <a:ext cx="10959354" cy="4783552"/>
          </a:xfrm>
        </p:spPr>
        <p:txBody>
          <a:bodyPr/>
          <a:lstStyle/>
          <a:p>
            <a:pPr marL="0" indent="0">
              <a:lnSpc>
                <a:spcPct val="107000"/>
              </a:lnSpc>
              <a:spcAft>
                <a:spcPts val="750"/>
              </a:spcAft>
              <a:buNone/>
            </a:pPr>
            <a:r>
              <a:rPr lang="en-GB" sz="2400" b="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Prerequisites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24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General knowledge of US history. Students are expected to </a:t>
            </a:r>
          </a:p>
          <a:p>
            <a:pPr marL="0" indent="0">
              <a:lnSpc>
                <a:spcPct val="107000"/>
              </a:lnSpc>
              <a:spcAft>
                <a:spcPts val="800"/>
              </a:spcAft>
              <a:buNone/>
            </a:pPr>
            <a:r>
              <a:rPr lang="en-GB" sz="24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have read an outline of US history. </a:t>
            </a:r>
            <a:r>
              <a:rPr lang="it-IT" sz="24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A </a:t>
            </a:r>
            <a:r>
              <a:rPr lang="it-IT" sz="2400" dirty="0" err="1">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recomended</a:t>
            </a:r>
            <a:r>
              <a:rPr lang="it-IT" sz="24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reading</a:t>
            </a:r>
          </a:p>
          <a:p>
            <a:pPr marL="0" indent="0">
              <a:lnSpc>
                <a:spcPct val="107000"/>
              </a:lnSpc>
              <a:spcAft>
                <a:spcPts val="800"/>
              </a:spcAft>
              <a:buNone/>
            </a:pPr>
            <a:r>
              <a:rPr lang="it-IT" sz="24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a:t>
            </a:r>
            <a:r>
              <a:rPr lang="it-IT" sz="2400" dirty="0" err="1">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is</a:t>
            </a:r>
            <a:r>
              <a:rPr lang="it-IT" sz="24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a:t>
            </a:r>
            <a:r>
              <a:rPr lang="it-IT"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Arnaldo Testi, </a:t>
            </a:r>
            <a:r>
              <a:rPr lang="it-IT" sz="24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Il secolo degli Stati Uniti</a:t>
            </a:r>
            <a:r>
              <a:rPr lang="it-IT"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Il Mulino, 2017.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it-IT"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As</a:t>
            </a:r>
            <a:r>
              <a:rPr lang="it-IT"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 alternative, </a:t>
            </a:r>
            <a:r>
              <a:rPr lang="it-IT"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students</a:t>
            </a:r>
            <a:r>
              <a:rPr lang="it-IT"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can </a:t>
            </a:r>
            <a:r>
              <a:rPr lang="it-IT"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read</a:t>
            </a:r>
            <a:r>
              <a:rPr lang="it-IT"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a:t>
            </a:r>
            <a:r>
              <a:rPr lang="it-IT"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introduction</a:t>
            </a:r>
            <a:r>
              <a:rPr lang="it-IT"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(pp. vi-xii) and pp. 159-367 of </a:t>
            </a:r>
            <a:r>
              <a:rPr lang="it-IT"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Mario Del Pero, </a:t>
            </a:r>
            <a:r>
              <a:rPr lang="it-IT" sz="24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Libertà e Impero Gli Stati Uniti e il mondo (1776-2011), </a:t>
            </a:r>
            <a:r>
              <a:rPr lang="it-IT"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Laterza, 2017.</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4" name="Immagine 3">
            <a:extLst>
              <a:ext uri="{FF2B5EF4-FFF2-40B4-BE49-F238E27FC236}">
                <a16:creationId xmlns:a16="http://schemas.microsoft.com/office/drawing/2014/main" id="{8267292B-BB3C-4A47-BE68-43E08564FC4E}"/>
              </a:ext>
            </a:extLst>
          </p:cNvPr>
          <p:cNvPicPr>
            <a:picLocks noChangeAspect="1"/>
          </p:cNvPicPr>
          <p:nvPr/>
        </p:nvPicPr>
        <p:blipFill>
          <a:blip r:embed="rId2"/>
          <a:stretch>
            <a:fillRect/>
          </a:stretch>
        </p:blipFill>
        <p:spPr>
          <a:xfrm>
            <a:off x="2008093" y="4872480"/>
            <a:ext cx="1703295" cy="2608965"/>
          </a:xfrm>
          <a:prstGeom prst="rect">
            <a:avLst/>
          </a:prstGeom>
        </p:spPr>
      </p:pic>
      <p:pic>
        <p:nvPicPr>
          <p:cNvPr id="5" name="Immagine 4">
            <a:extLst>
              <a:ext uri="{FF2B5EF4-FFF2-40B4-BE49-F238E27FC236}">
                <a16:creationId xmlns:a16="http://schemas.microsoft.com/office/drawing/2014/main" id="{2268CCFC-9CE4-4BB0-A7B8-AFAECB1EAF46}"/>
              </a:ext>
            </a:extLst>
          </p:cNvPr>
          <p:cNvPicPr>
            <a:picLocks noChangeAspect="1"/>
          </p:cNvPicPr>
          <p:nvPr/>
        </p:nvPicPr>
        <p:blipFill>
          <a:blip r:embed="rId3"/>
          <a:stretch>
            <a:fillRect/>
          </a:stretch>
        </p:blipFill>
        <p:spPr>
          <a:xfrm>
            <a:off x="9135110" y="295837"/>
            <a:ext cx="2111113" cy="3316338"/>
          </a:xfrm>
          <a:prstGeom prst="rect">
            <a:avLst/>
          </a:prstGeom>
        </p:spPr>
      </p:pic>
    </p:spTree>
    <p:extLst>
      <p:ext uri="{BB962C8B-B14F-4D97-AF65-F5344CB8AC3E}">
        <p14:creationId xmlns:p14="http://schemas.microsoft.com/office/powerpoint/2010/main" val="2623371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93EC92-FB11-48B8-8ADE-15BB11BE99FC}"/>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id="{92DB61E2-7E46-4EB2-A6D4-FBBBE71DAA82}"/>
              </a:ext>
            </a:extLst>
          </p:cNvPr>
          <p:cNvPicPr>
            <a:picLocks noGrp="1" noChangeAspect="1"/>
          </p:cNvPicPr>
          <p:nvPr>
            <p:ph idx="1"/>
          </p:nvPr>
        </p:nvPicPr>
        <p:blipFill>
          <a:blip r:embed="rId2"/>
          <a:stretch>
            <a:fillRect/>
          </a:stretch>
        </p:blipFill>
        <p:spPr>
          <a:xfrm>
            <a:off x="1922105" y="0"/>
            <a:ext cx="6276387" cy="7315297"/>
          </a:xfrm>
        </p:spPr>
      </p:pic>
    </p:spTree>
    <p:extLst>
      <p:ext uri="{BB962C8B-B14F-4D97-AF65-F5344CB8AC3E}">
        <p14:creationId xmlns:p14="http://schemas.microsoft.com/office/powerpoint/2010/main" val="3449313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F07F5C-7AB6-4461-ACB9-F0655EB85576}"/>
              </a:ext>
            </a:extLst>
          </p:cNvPr>
          <p:cNvSpPr>
            <a:spLocks noGrp="1"/>
          </p:cNvSpPr>
          <p:nvPr>
            <p:ph type="title"/>
          </p:nvPr>
        </p:nvSpPr>
        <p:spPr>
          <a:xfrm>
            <a:off x="838200" y="365126"/>
            <a:ext cx="9518780" cy="810532"/>
          </a:xfrm>
        </p:spPr>
        <p:txBody>
          <a:bodyPr>
            <a:normAutofit/>
          </a:bodyPr>
          <a:lstStyle/>
          <a:p>
            <a:r>
              <a:rPr lang="en-US" sz="2400" dirty="0"/>
              <a:t>U.S. CIVIL SOCIETY ORGANIZATIONS</a:t>
            </a:r>
            <a:endParaRPr lang="it-IT" sz="2400" dirty="0"/>
          </a:p>
        </p:txBody>
      </p:sp>
      <p:sp>
        <p:nvSpPr>
          <p:cNvPr id="3" name="Segnaposto contenuto 2">
            <a:extLst>
              <a:ext uri="{FF2B5EF4-FFF2-40B4-BE49-F238E27FC236}">
                <a16:creationId xmlns:a16="http://schemas.microsoft.com/office/drawing/2014/main" id="{D0C19EA4-EFF5-4888-BA9F-80B88CB360ED}"/>
              </a:ext>
            </a:extLst>
          </p:cNvPr>
          <p:cNvSpPr>
            <a:spLocks noGrp="1"/>
          </p:cNvSpPr>
          <p:nvPr>
            <p:ph idx="1"/>
          </p:nvPr>
        </p:nvSpPr>
        <p:spPr>
          <a:xfrm>
            <a:off x="466531" y="979714"/>
            <a:ext cx="10207689" cy="5197249"/>
          </a:xfrm>
        </p:spPr>
        <p:txBody>
          <a:bodyPr/>
          <a:lstStyle/>
          <a:p>
            <a:pPr marL="0" indent="0">
              <a:buNone/>
            </a:pPr>
            <a:r>
              <a:rPr lang="en-US" dirty="0"/>
              <a:t>Probably, the roots of these ‘non governmental actors’ can be found in the ‘humus’ of ‘civil disobedience’ represented by what was called ‘</a:t>
            </a:r>
            <a:r>
              <a:rPr lang="en-US" dirty="0">
                <a:solidFill>
                  <a:srgbClr val="00B0F0"/>
                </a:solidFill>
              </a:rPr>
              <a:t>The Movement’ in the Sixties. </a:t>
            </a:r>
          </a:p>
          <a:p>
            <a:pPr marL="0" indent="0">
              <a:buNone/>
            </a:pPr>
            <a:endParaRPr lang="en-US" dirty="0"/>
          </a:p>
          <a:p>
            <a:pPr marL="0" indent="0">
              <a:buNone/>
            </a:pPr>
            <a:r>
              <a:rPr lang="en-US" dirty="0">
                <a:solidFill>
                  <a:srgbClr val="00B0F0"/>
                </a:solidFill>
              </a:rPr>
              <a:t>NACLA (North American Congress on Latin America) </a:t>
            </a:r>
            <a:r>
              <a:rPr lang="en-US" dirty="0"/>
              <a:t>was without doubts a child of what Todd  Gitlin would call the ‘Days of rage, years of Hope’ represented by the Sixties. </a:t>
            </a:r>
          </a:p>
          <a:p>
            <a:endParaRPr lang="it-IT" dirty="0"/>
          </a:p>
        </p:txBody>
      </p:sp>
      <p:pic>
        <p:nvPicPr>
          <p:cNvPr id="5" name="Immagine 4">
            <a:extLst>
              <a:ext uri="{FF2B5EF4-FFF2-40B4-BE49-F238E27FC236}">
                <a16:creationId xmlns:a16="http://schemas.microsoft.com/office/drawing/2014/main" id="{7D74D005-A495-4C1E-AD8A-24620424879D}"/>
              </a:ext>
            </a:extLst>
          </p:cNvPr>
          <p:cNvPicPr>
            <a:picLocks noChangeAspect="1"/>
          </p:cNvPicPr>
          <p:nvPr/>
        </p:nvPicPr>
        <p:blipFill>
          <a:blip r:embed="rId2"/>
          <a:stretch>
            <a:fillRect/>
          </a:stretch>
        </p:blipFill>
        <p:spPr>
          <a:xfrm>
            <a:off x="6096000" y="3575380"/>
            <a:ext cx="2745824" cy="4139475"/>
          </a:xfrm>
          <a:prstGeom prst="rect">
            <a:avLst/>
          </a:prstGeom>
        </p:spPr>
      </p:pic>
    </p:spTree>
    <p:extLst>
      <p:ext uri="{BB962C8B-B14F-4D97-AF65-F5344CB8AC3E}">
        <p14:creationId xmlns:p14="http://schemas.microsoft.com/office/powerpoint/2010/main" val="806859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a:extLst>
              <a:ext uri="{FF2B5EF4-FFF2-40B4-BE49-F238E27FC236}">
                <a16:creationId xmlns:a16="http://schemas.microsoft.com/office/drawing/2014/main" id="{D685155A-D833-49E2-A174-71ABD7778B4E}"/>
              </a:ext>
            </a:extLst>
          </p:cNvPr>
          <p:cNvPicPr>
            <a:picLocks noGrp="1" noChangeAspect="1"/>
          </p:cNvPicPr>
          <p:nvPr>
            <p:ph idx="1"/>
          </p:nvPr>
        </p:nvPicPr>
        <p:blipFill>
          <a:blip r:embed="rId2"/>
          <a:stretch>
            <a:fillRect/>
          </a:stretch>
        </p:blipFill>
        <p:spPr>
          <a:xfrm>
            <a:off x="2843676" y="1567543"/>
            <a:ext cx="6786503" cy="5122506"/>
          </a:xfrm>
        </p:spPr>
      </p:pic>
      <p:sp>
        <p:nvSpPr>
          <p:cNvPr id="4" name="Rectangle 1">
            <a:extLst>
              <a:ext uri="{FF2B5EF4-FFF2-40B4-BE49-F238E27FC236}">
                <a16:creationId xmlns:a16="http://schemas.microsoft.com/office/drawing/2014/main" id="{1A3878CD-E4AD-4D8E-90B4-B292728A3A9B}"/>
              </a:ext>
            </a:extLst>
          </p:cNvPr>
          <p:cNvSpPr>
            <a:spLocks noGrp="1" noChangeArrowheads="1"/>
          </p:cNvSpPr>
          <p:nvPr>
            <p:ph type="title"/>
          </p:nvPr>
        </p:nvSpPr>
        <p:spPr bwMode="auto">
          <a:xfrm>
            <a:off x="838200" y="612408"/>
            <a:ext cx="1039021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it-IT" sz="24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Full Scale of the Tragedy in Chile is Just Now Coming into Focus,</a:t>
            </a:r>
            <a:br>
              <a:rPr kumimoji="0" lang="en-GB" altLang="it-IT" sz="24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r>
              <a:rPr kumimoji="0" lang="en-GB" altLang="it-IT" sz="24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GB" altLang="it-IT"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October 8, 1973 . Richard Fagen to: William Fulbright, </a:t>
            </a:r>
            <a:endParaRPr kumimoji="0" lang="en-GB" altLang="it-IT"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70276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B0081-A77E-47F9-A5EB-CD9F9DAA85F4}"/>
              </a:ext>
            </a:extLst>
          </p:cNvPr>
          <p:cNvSpPr>
            <a:spLocks noGrp="1"/>
          </p:cNvSpPr>
          <p:nvPr>
            <p:ph type="title"/>
          </p:nvPr>
        </p:nvSpPr>
        <p:spPr/>
        <p:txBody>
          <a:bodyPr/>
          <a:lstStyle/>
          <a:p>
            <a:r>
              <a:rPr lang="it-IT" sz="4400" dirty="0"/>
              <a:t>History of North America- the </a:t>
            </a:r>
            <a:r>
              <a:rPr lang="it-IT" sz="4400" dirty="0" err="1"/>
              <a:t>course</a:t>
            </a:r>
            <a:r>
              <a:rPr lang="it-IT" sz="4400" dirty="0"/>
              <a:t> </a:t>
            </a:r>
            <a:endParaRPr lang="en-GB" dirty="0"/>
          </a:p>
        </p:txBody>
      </p:sp>
      <p:sp>
        <p:nvSpPr>
          <p:cNvPr id="3" name="Segnaposto contenuto 2">
            <a:extLst>
              <a:ext uri="{FF2B5EF4-FFF2-40B4-BE49-F238E27FC236}">
                <a16:creationId xmlns:a16="http://schemas.microsoft.com/office/drawing/2014/main" id="{5E718B89-A486-40F9-A67D-96CBEAEA7AC6}"/>
              </a:ext>
            </a:extLst>
          </p:cNvPr>
          <p:cNvSpPr>
            <a:spLocks noGrp="1"/>
          </p:cNvSpPr>
          <p:nvPr>
            <p:ph idx="1"/>
          </p:nvPr>
        </p:nvSpPr>
        <p:spPr>
          <a:xfrm>
            <a:off x="555812" y="1362635"/>
            <a:ext cx="10797988" cy="4814328"/>
          </a:xfrm>
        </p:spPr>
        <p:txBody>
          <a:bodyPr>
            <a:normAutofit/>
          </a:bodyPr>
          <a:lstStyle/>
          <a:p>
            <a:pPr marL="0" indent="0">
              <a:lnSpc>
                <a:spcPct val="107000"/>
              </a:lnSpc>
              <a:spcAft>
                <a:spcPts val="750"/>
              </a:spcAft>
              <a:buNone/>
            </a:pPr>
            <a:r>
              <a:rPr lang="en-GB" sz="2400" b="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Textbooks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Joshua Freeman,  </a:t>
            </a:r>
            <a:r>
              <a:rPr lang="en-GB" sz="24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American Empire. </a:t>
            </a:r>
            <a:r>
              <a:rPr lang="en-GB" sz="2400" dirty="0">
                <a:effectLst/>
                <a:latin typeface="Calibri" panose="020F0502020204030204" pitchFamily="34" charset="0"/>
                <a:ea typeface="Calibri" panose="020F0502020204030204" pitchFamily="34" charset="0"/>
                <a:cs typeface="Times New Roman" panose="02020603050405020304" pitchFamily="18" charset="0"/>
              </a:rPr>
              <a:t>The Rise of A Global Power, The Democratic Revolution At Home, 1945-2000, The Penguin History of the United States (Series edited by Eric Foner) New York, 2013;</a:t>
            </a:r>
          </a:p>
          <a:p>
            <a:pPr marL="0"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400" dirty="0">
                <a:latin typeface="Calibri" panose="020F0502020204030204" pitchFamily="34" charset="0"/>
                <a:ea typeface="Calibri" panose="020F0502020204030204" pitchFamily="34" charset="0"/>
                <a:cs typeface="Times New Roman" panose="02020603050405020304" pitchFamily="18" charset="0"/>
              </a:rPr>
              <a:t>F</a:t>
            </a:r>
            <a:r>
              <a:rPr lang="en-GB" sz="2400" dirty="0">
                <a:effectLst/>
                <a:latin typeface="Calibri" panose="020F0502020204030204" pitchFamily="34" charset="0"/>
                <a:ea typeface="Calibri" panose="020F0502020204030204" pitchFamily="34" charset="0"/>
                <a:cs typeface="Times New Roman" panose="02020603050405020304" pitchFamily="18" charset="0"/>
              </a:rPr>
              <a:t>or </a:t>
            </a:r>
            <a:r>
              <a:rPr lang="en-GB"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class discussions and presentations</a:t>
            </a:r>
          </a:p>
          <a:p>
            <a:pPr marL="0" indent="0">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 students can choose one among these recommended</a:t>
            </a:r>
          </a:p>
          <a:p>
            <a:pPr marL="0" indent="0">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readings: (</a:t>
            </a:r>
            <a:r>
              <a:rPr lang="en-GB" sz="2400" b="1" dirty="0">
                <a:latin typeface="Calibri" panose="020F0502020204030204" pitchFamily="34" charset="0"/>
                <a:ea typeface="Calibri" panose="020F0502020204030204" pitchFamily="34" charset="0"/>
                <a:cs typeface="Times New Roman" panose="02020603050405020304" pitchFamily="18" charset="0"/>
              </a:rPr>
              <a:t>Leganto </a:t>
            </a:r>
            <a:r>
              <a:rPr lang="en-GB" sz="2400" dirty="0">
                <a:latin typeface="Calibri" panose="020F0502020204030204" pitchFamily="34" charset="0"/>
                <a:ea typeface="Calibri" panose="020F0502020204030204" pitchFamily="34" charset="0"/>
                <a:cs typeface="Times New Roman" panose="02020603050405020304" pitchFamily="18" charset="0"/>
              </a:rPr>
              <a:t>page)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400" dirty="0"/>
          </a:p>
        </p:txBody>
      </p:sp>
      <p:pic>
        <p:nvPicPr>
          <p:cNvPr id="4" name="Immagine 3">
            <a:extLst>
              <a:ext uri="{FF2B5EF4-FFF2-40B4-BE49-F238E27FC236}">
                <a16:creationId xmlns:a16="http://schemas.microsoft.com/office/drawing/2014/main" id="{D9E913C6-4079-4C69-8D1B-6413CEE138BE}"/>
              </a:ext>
            </a:extLst>
          </p:cNvPr>
          <p:cNvPicPr>
            <a:picLocks noChangeAspect="1"/>
          </p:cNvPicPr>
          <p:nvPr/>
        </p:nvPicPr>
        <p:blipFill>
          <a:blip r:embed="rId2"/>
          <a:stretch>
            <a:fillRect/>
          </a:stretch>
        </p:blipFill>
        <p:spPr>
          <a:xfrm>
            <a:off x="8168809" y="2743480"/>
            <a:ext cx="2259232" cy="3433483"/>
          </a:xfrm>
          <a:prstGeom prst="rect">
            <a:avLst/>
          </a:prstGeom>
        </p:spPr>
      </p:pic>
    </p:spTree>
    <p:extLst>
      <p:ext uri="{BB962C8B-B14F-4D97-AF65-F5344CB8AC3E}">
        <p14:creationId xmlns:p14="http://schemas.microsoft.com/office/powerpoint/2010/main" val="912293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CE4E2E-EB99-4CEC-A5E6-2B2BFA3426E4}"/>
              </a:ext>
            </a:extLst>
          </p:cNvPr>
          <p:cNvSpPr>
            <a:spLocks noGrp="1"/>
          </p:cNvSpPr>
          <p:nvPr>
            <p:ph type="title"/>
          </p:nvPr>
        </p:nvSpPr>
        <p:spPr/>
        <p:txBody>
          <a:bodyPr>
            <a:normAutofit fontScale="90000"/>
          </a:bodyPr>
          <a:lstStyle/>
          <a:p>
            <a:r>
              <a:rPr lang="en-GB" sz="3600" dirty="0">
                <a:effectLst/>
                <a:latin typeface="Calibri" panose="020F0502020204030204" pitchFamily="34" charset="0"/>
                <a:ea typeface="Calibri" panose="020F0502020204030204" pitchFamily="34" charset="0"/>
                <a:cs typeface="Times New Roman" panose="02020603050405020304" pitchFamily="18" charset="0"/>
              </a:rPr>
              <a:t>For class discussions and presentations students can choose one among these readings:</a:t>
            </a:r>
            <a:br>
              <a:rPr lang="en-GB" sz="44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Segnaposto contenuto 2">
            <a:extLst>
              <a:ext uri="{FF2B5EF4-FFF2-40B4-BE49-F238E27FC236}">
                <a16:creationId xmlns:a16="http://schemas.microsoft.com/office/drawing/2014/main" id="{4737982E-64E8-4BF8-8F8F-E9178C9E31D1}"/>
              </a:ext>
            </a:extLst>
          </p:cNvPr>
          <p:cNvSpPr>
            <a:spLocks noGrp="1"/>
          </p:cNvSpPr>
          <p:nvPr>
            <p:ph idx="1"/>
          </p:nvPr>
        </p:nvSpPr>
        <p:spPr>
          <a:xfrm>
            <a:off x="712695" y="1484966"/>
            <a:ext cx="10515600" cy="4351338"/>
          </a:xfrm>
        </p:spPr>
        <p:txBody>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Thomas F. O'Brien, </a:t>
            </a:r>
            <a:r>
              <a:rPr lang="en-GB" sz="2000" i="1" dirty="0">
                <a:effectLst/>
                <a:latin typeface="Calibri" panose="020F0502020204030204" pitchFamily="34" charset="0"/>
                <a:ea typeface="Calibri" panose="020F0502020204030204" pitchFamily="34" charset="0"/>
                <a:cs typeface="Times New Roman" panose="02020603050405020304" pitchFamily="18" charset="0"/>
              </a:rPr>
              <a:t>Making the Americas : the United States and Latin America from the age of revolutions to the era of globalization</a:t>
            </a:r>
            <a:r>
              <a:rPr lang="en-GB" sz="2000" dirty="0">
                <a:effectLst/>
                <a:latin typeface="Calibri" panose="020F0502020204030204" pitchFamily="34" charset="0"/>
                <a:ea typeface="Calibri" panose="020F0502020204030204" pitchFamily="34" charset="0"/>
                <a:cs typeface="Times New Roman" panose="02020603050405020304" pitchFamily="18" charset="0"/>
              </a:rPr>
              <a:t> University of New Mexico press , 2007</a:t>
            </a:r>
          </a:p>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Victoria De Grazia </a:t>
            </a:r>
            <a:r>
              <a:rPr lang="en-GB" sz="2000" i="1" dirty="0">
                <a:effectLst/>
                <a:latin typeface="Calibri" panose="020F0502020204030204" pitchFamily="34" charset="0"/>
                <a:ea typeface="Calibri" panose="020F0502020204030204" pitchFamily="34" charset="0"/>
                <a:cs typeface="Times New Roman" panose="02020603050405020304" pitchFamily="18" charset="0"/>
              </a:rPr>
              <a:t>, Irresistible empire : America's advance through twentieth-century Europe /</a:t>
            </a:r>
            <a:r>
              <a:rPr lang="en-GB" sz="2000" dirty="0">
                <a:effectLst/>
                <a:latin typeface="Calibri" panose="020F0502020204030204" pitchFamily="34" charset="0"/>
                <a:ea typeface="Calibri" panose="020F0502020204030204" pitchFamily="34" charset="0"/>
                <a:cs typeface="Times New Roman" panose="02020603050405020304" pitchFamily="18" charset="0"/>
              </a:rPr>
              <a:t> Harvard University press, 2006</a:t>
            </a:r>
          </a:p>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MARIANO MARCO (ed), </a:t>
            </a:r>
            <a:r>
              <a:rPr lang="en-GB" sz="2000" i="1" dirty="0">
                <a:effectLst/>
                <a:latin typeface="Calibri" panose="020F0502020204030204" pitchFamily="34" charset="0"/>
                <a:ea typeface="Calibri" panose="020F0502020204030204" pitchFamily="34" charset="0"/>
                <a:cs typeface="Times New Roman" panose="02020603050405020304" pitchFamily="18" charset="0"/>
              </a:rPr>
              <a:t>Defining the Atlantic Community. Culture, Intellectuals, and Policies in the Mid-Twentieth Century, </a:t>
            </a:r>
            <a:r>
              <a:rPr lang="en-GB" sz="2000" dirty="0">
                <a:effectLst/>
                <a:latin typeface="Calibri" panose="020F0502020204030204" pitchFamily="34" charset="0"/>
                <a:ea typeface="Calibri" panose="020F0502020204030204" pitchFamily="34" charset="0"/>
                <a:cs typeface="Times New Roman" panose="02020603050405020304" pitchFamily="18" charset="0"/>
              </a:rPr>
              <a:t>Routledge, 2015. </a:t>
            </a:r>
          </a:p>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Daniel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Immerwahr</a:t>
            </a:r>
            <a:r>
              <a:rPr lang="en-GB" sz="2000" dirty="0">
                <a:effectLst/>
                <a:latin typeface="Calibri" panose="020F0502020204030204" pitchFamily="34" charset="0"/>
                <a:ea typeface="Calibri" panose="020F0502020204030204" pitchFamily="34" charset="0"/>
                <a:cs typeface="Times New Roman" panose="02020603050405020304" pitchFamily="18" charset="0"/>
              </a:rPr>
              <a:t> . </a:t>
            </a:r>
            <a:r>
              <a:rPr lang="en-GB" sz="2000" i="1" dirty="0">
                <a:effectLst/>
                <a:latin typeface="Calibri" panose="020F0502020204030204" pitchFamily="34" charset="0"/>
                <a:ea typeface="Calibri" panose="020F0502020204030204" pitchFamily="34" charset="0"/>
                <a:cs typeface="Times New Roman" panose="02020603050405020304" pitchFamily="18" charset="0"/>
              </a:rPr>
              <a:t>How to Hide an Empire: A History of the Greater United States</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Starus</a:t>
            </a:r>
            <a:r>
              <a:rPr lang="en-GB" sz="2000" dirty="0">
                <a:effectLst/>
                <a:latin typeface="Calibri" panose="020F0502020204030204" pitchFamily="34" charset="0"/>
                <a:ea typeface="Calibri" panose="020F0502020204030204" pitchFamily="34" charset="0"/>
                <a:cs typeface="Times New Roman" panose="02020603050405020304" pitchFamily="18" charset="0"/>
              </a:rPr>
              <a:t> and Giroux 2019. </a:t>
            </a:r>
          </a:p>
          <a:p>
            <a:pPr marL="0" indent="0">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035325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348E28-CCED-48D2-8F62-264B87C5F2FF}"/>
              </a:ext>
            </a:extLst>
          </p:cNvPr>
          <p:cNvSpPr>
            <a:spLocks noGrp="1"/>
          </p:cNvSpPr>
          <p:nvPr>
            <p:ph type="title"/>
          </p:nvPr>
        </p:nvSpPr>
        <p:spPr/>
        <p:txBody>
          <a:bodyPr>
            <a:normAutofit/>
          </a:bodyPr>
          <a:lstStyle/>
          <a:p>
            <a:r>
              <a:rPr lang="en-GB" sz="2400" dirty="0">
                <a:effectLst/>
                <a:latin typeface="Calibri" panose="020F0502020204030204" pitchFamily="34" charset="0"/>
                <a:ea typeface="Calibri" panose="020F0502020204030204" pitchFamily="34" charset="0"/>
                <a:cs typeface="Times New Roman" panose="02020603050405020304" pitchFamily="18" charset="0"/>
              </a:rPr>
              <a:t>For class discussions and presentations students can choose one among these readings:</a:t>
            </a:r>
            <a:endParaRPr lang="en-GB" sz="2400" dirty="0"/>
          </a:p>
        </p:txBody>
      </p:sp>
      <p:sp>
        <p:nvSpPr>
          <p:cNvPr id="3" name="Segnaposto contenuto 2">
            <a:extLst>
              <a:ext uri="{FF2B5EF4-FFF2-40B4-BE49-F238E27FC236}">
                <a16:creationId xmlns:a16="http://schemas.microsoft.com/office/drawing/2014/main" id="{C2E55277-DFD0-4244-871D-F78163F6C545}"/>
              </a:ext>
            </a:extLst>
          </p:cNvPr>
          <p:cNvSpPr>
            <a:spLocks noGrp="1"/>
          </p:cNvSpPr>
          <p:nvPr>
            <p:ph idx="1"/>
          </p:nvPr>
        </p:nvSpPr>
        <p:spPr>
          <a:xfrm>
            <a:off x="744071" y="1479176"/>
            <a:ext cx="10609729" cy="4697787"/>
          </a:xfrm>
        </p:spPr>
        <p:txBody>
          <a:bodyPr>
            <a:normAutofit fontScale="85000" lnSpcReduction="10000"/>
          </a:bodyPr>
          <a:lstStyle/>
          <a:p>
            <a:pPr marL="342900" lvl="0" indent="-342900">
              <a:lnSpc>
                <a:spcPct val="107000"/>
              </a:lnSpc>
              <a:spcAft>
                <a:spcPts val="800"/>
              </a:spcAft>
              <a:buFont typeface="+mj-lt"/>
              <a:buAutoNum type="alphaUcPeriod"/>
            </a:pPr>
            <a:r>
              <a:rPr lang="en-GB" sz="2400" dirty="0">
                <a:effectLst/>
                <a:latin typeface="Calibri" panose="020F0502020204030204" pitchFamily="34" charset="0"/>
                <a:ea typeface="Calibri" panose="020F0502020204030204" pitchFamily="34" charset="0"/>
                <a:cs typeface="Times New Roman" panose="02020603050405020304" pitchFamily="18" charset="0"/>
              </a:rPr>
              <a:t>G. Hopkins, </a:t>
            </a:r>
            <a:r>
              <a:rPr lang="en-GB" sz="2400" i="1" dirty="0">
                <a:effectLst/>
                <a:latin typeface="Calibri" panose="020F0502020204030204" pitchFamily="34" charset="0"/>
                <a:ea typeface="Calibri" panose="020F0502020204030204" pitchFamily="34" charset="0"/>
                <a:cs typeface="Times New Roman" panose="02020603050405020304" pitchFamily="18" charset="0"/>
              </a:rPr>
              <a:t>American Empire: A Global History</a:t>
            </a:r>
            <a:r>
              <a:rPr lang="en-GB" sz="2400" dirty="0">
                <a:effectLst/>
                <a:latin typeface="Calibri" panose="020F0502020204030204" pitchFamily="34" charset="0"/>
                <a:ea typeface="Calibri" panose="020F0502020204030204" pitchFamily="34" charset="0"/>
                <a:cs typeface="Times New Roman" panose="02020603050405020304" pitchFamily="18" charset="0"/>
              </a:rPr>
              <a:t>, Princeton University Press 2018.</a:t>
            </a:r>
          </a:p>
          <a:p>
            <a:pPr marL="0" indent="0">
              <a:lnSpc>
                <a:spcPct val="107000"/>
              </a:lnSpc>
              <a:spcAft>
                <a:spcPts val="800"/>
              </a:spcAft>
              <a:buNone/>
            </a:pPr>
            <a:r>
              <a:rPr lang="it-IT" sz="2400" dirty="0">
                <a:effectLst/>
                <a:latin typeface="Calibri" panose="020F0502020204030204" pitchFamily="34" charset="0"/>
                <a:ea typeface="Calibri" panose="020F0502020204030204" pitchFamily="34" charset="0"/>
                <a:cs typeface="Times New Roman" panose="02020603050405020304" pitchFamily="18" charset="0"/>
              </a:rPr>
              <a:t>David W.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Ellwood</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i="1" dirty="0">
                <a:effectLst/>
                <a:latin typeface="Calibri" panose="020F0502020204030204" pitchFamily="34" charset="0"/>
                <a:ea typeface="Calibri" panose="020F0502020204030204" pitchFamily="34" charset="0"/>
                <a:cs typeface="Times New Roman" panose="02020603050405020304" pitchFamily="18" charset="0"/>
              </a:rPr>
              <a:t>Una sfida per la modernità. Europa e America nel lungo Novecento</a:t>
            </a:r>
            <a:r>
              <a:rPr lang="it-IT" sz="2400" dirty="0">
                <a:effectLst/>
                <a:latin typeface="Calibri" panose="020F0502020204030204" pitchFamily="34" charset="0"/>
                <a:ea typeface="Calibri" panose="020F0502020204030204" pitchFamily="34" charset="0"/>
                <a:cs typeface="Times New Roman" panose="02020603050405020304" pitchFamily="18" charset="0"/>
              </a:rPr>
              <a:t> , Carocci, 2021.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it-IT" sz="2400" dirty="0">
                <a:effectLst/>
                <a:latin typeface="Calibri" panose="020F0502020204030204" pitchFamily="34" charset="0"/>
                <a:ea typeface="Calibri" panose="020F0502020204030204" pitchFamily="34" charset="0"/>
                <a:cs typeface="Times New Roman" panose="02020603050405020304" pitchFamily="18" charset="0"/>
              </a:rPr>
              <a:t>Benedetta Calandra, </a:t>
            </a:r>
            <a:r>
              <a:rPr lang="it-IT" sz="2400" i="1" dirty="0">
                <a:effectLst/>
                <a:latin typeface="Calibri" panose="020F0502020204030204" pitchFamily="34" charset="0"/>
                <a:ea typeface="Calibri" panose="020F0502020204030204" pitchFamily="34" charset="0"/>
                <a:cs typeface="Times New Roman" panose="02020603050405020304" pitchFamily="18" charset="0"/>
              </a:rPr>
              <a:t>Il corpo del Caribe. Le politiche sulla riproduzione tra Puerto Rico e Stati Uniti (1898-1993)</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Ombe</a:t>
            </a: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corte</a:t>
            </a:r>
            <a:r>
              <a:rPr lang="en-GB" sz="2400" dirty="0">
                <a:effectLst/>
                <a:latin typeface="Calibri" panose="020F0502020204030204" pitchFamily="34" charset="0"/>
                <a:ea typeface="Calibri" panose="020F0502020204030204" pitchFamily="34" charset="0"/>
                <a:cs typeface="Times New Roman" panose="02020603050405020304" pitchFamily="18" charset="0"/>
              </a:rPr>
              <a:t> 2020. </a:t>
            </a:r>
          </a:p>
          <a:p>
            <a:pPr marL="0" indent="0">
              <a:lnSpc>
                <a:spcPct val="107000"/>
              </a:lnSpc>
              <a:spcAft>
                <a:spcPts val="800"/>
              </a:spcAft>
              <a:buNone/>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Jennifer Nelson, Sterilization, birth control and abortion, “American Women’s history,”, 2020.</a:t>
            </a:r>
          </a:p>
          <a:p>
            <a:pPr marL="0" indent="0">
              <a:lnSpc>
                <a:spcPct val="107000"/>
              </a:lnSpc>
              <a:spcAft>
                <a:spcPts val="8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Johanna Schoen, Choice and coercion: women and the politics of sterilization in North </a:t>
            </a:r>
            <a:r>
              <a:rPr lang="en-GB" sz="2400" dirty="0">
                <a:latin typeface="Calibri" panose="020F0502020204030204" pitchFamily="34" charset="0"/>
                <a:ea typeface="Calibri" panose="020F0502020204030204" pitchFamily="34" charset="0"/>
                <a:cs typeface="Times New Roman" panose="02020603050405020304" pitchFamily="18" charset="0"/>
              </a:rPr>
              <a:t>C</a:t>
            </a:r>
            <a:r>
              <a:rPr lang="en-GB" sz="2400" dirty="0">
                <a:effectLst/>
                <a:latin typeface="Calibri" panose="020F0502020204030204" pitchFamily="34" charset="0"/>
                <a:ea typeface="Calibri" panose="020F0502020204030204" pitchFamily="34" charset="0"/>
                <a:cs typeface="Times New Roman" panose="02020603050405020304" pitchFamily="18" charset="0"/>
              </a:rPr>
              <a:t>arolina, 1929-75, “Journal of Women’s history”, 2001.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GB" dirty="0"/>
          </a:p>
        </p:txBody>
      </p:sp>
    </p:spTree>
    <p:extLst>
      <p:ext uri="{BB962C8B-B14F-4D97-AF65-F5344CB8AC3E}">
        <p14:creationId xmlns:p14="http://schemas.microsoft.com/office/powerpoint/2010/main" val="2426099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8F45BE-BA38-4A03-B1D4-3FE748755096}"/>
              </a:ext>
            </a:extLst>
          </p:cNvPr>
          <p:cNvSpPr>
            <a:spLocks noGrp="1"/>
          </p:cNvSpPr>
          <p:nvPr>
            <p:ph type="title"/>
          </p:nvPr>
        </p:nvSpPr>
        <p:spPr>
          <a:xfrm>
            <a:off x="838200" y="365125"/>
            <a:ext cx="10436441" cy="859993"/>
          </a:xfrm>
        </p:spPr>
        <p:txBody>
          <a:bodyPr>
            <a:normAutofit fontScale="90000"/>
          </a:bodyPr>
          <a:lstStyle/>
          <a:p>
            <a:br>
              <a:rPr lang="it-IT" sz="3600" dirty="0"/>
            </a:br>
            <a:br>
              <a:rPr lang="it-IT" sz="3600" dirty="0"/>
            </a:br>
            <a:r>
              <a:rPr lang="it-IT" sz="3600" dirty="0" err="1"/>
              <a:t>Other</a:t>
            </a:r>
            <a:r>
              <a:rPr lang="it-IT" sz="3600" dirty="0"/>
              <a:t> </a:t>
            </a:r>
            <a:r>
              <a:rPr lang="it-IT" sz="3600" dirty="0" err="1"/>
              <a:t>reference</a:t>
            </a:r>
            <a:r>
              <a:rPr lang="it-IT" sz="3600" dirty="0"/>
              <a:t> books in the </a:t>
            </a:r>
            <a:r>
              <a:rPr lang="it-IT" sz="3600" dirty="0" err="1"/>
              <a:t>syllabus</a:t>
            </a:r>
            <a:r>
              <a:rPr lang="it-IT" sz="3600" dirty="0"/>
              <a:t>. </a:t>
            </a:r>
            <a:br>
              <a:rPr lang="it-IT" sz="3600" dirty="0"/>
            </a:br>
            <a:r>
              <a:rPr lang="it-IT" sz="3600" b="1" dirty="0"/>
              <a:t>Mario Del Pero </a:t>
            </a:r>
            <a:r>
              <a:rPr lang="it-IT" sz="3600" b="1" dirty="0">
                <a:solidFill>
                  <a:srgbClr val="FF0000"/>
                </a:solidFill>
              </a:rPr>
              <a:t>Libertà e impero. </a:t>
            </a:r>
            <a:r>
              <a:rPr lang="it-IT" sz="3600" dirty="0"/>
              <a:t>Gli Stati Uniti e il mondo 1776-2016, Laterza 2017.</a:t>
            </a:r>
            <a:br>
              <a:rPr lang="it-IT" sz="3600" dirty="0"/>
            </a:br>
            <a:endParaRPr lang="it-IT" sz="3600" dirty="0"/>
          </a:p>
        </p:txBody>
      </p:sp>
      <p:pic>
        <p:nvPicPr>
          <p:cNvPr id="4" name="Segnaposto contenuto 3">
            <a:extLst>
              <a:ext uri="{FF2B5EF4-FFF2-40B4-BE49-F238E27FC236}">
                <a16:creationId xmlns:a16="http://schemas.microsoft.com/office/drawing/2014/main" id="{5BBD39C3-8D01-4255-A363-ABE7407A9408}"/>
              </a:ext>
            </a:extLst>
          </p:cNvPr>
          <p:cNvPicPr>
            <a:picLocks noGrp="1" noChangeAspect="1"/>
          </p:cNvPicPr>
          <p:nvPr>
            <p:ph idx="1"/>
          </p:nvPr>
        </p:nvPicPr>
        <p:blipFill>
          <a:blip r:embed="rId2"/>
          <a:stretch>
            <a:fillRect/>
          </a:stretch>
        </p:blipFill>
        <p:spPr>
          <a:xfrm>
            <a:off x="5398593" y="1468240"/>
            <a:ext cx="3266013" cy="5024635"/>
          </a:xfrm>
          <a:prstGeom prst="rect">
            <a:avLst/>
          </a:prstGeom>
        </p:spPr>
      </p:pic>
    </p:spTree>
    <p:extLst>
      <p:ext uri="{BB962C8B-B14F-4D97-AF65-F5344CB8AC3E}">
        <p14:creationId xmlns:p14="http://schemas.microsoft.com/office/powerpoint/2010/main" val="4029206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err="1"/>
              <a:t>Other</a:t>
            </a:r>
            <a:r>
              <a:rPr lang="it-IT" sz="3200" dirty="0"/>
              <a:t> </a:t>
            </a:r>
            <a:r>
              <a:rPr lang="it-IT" sz="3200" dirty="0" err="1"/>
              <a:t>reference</a:t>
            </a:r>
            <a:r>
              <a:rPr lang="it-IT" sz="3200" dirty="0"/>
              <a:t> books in the </a:t>
            </a:r>
            <a:r>
              <a:rPr lang="it-IT" sz="3200" dirty="0" err="1"/>
              <a:t>syllabus</a:t>
            </a:r>
            <a:endParaRPr lang="it-IT" sz="3200" dirty="0"/>
          </a:p>
        </p:txBody>
      </p:sp>
      <p:sp>
        <p:nvSpPr>
          <p:cNvPr id="3" name="Segnaposto contenuto 2"/>
          <p:cNvSpPr>
            <a:spLocks noGrp="1"/>
          </p:cNvSpPr>
          <p:nvPr>
            <p:ph idx="1"/>
          </p:nvPr>
        </p:nvSpPr>
        <p:spPr>
          <a:xfrm>
            <a:off x="284085" y="1225118"/>
            <a:ext cx="11069715" cy="4951845"/>
          </a:xfrm>
        </p:spPr>
        <p:txBody>
          <a:bodyPr>
            <a:normAutofit/>
          </a:bodyPr>
          <a:lstStyle/>
          <a:p>
            <a:pPr marL="0" indent="0">
              <a:buNone/>
            </a:pPr>
            <a:endParaRPr lang="it-IT" dirty="0"/>
          </a:p>
          <a:p>
            <a:pPr marL="0" indent="0">
              <a:buNone/>
            </a:pPr>
            <a:r>
              <a:rPr lang="it-IT" dirty="0"/>
              <a:t>A.G. Hopkins.</a:t>
            </a:r>
            <a:r>
              <a:rPr lang="it-IT" b="1" dirty="0">
                <a:solidFill>
                  <a:srgbClr val="FFC000"/>
                </a:solidFill>
              </a:rPr>
              <a:t> </a:t>
            </a:r>
            <a:r>
              <a:rPr lang="it-IT" b="1" i="1" dirty="0">
                <a:solidFill>
                  <a:srgbClr val="FFC000"/>
                </a:solidFill>
              </a:rPr>
              <a:t>American Empire. A Global History</a:t>
            </a:r>
            <a:r>
              <a:rPr lang="it-IT" b="1" dirty="0">
                <a:solidFill>
                  <a:srgbClr val="FFC000"/>
                </a:solidFill>
              </a:rPr>
              <a:t>, </a:t>
            </a:r>
            <a:r>
              <a:rPr lang="it-IT" dirty="0"/>
              <a:t>Princeton, </a:t>
            </a:r>
          </a:p>
          <a:p>
            <a:pPr marL="0" indent="0">
              <a:buNone/>
            </a:pPr>
            <a:r>
              <a:rPr lang="it-IT" dirty="0"/>
              <a:t>Princeton UP, 2018. </a:t>
            </a:r>
          </a:p>
          <a:p>
            <a:endParaRPr lang="it-IT" dirty="0">
              <a:solidFill>
                <a:srgbClr val="C00000"/>
              </a:solidFill>
            </a:endParaRPr>
          </a:p>
          <a:p>
            <a:pPr marL="0" indent="0">
              <a:buNone/>
            </a:pPr>
            <a:endParaRPr lang="it-IT" dirty="0"/>
          </a:p>
          <a:p>
            <a:pPr marL="0" indent="0">
              <a:buNone/>
            </a:pPr>
            <a:endParaRPr lang="it-IT" dirty="0"/>
          </a:p>
          <a:p>
            <a:pPr marL="0" indent="0">
              <a:buNone/>
            </a:pPr>
            <a:endParaRPr lang="it-IT" dirty="0"/>
          </a:p>
          <a:p>
            <a:pPr marL="0" indent="0">
              <a:buNone/>
            </a:pPr>
            <a:r>
              <a:rPr lang="it-IT" dirty="0"/>
              <a:t>Daniel </a:t>
            </a:r>
            <a:r>
              <a:rPr lang="it-IT" dirty="0" err="1"/>
              <a:t>Immerwahr</a:t>
            </a:r>
            <a:r>
              <a:rPr lang="it-IT" dirty="0"/>
              <a:t>,</a:t>
            </a:r>
            <a:r>
              <a:rPr lang="it-IT" b="1" dirty="0">
                <a:solidFill>
                  <a:srgbClr val="FFC000"/>
                </a:solidFill>
              </a:rPr>
              <a:t> </a:t>
            </a:r>
            <a:r>
              <a:rPr lang="it-IT" b="1" i="1" dirty="0">
                <a:solidFill>
                  <a:srgbClr val="FFC000"/>
                </a:solidFill>
              </a:rPr>
              <a:t>How to </a:t>
            </a:r>
            <a:r>
              <a:rPr lang="it-IT" b="1" i="1" dirty="0" err="1">
                <a:solidFill>
                  <a:srgbClr val="FFC000"/>
                </a:solidFill>
              </a:rPr>
              <a:t>Hide</a:t>
            </a:r>
            <a:r>
              <a:rPr lang="it-IT" b="1" i="1" dirty="0">
                <a:solidFill>
                  <a:srgbClr val="FFC000"/>
                </a:solidFill>
              </a:rPr>
              <a:t> an Empire. A History of the</a:t>
            </a:r>
          </a:p>
          <a:p>
            <a:pPr marL="0" indent="0">
              <a:buNone/>
            </a:pPr>
            <a:r>
              <a:rPr lang="it-IT" b="1" i="1" dirty="0">
                <a:solidFill>
                  <a:srgbClr val="FFC000"/>
                </a:solidFill>
              </a:rPr>
              <a:t>Greater United States</a:t>
            </a:r>
            <a:r>
              <a:rPr lang="it-IT" dirty="0"/>
              <a:t>, New York Farrar </a:t>
            </a:r>
            <a:r>
              <a:rPr lang="it-IT" dirty="0" err="1"/>
              <a:t>Straus</a:t>
            </a:r>
            <a:r>
              <a:rPr lang="it-IT" dirty="0"/>
              <a:t> &amp; Giroux 2019.</a:t>
            </a:r>
          </a:p>
          <a:p>
            <a:endParaRPr lang="it-IT" dirty="0"/>
          </a:p>
          <a:p>
            <a:endParaRPr lang="it-IT" dirty="0">
              <a:solidFill>
                <a:srgbClr val="C00000"/>
              </a:solidFill>
            </a:endParaRPr>
          </a:p>
        </p:txBody>
      </p:sp>
      <p:pic>
        <p:nvPicPr>
          <p:cNvPr id="4" name="Immagine 3">
            <a:extLst>
              <a:ext uri="{FF2B5EF4-FFF2-40B4-BE49-F238E27FC236}">
                <a16:creationId xmlns:a16="http://schemas.microsoft.com/office/drawing/2014/main" id="{1374D1ED-6B12-4C15-A427-D4CB963ADA51}"/>
              </a:ext>
            </a:extLst>
          </p:cNvPr>
          <p:cNvPicPr>
            <a:picLocks noChangeAspect="1"/>
          </p:cNvPicPr>
          <p:nvPr/>
        </p:nvPicPr>
        <p:blipFill>
          <a:blip r:embed="rId2"/>
          <a:stretch>
            <a:fillRect/>
          </a:stretch>
        </p:blipFill>
        <p:spPr>
          <a:xfrm>
            <a:off x="9266067" y="1320869"/>
            <a:ext cx="2526437" cy="3752060"/>
          </a:xfrm>
          <a:prstGeom prst="rect">
            <a:avLst/>
          </a:prstGeom>
        </p:spPr>
      </p:pic>
    </p:spTree>
    <p:extLst>
      <p:ext uri="{BB962C8B-B14F-4D97-AF65-F5344CB8AC3E}">
        <p14:creationId xmlns:p14="http://schemas.microsoft.com/office/powerpoint/2010/main" val="1641885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008078-41E4-4512-8AE2-FE30AFFDFB33}"/>
              </a:ext>
            </a:extLst>
          </p:cNvPr>
          <p:cNvSpPr>
            <a:spLocks noGrp="1"/>
          </p:cNvSpPr>
          <p:nvPr>
            <p:ph type="title"/>
          </p:nvPr>
        </p:nvSpPr>
        <p:spPr>
          <a:xfrm>
            <a:off x="603683" y="365126"/>
            <a:ext cx="10750118" cy="922136"/>
          </a:xfrm>
        </p:spPr>
        <p:txBody>
          <a:bodyPr>
            <a:normAutofit/>
          </a:bodyPr>
          <a:lstStyle/>
          <a:p>
            <a:r>
              <a:rPr lang="it-IT" sz="3600" dirty="0" err="1"/>
              <a:t>Other</a:t>
            </a:r>
            <a:r>
              <a:rPr lang="it-IT" sz="3600" dirty="0"/>
              <a:t> </a:t>
            </a:r>
            <a:r>
              <a:rPr lang="it-IT" sz="3600" dirty="0" err="1"/>
              <a:t>reference</a:t>
            </a:r>
            <a:r>
              <a:rPr lang="it-IT" sz="3600" dirty="0"/>
              <a:t> books in the </a:t>
            </a:r>
            <a:r>
              <a:rPr lang="it-IT" sz="3600" dirty="0" err="1"/>
              <a:t>syllabus</a:t>
            </a:r>
            <a:endParaRPr lang="it-IT" sz="3600" dirty="0"/>
          </a:p>
        </p:txBody>
      </p:sp>
      <p:sp>
        <p:nvSpPr>
          <p:cNvPr id="3" name="Segnaposto contenuto 2">
            <a:extLst>
              <a:ext uri="{FF2B5EF4-FFF2-40B4-BE49-F238E27FC236}">
                <a16:creationId xmlns:a16="http://schemas.microsoft.com/office/drawing/2014/main" id="{C2D4C682-4808-4BCE-8695-281FDA6DF41F}"/>
              </a:ext>
            </a:extLst>
          </p:cNvPr>
          <p:cNvSpPr>
            <a:spLocks noGrp="1"/>
          </p:cNvSpPr>
          <p:nvPr>
            <p:ph idx="1"/>
          </p:nvPr>
        </p:nvSpPr>
        <p:spPr>
          <a:xfrm>
            <a:off x="230819" y="1198486"/>
            <a:ext cx="11122981" cy="4978478"/>
          </a:xfrm>
        </p:spPr>
        <p:txBody>
          <a:bodyPr>
            <a:normAutofit/>
          </a:bodyPr>
          <a:lstStyle/>
          <a:p>
            <a:r>
              <a:rPr lang="it-IT" dirty="0"/>
              <a:t>de Grazia, Victoria, </a:t>
            </a:r>
            <a:r>
              <a:rPr lang="it-IT" b="1" i="1" dirty="0" err="1">
                <a:solidFill>
                  <a:srgbClr val="FFC000"/>
                </a:solidFill>
              </a:rPr>
              <a:t>Irresistible</a:t>
            </a:r>
            <a:r>
              <a:rPr lang="it-IT" b="1" i="1" dirty="0">
                <a:solidFill>
                  <a:srgbClr val="FFC000"/>
                </a:solidFill>
              </a:rPr>
              <a:t> Empire:</a:t>
            </a:r>
            <a:r>
              <a:rPr lang="it-IT" i="1" dirty="0">
                <a:solidFill>
                  <a:srgbClr val="FFC000"/>
                </a:solidFill>
              </a:rPr>
              <a:t> </a:t>
            </a:r>
            <a:r>
              <a:rPr lang="it-IT" i="1" dirty="0" err="1">
                <a:solidFill>
                  <a:srgbClr val="FFC000"/>
                </a:solidFill>
              </a:rPr>
              <a:t>America's</a:t>
            </a:r>
            <a:r>
              <a:rPr lang="it-IT" i="1" dirty="0">
                <a:solidFill>
                  <a:srgbClr val="FFC000"/>
                </a:solidFill>
              </a:rPr>
              <a:t> Advance </a:t>
            </a:r>
            <a:r>
              <a:rPr lang="it-IT" i="1" dirty="0" err="1">
                <a:solidFill>
                  <a:srgbClr val="FFC000"/>
                </a:solidFill>
              </a:rPr>
              <a:t>Through</a:t>
            </a:r>
            <a:r>
              <a:rPr lang="it-IT" i="1" dirty="0">
                <a:solidFill>
                  <a:srgbClr val="FFC000"/>
                </a:solidFill>
              </a:rPr>
              <a:t> </a:t>
            </a:r>
            <a:r>
              <a:rPr lang="it-IT" i="1" dirty="0" err="1">
                <a:solidFill>
                  <a:srgbClr val="FFC000"/>
                </a:solidFill>
              </a:rPr>
              <a:t>Twentieth</a:t>
            </a:r>
            <a:r>
              <a:rPr lang="it-IT" i="1" dirty="0">
                <a:solidFill>
                  <a:srgbClr val="FFC000"/>
                </a:solidFill>
              </a:rPr>
              <a:t>-Century Europe</a:t>
            </a:r>
            <a:r>
              <a:rPr lang="it-IT" dirty="0"/>
              <a:t>,</a:t>
            </a:r>
            <a:r>
              <a:rPr lang="it-IT" b="1" i="1" dirty="0">
                <a:solidFill>
                  <a:srgbClr val="FFC000"/>
                </a:solidFill>
              </a:rPr>
              <a:t> </a:t>
            </a:r>
            <a:r>
              <a:rPr lang="it-IT" dirty="0"/>
              <a:t>Cambridge: Harvard University Press, 2005)</a:t>
            </a:r>
          </a:p>
          <a:p>
            <a:endParaRPr lang="it-IT" i="0" dirty="0">
              <a:effectLst/>
              <a:latin typeface="arial" panose="020B0604020202020204" pitchFamily="34" charset="0"/>
            </a:endParaRPr>
          </a:p>
          <a:p>
            <a:endParaRPr lang="it-IT" i="0" dirty="0">
              <a:effectLst/>
              <a:latin typeface="arial" panose="020B0604020202020204" pitchFamily="34" charset="0"/>
            </a:endParaRPr>
          </a:p>
          <a:p>
            <a:endParaRPr lang="it-IT" dirty="0">
              <a:latin typeface="arial" panose="020B0604020202020204" pitchFamily="34" charset="0"/>
            </a:endParaRPr>
          </a:p>
          <a:p>
            <a:r>
              <a:rPr lang="it-IT" i="0" dirty="0">
                <a:effectLst/>
                <a:latin typeface="arial" panose="020B0604020202020204" pitchFamily="34" charset="0"/>
              </a:rPr>
              <a:t>Howard </a:t>
            </a:r>
            <a:r>
              <a:rPr lang="it-IT" i="0" dirty="0" err="1">
                <a:effectLst/>
                <a:latin typeface="arial" panose="020B0604020202020204" pitchFamily="34" charset="0"/>
              </a:rPr>
              <a:t>Zinn</a:t>
            </a:r>
            <a:r>
              <a:rPr lang="it-IT" i="0" dirty="0">
                <a:effectLst/>
                <a:latin typeface="arial" panose="020B0604020202020204" pitchFamily="34" charset="0"/>
              </a:rPr>
              <a:t>, </a:t>
            </a:r>
            <a:r>
              <a:rPr lang="it-IT" b="1" i="1" dirty="0">
                <a:solidFill>
                  <a:srgbClr val="00B050"/>
                </a:solidFill>
                <a:effectLst/>
                <a:latin typeface="arial" panose="020B0604020202020204" pitchFamily="34" charset="0"/>
              </a:rPr>
              <a:t>A </a:t>
            </a:r>
            <a:r>
              <a:rPr lang="it-IT" b="1" i="1" dirty="0" err="1">
                <a:solidFill>
                  <a:srgbClr val="00B050"/>
                </a:solidFill>
                <a:effectLst/>
                <a:latin typeface="arial" panose="020B0604020202020204" pitchFamily="34" charset="0"/>
              </a:rPr>
              <a:t>People's</a:t>
            </a:r>
            <a:r>
              <a:rPr lang="it-IT" b="1" i="1" dirty="0">
                <a:solidFill>
                  <a:srgbClr val="00B050"/>
                </a:solidFill>
                <a:effectLst/>
                <a:latin typeface="arial" panose="020B0604020202020204" pitchFamily="34" charset="0"/>
              </a:rPr>
              <a:t> History of American Empire</a:t>
            </a:r>
            <a:r>
              <a:rPr lang="it-IT" b="1" i="1" dirty="0">
                <a:solidFill>
                  <a:srgbClr val="00B050"/>
                </a:solidFill>
                <a:latin typeface="arial" panose="020B0604020202020204" pitchFamily="34" charset="0"/>
              </a:rPr>
              <a:t>. </a:t>
            </a:r>
          </a:p>
          <a:p>
            <a:r>
              <a:rPr lang="it-IT" i="1" dirty="0">
                <a:latin typeface="arial" panose="020B0604020202020204" pitchFamily="34" charset="0"/>
              </a:rPr>
              <a:t>A graphic </a:t>
            </a:r>
            <a:r>
              <a:rPr lang="it-IT" i="1" dirty="0" err="1">
                <a:latin typeface="arial" panose="020B0604020202020204" pitchFamily="34" charset="0"/>
              </a:rPr>
              <a:t>adaptation</a:t>
            </a:r>
            <a:r>
              <a:rPr lang="it-IT" dirty="0">
                <a:latin typeface="arial" panose="020B0604020202020204" pitchFamily="34" charset="0"/>
              </a:rPr>
              <a:t>, 2008 </a:t>
            </a:r>
            <a:endParaRPr lang="it-IT" dirty="0"/>
          </a:p>
          <a:p>
            <a:endParaRPr lang="it-IT" dirty="0"/>
          </a:p>
          <a:p>
            <a:endParaRPr lang="it-IT" dirty="0"/>
          </a:p>
          <a:p>
            <a:r>
              <a:rPr lang="it-IT" dirty="0"/>
              <a:t>. </a:t>
            </a:r>
            <a:endParaRPr lang="it-IT" b="1" i="1" dirty="0">
              <a:solidFill>
                <a:srgbClr val="FFC000"/>
              </a:solidFill>
            </a:endParaRPr>
          </a:p>
          <a:p>
            <a:endParaRPr lang="it-IT" dirty="0"/>
          </a:p>
        </p:txBody>
      </p:sp>
      <p:pic>
        <p:nvPicPr>
          <p:cNvPr id="4" name="Immagine 3">
            <a:extLst>
              <a:ext uri="{FF2B5EF4-FFF2-40B4-BE49-F238E27FC236}">
                <a16:creationId xmlns:a16="http://schemas.microsoft.com/office/drawing/2014/main" id="{0207D403-F0C0-47E0-8DC6-32B923BD8DF1}"/>
              </a:ext>
            </a:extLst>
          </p:cNvPr>
          <p:cNvPicPr>
            <a:picLocks noChangeAspect="1"/>
          </p:cNvPicPr>
          <p:nvPr/>
        </p:nvPicPr>
        <p:blipFill>
          <a:blip r:embed="rId2"/>
          <a:stretch>
            <a:fillRect/>
          </a:stretch>
        </p:blipFill>
        <p:spPr>
          <a:xfrm>
            <a:off x="4980373" y="4223398"/>
            <a:ext cx="2231254" cy="3015208"/>
          </a:xfrm>
          <a:prstGeom prst="rect">
            <a:avLst/>
          </a:prstGeom>
        </p:spPr>
      </p:pic>
      <p:pic>
        <p:nvPicPr>
          <p:cNvPr id="5" name="Immagine 4">
            <a:extLst>
              <a:ext uri="{FF2B5EF4-FFF2-40B4-BE49-F238E27FC236}">
                <a16:creationId xmlns:a16="http://schemas.microsoft.com/office/drawing/2014/main" id="{618BF602-6A19-4F97-968E-7C349B76C8DB}"/>
              </a:ext>
            </a:extLst>
          </p:cNvPr>
          <p:cNvPicPr>
            <a:picLocks noChangeAspect="1"/>
          </p:cNvPicPr>
          <p:nvPr/>
        </p:nvPicPr>
        <p:blipFill>
          <a:blip r:embed="rId3"/>
          <a:stretch>
            <a:fillRect/>
          </a:stretch>
        </p:blipFill>
        <p:spPr>
          <a:xfrm>
            <a:off x="9335614" y="2120622"/>
            <a:ext cx="2555244" cy="3875583"/>
          </a:xfrm>
          <a:prstGeom prst="rect">
            <a:avLst/>
          </a:prstGeom>
        </p:spPr>
      </p:pic>
    </p:spTree>
    <p:extLst>
      <p:ext uri="{BB962C8B-B14F-4D97-AF65-F5344CB8AC3E}">
        <p14:creationId xmlns:p14="http://schemas.microsoft.com/office/powerpoint/2010/main" val="317872098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1615</Words>
  <Application>Microsoft Office PowerPoint</Application>
  <PresentationFormat>Widescreen</PresentationFormat>
  <Paragraphs>140</Paragraphs>
  <Slides>32</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32</vt:i4>
      </vt:variant>
    </vt:vector>
  </HeadingPairs>
  <TitlesOfParts>
    <vt:vector size="39" baseType="lpstr">
      <vt:lpstr>Arial</vt:lpstr>
      <vt:lpstr>Arial</vt:lpstr>
      <vt:lpstr>Calibri</vt:lpstr>
      <vt:lpstr>Calibri Light</vt:lpstr>
      <vt:lpstr>Roboto</vt:lpstr>
      <vt:lpstr>Times New Roman</vt:lpstr>
      <vt:lpstr>Tema di Office</vt:lpstr>
      <vt:lpstr>History of North America </vt:lpstr>
      <vt:lpstr>Publications include </vt:lpstr>
      <vt:lpstr>History of North America- the course </vt:lpstr>
      <vt:lpstr>History of North America- the course </vt:lpstr>
      <vt:lpstr>For class discussions and presentations students can choose one among these readings: </vt:lpstr>
      <vt:lpstr>For class discussions and presentations students can choose one among these readings:</vt:lpstr>
      <vt:lpstr>  Other reference books in the syllabus.  Mario Del Pero Libertà e impero. Gli Stati Uniti e il mondo 1776-2016, Laterza 2017. </vt:lpstr>
      <vt:lpstr>Other reference books in the syllabus</vt:lpstr>
      <vt:lpstr>Other reference books in the syllabus</vt:lpstr>
      <vt:lpstr>Presentazione standard di PowerPoint</vt:lpstr>
      <vt:lpstr>Enduring Empire : Ancient Lessons for Global Politics Toivo Koivukoski, David Tabachnick, eds, University of Toronto Press, 2016</vt:lpstr>
      <vt:lpstr> Why Latin America?  Greg Grandin, Empire's Workshop: Latin America, the United States, and the Rise of the New Imperialism, New York: Metropolitan. 2006 </vt:lpstr>
      <vt:lpstr>According to historian Arthur Whitaker ( Cornell University press, 1954) </vt:lpstr>
      <vt:lpstr>Marco Mariano, Identity, Alterity and the "Growing Plant" of Monroeism in U.S. Foreign Policy Ideology, in Michael P. Cullinane and David Ryan eds., U.S. Foreign Policy and the Other, Berghahn Books, 2015.</vt:lpstr>
      <vt:lpstr>Louis Pérez, The War of 1898, U.S. and Cuba in history and historiography, North Carolina Press, 1998).</vt:lpstr>
      <vt:lpstr>Frederick Jackson Turner, “The Signficance of Frontier in American History” (1893) </vt:lpstr>
      <vt:lpstr>Marixa Lasso Erased. The Untold Story of the Panama Canal</vt:lpstr>
      <vt:lpstr> Why Puerto Rico?  </vt:lpstr>
      <vt:lpstr>Since 1898 – Spanish-American War </vt:lpstr>
      <vt:lpstr>Scholars like Iris Lopez from City College of New York </vt:lpstr>
      <vt:lpstr>Cuban Missile Crisis: Three Men Go to War </vt:lpstr>
      <vt:lpstr>Elizabeth Cobbs Hoffman, All You Need Is Love: The Peace Corps and the Spirit of the 1960s, Harvard University Press, 1998. </vt:lpstr>
      <vt:lpstr>Fernando Purcell, Connecting Realities: Peace Corps Volunteers in South America and the Global War on Poverty during the 1960s </vt:lpstr>
      <vt:lpstr>The Beat Movement </vt:lpstr>
      <vt:lpstr>Environmentalism </vt:lpstr>
      <vt:lpstr>Presentazione standard di PowerPoint</vt:lpstr>
      <vt:lpstr>Peter Kornbluh, 2004. The Pinochet File. A Declassified Dossier on Atrocity and Accountability. Nueva York : National Security Archive, New Press</vt:lpstr>
      <vt:lpstr>John Dinges, 2004. The Condor Years. How Pinochet and His Allies Brought Terrorism to Three Continents. Nueva York: New Press.</vt:lpstr>
      <vt:lpstr> Interview with with Joyce Horman  </vt:lpstr>
      <vt:lpstr>Presentazione standard di PowerPoint</vt:lpstr>
      <vt:lpstr>U.S. CIVIL SOCIETY ORGANIZATIONS</vt:lpstr>
      <vt:lpstr>The Full Scale of the Tragedy in Chile is Just Now Coming into Focus,  October 8, 1973 . Richard Fagen to: William Fulbright,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Benedetta Calandra</dc:creator>
  <cp:lastModifiedBy>Benedetta Calandra</cp:lastModifiedBy>
  <cp:revision>6</cp:revision>
  <dcterms:created xsi:type="dcterms:W3CDTF">2025-03-18T12:30:57Z</dcterms:created>
  <dcterms:modified xsi:type="dcterms:W3CDTF">2025-03-18T12:44:38Z</dcterms:modified>
</cp:coreProperties>
</file>