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0"/>
  </p:notesMasterIdLst>
  <p:sldIdLst>
    <p:sldId id="271" r:id="rId2"/>
    <p:sldId id="296" r:id="rId3"/>
    <p:sldId id="303" r:id="rId4"/>
    <p:sldId id="299" r:id="rId5"/>
    <p:sldId id="297" r:id="rId6"/>
    <p:sldId id="282" r:id="rId7"/>
    <p:sldId id="298" r:id="rId8"/>
    <p:sldId id="302" r:id="rId9"/>
    <p:sldId id="300" r:id="rId10"/>
    <p:sldId id="312" r:id="rId11"/>
    <p:sldId id="315" r:id="rId12"/>
    <p:sldId id="332" r:id="rId13"/>
    <p:sldId id="316" r:id="rId14"/>
    <p:sldId id="317" r:id="rId15"/>
    <p:sldId id="333" r:id="rId16"/>
    <p:sldId id="318" r:id="rId17"/>
    <p:sldId id="319" r:id="rId18"/>
    <p:sldId id="334" r:id="rId19"/>
    <p:sldId id="320" r:id="rId20"/>
    <p:sldId id="321" r:id="rId21"/>
    <p:sldId id="335" r:id="rId22"/>
    <p:sldId id="322" r:id="rId23"/>
    <p:sldId id="323" r:id="rId24"/>
    <p:sldId id="336" r:id="rId25"/>
    <p:sldId id="324" r:id="rId26"/>
    <p:sldId id="325" r:id="rId27"/>
    <p:sldId id="337" r:id="rId28"/>
    <p:sldId id="326" r:id="rId29"/>
    <p:sldId id="327" r:id="rId30"/>
    <p:sldId id="338" r:id="rId31"/>
    <p:sldId id="328" r:id="rId32"/>
    <p:sldId id="329" r:id="rId33"/>
    <p:sldId id="339" r:id="rId34"/>
    <p:sldId id="330" r:id="rId35"/>
    <p:sldId id="331" r:id="rId36"/>
    <p:sldId id="340" r:id="rId37"/>
    <p:sldId id="301" r:id="rId38"/>
    <p:sldId id="304" r:id="rId3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63B"/>
    <a:srgbClr val="C600CC"/>
    <a:srgbClr val="13265C"/>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728" autoAdjust="0"/>
  </p:normalViewPr>
  <p:slideViewPr>
    <p:cSldViewPr snapToObjects="1" showGuides="1">
      <p:cViewPr varScale="1">
        <p:scale>
          <a:sx n="65" d="100"/>
          <a:sy n="65" d="100"/>
        </p:scale>
        <p:origin x="132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7A6894-6286-EA4C-BDA3-0691FEC81D46}" type="datetimeFigureOut">
              <a:rPr lang="it-IT" smtClean="0"/>
              <a:t>14/12/2018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22730A-87F4-BA43-B6D7-DBC5849072F0}" type="slidenum">
              <a:rPr lang="it-IT" smtClean="0"/>
              <a:t>‹N›</a:t>
            </a:fld>
            <a:endParaRPr lang="it-IT"/>
          </a:p>
        </p:txBody>
      </p:sp>
    </p:spTree>
    <p:extLst>
      <p:ext uri="{BB962C8B-B14F-4D97-AF65-F5344CB8AC3E}">
        <p14:creationId xmlns:p14="http://schemas.microsoft.com/office/powerpoint/2010/main" val="1432622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2416175"/>
            <a:ext cx="7772400" cy="1470025"/>
          </a:xfrm>
        </p:spPr>
        <p:txBody>
          <a:bodyPr>
            <a:normAutofit/>
          </a:bodyPr>
          <a:lstStyle>
            <a:lvl1pPr algn="l">
              <a:defRPr sz="4400" b="1" baseline="0">
                <a:solidFill>
                  <a:srgbClr val="152460"/>
                </a:solidFill>
              </a:defRPr>
            </a:lvl1pPr>
          </a:lstStyle>
          <a:p>
            <a:r>
              <a:rPr lang="it-IT" dirty="0" smtClean="0"/>
              <a:t>Copertina interna senza filigrana</a:t>
            </a:r>
            <a:endParaRPr lang="it-IT" dirty="0"/>
          </a:p>
        </p:txBody>
      </p:sp>
      <p:sp>
        <p:nvSpPr>
          <p:cNvPr id="3" name="Sottotitolo 2"/>
          <p:cNvSpPr>
            <a:spLocks noGrp="1"/>
          </p:cNvSpPr>
          <p:nvPr>
            <p:ph type="subTitle" idx="1" hasCustomPrompt="1"/>
          </p:nvPr>
        </p:nvSpPr>
        <p:spPr>
          <a:xfrm>
            <a:off x="685800" y="3886200"/>
            <a:ext cx="6400800" cy="1752600"/>
          </a:xfrm>
        </p:spPr>
        <p:txBody>
          <a:bodyPr/>
          <a:lstStyle>
            <a:lvl1pPr marL="0" indent="0" algn="l">
              <a:buNone/>
              <a:defRPr baseline="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Sottotitolo della copertina intermedia</a:t>
            </a:r>
            <a:endParaRPr lang="it-IT" dirty="0"/>
          </a:p>
        </p:txBody>
      </p:sp>
      <p:sp>
        <p:nvSpPr>
          <p:cNvPr id="8" name="Segnaposto numero diapositiva 6"/>
          <p:cNvSpPr>
            <a:spLocks noGrp="1"/>
          </p:cNvSpPr>
          <p:nvPr>
            <p:ph type="sldNum" sz="quarter" idx="12"/>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lvl1pPr>
              <a:defRPr baseline="0"/>
            </a:lvl1pPr>
          </a:lstStyle>
          <a:p>
            <a:r>
              <a:rPr lang="it-IT" dirty="0" smtClean="0"/>
              <a:t>Slide con box doppio</a:t>
            </a:r>
            <a:endParaRPr lang="it-IT" dirty="0"/>
          </a:p>
        </p:txBody>
      </p:sp>
      <p:sp>
        <p:nvSpPr>
          <p:cNvPr id="3" name="Segnaposto contenuto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p:txBody>
      </p:sp>
      <p:sp>
        <p:nvSpPr>
          <p:cNvPr id="4" name="Segnaposto contenuto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p:txBody>
      </p:sp>
      <p:sp>
        <p:nvSpPr>
          <p:cNvPr id="8" name="Segnaposto numero diapositiva 6"/>
          <p:cNvSpPr>
            <a:spLocks noGrp="1"/>
          </p:cNvSpPr>
          <p:nvPr>
            <p:ph type="sldNum" sz="quarter" idx="12"/>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57200" y="273050"/>
            <a:ext cx="3008313" cy="1162050"/>
          </a:xfrm>
        </p:spPr>
        <p:txBody>
          <a:bodyPr anchor="b"/>
          <a:lstStyle>
            <a:lvl1pPr algn="l">
              <a:defRPr sz="2000" b="1"/>
            </a:lvl1pPr>
          </a:lstStyle>
          <a:p>
            <a:r>
              <a:rPr lang="it-IT" dirty="0" smtClean="0"/>
              <a:t>Slide con tre box</a:t>
            </a:r>
            <a:endParaRPr lang="it-IT" dirty="0"/>
          </a:p>
        </p:txBody>
      </p:sp>
      <p:sp>
        <p:nvSpPr>
          <p:cNvPr id="3" name="Segnaposto contenuto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9" name="Segnaposto numero diapositiva 6"/>
          <p:cNvSpPr>
            <a:spLocks noGrp="1"/>
          </p:cNvSpPr>
          <p:nvPr>
            <p:ph type="sldNum" sz="quarter" idx="12"/>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1792288" y="4800600"/>
            <a:ext cx="5486400" cy="566738"/>
          </a:xfrm>
        </p:spPr>
        <p:txBody>
          <a:bodyPr anchor="b"/>
          <a:lstStyle>
            <a:lvl1pPr algn="l">
              <a:defRPr sz="2000" b="1" baseline="0"/>
            </a:lvl1pPr>
          </a:lstStyle>
          <a:p>
            <a:r>
              <a:rPr lang="it-IT" dirty="0" smtClean="0"/>
              <a:t>Titolo dell’immagine</a:t>
            </a:r>
            <a:endParaRPr lang="it-IT" dirty="0"/>
          </a:p>
        </p:txBody>
      </p:sp>
      <p:sp>
        <p:nvSpPr>
          <p:cNvPr id="3" name="Segnaposto immagine 2"/>
          <p:cNvSpPr>
            <a:spLocks noGrp="1"/>
          </p:cNvSpPr>
          <p:nvPr>
            <p:ph type="pic" idx="1" hasCustomPrompt="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it-IT"/>
          </a:p>
        </p:txBody>
      </p:sp>
      <p:sp>
        <p:nvSpPr>
          <p:cNvPr id="4" name="Segnaposto testo 3"/>
          <p:cNvSpPr>
            <a:spLocks noGrp="1"/>
          </p:cNvSpPr>
          <p:nvPr>
            <p:ph type="body" sz="half" idx="2" hasCustomPrompt="1"/>
          </p:nvPr>
        </p:nvSpPr>
        <p:spPr>
          <a:xfrm>
            <a:off x="1792288" y="5367338"/>
            <a:ext cx="5486400" cy="804862"/>
          </a:xfrm>
        </p:spPr>
        <p:txBody>
          <a:bodyPr/>
          <a:lstStyle>
            <a:lvl1pPr marL="0" indent="0">
              <a:buNone/>
              <a:defRPr sz="14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smtClean="0"/>
              <a:t>Didascalia dell’immagine.</a:t>
            </a:r>
          </a:p>
        </p:txBody>
      </p:sp>
      <p:sp>
        <p:nvSpPr>
          <p:cNvPr id="7" name="Segnaposto numero diapositiva 6"/>
          <p:cNvSpPr>
            <a:spLocks noGrp="1"/>
          </p:cNvSpPr>
          <p:nvPr>
            <p:ph type="sldNum" sz="quarter" idx="12"/>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_Layout personalizzato">
    <p:spTree>
      <p:nvGrpSpPr>
        <p:cNvPr id="1" name=""/>
        <p:cNvGrpSpPr/>
        <p:nvPr/>
      </p:nvGrpSpPr>
      <p:grpSpPr>
        <a:xfrm>
          <a:off x="0" y="0"/>
          <a:ext cx="0" cy="0"/>
          <a:chOff x="0" y="0"/>
          <a:chExt cx="0" cy="0"/>
        </a:xfrm>
      </p:grpSpPr>
      <p:sp>
        <p:nvSpPr>
          <p:cNvPr id="7" name="Segnaposto immagine 6"/>
          <p:cNvSpPr>
            <a:spLocks noGrp="1"/>
          </p:cNvSpPr>
          <p:nvPr>
            <p:ph type="pic" sz="quarter" idx="10" hasCustomPrompt="1"/>
          </p:nvPr>
        </p:nvSpPr>
        <p:spPr>
          <a:xfrm>
            <a:off x="0" y="0"/>
            <a:ext cx="9144000" cy="6248400"/>
          </a:xfrm>
        </p:spPr>
        <p:txBody>
          <a:bodyPr/>
          <a:lstStyle/>
          <a:p>
            <a:r>
              <a:rPr lang="it-IT" smtClean="0"/>
              <a:t>Fare clic sull'icona per inserire un'immagine</a:t>
            </a:r>
            <a:endParaRPr lang="it-IT"/>
          </a:p>
        </p:txBody>
      </p:sp>
      <p:sp>
        <p:nvSpPr>
          <p:cNvPr id="10" name="Segnaposto testo 9"/>
          <p:cNvSpPr>
            <a:spLocks noGrp="1"/>
          </p:cNvSpPr>
          <p:nvPr>
            <p:ph type="body" sz="quarter" idx="13" hasCustomPrompt="1"/>
          </p:nvPr>
        </p:nvSpPr>
        <p:spPr>
          <a:xfrm>
            <a:off x="3048000" y="304800"/>
            <a:ext cx="5562600" cy="1219200"/>
          </a:xfrm>
        </p:spPr>
        <p:txBody>
          <a:bodyPr/>
          <a:lstStyle>
            <a:lvl1pPr marL="0" indent="0" algn="r">
              <a:buNone/>
              <a:defRPr sz="3200" b="1" baseline="0">
                <a:solidFill>
                  <a:schemeClr val="bg1"/>
                </a:solidFill>
              </a:defRPr>
            </a:lvl1pPr>
          </a:lstStyle>
          <a:p>
            <a:pPr lvl="0"/>
            <a:r>
              <a:rPr lang="it-IT" dirty="0" smtClean="0"/>
              <a:t>Titolo immagine/slide</a:t>
            </a:r>
            <a:endParaRPr lang="it-IT" dirty="0"/>
          </a:p>
        </p:txBody>
      </p:sp>
      <p:sp>
        <p:nvSpPr>
          <p:cNvPr id="11" name="Segnaposto numero diapositiva 6"/>
          <p:cNvSpPr>
            <a:spLocks noGrp="1"/>
          </p:cNvSpPr>
          <p:nvPr>
            <p:ph type="sldNum" sz="quarter" idx="12"/>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Layout personalizza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stile</a:t>
            </a:r>
            <a:endParaRPr lang="it-IT" dirty="0"/>
          </a:p>
        </p:txBody>
      </p:sp>
      <p:sp>
        <p:nvSpPr>
          <p:cNvPr id="7" name="Segnaposto testo 6"/>
          <p:cNvSpPr>
            <a:spLocks noGrp="1"/>
          </p:cNvSpPr>
          <p:nvPr>
            <p:ph type="body" sz="quarter" idx="13" hasCustomPrompt="1"/>
          </p:nvPr>
        </p:nvSpPr>
        <p:spPr>
          <a:xfrm>
            <a:off x="457200" y="1676400"/>
            <a:ext cx="8229600" cy="4419600"/>
          </a:xfrm>
        </p:spPr>
        <p:txBody>
          <a:bodyPr/>
          <a:lstStyle>
            <a:lvl4pPr>
              <a:buFontTx/>
              <a:buNone/>
              <a:defRPr/>
            </a:lvl4pPr>
            <a:lvl5pPr>
              <a:buFontTx/>
              <a:buNone/>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8" name="Segnaposto numero diapositiva 6"/>
          <p:cNvSpPr>
            <a:spLocks noGrp="1"/>
          </p:cNvSpPr>
          <p:nvPr>
            <p:ph type="sldNum" sz="quarter" idx="12"/>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2416175"/>
            <a:ext cx="7772400" cy="1470025"/>
          </a:xfrm>
        </p:spPr>
        <p:txBody>
          <a:bodyPr>
            <a:normAutofit/>
          </a:bodyPr>
          <a:lstStyle>
            <a:lvl1pPr algn="l">
              <a:defRPr sz="4400" b="1" baseline="0">
                <a:solidFill>
                  <a:srgbClr val="152460"/>
                </a:solidFill>
              </a:defRPr>
            </a:lvl1pPr>
          </a:lstStyle>
          <a:p>
            <a:r>
              <a:rPr lang="it-IT" dirty="0" smtClean="0"/>
              <a:t>Copertina interna</a:t>
            </a:r>
            <a:endParaRPr lang="it-IT" dirty="0"/>
          </a:p>
        </p:txBody>
      </p:sp>
      <p:sp>
        <p:nvSpPr>
          <p:cNvPr id="3" name="Sottotitolo 2"/>
          <p:cNvSpPr>
            <a:spLocks noGrp="1"/>
          </p:cNvSpPr>
          <p:nvPr>
            <p:ph type="subTitle" idx="1" hasCustomPrompt="1"/>
          </p:nvPr>
        </p:nvSpPr>
        <p:spPr>
          <a:xfrm>
            <a:off x="685800" y="3886200"/>
            <a:ext cx="6400800" cy="1752600"/>
          </a:xfrm>
        </p:spPr>
        <p:txBody>
          <a:bodyPr/>
          <a:lstStyle>
            <a:lvl1pPr marL="0" indent="0" algn="l">
              <a:buNone/>
              <a:defRPr baseline="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Sottotitolo della copertina intermedia</a:t>
            </a:r>
            <a:endParaRPr lang="it-IT" dirty="0"/>
          </a:p>
        </p:txBody>
      </p:sp>
      <p:sp>
        <p:nvSpPr>
          <p:cNvPr id="5" name="Segnaposto numero diapositiva 6"/>
          <p:cNvSpPr>
            <a:spLocks noGrp="1"/>
          </p:cNvSpPr>
          <p:nvPr>
            <p:ph type="sldNum" sz="quarter" idx="12"/>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pic>
        <p:nvPicPr>
          <p:cNvPr id="6" name="Immagine 5" descr="Logo_UniBG_BLU_trasparenza-03.png"/>
          <p:cNvPicPr>
            <a:picLocks noChangeAspect="1"/>
          </p:cNvPicPr>
          <p:nvPr/>
        </p:nvPicPr>
        <p:blipFill>
          <a:blip r:embed="rId2">
            <a:alphaModFix amt="10000"/>
          </a:blip>
          <a:stretch>
            <a:fillRect/>
          </a:stretch>
        </p:blipFill>
        <p:spPr>
          <a:xfrm>
            <a:off x="2971800" y="914400"/>
            <a:ext cx="7860792" cy="792188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Layout personalizza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noAutofit/>
          </a:bodyPr>
          <a:lstStyle>
            <a:lvl1pPr>
              <a:defRPr sz="3600"/>
            </a:lvl1pPr>
          </a:lstStyle>
          <a:p>
            <a:r>
              <a:rPr lang="it-IT" dirty="0" smtClean="0"/>
              <a:t>Titolo slide con immagine singola</a:t>
            </a:r>
            <a:endParaRPr lang="it-IT" dirty="0"/>
          </a:p>
        </p:txBody>
      </p:sp>
      <p:sp>
        <p:nvSpPr>
          <p:cNvPr id="8" name="Segnaposto immagine 6"/>
          <p:cNvSpPr>
            <a:spLocks noGrp="1"/>
          </p:cNvSpPr>
          <p:nvPr>
            <p:ph type="pic" sz="quarter" idx="11" hasCustomPrompt="1"/>
          </p:nvPr>
        </p:nvSpPr>
        <p:spPr>
          <a:xfrm>
            <a:off x="4876800" y="1752600"/>
            <a:ext cx="3810000" cy="3810000"/>
          </a:xfrm>
        </p:spPr>
        <p:txBody>
          <a:bodyPr/>
          <a:lstStyle>
            <a:lvl1pPr>
              <a:defRPr>
                <a:solidFill>
                  <a:schemeClr val="tx1">
                    <a:lumMod val="85000"/>
                    <a:lumOff val="15000"/>
                  </a:schemeClr>
                </a:solidFill>
              </a:defRPr>
            </a:lvl1pPr>
          </a:lstStyle>
          <a:p>
            <a:r>
              <a:rPr lang="it-IT" smtClean="0"/>
              <a:t>Fare clic sull'icona per inserire un'immagine</a:t>
            </a:r>
            <a:endParaRPr lang="it-IT" dirty="0"/>
          </a:p>
        </p:txBody>
      </p:sp>
      <p:sp>
        <p:nvSpPr>
          <p:cNvPr id="10" name="Segnaposto testo 9"/>
          <p:cNvSpPr>
            <a:spLocks noGrp="1"/>
          </p:cNvSpPr>
          <p:nvPr>
            <p:ph type="body" sz="quarter" idx="12" hasCustomPrompt="1"/>
          </p:nvPr>
        </p:nvSpPr>
        <p:spPr>
          <a:xfrm>
            <a:off x="457200" y="1752600"/>
            <a:ext cx="4038600" cy="3810000"/>
          </a:xfrm>
        </p:spPr>
        <p:txBody>
          <a:bodyPr>
            <a:normAutofit/>
          </a:bodyPr>
          <a:lstStyle>
            <a:lvl1pPr marL="342900" marR="0" indent="-342900" algn="l" defTabSz="457200" rtl="0" eaLnBrk="1" fontAlgn="auto" latinLnBrk="0" hangingPunct="1">
              <a:lnSpc>
                <a:spcPct val="100000"/>
              </a:lnSpc>
              <a:spcBef>
                <a:spcPts val="0"/>
              </a:spcBef>
              <a:spcAft>
                <a:spcPts val="0"/>
              </a:spcAft>
              <a:buClr>
                <a:srgbClr val="152460"/>
              </a:buClr>
              <a:buSzPct val="122000"/>
              <a:buFont typeface="Arial" panose="020B0604020202020204"/>
              <a:buNone/>
              <a:defRPr lang="it-IT" sz="1100" baseline="0" smtClean="0">
                <a:solidFill>
                  <a:schemeClr val="tx1">
                    <a:lumMod val="85000"/>
                    <a:lumOff val="15000"/>
                  </a:schemeClr>
                </a:solidFill>
              </a:defRPr>
            </a:lvl1pPr>
          </a:lstStyle>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Lorem</a:t>
            </a:r>
            <a:r>
              <a:rPr lang="it-IT" sz="2000" dirty="0" smtClean="0"/>
              <a:t> </a:t>
            </a:r>
            <a:r>
              <a:rPr lang="it-IT" sz="2000" dirty="0" err="1" smtClean="0"/>
              <a:t>ipsum</a:t>
            </a:r>
            <a:r>
              <a:rPr lang="it-IT" sz="2000" dirty="0" smtClean="0"/>
              <a:t> dolor sit </a:t>
            </a:r>
            <a:r>
              <a:rPr lang="it-IT" sz="2000" dirty="0" err="1" smtClean="0"/>
              <a:t>amet</a:t>
            </a:r>
            <a:r>
              <a:rPr lang="it-IT" sz="2000" dirty="0" smtClean="0"/>
              <a:t>,</a:t>
            </a:r>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consectetur</a:t>
            </a:r>
            <a:r>
              <a:rPr lang="it-IT" sz="2000" dirty="0" smtClean="0"/>
              <a:t> </a:t>
            </a:r>
            <a:r>
              <a:rPr lang="it-IT" sz="2000" dirty="0" err="1" smtClean="0"/>
              <a:t>adipiscing</a:t>
            </a:r>
            <a:r>
              <a:rPr lang="it-IT" sz="2000" dirty="0" smtClean="0"/>
              <a:t> </a:t>
            </a:r>
            <a:r>
              <a:rPr lang="it-IT" sz="2000" dirty="0" err="1" smtClean="0"/>
              <a:t>elit</a:t>
            </a:r>
            <a:r>
              <a:rPr lang="it-IT" sz="2000" dirty="0" smtClean="0"/>
              <a:t>,</a:t>
            </a:r>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sed</a:t>
            </a:r>
            <a:r>
              <a:rPr lang="it-IT" sz="2000" dirty="0" smtClean="0"/>
              <a:t> do </a:t>
            </a:r>
            <a:r>
              <a:rPr lang="it-IT" sz="2000" dirty="0" err="1" smtClean="0"/>
              <a:t>eiusmod</a:t>
            </a:r>
            <a:r>
              <a:rPr lang="it-IT" sz="2000" dirty="0" smtClean="0"/>
              <a:t> </a:t>
            </a:r>
            <a:r>
              <a:rPr lang="it-IT" sz="2000" dirty="0" err="1" smtClean="0"/>
              <a:t>tempor</a:t>
            </a:r>
            <a:endParaRPr lang="it-IT" sz="2000" dirty="0" smtClean="0"/>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incididunt</a:t>
            </a:r>
            <a:r>
              <a:rPr lang="it-IT" sz="2000" dirty="0" smtClean="0"/>
              <a:t> </a:t>
            </a:r>
            <a:r>
              <a:rPr lang="it-IT" sz="2000" dirty="0" err="1" smtClean="0"/>
              <a:t>ut</a:t>
            </a:r>
            <a:r>
              <a:rPr lang="it-IT" sz="2000" dirty="0" smtClean="0"/>
              <a:t> </a:t>
            </a:r>
            <a:r>
              <a:rPr lang="it-IT" sz="2000" dirty="0" err="1" smtClean="0"/>
              <a:t>labore</a:t>
            </a:r>
            <a:r>
              <a:rPr lang="it-IT" sz="2000" dirty="0" smtClean="0"/>
              <a:t> </a:t>
            </a:r>
            <a:r>
              <a:rPr lang="it-IT" sz="2000" dirty="0" err="1" smtClean="0"/>
              <a:t>et</a:t>
            </a:r>
            <a:r>
              <a:rPr lang="it-IT" sz="2000" dirty="0" smtClean="0"/>
              <a:t> dolore</a:t>
            </a:r>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endParaRPr lang="it-IT" dirty="0"/>
          </a:p>
        </p:txBody>
      </p:sp>
      <p:sp>
        <p:nvSpPr>
          <p:cNvPr id="9" name="Segnaposto numero diapositiva 6"/>
          <p:cNvSpPr>
            <a:spLocks noGrp="1"/>
          </p:cNvSpPr>
          <p:nvPr>
            <p:ph type="sldNum" sz="quarter" idx="13"/>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noAutofit/>
          </a:bodyPr>
          <a:lstStyle>
            <a:lvl1pPr>
              <a:defRPr sz="3600"/>
            </a:lvl1pPr>
          </a:lstStyle>
          <a:p>
            <a:r>
              <a:rPr lang="it-IT" dirty="0" smtClean="0"/>
              <a:t>Titolo slide con immagine doppia</a:t>
            </a:r>
            <a:endParaRPr lang="it-IT" dirty="0"/>
          </a:p>
        </p:txBody>
      </p:sp>
      <p:sp>
        <p:nvSpPr>
          <p:cNvPr id="7" name="Segnaposto immagine 6"/>
          <p:cNvSpPr>
            <a:spLocks noGrp="1"/>
          </p:cNvSpPr>
          <p:nvPr>
            <p:ph type="pic" sz="quarter" idx="10" hasCustomPrompt="1"/>
          </p:nvPr>
        </p:nvSpPr>
        <p:spPr>
          <a:xfrm>
            <a:off x="4953000" y="1752600"/>
            <a:ext cx="3733800" cy="1866900"/>
          </a:xfrm>
        </p:spPr>
        <p:txBody>
          <a:bodyPr/>
          <a:lstStyle/>
          <a:p>
            <a:r>
              <a:rPr lang="it-IT" smtClean="0"/>
              <a:t>Fare clic sull'icona per inserire un'immagine</a:t>
            </a:r>
            <a:endParaRPr lang="it-IT" dirty="0"/>
          </a:p>
        </p:txBody>
      </p:sp>
      <p:sp>
        <p:nvSpPr>
          <p:cNvPr id="8" name="Segnaposto immagine 6"/>
          <p:cNvSpPr>
            <a:spLocks noGrp="1"/>
          </p:cNvSpPr>
          <p:nvPr>
            <p:ph type="pic" sz="quarter" idx="11" hasCustomPrompt="1"/>
          </p:nvPr>
        </p:nvSpPr>
        <p:spPr>
          <a:xfrm>
            <a:off x="4953000" y="3962400"/>
            <a:ext cx="3733800" cy="1866900"/>
          </a:xfrm>
        </p:spPr>
        <p:txBody>
          <a:bodyPr/>
          <a:lstStyle/>
          <a:p>
            <a:r>
              <a:rPr lang="it-IT" smtClean="0"/>
              <a:t>Fare clic sull'icona per inserire un'immagine</a:t>
            </a:r>
            <a:endParaRPr lang="it-IT" dirty="0"/>
          </a:p>
        </p:txBody>
      </p:sp>
      <p:sp>
        <p:nvSpPr>
          <p:cNvPr id="10" name="Segnaposto testo 9"/>
          <p:cNvSpPr>
            <a:spLocks noGrp="1"/>
          </p:cNvSpPr>
          <p:nvPr>
            <p:ph type="body" sz="quarter" idx="12" hasCustomPrompt="1"/>
          </p:nvPr>
        </p:nvSpPr>
        <p:spPr>
          <a:xfrm>
            <a:off x="457200" y="1752600"/>
            <a:ext cx="4038600" cy="1866900"/>
          </a:xfrm>
        </p:spPr>
        <p:txBody>
          <a:bodyPr>
            <a:normAutofit/>
          </a:bodyPr>
          <a:lstStyle>
            <a:lvl1pPr marL="342900" marR="0" indent="-342900" algn="l" defTabSz="457200" rtl="0" eaLnBrk="1" fontAlgn="auto" latinLnBrk="0" hangingPunct="1">
              <a:lnSpc>
                <a:spcPct val="100000"/>
              </a:lnSpc>
              <a:spcBef>
                <a:spcPts val="0"/>
              </a:spcBef>
              <a:spcAft>
                <a:spcPts val="0"/>
              </a:spcAft>
              <a:buClr>
                <a:srgbClr val="152460"/>
              </a:buClr>
              <a:buSzPct val="122000"/>
              <a:buFont typeface="Arial" panose="020B0604020202020204"/>
              <a:buChar char="•"/>
              <a:defRPr lang="it-IT" sz="1100" baseline="0" smtClean="0">
                <a:solidFill>
                  <a:schemeClr val="tx1">
                    <a:lumMod val="85000"/>
                    <a:lumOff val="15000"/>
                  </a:schemeClr>
                </a:solidFill>
              </a:defRPr>
            </a:lvl1pPr>
          </a:lstStyle>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Lorem</a:t>
            </a:r>
            <a:r>
              <a:rPr lang="it-IT" sz="2000" dirty="0" smtClean="0"/>
              <a:t> </a:t>
            </a:r>
            <a:r>
              <a:rPr lang="it-IT" sz="2000" dirty="0" err="1" smtClean="0"/>
              <a:t>ipsum</a:t>
            </a:r>
            <a:r>
              <a:rPr lang="it-IT" sz="2000" dirty="0" smtClean="0"/>
              <a:t> dolor sit </a:t>
            </a:r>
            <a:r>
              <a:rPr lang="it-IT" sz="2000" dirty="0" err="1" smtClean="0"/>
              <a:t>amet</a:t>
            </a:r>
            <a:r>
              <a:rPr lang="it-IT" sz="2000" dirty="0" smtClean="0"/>
              <a:t>,</a:t>
            </a:r>
          </a:p>
          <a:p>
            <a:pPr marL="342900" marR="0" lvl="0" indent="-342900" algn="l" defTabSz="457200" rtl="0" eaLnBrk="1" fontAlgn="auto" latinLnBrk="0" hangingPunct="1">
              <a:lnSpc>
                <a:spcPct val="100000"/>
              </a:lnSpc>
              <a:spcBef>
                <a:spcPct val="20000"/>
              </a:spcBef>
              <a:spcAft>
                <a:spcPts val="0"/>
              </a:spcAft>
              <a:buClr>
                <a:srgbClr val="152460"/>
              </a:buClr>
              <a:buSzPct val="122000"/>
              <a:defRPr/>
            </a:pPr>
            <a:r>
              <a:rPr lang="it-IT" sz="2000" dirty="0" err="1" smtClean="0"/>
              <a:t>consectetur</a:t>
            </a:r>
            <a:r>
              <a:rPr lang="it-IT" sz="2000" dirty="0" smtClean="0"/>
              <a:t> </a:t>
            </a:r>
            <a:r>
              <a:rPr lang="it-IT" sz="2000" dirty="0" err="1" smtClean="0"/>
              <a:t>adipiscing</a:t>
            </a:r>
            <a:r>
              <a:rPr lang="it-IT" sz="2000" dirty="0" smtClean="0"/>
              <a:t> </a:t>
            </a:r>
            <a:r>
              <a:rPr lang="it-IT" sz="2000" dirty="0" err="1" smtClean="0"/>
              <a:t>elit</a:t>
            </a:r>
            <a:r>
              <a:rPr lang="it-IT" sz="2000" dirty="0" smtClean="0"/>
              <a:t>,</a:t>
            </a:r>
          </a:p>
          <a:p>
            <a:pPr marL="342900" marR="0" lvl="0" indent="-342900" algn="l" defTabSz="457200" rtl="0" eaLnBrk="1" fontAlgn="auto" latinLnBrk="0" hangingPunct="1">
              <a:lnSpc>
                <a:spcPct val="100000"/>
              </a:lnSpc>
              <a:spcBef>
                <a:spcPct val="20000"/>
              </a:spcBef>
              <a:spcAft>
                <a:spcPts val="0"/>
              </a:spcAft>
              <a:buClr>
                <a:srgbClr val="152460"/>
              </a:buClr>
              <a:buSzPct val="122000"/>
              <a:defRPr/>
            </a:pPr>
            <a:r>
              <a:rPr lang="it-IT" sz="2000" dirty="0" err="1" smtClean="0"/>
              <a:t>sed</a:t>
            </a:r>
            <a:r>
              <a:rPr lang="it-IT" sz="2000" dirty="0" smtClean="0"/>
              <a:t> do </a:t>
            </a:r>
            <a:r>
              <a:rPr lang="it-IT" sz="2000" dirty="0" err="1" smtClean="0"/>
              <a:t>eiusmod</a:t>
            </a:r>
            <a:r>
              <a:rPr lang="it-IT" sz="2000" dirty="0" smtClean="0"/>
              <a:t> </a:t>
            </a:r>
            <a:r>
              <a:rPr lang="it-IT" sz="2000" dirty="0" err="1" smtClean="0"/>
              <a:t>tempor</a:t>
            </a:r>
            <a:endParaRPr lang="it-IT" sz="2000" dirty="0" smtClean="0"/>
          </a:p>
          <a:p>
            <a:pPr marL="342900" marR="0" lvl="0" indent="-342900" algn="l" defTabSz="457200" rtl="0" eaLnBrk="1" fontAlgn="auto" latinLnBrk="0" hangingPunct="1">
              <a:lnSpc>
                <a:spcPct val="100000"/>
              </a:lnSpc>
              <a:spcBef>
                <a:spcPct val="20000"/>
              </a:spcBef>
              <a:spcAft>
                <a:spcPts val="0"/>
              </a:spcAft>
              <a:buClr>
                <a:srgbClr val="152460"/>
              </a:buClr>
              <a:buSzPct val="122000"/>
              <a:defRPr/>
            </a:pPr>
            <a:r>
              <a:rPr lang="it-IT" sz="2000" dirty="0" err="1" smtClean="0"/>
              <a:t>incididunt</a:t>
            </a:r>
            <a:r>
              <a:rPr lang="it-IT" sz="2000" dirty="0" smtClean="0"/>
              <a:t> </a:t>
            </a:r>
            <a:r>
              <a:rPr lang="it-IT" sz="2000" dirty="0" err="1" smtClean="0"/>
              <a:t>ut</a:t>
            </a:r>
            <a:r>
              <a:rPr lang="it-IT" sz="2000" dirty="0" smtClean="0"/>
              <a:t> </a:t>
            </a:r>
            <a:r>
              <a:rPr lang="it-IT" sz="2000" dirty="0" err="1" smtClean="0"/>
              <a:t>labore</a:t>
            </a:r>
            <a:r>
              <a:rPr lang="it-IT" sz="2000" dirty="0" smtClean="0"/>
              <a:t> </a:t>
            </a:r>
            <a:r>
              <a:rPr lang="it-IT" sz="2000" dirty="0" err="1" smtClean="0"/>
              <a:t>et</a:t>
            </a:r>
            <a:r>
              <a:rPr lang="it-IT" sz="2000" dirty="0" smtClean="0"/>
              <a:t> dolore</a:t>
            </a:r>
          </a:p>
          <a:p>
            <a:pPr marL="342900" marR="0" lvl="0" indent="-342900" algn="l" defTabSz="457200" rtl="0" eaLnBrk="1" fontAlgn="auto" latinLnBrk="0" hangingPunct="1">
              <a:lnSpc>
                <a:spcPct val="100000"/>
              </a:lnSpc>
              <a:spcBef>
                <a:spcPct val="20000"/>
              </a:spcBef>
              <a:spcAft>
                <a:spcPts val="0"/>
              </a:spcAft>
              <a:buClr>
                <a:srgbClr val="152460"/>
              </a:buClr>
              <a:buSzPct val="122000"/>
              <a:defRPr/>
            </a:pPr>
            <a:endParaRPr lang="it-IT" dirty="0"/>
          </a:p>
        </p:txBody>
      </p:sp>
      <p:sp>
        <p:nvSpPr>
          <p:cNvPr id="12" name="Segnaposto testo 9"/>
          <p:cNvSpPr>
            <a:spLocks noGrp="1"/>
          </p:cNvSpPr>
          <p:nvPr>
            <p:ph type="body" sz="quarter" idx="13" hasCustomPrompt="1"/>
          </p:nvPr>
        </p:nvSpPr>
        <p:spPr>
          <a:xfrm>
            <a:off x="457200" y="3962400"/>
            <a:ext cx="4038600" cy="1866900"/>
          </a:xfrm>
        </p:spPr>
        <p:txBody>
          <a:bodyPr>
            <a:normAutofit/>
          </a:bodyPr>
          <a:lstStyle>
            <a:lvl1pPr marL="342900" marR="0" indent="-342900" algn="l" defTabSz="457200" rtl="0" eaLnBrk="1" fontAlgn="auto" latinLnBrk="0" hangingPunct="1">
              <a:lnSpc>
                <a:spcPct val="100000"/>
              </a:lnSpc>
              <a:spcBef>
                <a:spcPts val="0"/>
              </a:spcBef>
              <a:spcAft>
                <a:spcPts val="0"/>
              </a:spcAft>
              <a:buClr>
                <a:srgbClr val="152460"/>
              </a:buClr>
              <a:buSzPct val="122000"/>
              <a:buFont typeface="Arial" panose="020B0604020202020204"/>
              <a:buNone/>
              <a:defRPr lang="it-IT" sz="1100" baseline="0" smtClean="0">
                <a:solidFill>
                  <a:schemeClr val="tx1">
                    <a:lumMod val="85000"/>
                    <a:lumOff val="15000"/>
                  </a:schemeClr>
                </a:solidFill>
              </a:defRPr>
            </a:lvl1pPr>
          </a:lstStyle>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Lorem</a:t>
            </a:r>
            <a:r>
              <a:rPr lang="it-IT" sz="2000" dirty="0" smtClean="0"/>
              <a:t> </a:t>
            </a:r>
            <a:r>
              <a:rPr lang="it-IT" sz="2000" dirty="0" err="1" smtClean="0"/>
              <a:t>ipsum</a:t>
            </a:r>
            <a:r>
              <a:rPr lang="it-IT" sz="2000" dirty="0" smtClean="0"/>
              <a:t> dolor sit </a:t>
            </a:r>
            <a:r>
              <a:rPr lang="it-IT" sz="2000" dirty="0" err="1" smtClean="0"/>
              <a:t>amet</a:t>
            </a:r>
            <a:r>
              <a:rPr lang="it-IT" sz="2000" dirty="0" smtClean="0"/>
              <a:t>,</a:t>
            </a:r>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consectetur</a:t>
            </a:r>
            <a:r>
              <a:rPr lang="it-IT" sz="2000" dirty="0" smtClean="0"/>
              <a:t> </a:t>
            </a:r>
            <a:r>
              <a:rPr lang="it-IT" sz="2000" dirty="0" err="1" smtClean="0"/>
              <a:t>adipiscing</a:t>
            </a:r>
            <a:r>
              <a:rPr lang="it-IT" sz="2000" dirty="0" smtClean="0"/>
              <a:t> </a:t>
            </a:r>
            <a:r>
              <a:rPr lang="it-IT" sz="2000" dirty="0" err="1" smtClean="0"/>
              <a:t>elit</a:t>
            </a:r>
            <a:r>
              <a:rPr lang="it-IT" sz="2000" dirty="0" smtClean="0"/>
              <a:t>,</a:t>
            </a:r>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sed</a:t>
            </a:r>
            <a:r>
              <a:rPr lang="it-IT" sz="2000" dirty="0" smtClean="0"/>
              <a:t> do </a:t>
            </a:r>
            <a:r>
              <a:rPr lang="it-IT" sz="2000" dirty="0" err="1" smtClean="0"/>
              <a:t>eiusmod</a:t>
            </a:r>
            <a:r>
              <a:rPr lang="it-IT" sz="2000" dirty="0" smtClean="0"/>
              <a:t> </a:t>
            </a:r>
            <a:r>
              <a:rPr lang="it-IT" sz="2000" dirty="0" err="1" smtClean="0"/>
              <a:t>tempor</a:t>
            </a:r>
            <a:endParaRPr lang="it-IT" sz="2000" dirty="0" smtClean="0"/>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incididunt</a:t>
            </a:r>
            <a:r>
              <a:rPr lang="it-IT" sz="2000" dirty="0" smtClean="0"/>
              <a:t> </a:t>
            </a:r>
            <a:r>
              <a:rPr lang="it-IT" sz="2000" dirty="0" err="1" smtClean="0"/>
              <a:t>ut</a:t>
            </a:r>
            <a:r>
              <a:rPr lang="it-IT" sz="2000" dirty="0" smtClean="0"/>
              <a:t> </a:t>
            </a:r>
            <a:r>
              <a:rPr lang="it-IT" sz="2000" dirty="0" err="1" smtClean="0"/>
              <a:t>labore</a:t>
            </a:r>
            <a:r>
              <a:rPr lang="it-IT" sz="2000" dirty="0" smtClean="0"/>
              <a:t> </a:t>
            </a:r>
            <a:r>
              <a:rPr lang="it-IT" sz="2000" dirty="0" err="1" smtClean="0"/>
              <a:t>et</a:t>
            </a:r>
            <a:r>
              <a:rPr lang="it-IT" sz="2000" dirty="0" smtClean="0"/>
              <a:t> dolore</a:t>
            </a:r>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endParaRPr lang="it-IT" dirty="0"/>
          </a:p>
        </p:txBody>
      </p:sp>
      <p:sp>
        <p:nvSpPr>
          <p:cNvPr id="13" name="Segnaposto numero diapositiva 6"/>
          <p:cNvSpPr>
            <a:spLocks noGrp="1"/>
          </p:cNvSpPr>
          <p:nvPr>
            <p:ph type="sldNum" sz="quarter" idx="14"/>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lvl1pPr>
              <a:defRPr sz="3600"/>
            </a:lvl1pPr>
          </a:lstStyle>
          <a:p>
            <a:r>
              <a:rPr lang="it-IT" dirty="0" smtClean="0"/>
              <a:t>Slide con grafico pagina intera</a:t>
            </a:r>
            <a:endParaRPr lang="it-IT" dirty="0"/>
          </a:p>
        </p:txBody>
      </p:sp>
      <p:sp>
        <p:nvSpPr>
          <p:cNvPr id="6" name="Segnaposto grafico 5"/>
          <p:cNvSpPr>
            <a:spLocks noGrp="1"/>
          </p:cNvSpPr>
          <p:nvPr>
            <p:ph type="chart" sz="quarter" idx="13" hasCustomPrompt="1"/>
          </p:nvPr>
        </p:nvSpPr>
        <p:spPr>
          <a:xfrm>
            <a:off x="457200" y="1676400"/>
            <a:ext cx="8229600" cy="4419600"/>
          </a:xfrm>
        </p:spPr>
        <p:txBody>
          <a:bodyPr/>
          <a:lstStyle/>
          <a:p>
            <a:r>
              <a:rPr lang="it-IT" smtClean="0"/>
              <a:t>Fare clic sull'icona per inserire un grafico</a:t>
            </a:r>
            <a:endParaRPr lang="it-IT"/>
          </a:p>
        </p:txBody>
      </p:sp>
      <p:sp>
        <p:nvSpPr>
          <p:cNvPr id="7" name="Segnaposto numero diapositiva 6"/>
          <p:cNvSpPr>
            <a:spLocks noGrp="1"/>
          </p:cNvSpPr>
          <p:nvPr>
            <p:ph type="sldNum" sz="quarter" idx="12"/>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4_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lvl1pPr>
              <a:defRPr sz="3600"/>
            </a:lvl1pPr>
          </a:lstStyle>
          <a:p>
            <a:r>
              <a:rPr lang="it-IT" dirty="0" smtClean="0"/>
              <a:t>Slide grafico con didascalie</a:t>
            </a:r>
            <a:endParaRPr lang="it-IT" dirty="0"/>
          </a:p>
        </p:txBody>
      </p:sp>
      <p:sp>
        <p:nvSpPr>
          <p:cNvPr id="6" name="Segnaposto grafico 5"/>
          <p:cNvSpPr>
            <a:spLocks noGrp="1"/>
          </p:cNvSpPr>
          <p:nvPr>
            <p:ph type="chart" sz="quarter" idx="13" hasCustomPrompt="1"/>
          </p:nvPr>
        </p:nvSpPr>
        <p:spPr>
          <a:xfrm>
            <a:off x="457200" y="1676400"/>
            <a:ext cx="3733800" cy="4419600"/>
          </a:xfrm>
        </p:spPr>
        <p:txBody>
          <a:bodyPr/>
          <a:lstStyle/>
          <a:p>
            <a:r>
              <a:rPr lang="it-IT" smtClean="0"/>
              <a:t>Fare clic sull'icona per inserire un grafico</a:t>
            </a:r>
            <a:endParaRPr lang="it-IT"/>
          </a:p>
        </p:txBody>
      </p:sp>
      <p:sp>
        <p:nvSpPr>
          <p:cNvPr id="5" name="Segnaposto testo 9"/>
          <p:cNvSpPr>
            <a:spLocks noGrp="1"/>
          </p:cNvSpPr>
          <p:nvPr>
            <p:ph type="body" sz="quarter" idx="14" hasCustomPrompt="1"/>
          </p:nvPr>
        </p:nvSpPr>
        <p:spPr>
          <a:xfrm>
            <a:off x="4648200" y="1676400"/>
            <a:ext cx="4038600" cy="4419600"/>
          </a:xfrm>
        </p:spPr>
        <p:txBody>
          <a:bodyPr>
            <a:normAutofit/>
          </a:bodyPr>
          <a:lstStyle>
            <a:lvl1pPr marL="342900" marR="0" indent="-342900" algn="l" defTabSz="457200" rtl="0" eaLnBrk="1" fontAlgn="auto" latinLnBrk="0" hangingPunct="1">
              <a:lnSpc>
                <a:spcPct val="100000"/>
              </a:lnSpc>
              <a:spcBef>
                <a:spcPts val="0"/>
              </a:spcBef>
              <a:spcAft>
                <a:spcPts val="0"/>
              </a:spcAft>
              <a:buClr>
                <a:srgbClr val="152460"/>
              </a:buClr>
              <a:buSzPct val="122000"/>
              <a:buFont typeface="Arial" panose="020B0604020202020204"/>
              <a:buNone/>
              <a:defRPr lang="it-IT" sz="1100" baseline="0" smtClean="0">
                <a:solidFill>
                  <a:schemeClr val="tx1">
                    <a:lumMod val="85000"/>
                    <a:lumOff val="15000"/>
                  </a:schemeClr>
                </a:solidFill>
              </a:defRPr>
            </a:lvl1pPr>
          </a:lstStyle>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Lorem</a:t>
            </a:r>
            <a:r>
              <a:rPr lang="it-IT" sz="2000" dirty="0" smtClean="0"/>
              <a:t> </a:t>
            </a:r>
            <a:r>
              <a:rPr lang="it-IT" sz="2000" dirty="0" err="1" smtClean="0"/>
              <a:t>ipsum</a:t>
            </a:r>
            <a:r>
              <a:rPr lang="it-IT" sz="2000" dirty="0" smtClean="0"/>
              <a:t> dolor sit </a:t>
            </a:r>
            <a:r>
              <a:rPr lang="it-IT" sz="2000" dirty="0" err="1" smtClean="0"/>
              <a:t>amet</a:t>
            </a:r>
            <a:r>
              <a:rPr lang="it-IT" sz="2000" dirty="0" smtClean="0"/>
              <a:t>,</a:t>
            </a:r>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consectetur</a:t>
            </a:r>
            <a:r>
              <a:rPr lang="it-IT" sz="2000" dirty="0" smtClean="0"/>
              <a:t> </a:t>
            </a:r>
            <a:r>
              <a:rPr lang="it-IT" sz="2000" dirty="0" err="1" smtClean="0"/>
              <a:t>adipiscing</a:t>
            </a:r>
            <a:r>
              <a:rPr lang="it-IT" sz="2000" dirty="0" smtClean="0"/>
              <a:t> </a:t>
            </a:r>
            <a:r>
              <a:rPr lang="it-IT" sz="2000" dirty="0" err="1" smtClean="0"/>
              <a:t>elit</a:t>
            </a:r>
            <a:r>
              <a:rPr lang="it-IT" sz="2000" dirty="0" smtClean="0"/>
              <a:t>,</a:t>
            </a:r>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sed</a:t>
            </a:r>
            <a:r>
              <a:rPr lang="it-IT" sz="2000" dirty="0" smtClean="0"/>
              <a:t> do </a:t>
            </a:r>
            <a:r>
              <a:rPr lang="it-IT" sz="2000" dirty="0" err="1" smtClean="0"/>
              <a:t>eiusmod</a:t>
            </a:r>
            <a:r>
              <a:rPr lang="it-IT" sz="2000" dirty="0" smtClean="0"/>
              <a:t> </a:t>
            </a:r>
            <a:r>
              <a:rPr lang="it-IT" sz="2000" dirty="0" err="1" smtClean="0"/>
              <a:t>tempor</a:t>
            </a:r>
            <a:endParaRPr lang="it-IT" sz="2000" dirty="0" smtClean="0"/>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r>
              <a:rPr lang="it-IT" sz="2000" dirty="0" err="1" smtClean="0"/>
              <a:t>incididunt</a:t>
            </a:r>
            <a:r>
              <a:rPr lang="it-IT" sz="2000" dirty="0" smtClean="0"/>
              <a:t> </a:t>
            </a:r>
            <a:r>
              <a:rPr lang="it-IT" sz="2000" dirty="0" err="1" smtClean="0"/>
              <a:t>ut</a:t>
            </a:r>
            <a:r>
              <a:rPr lang="it-IT" sz="2000" dirty="0" smtClean="0"/>
              <a:t> </a:t>
            </a:r>
            <a:r>
              <a:rPr lang="it-IT" sz="2000" dirty="0" err="1" smtClean="0"/>
              <a:t>labore</a:t>
            </a:r>
            <a:r>
              <a:rPr lang="it-IT" sz="2000" dirty="0" smtClean="0"/>
              <a:t> </a:t>
            </a:r>
            <a:r>
              <a:rPr lang="it-IT" sz="2000" dirty="0" err="1" smtClean="0"/>
              <a:t>et</a:t>
            </a:r>
            <a:r>
              <a:rPr lang="it-IT" sz="2000" dirty="0" smtClean="0"/>
              <a:t> dolore</a:t>
            </a:r>
          </a:p>
          <a:p>
            <a:pPr marL="342900" marR="0" lvl="0" indent="-342900" algn="l" defTabSz="457200" rtl="0" eaLnBrk="1" fontAlgn="auto" latinLnBrk="0" hangingPunct="1">
              <a:lnSpc>
                <a:spcPct val="100000"/>
              </a:lnSpc>
              <a:spcBef>
                <a:spcPct val="20000"/>
              </a:spcBef>
              <a:spcAft>
                <a:spcPts val="0"/>
              </a:spcAft>
              <a:buClr>
                <a:srgbClr val="152460"/>
              </a:buClr>
              <a:buSzPct val="122000"/>
              <a:buFont typeface="Arial" panose="020B0604020202020204"/>
              <a:buNone/>
              <a:defRPr/>
            </a:pPr>
            <a:endParaRPr lang="it-IT" dirty="0"/>
          </a:p>
        </p:txBody>
      </p:sp>
      <p:sp>
        <p:nvSpPr>
          <p:cNvPr id="7" name="Segnaposto numero diapositiva 6"/>
          <p:cNvSpPr>
            <a:spLocks noGrp="1"/>
          </p:cNvSpPr>
          <p:nvPr>
            <p:ph type="sldNum" sz="quarter" idx="12"/>
          </p:nvPr>
        </p:nvSpPr>
        <p:spPr>
          <a:xfrm>
            <a:off x="6858000" y="6391275"/>
            <a:ext cx="21336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lvl1pPr>
              <a:defRPr baseline="0"/>
            </a:lvl1pPr>
          </a:lstStyle>
          <a:p>
            <a:r>
              <a:rPr lang="it-IT" dirty="0" smtClean="0"/>
              <a:t>Slide testo semplice con citazioni</a:t>
            </a:r>
            <a:endParaRPr lang="it-IT" dirty="0"/>
          </a:p>
        </p:txBody>
      </p:sp>
      <p:sp>
        <p:nvSpPr>
          <p:cNvPr id="6" name="Segnaposto testo 5"/>
          <p:cNvSpPr>
            <a:spLocks noGrp="1"/>
          </p:cNvSpPr>
          <p:nvPr>
            <p:ph type="body" sz="quarter" idx="13" hasCustomPrompt="1"/>
          </p:nvPr>
        </p:nvSpPr>
        <p:spPr>
          <a:xfrm>
            <a:off x="762000" y="1600200"/>
            <a:ext cx="7620000" cy="2133600"/>
          </a:xfrm>
        </p:spPr>
        <p:txBody>
          <a:bodyPr>
            <a:normAutofit/>
          </a:bodyPr>
          <a:lstStyle>
            <a:lvl1pPr marL="71755" indent="0">
              <a:buNone/>
              <a:defRPr sz="2600" baseline="0"/>
            </a:lvl1pPr>
          </a:lstStyle>
          <a:p>
            <a:pPr lvl="0"/>
            <a:r>
              <a:rPr lang="it-IT" dirty="0" smtClean="0"/>
              <a:t>Questo è un testo semplice. Si consiglia di non inserire testi di dimensione inferiore ai 18pt per le presentazioni e di 16pt per gli stampati, specialmente se slide multiple su pagina singola</a:t>
            </a:r>
            <a:endParaRPr lang="it-IT" dirty="0"/>
          </a:p>
        </p:txBody>
      </p:sp>
      <p:sp>
        <p:nvSpPr>
          <p:cNvPr id="5" name="Segnaposto testo 5"/>
          <p:cNvSpPr>
            <a:spLocks noGrp="1"/>
          </p:cNvSpPr>
          <p:nvPr>
            <p:ph type="body" sz="quarter" idx="14" hasCustomPrompt="1"/>
          </p:nvPr>
        </p:nvSpPr>
        <p:spPr>
          <a:xfrm>
            <a:off x="762000" y="3886200"/>
            <a:ext cx="7620000" cy="2133600"/>
          </a:xfrm>
        </p:spPr>
        <p:txBody>
          <a:bodyPr/>
          <a:lstStyle>
            <a:lvl1pPr marL="71755" indent="0" algn="ctr">
              <a:buNone/>
              <a:defRPr i="1" baseline="0"/>
            </a:lvl1pPr>
          </a:lstStyle>
          <a:p>
            <a:pPr lvl="0"/>
            <a:r>
              <a:rPr lang="it-IT" dirty="0" smtClean="0"/>
              <a:t>Questo formato può essere usato per le citazioni altri elementi testuali da mettere in evidenza.</a:t>
            </a:r>
            <a:endParaRPr lang="it-IT" dirty="0"/>
          </a:p>
        </p:txBody>
      </p:sp>
      <p:sp>
        <p:nvSpPr>
          <p:cNvPr id="9" name="Segnaposto numero diapositiva 6"/>
          <p:cNvSpPr>
            <a:spLocks noGrp="1"/>
          </p:cNvSpPr>
          <p:nvPr>
            <p:ph type="sldNum" sz="quarter" idx="12"/>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dirty="0" smtClean="0"/>
              <a:t>Slide </a:t>
            </a:r>
            <a:r>
              <a:rPr lang="it-IT" dirty="0" err="1" smtClean="0"/>
              <a:t>smart</a:t>
            </a:r>
            <a:r>
              <a:rPr lang="it-IT" dirty="0" smtClean="0"/>
              <a:t> art</a:t>
            </a:r>
            <a:endParaRPr lang="it-IT" dirty="0"/>
          </a:p>
        </p:txBody>
      </p:sp>
      <p:sp>
        <p:nvSpPr>
          <p:cNvPr id="6" name="Segnaposto numero diapositiva 6"/>
          <p:cNvSpPr>
            <a:spLocks noGrp="1"/>
          </p:cNvSpPr>
          <p:nvPr>
            <p:ph type="sldNum" sz="quarter" idx="12"/>
          </p:nvPr>
        </p:nvSpPr>
        <p:spPr>
          <a:xfrm>
            <a:off x="6172200" y="6391275"/>
            <a:ext cx="2819400" cy="365125"/>
          </a:xfrm>
          <a:ln>
            <a:solidFill>
              <a:srgbClr val="152460"/>
            </a:solidFill>
          </a:ln>
        </p:spPr>
        <p:txBody>
          <a:bodyPr/>
          <a:lstStyle>
            <a:lvl1pPr>
              <a:defRPr>
                <a:solidFill>
                  <a:schemeClr val="bg1"/>
                </a:solidFill>
              </a:defRPr>
            </a:lvl1pPr>
          </a:lstStyle>
          <a:p>
            <a:fld id="{91138CFF-01D2-E747-91FA-2AA6EA3958D9}"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dirty="0" smtClean="0"/>
              <a:t>Titolo della slide</a:t>
            </a:r>
            <a:endParaRPr lang="it-IT" dirty="0"/>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smtClean="0"/>
              <a:t>Questo è un punto elenco di primo livello</a:t>
            </a:r>
          </a:p>
          <a:p>
            <a:pPr lvl="1"/>
            <a:r>
              <a:rPr lang="it-IT" sz="2400" dirty="0" smtClean="0"/>
              <a:t>Questo è un punto elenco di secondo livello</a:t>
            </a:r>
          </a:p>
          <a:p>
            <a:pPr lvl="2"/>
            <a:r>
              <a:rPr lang="it-IT" dirty="0" smtClean="0"/>
              <a:t>Evitare di utilizzare punti elenco di terzo livello, laddove necessario usare un testo rientrante corsivo di minimo 18pt nelle presentazioni e di 16pt negli stampati </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5ACF3-0E2D-A347-BF5D-69918AD2C66A}" type="datetimeFigureOut">
              <a:rPr lang="it-IT" smtClean="0"/>
              <a:t>14/12/2018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138CFF-01D2-E747-91FA-2AA6EA3958D9}" type="slidenum">
              <a:rPr lang="it-IT" smtClean="0"/>
              <a:t>‹N›</a:t>
            </a:fld>
            <a:endParaRPr lang="it-IT"/>
          </a:p>
        </p:txBody>
      </p:sp>
      <p:sp>
        <p:nvSpPr>
          <p:cNvPr id="7" name="Rettangolo 6"/>
          <p:cNvSpPr/>
          <p:nvPr/>
        </p:nvSpPr>
        <p:spPr>
          <a:xfrm>
            <a:off x="0" y="6282265"/>
            <a:ext cx="9144000" cy="621772"/>
          </a:xfrm>
          <a:prstGeom prst="rect">
            <a:avLst/>
          </a:prstGeom>
          <a:solidFill>
            <a:srgbClr val="1524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rgbClr val="152460"/>
              </a:solidFill>
            </a:endParaRPr>
          </a:p>
        </p:txBody>
      </p:sp>
      <p:pic>
        <p:nvPicPr>
          <p:cNvPr id="8" name="Immagine 7" descr="Logo_UniBG_BIANCO_trasparenza.png"/>
          <p:cNvPicPr>
            <a:picLocks noChangeAspect="1"/>
          </p:cNvPicPr>
          <p:nvPr/>
        </p:nvPicPr>
        <p:blipFill>
          <a:blip r:embed="rId15"/>
          <a:stretch>
            <a:fillRect/>
          </a:stretch>
        </p:blipFill>
        <p:spPr>
          <a:xfrm>
            <a:off x="76200" y="6359149"/>
            <a:ext cx="457200" cy="460754"/>
          </a:xfrm>
          <a:prstGeom prst="rect">
            <a:avLst/>
          </a:prstGeom>
        </p:spPr>
      </p:pic>
      <p:sp>
        <p:nvSpPr>
          <p:cNvPr id="9" name="CasellaDiTesto 8"/>
          <p:cNvSpPr txBox="1"/>
          <p:nvPr/>
        </p:nvSpPr>
        <p:spPr>
          <a:xfrm>
            <a:off x="533400" y="6445539"/>
            <a:ext cx="5323938" cy="276999"/>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defRPr/>
            </a:pPr>
            <a:r>
              <a:rPr lang="it-IT" sz="1200" dirty="0" smtClean="0">
                <a:solidFill>
                  <a:srgbClr val="E9E9E9"/>
                </a:solidFill>
                <a:latin typeface="Bodoni SvtyTwo ITC TT-Book"/>
                <a:cs typeface="Bodoni SvtyTwo ITC TT-Book"/>
              </a:rPr>
              <a:t>UNIVERSITÀ  DEGLI  STUDI </a:t>
            </a:r>
            <a:r>
              <a:rPr lang="it-IT" sz="1200" baseline="0" dirty="0" smtClean="0">
                <a:solidFill>
                  <a:srgbClr val="E9E9E9"/>
                </a:solidFill>
                <a:latin typeface="Bodoni SvtyTwo ITC TT-Book"/>
                <a:cs typeface="Bodoni SvtyTwo ITC TT-Book"/>
              </a:rPr>
              <a:t> </a:t>
            </a:r>
            <a:r>
              <a:rPr lang="it-IT" sz="1200" dirty="0" err="1" smtClean="0">
                <a:solidFill>
                  <a:srgbClr val="E9E9E9"/>
                </a:solidFill>
                <a:latin typeface="Bodoni SvtyTwo ITC TT-Book"/>
                <a:cs typeface="Bodoni SvtyTwo ITC TT-Book"/>
              </a:rPr>
              <a:t>DI</a:t>
            </a:r>
            <a:r>
              <a:rPr lang="it-IT" sz="1200" dirty="0" smtClean="0">
                <a:solidFill>
                  <a:srgbClr val="E9E9E9"/>
                </a:solidFill>
                <a:latin typeface="Bodoni SvtyTwo ITC TT-Book"/>
                <a:cs typeface="Bodoni SvtyTwo ITC TT-Book"/>
              </a:rPr>
              <a:t>  BERGAMO</a:t>
            </a:r>
            <a:endParaRPr lang="it-IT" sz="1200" dirty="0">
              <a:solidFill>
                <a:srgbClr val="E9E9E9"/>
              </a:solidFill>
              <a:latin typeface="Bodoni SvtyTwo ITC TT-Book"/>
              <a:cs typeface="Bodoni SvtyTwo ITC TT-Book"/>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457200" rtl="0" eaLnBrk="1" latinLnBrk="0" hangingPunct="1">
        <a:spcBef>
          <a:spcPct val="0"/>
        </a:spcBef>
        <a:buNone/>
        <a:defRPr sz="4000" b="1" kern="1200">
          <a:solidFill>
            <a:schemeClr val="tx1">
              <a:lumMod val="90000"/>
              <a:lumOff val="10000"/>
            </a:schemeClr>
          </a:solidFill>
          <a:latin typeface="Verdana" panose="020B0604030504040204"/>
          <a:ea typeface="+mj-ea"/>
          <a:cs typeface="Verdana" panose="020B0604030504040204"/>
        </a:defRPr>
      </a:lvl1pPr>
    </p:titleStyle>
    <p:bodyStyle>
      <a:lvl1pPr marL="342900" indent="-342900" algn="l" defTabSz="457200" rtl="0" eaLnBrk="1" latinLnBrk="0" hangingPunct="1">
        <a:spcBef>
          <a:spcPct val="20000"/>
        </a:spcBef>
        <a:buClr>
          <a:srgbClr val="152460"/>
        </a:buClr>
        <a:buSzPct val="122000"/>
        <a:buFont typeface="Arial" panose="020B0604020202020204"/>
        <a:buChar char="•"/>
        <a:defRPr sz="2800" kern="1200">
          <a:solidFill>
            <a:schemeClr val="tx1">
              <a:lumMod val="90000"/>
              <a:lumOff val="10000"/>
            </a:schemeClr>
          </a:solidFill>
          <a:latin typeface="Verdana" panose="020B0604030504040204"/>
          <a:ea typeface="+mn-ea"/>
          <a:cs typeface="Verdana" panose="020B0604030504040204"/>
        </a:defRPr>
      </a:lvl1pPr>
      <a:lvl2pPr marL="741680" indent="-284480" algn="l" defTabSz="457200" rtl="0" eaLnBrk="1" latinLnBrk="0" hangingPunct="1">
        <a:spcBef>
          <a:spcPct val="20000"/>
        </a:spcBef>
        <a:buClr>
          <a:srgbClr val="152460"/>
        </a:buClr>
        <a:buSzPct val="76000"/>
        <a:buFont typeface="Courier New" panose="02070309020205020404"/>
        <a:buChar char="o"/>
        <a:defRPr sz="2400" kern="1200">
          <a:solidFill>
            <a:schemeClr val="tx1">
              <a:lumMod val="90000"/>
              <a:lumOff val="10000"/>
            </a:schemeClr>
          </a:solidFill>
          <a:latin typeface="Verdana" panose="020B0604030504040204"/>
          <a:ea typeface="+mn-ea"/>
          <a:cs typeface="Verdana" panose="020B0604030504040204"/>
        </a:defRPr>
      </a:lvl2pPr>
      <a:lvl3pPr marL="964565" indent="0" algn="just" defTabSz="457200" rtl="0" eaLnBrk="1" latinLnBrk="0" hangingPunct="1">
        <a:spcBef>
          <a:spcPts val="600"/>
        </a:spcBef>
        <a:spcAft>
          <a:spcPts val="600"/>
        </a:spcAft>
        <a:buFontTx/>
        <a:buNone/>
        <a:defRPr sz="1800" i="1" kern="1200" baseline="0">
          <a:solidFill>
            <a:schemeClr val="tx1">
              <a:lumMod val="90000"/>
              <a:lumOff val="10000"/>
            </a:schemeClr>
          </a:solidFill>
          <a:latin typeface="Verdana" panose="020B0604030504040204"/>
          <a:ea typeface="+mn-ea"/>
          <a:cs typeface="Verdana" panose="020B0604030504040204"/>
        </a:defRPr>
      </a:lvl3pPr>
      <a:lvl4pPr marL="1600200" indent="-228600" algn="l" defTabSz="457200" rtl="0" eaLnBrk="1" latinLnBrk="0" hangingPunct="1">
        <a:spcBef>
          <a:spcPct val="20000"/>
        </a:spcBef>
        <a:buFont typeface="Arial" panose="020B0604020202020204"/>
        <a:buChar char="–"/>
        <a:defRPr sz="2000" kern="1200">
          <a:solidFill>
            <a:schemeClr val="tx1">
              <a:lumMod val="65000"/>
              <a:lumOff val="35000"/>
            </a:schemeClr>
          </a:solidFill>
          <a:latin typeface="Verdana" panose="020B0604030504040204"/>
          <a:ea typeface="+mn-ea"/>
          <a:cs typeface="Verdana" panose="020B0604030504040204"/>
        </a:defRPr>
      </a:lvl4pPr>
      <a:lvl5pPr marL="2057400" indent="-228600" algn="l" defTabSz="457200" rtl="0" eaLnBrk="1" latinLnBrk="0" hangingPunct="1">
        <a:spcBef>
          <a:spcPct val="20000"/>
        </a:spcBef>
        <a:buFont typeface="Arial" panose="020B0604020202020204"/>
        <a:buChar char="»"/>
        <a:defRPr sz="2000" kern="1200">
          <a:solidFill>
            <a:schemeClr val="tx1">
              <a:lumMod val="65000"/>
              <a:lumOff val="35000"/>
            </a:schemeClr>
          </a:solidFill>
          <a:latin typeface="Verdana" panose="020B0604030504040204"/>
          <a:ea typeface="+mn-ea"/>
          <a:cs typeface="Verdana" panose="020B0604030504040204"/>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0" y="0"/>
            <a:ext cx="9144000" cy="6858000"/>
          </a:xfrm>
          <a:prstGeom prst="rect">
            <a:avLst/>
          </a:prstGeom>
          <a:solidFill>
            <a:srgbClr val="13265C"/>
          </a:solidFill>
          <a:ln>
            <a:solidFill>
              <a:srgbClr val="13265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8" name="Immagine 6" descr="Logo_UniBG_BIANCO_trasparenza.png"/>
          <p:cNvPicPr>
            <a:picLocks noChangeAspect="1"/>
          </p:cNvPicPr>
          <p:nvPr/>
        </p:nvPicPr>
        <p:blipFill>
          <a:blip r:embed="rId2"/>
          <a:srcRect/>
          <a:stretch>
            <a:fillRect/>
          </a:stretch>
        </p:blipFill>
        <p:spPr bwMode="auto">
          <a:xfrm>
            <a:off x="500063" y="381000"/>
            <a:ext cx="1058862" cy="1066800"/>
          </a:xfrm>
          <a:prstGeom prst="rect">
            <a:avLst/>
          </a:prstGeom>
          <a:noFill/>
          <a:ln w="9525">
            <a:noFill/>
            <a:miter lim="800000"/>
            <a:headEnd/>
            <a:tailEnd/>
          </a:ln>
        </p:spPr>
      </p:pic>
      <p:sp>
        <p:nvSpPr>
          <p:cNvPr id="9" name="CasellaDiTesto 8"/>
          <p:cNvSpPr txBox="1"/>
          <p:nvPr/>
        </p:nvSpPr>
        <p:spPr>
          <a:xfrm>
            <a:off x="1676399" y="609600"/>
            <a:ext cx="7162799" cy="954107"/>
          </a:xfrm>
          <a:prstGeom prst="rect">
            <a:avLst/>
          </a:prstGeom>
          <a:noFill/>
        </p:spPr>
        <p:txBody>
          <a:bodyPr wrap="square">
            <a:spAutoFit/>
          </a:bodyPr>
          <a:lstStyle/>
          <a:p>
            <a:pPr>
              <a:defRPr/>
            </a:pPr>
            <a:r>
              <a:rPr lang="it-IT" sz="2800" dirty="0">
                <a:solidFill>
                  <a:srgbClr val="FFFFFF"/>
                </a:solidFill>
                <a:latin typeface="Bodoni SvtyTwo ITC TT-Book" pitchFamily="-96" charset="0"/>
                <a:ea typeface="Bodoni SvtyTwo ITC TT-Book" pitchFamily="-96" charset="0"/>
                <a:cs typeface="Bodoni SvtyTwo ITC TT-Book" pitchFamily="-96" charset="0"/>
              </a:rPr>
              <a:t>UNIVERSITÀ DEGLI STUDI </a:t>
            </a:r>
            <a:r>
              <a:rPr lang="it-IT" sz="2800" dirty="0" err="1">
                <a:solidFill>
                  <a:srgbClr val="FFFFFF"/>
                </a:solidFill>
                <a:latin typeface="Bodoni SvtyTwo ITC TT-Book" pitchFamily="-96" charset="0"/>
                <a:ea typeface="Bodoni SvtyTwo ITC TT-Book" pitchFamily="-96" charset="0"/>
                <a:cs typeface="Bodoni SvtyTwo ITC TT-Book" pitchFamily="-96" charset="0"/>
              </a:rPr>
              <a:t>DI</a:t>
            </a:r>
            <a:r>
              <a:rPr lang="it-IT" sz="2800" dirty="0">
                <a:solidFill>
                  <a:srgbClr val="FFFFFF"/>
                </a:solidFill>
                <a:latin typeface="Bodoni SvtyTwo ITC TT-Book" pitchFamily="-96" charset="0"/>
                <a:ea typeface="Bodoni SvtyTwo ITC TT-Book" pitchFamily="-96" charset="0"/>
                <a:cs typeface="Bodoni SvtyTwo ITC TT-Book" pitchFamily="-96" charset="0"/>
              </a:rPr>
              <a:t> </a:t>
            </a:r>
            <a:r>
              <a:rPr lang="it-IT" sz="2800" dirty="0" smtClean="0">
                <a:solidFill>
                  <a:srgbClr val="FFFFFF"/>
                </a:solidFill>
                <a:latin typeface="Bodoni SvtyTwo ITC TT-Book" pitchFamily="-96" charset="0"/>
                <a:ea typeface="Bodoni SvtyTwo ITC TT-Book" pitchFamily="-96" charset="0"/>
                <a:cs typeface="Bodoni SvtyTwo ITC TT-Book" pitchFamily="-96" charset="0"/>
              </a:rPr>
              <a:t>BERGAMO</a:t>
            </a:r>
          </a:p>
          <a:p>
            <a:pPr>
              <a:defRPr/>
            </a:pPr>
            <a:endParaRPr lang="it-IT" sz="2800" dirty="0">
              <a:solidFill>
                <a:srgbClr val="FFFFFF"/>
              </a:solidFill>
              <a:latin typeface="Bodoni SvtyTwo ITC TT-Book" pitchFamily="-96" charset="0"/>
              <a:ea typeface="Bodoni SvtyTwo ITC TT-Book" pitchFamily="-96" charset="0"/>
              <a:cs typeface="Bodoni SvtyTwo ITC TT-Book" pitchFamily="-96" charset="0"/>
            </a:endParaRPr>
          </a:p>
        </p:txBody>
      </p:sp>
      <p:pic>
        <p:nvPicPr>
          <p:cNvPr id="10" name="Immagine 11" descr="Logo_UniBG_BIANCO_trasparenza.png"/>
          <p:cNvPicPr>
            <a:picLocks noChangeAspect="1"/>
          </p:cNvPicPr>
          <p:nvPr/>
        </p:nvPicPr>
        <p:blipFill>
          <a:blip r:embed="rId2">
            <a:alphaModFix amt="6000"/>
          </a:blip>
          <a:srcRect/>
          <a:stretch>
            <a:fillRect/>
          </a:stretch>
        </p:blipFill>
        <p:spPr bwMode="auto">
          <a:xfrm>
            <a:off x="3544094" y="764704"/>
            <a:ext cx="7780338" cy="7842250"/>
          </a:xfrm>
          <a:prstGeom prst="rect">
            <a:avLst/>
          </a:prstGeom>
          <a:noFill/>
          <a:ln w="9525">
            <a:noFill/>
            <a:miter lim="800000"/>
            <a:headEnd/>
            <a:tailEnd/>
          </a:ln>
        </p:spPr>
      </p:pic>
      <p:sp>
        <p:nvSpPr>
          <p:cNvPr id="11" name="CasellaDiTesto 10"/>
          <p:cNvSpPr txBox="1"/>
          <p:nvPr/>
        </p:nvSpPr>
        <p:spPr>
          <a:xfrm>
            <a:off x="500062" y="1700808"/>
            <a:ext cx="8339137" cy="5128260"/>
          </a:xfrm>
          <a:prstGeom prst="rect">
            <a:avLst/>
          </a:prstGeom>
          <a:noFill/>
        </p:spPr>
        <p:txBody>
          <a:bodyPr wrap="square">
            <a:spAutoFit/>
          </a:bodyPr>
          <a:lstStyle/>
          <a:p>
            <a:pPr algn="ctr">
              <a:lnSpc>
                <a:spcPct val="80000"/>
              </a:lnSpc>
              <a:spcBef>
                <a:spcPct val="40000"/>
              </a:spcBef>
            </a:pPr>
            <a:endParaRPr lang="it-IT" sz="3600" dirty="0" smtClean="0">
              <a:solidFill>
                <a:schemeClr val="bg1"/>
              </a:solidFill>
              <a:latin typeface="Arial" panose="020B0604020202020204" pitchFamily="34" charset="0"/>
              <a:cs typeface="Arial" panose="020B0604020202020204" pitchFamily="34" charset="0"/>
            </a:endParaRPr>
          </a:p>
          <a:p>
            <a:pPr algn="ctr">
              <a:lnSpc>
                <a:spcPct val="80000"/>
              </a:lnSpc>
              <a:spcBef>
                <a:spcPct val="40000"/>
              </a:spcBef>
            </a:pPr>
            <a:r>
              <a:rPr lang="it-IT" sz="4800" dirty="0" smtClean="0">
                <a:solidFill>
                  <a:schemeClr val="bg1"/>
                </a:solidFill>
                <a:latin typeface="Trebuchet MS" panose="020B0603020202020204"/>
                <a:cs typeface="Trebuchet MS" panose="020B0603020202020204"/>
              </a:rPr>
              <a:t>Racconti personali, storie sociali</a:t>
            </a:r>
          </a:p>
          <a:p>
            <a:pPr algn="ctr">
              <a:lnSpc>
                <a:spcPct val="80000"/>
              </a:lnSpc>
              <a:spcBef>
                <a:spcPct val="40000"/>
              </a:spcBef>
            </a:pPr>
            <a:r>
              <a:rPr lang="it-IT" sz="4800" dirty="0" smtClean="0">
                <a:solidFill>
                  <a:schemeClr val="bg1"/>
                </a:solidFill>
                <a:latin typeface="Trebuchet MS" panose="020B0603020202020204"/>
                <a:cs typeface="Trebuchet MS" panose="020B0603020202020204"/>
              </a:rPr>
              <a:t>Giovani tra lavoro, casa, affetti e fede</a:t>
            </a:r>
            <a:endParaRPr lang="it-IT" sz="3600" dirty="0" smtClean="0">
              <a:solidFill>
                <a:schemeClr val="bg1"/>
              </a:solidFill>
              <a:latin typeface="Trebuchet MS" panose="020B0603020202020204"/>
              <a:cs typeface="Trebuchet MS" panose="020B0603020202020204"/>
            </a:endParaRPr>
          </a:p>
          <a:p>
            <a:pPr algn="ctr">
              <a:spcBef>
                <a:spcPct val="50000"/>
              </a:spcBef>
            </a:pPr>
            <a:r>
              <a:rPr lang="it-IT" sz="2800" dirty="0" smtClean="0">
                <a:solidFill>
                  <a:schemeClr val="bg1"/>
                </a:solidFill>
                <a:latin typeface="Trebuchet MS" panose="020B0603020202020204"/>
                <a:cs typeface="Trebuchet MS" panose="020B0603020202020204"/>
              </a:rPr>
              <a:t>Prof</a:t>
            </a:r>
            <a:r>
              <a:rPr lang="it-IT" sz="2800" dirty="0">
                <a:solidFill>
                  <a:schemeClr val="bg1"/>
                </a:solidFill>
                <a:latin typeface="Trebuchet MS" panose="020B0603020202020204"/>
                <a:cs typeface="Trebuchet MS" panose="020B0603020202020204"/>
              </a:rPr>
              <a:t>. </a:t>
            </a:r>
            <a:r>
              <a:rPr lang="it-IT" sz="2800" dirty="0" smtClean="0">
                <a:solidFill>
                  <a:schemeClr val="bg1"/>
                </a:solidFill>
                <a:latin typeface="Trebuchet MS" panose="020B0603020202020204"/>
                <a:cs typeface="Trebuchet MS" panose="020B0603020202020204"/>
              </a:rPr>
              <a:t>Stefano Tomelleri</a:t>
            </a:r>
            <a:endParaRPr lang="it-IT" sz="2800" dirty="0">
              <a:solidFill>
                <a:schemeClr val="bg1"/>
              </a:solidFill>
              <a:latin typeface="Trebuchet MS" panose="020B0603020202020204"/>
              <a:cs typeface="Trebuchet MS" panose="020B0603020202020204"/>
            </a:endParaRPr>
          </a:p>
          <a:p>
            <a:pPr algn="ctr">
              <a:lnSpc>
                <a:spcPct val="80000"/>
              </a:lnSpc>
              <a:spcBef>
                <a:spcPct val="40000"/>
              </a:spcBef>
            </a:pPr>
            <a:endParaRPr lang="it-IT" sz="3600" b="1" dirty="0">
              <a:solidFill>
                <a:schemeClr val="bg1"/>
              </a:solidFill>
              <a:effectLst>
                <a:outerShdw blurRad="38100" dist="38100" dir="2700000" algn="tl">
                  <a:srgbClr val="DDDDDD"/>
                </a:outerShdw>
              </a:effectLst>
              <a:latin typeface="Trebuchet MS" panose="020B0603020202020204"/>
              <a:cs typeface="Trebuchet MS" panose="020B0603020202020204"/>
            </a:endParaRPr>
          </a:p>
          <a:p>
            <a:pPr algn="ctr">
              <a:lnSpc>
                <a:spcPct val="80000"/>
              </a:lnSpc>
              <a:spcBef>
                <a:spcPct val="40000"/>
              </a:spcBef>
            </a:pPr>
            <a:endParaRPr lang="it-IT" b="1" dirty="0">
              <a:solidFill>
                <a:schemeClr val="bg1"/>
              </a:solidFill>
              <a:latin typeface="Trebuchet MS" panose="020B0603020202020204"/>
              <a:cs typeface="Trebuchet MS" panose="020B0603020202020204"/>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smtClean="0">
                <a:solidFill>
                  <a:srgbClr val="3333CC"/>
                </a:solidFill>
                <a:latin typeface="Trebuchet MS" panose="020B0603020202020204" pitchFamily="34" charset="0"/>
                <a:cs typeface="Trebuchet MS" panose="020B0603020202020204"/>
                <a:sym typeface="+mn-ea"/>
              </a:rPr>
              <a:t>Neotribale</a:t>
            </a:r>
            <a:r>
              <a:rPr lang="it-IT" dirty="0"/>
              <a:t/>
            </a:r>
            <a:br>
              <a:rPr lang="it-IT" dirty="0"/>
            </a:br>
            <a:endParaRPr lang="it-IT" altLang="en-US"/>
          </a:p>
        </p:txBody>
      </p:sp>
      <p:sp>
        <p:nvSpPr>
          <p:cNvPr id="3" name="Text Placeholder 2"/>
          <p:cNvSpPr>
            <a:spLocks noGrp="1"/>
          </p:cNvSpPr>
          <p:nvPr>
            <p:ph type="body" sz="quarter" idx="13"/>
          </p:nvPr>
        </p:nvSpPr>
        <p:spPr/>
        <p:txBody>
          <a:bodyPr>
            <a:normAutofit lnSpcReduction="10000"/>
          </a:bodyPr>
          <a:lstStyle/>
          <a:p>
            <a:pPr marL="0" indent="0">
              <a:buNone/>
            </a:pPr>
            <a:r>
              <a:rPr lang="it-IT" altLang="en-US">
                <a:solidFill>
                  <a:schemeClr val="tx2">
                    <a:lumMod val="75000"/>
                    <a:lumOff val="25000"/>
                  </a:schemeClr>
                </a:solidFill>
              </a:rPr>
              <a:t>Il tipo sociale neotribale è una categoria molto frequente nella contemporaneità; dei 76 intervistati ben 13 rientrano in tale idealtipo;  12 sono maschi e solo una, femmina. Nessuno degli intervistati è sposato o genitore e comunque in possesso di titoli di studio relativamente bassi, nella maggior parte dei casi solo del Diploma. Molti degli intervistati lavorano come operai o impiegati, mentre alcuni stanno concludendo un percorso di studi.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solidFill>
                  <a:schemeClr val="tx2">
                    <a:lumMod val="75000"/>
                    <a:lumOff val="25000"/>
                  </a:schemeClr>
                </a:solidFill>
              </a:rPr>
              <a:t>Vitalità e potenza</a:t>
            </a:r>
          </a:p>
          <a:p>
            <a:r>
              <a:rPr lang="en-US">
                <a:solidFill>
                  <a:schemeClr val="tx2">
                    <a:lumMod val="75000"/>
                    <a:lumOff val="25000"/>
                  </a:schemeClr>
                </a:solidFill>
              </a:rPr>
              <a:t>Capitani della propria anima</a:t>
            </a:r>
          </a:p>
          <a:p>
            <a:r>
              <a:rPr lang="en-US">
                <a:solidFill>
                  <a:schemeClr val="tx2">
                    <a:lumMod val="75000"/>
                    <a:lumOff val="25000"/>
                  </a:schemeClr>
                </a:solidFill>
              </a:rPr>
              <a:t>Spiritualità liberatoria</a:t>
            </a:r>
          </a:p>
          <a:p>
            <a:r>
              <a:rPr lang="en-US">
                <a:solidFill>
                  <a:schemeClr val="tx2">
                    <a:lumMod val="75000"/>
                    <a:lumOff val="25000"/>
                  </a:schemeClr>
                </a:solidFill>
              </a:rPr>
              <a:t>Utilitarismo del lavoro</a:t>
            </a:r>
          </a:p>
          <a:p>
            <a:r>
              <a:rPr lang="en-US">
                <a:solidFill>
                  <a:schemeClr val="tx2">
                    <a:lumMod val="75000"/>
                    <a:lumOff val="25000"/>
                  </a:schemeClr>
                </a:solidFill>
              </a:rPr>
              <a:t>Affiliazione  e socievolezza temporanee</a:t>
            </a:r>
          </a:p>
          <a:p>
            <a:r>
              <a:rPr lang="en-US">
                <a:solidFill>
                  <a:schemeClr val="tx2">
                    <a:lumMod val="75000"/>
                    <a:lumOff val="25000"/>
                  </a:schemeClr>
                </a:solidFill>
              </a:rPr>
              <a:t>Finalizzazione e progettualità</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3"/>
          </p:nvPr>
        </p:nvSpPr>
        <p:spPr>
          <a:xfrm>
            <a:off x="457200" y="404664"/>
            <a:ext cx="8229600" cy="5691336"/>
          </a:xfrm>
        </p:spPr>
        <p:txBody>
          <a:bodyPr>
            <a:normAutofit/>
          </a:bodyPr>
          <a:lstStyle/>
          <a:p>
            <a:pPr algn="r"/>
            <a:r>
              <a:rPr lang="it-IT" sz="2400" i="1" dirty="0">
                <a:solidFill>
                  <a:schemeClr val="accent5">
                    <a:lumMod val="50000"/>
                  </a:schemeClr>
                </a:solidFill>
              </a:rPr>
              <a:t>Io amo mangiare. Ho fatto delle grandissime cene (con la mia ex-ragazza) e spero di poter fare anche con la  mia prossima fidanzata: delle grandi cene delle grandi </a:t>
            </a:r>
            <a:r>
              <a:rPr lang="it-IT" sz="2400" i="1" dirty="0" smtClean="0">
                <a:solidFill>
                  <a:schemeClr val="accent5">
                    <a:lumMod val="50000"/>
                  </a:schemeClr>
                </a:solidFill>
              </a:rPr>
              <a:t>ballate</a:t>
            </a:r>
          </a:p>
          <a:p>
            <a:pPr marL="0" indent="0">
              <a:buNone/>
            </a:pPr>
            <a:endParaRPr lang="it-IT" sz="2400" i="1" dirty="0" smtClean="0">
              <a:solidFill>
                <a:schemeClr val="accent5">
                  <a:lumMod val="50000"/>
                </a:schemeClr>
              </a:solidFill>
            </a:endParaRPr>
          </a:p>
          <a:p>
            <a:r>
              <a:rPr lang="it-IT" sz="2400" i="1" dirty="0">
                <a:solidFill>
                  <a:schemeClr val="accent5">
                    <a:lumMod val="50000"/>
                  </a:schemeClr>
                </a:solidFill>
              </a:rPr>
              <a:t>Il lavoro è la sfiga! Ti senti uno col freno a mano tirato</a:t>
            </a:r>
            <a:r>
              <a:rPr lang="it-IT" sz="2400" i="1" dirty="0" smtClean="0">
                <a:solidFill>
                  <a:schemeClr val="accent5">
                    <a:lumMod val="50000"/>
                  </a:schemeClr>
                </a:solidFill>
              </a:rPr>
              <a:t>.</a:t>
            </a:r>
          </a:p>
          <a:p>
            <a:pPr marL="0" indent="0">
              <a:buNone/>
            </a:pPr>
            <a:endParaRPr lang="it-IT" sz="2400" i="1" dirty="0" smtClean="0">
              <a:solidFill>
                <a:schemeClr val="accent5">
                  <a:lumMod val="50000"/>
                </a:schemeClr>
              </a:solidFill>
            </a:endParaRPr>
          </a:p>
          <a:p>
            <a:pPr lvl="1" algn="r"/>
            <a:r>
              <a:rPr lang="it-IT" sz="2000" i="1" dirty="0">
                <a:solidFill>
                  <a:schemeClr val="accent5">
                    <a:lumMod val="50000"/>
                  </a:schemeClr>
                </a:solidFill>
              </a:rPr>
              <a:t>Oggi il mio tempo libero, lo utilizzo quasi tutto per organizzare delle attività parallele a quello che  è che è il mio lavoro e non lo faccio per una questione economica lo faccio perché mi piace tenermi impegnato, per una soddisfazione </a:t>
            </a:r>
            <a:r>
              <a:rPr lang="it-IT" sz="2000" i="1" dirty="0" smtClean="0">
                <a:solidFill>
                  <a:schemeClr val="accent5">
                    <a:lumMod val="50000"/>
                  </a:schemeClr>
                </a:solidFill>
              </a:rPr>
              <a:t>personale.</a:t>
            </a:r>
            <a:endParaRPr lang="it-IT" sz="2000" i="1" dirty="0">
              <a:solidFill>
                <a:schemeClr val="accent5">
                  <a:lumMod val="50000"/>
                </a:schemeClr>
              </a:solidFill>
            </a:endParaRPr>
          </a:p>
        </p:txBody>
      </p:sp>
    </p:spTree>
    <p:extLst>
      <p:ext uri="{BB962C8B-B14F-4D97-AF65-F5344CB8AC3E}">
        <p14:creationId xmlns:p14="http://schemas.microsoft.com/office/powerpoint/2010/main" val="863922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en-US">
                <a:solidFill>
                  <a:schemeClr val="tx2">
                    <a:lumMod val="75000"/>
                    <a:lumOff val="25000"/>
                  </a:schemeClr>
                </a:solidFill>
              </a:rPr>
              <a:t>Solitaria e solidale</a:t>
            </a:r>
          </a:p>
        </p:txBody>
      </p:sp>
      <p:sp>
        <p:nvSpPr>
          <p:cNvPr id="3" name="Text Placeholder 2"/>
          <p:cNvSpPr>
            <a:spLocks noGrp="1"/>
          </p:cNvSpPr>
          <p:nvPr>
            <p:ph type="body" sz="quarter" idx="13"/>
          </p:nvPr>
        </p:nvSpPr>
        <p:spPr/>
        <p:txBody>
          <a:bodyPr>
            <a:normAutofit fontScale="90000"/>
          </a:bodyPr>
          <a:lstStyle/>
          <a:p>
            <a:pPr marL="0" indent="0">
              <a:buNone/>
            </a:pPr>
            <a:r>
              <a:rPr lang="en-US">
                <a:solidFill>
                  <a:schemeClr val="tx2">
                    <a:lumMod val="75000"/>
                    <a:lumOff val="25000"/>
                  </a:schemeClr>
                </a:solidFill>
              </a:rPr>
              <a:t>L’idealtipo solitaria e solidale rappresenta una figura femminile spesso presente nei contesti urbani e di quartiere; tra le interviste abbiamo individuato ben 15 profili corrispondenti, di cui 13 donne. Nella maggioranza dei casi si tratta di ragazze in possesso di una Laurea triennale che lavorano nei settori della cura e dell’assistenza o dell’insegnamento; è uno dei pochi profili in cui abbiamo una buona presenza di persone sposate o genitore (3 su 15), anche se esso resta comunque un numero residuale.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solidFill>
                  <a:schemeClr val="tx2">
                    <a:lumMod val="75000"/>
                    <a:lumOff val="25000"/>
                  </a:schemeClr>
                </a:solidFill>
              </a:rPr>
              <a:t>Fare per gli altri</a:t>
            </a:r>
          </a:p>
          <a:p>
            <a:r>
              <a:rPr lang="en-US">
                <a:solidFill>
                  <a:schemeClr val="tx2">
                    <a:lumMod val="75000"/>
                    <a:lumOff val="25000"/>
                  </a:schemeClr>
                </a:solidFill>
              </a:rPr>
              <a:t>Tuffarsi nell’altro</a:t>
            </a:r>
          </a:p>
          <a:p>
            <a:r>
              <a:rPr lang="en-US">
                <a:solidFill>
                  <a:schemeClr val="tx2">
                    <a:lumMod val="75000"/>
                    <a:lumOff val="25000"/>
                  </a:schemeClr>
                </a:solidFill>
              </a:rPr>
              <a:t>La pesantezza del vivere adulto</a:t>
            </a:r>
          </a:p>
          <a:p>
            <a:r>
              <a:rPr lang="en-US">
                <a:solidFill>
                  <a:schemeClr val="tx2">
                    <a:lumMod val="75000"/>
                    <a:lumOff val="25000"/>
                  </a:schemeClr>
                </a:solidFill>
              </a:rPr>
              <a:t>Casa rifugio</a:t>
            </a:r>
          </a:p>
          <a:p>
            <a:r>
              <a:rPr lang="en-US">
                <a:solidFill>
                  <a:schemeClr val="tx2">
                    <a:lumMod val="75000"/>
                    <a:lumOff val="25000"/>
                  </a:schemeClr>
                </a:solidFill>
              </a:rPr>
              <a:t>Auto-consapevolezza</a:t>
            </a:r>
          </a:p>
          <a:p>
            <a:r>
              <a:rPr lang="en-US">
                <a:solidFill>
                  <a:schemeClr val="tx2">
                    <a:lumMod val="75000"/>
                    <a:lumOff val="25000"/>
                  </a:schemeClr>
                </a:solidFill>
              </a:rPr>
              <a:t>Lavoro carta d’identità</a:t>
            </a:r>
          </a:p>
          <a:p>
            <a:r>
              <a:rPr lang="en-US">
                <a:solidFill>
                  <a:schemeClr val="tx2">
                    <a:lumMod val="75000"/>
                    <a:lumOff val="25000"/>
                  </a:schemeClr>
                </a:solidFill>
              </a:rPr>
              <a:t>Preghiera solitaria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3"/>
          </p:nvPr>
        </p:nvSpPr>
        <p:spPr>
          <a:xfrm>
            <a:off x="395536" y="332656"/>
            <a:ext cx="8291264" cy="5763344"/>
          </a:xfrm>
        </p:spPr>
        <p:txBody>
          <a:bodyPr>
            <a:normAutofit/>
          </a:bodyPr>
          <a:lstStyle/>
          <a:p>
            <a:r>
              <a:rPr lang="it-IT" sz="2200" i="1" dirty="0">
                <a:solidFill>
                  <a:schemeClr val="accent5">
                    <a:lumMod val="50000"/>
                  </a:schemeClr>
                </a:solidFill>
              </a:rPr>
              <a:t>Nel momento in cui tu fai qualcosa per qualcun altro e metti tutto te stesso in questo, vuol dire che il tuo posto nel mondo vale e ti renderà felice</a:t>
            </a:r>
            <a:r>
              <a:rPr lang="it-IT" sz="2200" i="1" dirty="0" smtClean="0">
                <a:solidFill>
                  <a:schemeClr val="accent5">
                    <a:lumMod val="50000"/>
                  </a:schemeClr>
                </a:solidFill>
              </a:rPr>
              <a:t>.</a:t>
            </a:r>
          </a:p>
          <a:p>
            <a:endParaRPr lang="it-IT" sz="2200" i="1" dirty="0" smtClean="0">
              <a:solidFill>
                <a:schemeClr val="accent5">
                  <a:lumMod val="50000"/>
                </a:schemeClr>
              </a:solidFill>
            </a:endParaRPr>
          </a:p>
          <a:p>
            <a:pPr algn="r"/>
            <a:r>
              <a:rPr lang="it-IT" sz="2200" i="1" dirty="0">
                <a:solidFill>
                  <a:schemeClr val="accent5">
                    <a:lumMod val="50000"/>
                  </a:schemeClr>
                </a:solidFill>
              </a:rPr>
              <a:t>(La casa è) il posto della semplicità, dove si può essere se stessi, il posto dove si appoggiano i </a:t>
            </a:r>
            <a:r>
              <a:rPr lang="it-IT" sz="2200" i="1" dirty="0" smtClean="0">
                <a:solidFill>
                  <a:schemeClr val="accent5">
                    <a:lumMod val="50000"/>
                  </a:schemeClr>
                </a:solidFill>
              </a:rPr>
              <a:t>pesi.</a:t>
            </a:r>
          </a:p>
          <a:p>
            <a:endParaRPr lang="it-IT" sz="2200" i="1" dirty="0" smtClean="0">
              <a:solidFill>
                <a:schemeClr val="accent5">
                  <a:lumMod val="50000"/>
                </a:schemeClr>
              </a:solidFill>
            </a:endParaRPr>
          </a:p>
          <a:p>
            <a:r>
              <a:rPr lang="it-IT" sz="2200" i="1" dirty="0">
                <a:solidFill>
                  <a:schemeClr val="accent5">
                    <a:lumMod val="50000"/>
                  </a:schemeClr>
                </a:solidFill>
              </a:rPr>
              <a:t>Il lavoro lo posso definire come trovare il tuo posto nel mondo, darti una sorta di riconoscimento con cui gli altri, almeno esternamente, ti posso definire. È un po' una carta d’identità, almeno per come la vivo io. </a:t>
            </a:r>
            <a:endParaRPr lang="it-IT" sz="2200" i="1" dirty="0" smtClean="0">
              <a:solidFill>
                <a:schemeClr val="accent5">
                  <a:lumMod val="50000"/>
                </a:schemeClr>
              </a:solidFill>
            </a:endParaRPr>
          </a:p>
          <a:p>
            <a:endParaRPr lang="it-IT" sz="2200" i="1" dirty="0" smtClean="0">
              <a:solidFill>
                <a:schemeClr val="accent5">
                  <a:lumMod val="50000"/>
                </a:schemeClr>
              </a:solidFill>
            </a:endParaRPr>
          </a:p>
          <a:p>
            <a:pPr lvl="1" algn="r"/>
            <a:r>
              <a:rPr lang="it-IT" sz="1800" i="1" dirty="0">
                <a:solidFill>
                  <a:schemeClr val="accent5">
                    <a:lumMod val="50000"/>
                  </a:schemeClr>
                </a:solidFill>
              </a:rPr>
              <a:t>Adesso come adesso, il mio vivere la mia preghiera “da sola” non è una scelta, ma per ora per quanto le persone intorno sia incuriositi e conoscano questa parte di me, non la condividono.</a:t>
            </a:r>
          </a:p>
          <a:p>
            <a:endParaRPr lang="it-IT" dirty="0"/>
          </a:p>
        </p:txBody>
      </p:sp>
    </p:spTree>
    <p:extLst>
      <p:ext uri="{BB962C8B-B14F-4D97-AF65-F5344CB8AC3E}">
        <p14:creationId xmlns:p14="http://schemas.microsoft.com/office/powerpoint/2010/main" val="232548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en-US">
                <a:solidFill>
                  <a:schemeClr val="tx2">
                    <a:lumMod val="75000"/>
                    <a:lumOff val="25000"/>
                  </a:schemeClr>
                </a:solidFill>
              </a:rPr>
              <a:t>Flaneur</a:t>
            </a:r>
          </a:p>
        </p:txBody>
      </p:sp>
      <p:sp>
        <p:nvSpPr>
          <p:cNvPr id="3" name="Text Placeholder 2"/>
          <p:cNvSpPr>
            <a:spLocks noGrp="1"/>
          </p:cNvSpPr>
          <p:nvPr>
            <p:ph type="body" sz="quarter" idx="13"/>
          </p:nvPr>
        </p:nvSpPr>
        <p:spPr/>
        <p:txBody>
          <a:bodyPr/>
          <a:lstStyle/>
          <a:p>
            <a:pPr marL="0" indent="0">
              <a:buNone/>
            </a:pPr>
            <a:r>
              <a:rPr lang="en-US">
                <a:solidFill>
                  <a:schemeClr val="tx2">
                    <a:lumMod val="75000"/>
                    <a:lumOff val="25000"/>
                  </a:schemeClr>
                </a:solidFill>
              </a:rPr>
              <a:t>L’idealtipo flaneur ricorre in ben 15 interviste, spesso è un uomo e nella maggioranza dei casi (11 su 15) svolge un lavoro di Project manager o è titolare di una propria attività; di conseguenza è in possesso di un alto titolo di studio, equivalente alla Laurea magistrale e appartiene alla fascia d’età più elevata (25-29).</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solidFill>
                  <a:schemeClr val="tx2">
                    <a:lumMod val="75000"/>
                    <a:lumOff val="25000"/>
                  </a:schemeClr>
                </a:solidFill>
              </a:rPr>
              <a:t>Rifiuto di legami stabili</a:t>
            </a:r>
          </a:p>
          <a:p>
            <a:r>
              <a:rPr lang="en-US">
                <a:solidFill>
                  <a:schemeClr val="tx2">
                    <a:lumMod val="75000"/>
                    <a:lumOff val="25000"/>
                  </a:schemeClr>
                </a:solidFill>
              </a:rPr>
              <a:t>Lecito sfogo</a:t>
            </a:r>
          </a:p>
          <a:p>
            <a:r>
              <a:rPr lang="en-US">
                <a:solidFill>
                  <a:schemeClr val="tx2">
                    <a:lumMod val="75000"/>
                    <a:lumOff val="25000"/>
                  </a:schemeClr>
                </a:solidFill>
              </a:rPr>
              <a:t>Punto di partenza: io</a:t>
            </a:r>
          </a:p>
          <a:p>
            <a:r>
              <a:rPr lang="en-US">
                <a:solidFill>
                  <a:schemeClr val="tx2">
                    <a:lumMod val="75000"/>
                    <a:lumOff val="25000"/>
                  </a:schemeClr>
                </a:solidFill>
              </a:rPr>
              <a:t>Io agonico</a:t>
            </a:r>
          </a:p>
          <a:p>
            <a:r>
              <a:rPr lang="en-US">
                <a:solidFill>
                  <a:schemeClr val="tx2">
                    <a:lumMod val="75000"/>
                    <a:lumOff val="25000"/>
                  </a:schemeClr>
                </a:solidFill>
              </a:rPr>
              <a:t>Osservare i panorami</a:t>
            </a:r>
          </a:p>
          <a:p>
            <a:r>
              <a:rPr lang="en-US">
                <a:solidFill>
                  <a:schemeClr val="tx2">
                    <a:lumMod val="75000"/>
                    <a:lumOff val="25000"/>
                  </a:schemeClr>
                </a:solidFill>
              </a:rPr>
              <a:t>Ricerca di socialità</a:t>
            </a:r>
          </a:p>
          <a:p>
            <a:r>
              <a:rPr lang="en-US">
                <a:solidFill>
                  <a:schemeClr val="tx2">
                    <a:lumMod val="75000"/>
                    <a:lumOff val="25000"/>
                  </a:schemeClr>
                </a:solidFill>
              </a:rPr>
              <a:t>Crescere in un mondo competitivo</a:t>
            </a:r>
          </a:p>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3"/>
          </p:nvPr>
        </p:nvSpPr>
        <p:spPr>
          <a:xfrm>
            <a:off x="457200" y="332656"/>
            <a:ext cx="8229600" cy="5763344"/>
          </a:xfrm>
        </p:spPr>
        <p:txBody>
          <a:bodyPr>
            <a:normAutofit/>
          </a:bodyPr>
          <a:lstStyle/>
          <a:p>
            <a:r>
              <a:rPr lang="it-IT" sz="2400" i="1" dirty="0">
                <a:solidFill>
                  <a:schemeClr val="accent5">
                    <a:lumMod val="50000"/>
                  </a:schemeClr>
                </a:solidFill>
              </a:rPr>
              <a:t>casa? Quale delle </a:t>
            </a:r>
            <a:r>
              <a:rPr lang="it-IT" sz="2400" i="1" dirty="0" smtClean="0">
                <a:solidFill>
                  <a:schemeClr val="accent5">
                    <a:lumMod val="50000"/>
                  </a:schemeClr>
                </a:solidFill>
              </a:rPr>
              <a:t>tante. Casa, io </a:t>
            </a:r>
            <a:r>
              <a:rPr lang="it-IT" sz="2400" i="1" dirty="0">
                <a:solidFill>
                  <a:schemeClr val="accent5">
                    <a:lumMod val="50000"/>
                  </a:schemeClr>
                </a:solidFill>
              </a:rPr>
              <a:t>non ho una casa fissa…non ho fissa dimora (….) vago e mi piace vagare…se non fossi in movimento mi sentirei morto dentro…per sentirmi vivo devo andare lontano, viaggiare, muovermi, </a:t>
            </a:r>
            <a:r>
              <a:rPr lang="it-IT" sz="2400" i="1" dirty="0" smtClean="0">
                <a:solidFill>
                  <a:schemeClr val="accent5">
                    <a:lumMod val="50000"/>
                  </a:schemeClr>
                </a:solidFill>
              </a:rPr>
              <a:t>conoscere.</a:t>
            </a:r>
          </a:p>
          <a:p>
            <a:pPr marL="0" indent="0">
              <a:buNone/>
            </a:pPr>
            <a:endParaRPr lang="it-IT" sz="2400" i="1" dirty="0" smtClean="0">
              <a:solidFill>
                <a:schemeClr val="accent5">
                  <a:lumMod val="50000"/>
                </a:schemeClr>
              </a:solidFill>
            </a:endParaRPr>
          </a:p>
          <a:p>
            <a:pPr lvl="1" algn="r"/>
            <a:r>
              <a:rPr lang="it-IT" sz="2000" i="1" dirty="0">
                <a:solidFill>
                  <a:schemeClr val="accent5">
                    <a:lumMod val="50000"/>
                  </a:schemeClr>
                </a:solidFill>
              </a:rPr>
              <a:t>Quando lavoro mi </a:t>
            </a:r>
            <a:r>
              <a:rPr lang="it-IT" sz="2000" i="1" dirty="0" smtClean="0">
                <a:solidFill>
                  <a:schemeClr val="accent5">
                    <a:lumMod val="50000"/>
                  </a:schemeClr>
                </a:solidFill>
              </a:rPr>
              <a:t>trasformo: </a:t>
            </a:r>
            <a:r>
              <a:rPr lang="it-IT" sz="2000" i="1" dirty="0">
                <a:solidFill>
                  <a:schemeClr val="accent5">
                    <a:lumMod val="50000"/>
                  </a:schemeClr>
                </a:solidFill>
              </a:rPr>
              <a:t>sono estremamente preciso, pignolo, serio e </a:t>
            </a:r>
            <a:r>
              <a:rPr lang="it-IT" sz="2000" i="1" dirty="0" smtClean="0">
                <a:solidFill>
                  <a:schemeClr val="accent5">
                    <a:lumMod val="50000"/>
                  </a:schemeClr>
                </a:solidFill>
              </a:rPr>
              <a:t>corretto. Il </a:t>
            </a:r>
            <a:r>
              <a:rPr lang="it-IT" sz="2000" i="1" dirty="0">
                <a:solidFill>
                  <a:schemeClr val="accent5">
                    <a:lumMod val="50000"/>
                  </a:schemeClr>
                </a:solidFill>
              </a:rPr>
              <a:t>mio segreto credo sia che non mi sento mai </a:t>
            </a:r>
            <a:r>
              <a:rPr lang="it-IT" sz="2000" i="1" dirty="0" smtClean="0">
                <a:solidFill>
                  <a:schemeClr val="accent5">
                    <a:lumMod val="50000"/>
                  </a:schemeClr>
                </a:solidFill>
              </a:rPr>
              <a:t>arrivato, mai, e </a:t>
            </a:r>
            <a:r>
              <a:rPr lang="it-IT" sz="2000" i="1" dirty="0">
                <a:solidFill>
                  <a:schemeClr val="accent5">
                    <a:lumMod val="50000"/>
                  </a:schemeClr>
                </a:solidFill>
              </a:rPr>
              <a:t>quando inizio ad avere la sensazione di essere a buon punto, mi preoccupo perché io devo arrivare sempre più in la….sempre nel modo </a:t>
            </a:r>
            <a:r>
              <a:rPr lang="it-IT" sz="2000" i="1" dirty="0" smtClean="0">
                <a:solidFill>
                  <a:schemeClr val="accent5">
                    <a:lumMod val="50000"/>
                  </a:schemeClr>
                </a:solidFill>
              </a:rPr>
              <a:t>migliore.</a:t>
            </a:r>
          </a:p>
          <a:p>
            <a:pPr marL="0" indent="0">
              <a:buNone/>
            </a:pPr>
            <a:endParaRPr lang="it-IT" sz="2400" i="1" dirty="0" smtClean="0">
              <a:solidFill>
                <a:schemeClr val="accent5">
                  <a:lumMod val="50000"/>
                </a:schemeClr>
              </a:solidFill>
            </a:endParaRPr>
          </a:p>
          <a:p>
            <a:r>
              <a:rPr lang="it-IT" sz="2400" i="1" dirty="0">
                <a:solidFill>
                  <a:schemeClr val="accent5">
                    <a:lumMod val="50000"/>
                  </a:schemeClr>
                </a:solidFill>
              </a:rPr>
              <a:t>è bellissimo raccontarsi…è un pochino autocelebrarsi</a:t>
            </a:r>
          </a:p>
        </p:txBody>
      </p:sp>
    </p:spTree>
    <p:extLst>
      <p:ext uri="{BB962C8B-B14F-4D97-AF65-F5344CB8AC3E}">
        <p14:creationId xmlns:p14="http://schemas.microsoft.com/office/powerpoint/2010/main" val="1971966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en-US">
                <a:solidFill>
                  <a:schemeClr val="tx2">
                    <a:lumMod val="75000"/>
                    <a:lumOff val="25000"/>
                  </a:schemeClr>
                </a:solidFill>
              </a:rPr>
              <a:t>Spettatrice</a:t>
            </a:r>
          </a:p>
        </p:txBody>
      </p:sp>
      <p:sp>
        <p:nvSpPr>
          <p:cNvPr id="3" name="Text Placeholder 2"/>
          <p:cNvSpPr>
            <a:spLocks noGrp="1"/>
          </p:cNvSpPr>
          <p:nvPr>
            <p:ph type="body" sz="quarter" idx="13"/>
          </p:nvPr>
        </p:nvSpPr>
        <p:spPr/>
        <p:txBody>
          <a:bodyPr/>
          <a:lstStyle/>
          <a:p>
            <a:pPr marL="0" indent="0">
              <a:buNone/>
            </a:pPr>
            <a:r>
              <a:rPr lang="en-US">
                <a:solidFill>
                  <a:schemeClr val="tx2">
                    <a:lumMod val="75000"/>
                    <a:lumOff val="25000"/>
                  </a:schemeClr>
                </a:solidFill>
              </a:rPr>
              <a:t>L’idealtipo spettatrice è mediamente diffuso tra le interviste analizzate (10/75), spesso si tratta di donne appartenenti alla fascia di età più giovane (20-24 anni) e con titoli di studio bassi, sia perché studentesse, sia perché giovani che hanno interrotto gli studi e lavorano nell’ambito della ristorazione o del commercio, come cameriere o commesse (8/10).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6"/>
          <p:cNvGrpSpPr/>
          <p:nvPr/>
        </p:nvGrpSpPr>
        <p:grpSpPr>
          <a:xfrm>
            <a:off x="0" y="6162246"/>
            <a:ext cx="9144000" cy="724952"/>
            <a:chOff x="0" y="6162246"/>
            <a:chExt cx="9144000" cy="724952"/>
          </a:xfrm>
        </p:grpSpPr>
        <p:sp>
          <p:nvSpPr>
            <p:cNvPr id="4" name="Rettangolo 3"/>
            <p:cNvSpPr/>
            <p:nvPr/>
          </p:nvSpPr>
          <p:spPr>
            <a:xfrm>
              <a:off x="0" y="6172200"/>
              <a:ext cx="9144000" cy="685800"/>
            </a:xfrm>
            <a:prstGeom prst="rect">
              <a:avLst/>
            </a:prstGeom>
            <a:solidFill>
              <a:srgbClr val="1B2B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Logo_TreRighe_bianco.png"/>
            <p:cNvPicPr>
              <a:picLocks noChangeAspect="1"/>
            </p:cNvPicPr>
            <p:nvPr/>
          </p:nvPicPr>
          <p:blipFill>
            <a:blip r:embed="rId2"/>
            <a:stretch>
              <a:fillRect/>
            </a:stretch>
          </p:blipFill>
          <p:spPr>
            <a:xfrm>
              <a:off x="62423" y="6162246"/>
              <a:ext cx="1537777" cy="724952"/>
            </a:xfrm>
            <a:prstGeom prst="rect">
              <a:avLst/>
            </a:prstGeom>
          </p:spPr>
        </p:pic>
      </p:grpSp>
      <p:sp>
        <p:nvSpPr>
          <p:cNvPr id="8" name="Titolo 7"/>
          <p:cNvSpPr>
            <a:spLocks noGrp="1"/>
          </p:cNvSpPr>
          <p:nvPr>
            <p:ph type="title"/>
          </p:nvPr>
        </p:nvSpPr>
        <p:spPr/>
        <p:txBody>
          <a:bodyPr/>
          <a:lstStyle/>
          <a:p>
            <a:r>
              <a:rPr lang="it-IT" dirty="0" smtClean="0">
                <a:solidFill>
                  <a:srgbClr val="3333CC"/>
                </a:solidFill>
                <a:latin typeface="Trebuchet MS" panose="020B0603020202020204" pitchFamily="34" charset="0"/>
                <a:cs typeface="Trebuchet MS" panose="020B0603020202020204"/>
              </a:rPr>
              <a:t> La ricerca qualitativa</a:t>
            </a:r>
            <a:endParaRPr lang="it-IT" dirty="0"/>
          </a:p>
        </p:txBody>
      </p:sp>
      <p:sp>
        <p:nvSpPr>
          <p:cNvPr id="9" name="Segnaposto testo 8"/>
          <p:cNvSpPr>
            <a:spLocks noGrp="1"/>
          </p:cNvSpPr>
          <p:nvPr>
            <p:ph type="body" sz="quarter" idx="13"/>
          </p:nvPr>
        </p:nvSpPr>
        <p:spPr/>
        <p:txBody>
          <a:bodyPr>
            <a:normAutofit/>
          </a:bodyPr>
          <a:lstStyle/>
          <a:p>
            <a:pPr>
              <a:buNone/>
            </a:pPr>
            <a:r>
              <a:rPr lang="it-IT" sz="4400" dirty="0" smtClean="0">
                <a:solidFill>
                  <a:srgbClr val="3333CC"/>
                </a:solidFill>
                <a:latin typeface="Trebuchet MS" panose="020B0603020202020204" pitchFamily="34" charset="0"/>
                <a:cs typeface="Trebuchet MS" panose="020B0603020202020204"/>
              </a:rPr>
              <a:t>	Ascolto</a:t>
            </a:r>
          </a:p>
          <a:p>
            <a:pPr>
              <a:buNone/>
            </a:pPr>
            <a:r>
              <a:rPr lang="it-IT" sz="4400" dirty="0">
                <a:solidFill>
                  <a:srgbClr val="3333CC"/>
                </a:solidFill>
                <a:latin typeface="Trebuchet MS" panose="020B0603020202020204" pitchFamily="34" charset="0"/>
                <a:cs typeface="Trebuchet MS" panose="020B0603020202020204"/>
              </a:rPr>
              <a:t>	</a:t>
            </a:r>
            <a:r>
              <a:rPr lang="it-IT" sz="4400" dirty="0" smtClean="0">
                <a:solidFill>
                  <a:srgbClr val="3333CC"/>
                </a:solidFill>
                <a:latin typeface="Trebuchet MS" panose="020B0603020202020204" pitchFamily="34" charset="0"/>
                <a:cs typeface="Trebuchet MS" panose="020B0603020202020204"/>
              </a:rPr>
              <a:t>Dare voce alle persone e alle loro storie</a:t>
            </a:r>
          </a:p>
          <a:p>
            <a:pPr>
              <a:buNone/>
            </a:pPr>
            <a:r>
              <a:rPr lang="it-IT" sz="4400" dirty="0">
                <a:solidFill>
                  <a:srgbClr val="3333CC"/>
                </a:solidFill>
                <a:latin typeface="Trebuchet MS" panose="020B0603020202020204" pitchFamily="34" charset="0"/>
                <a:cs typeface="Trebuchet MS" panose="020B0603020202020204"/>
              </a:rPr>
              <a:t>	</a:t>
            </a:r>
            <a:r>
              <a:rPr lang="it-IT" sz="4400" dirty="0" smtClean="0">
                <a:solidFill>
                  <a:srgbClr val="3333CC"/>
                </a:solidFill>
                <a:latin typeface="Trebuchet MS" panose="020B0603020202020204" pitchFamily="34" charset="0"/>
                <a:cs typeface="Trebuchet MS" panose="020B0603020202020204"/>
              </a:rPr>
              <a:t>Metodo induttivo</a:t>
            </a:r>
          </a:p>
          <a:p>
            <a:pPr>
              <a:buNone/>
            </a:pPr>
            <a:r>
              <a:rPr lang="it-IT" sz="4400" dirty="0">
                <a:solidFill>
                  <a:srgbClr val="3333CC"/>
                </a:solidFill>
                <a:latin typeface="Trebuchet MS" panose="020B0603020202020204" pitchFamily="34" charset="0"/>
                <a:cs typeface="Trebuchet MS" panose="020B0603020202020204"/>
              </a:rPr>
              <a:t>	</a:t>
            </a:r>
            <a:r>
              <a:rPr lang="it-IT" sz="4400" dirty="0" smtClean="0">
                <a:solidFill>
                  <a:srgbClr val="3333CC"/>
                </a:solidFill>
                <a:latin typeface="Trebuchet MS" panose="020B0603020202020204" pitchFamily="34" charset="0"/>
                <a:cs typeface="Trebuchet MS" panose="020B0603020202020204"/>
              </a:rPr>
              <a:t>Costruzione di tipi sociali</a:t>
            </a: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a:solidFill>
                <a:srgbClr val="3333CC"/>
              </a:solidFill>
              <a:latin typeface="Trebuchet MS" panose="020B0603020202020204" pitchFamily="34" charset="0"/>
              <a:cs typeface="Trebuchet MS" panose="020B0603020202020204"/>
            </a:endParaRPr>
          </a:p>
          <a:p>
            <a:pPr>
              <a:buNone/>
            </a:pPr>
            <a:endParaRPr lang="it-IT" sz="2000" dirty="0" smtClean="0">
              <a:solidFill>
                <a:srgbClr val="3333CC"/>
              </a:solidFill>
              <a:latin typeface="Trebuchet MS" panose="020B0603020202020204" pitchFamily="34" charset="0"/>
              <a:cs typeface="Trebuchet MS" panose="020B0603020202020204"/>
            </a:endParaRPr>
          </a:p>
          <a:p>
            <a:pPr marL="0" indent="0">
              <a:buNone/>
            </a:pP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solidFill>
                  <a:schemeClr val="tx2">
                    <a:lumMod val="75000"/>
                    <a:lumOff val="25000"/>
                  </a:schemeClr>
                </a:solidFill>
              </a:rPr>
              <a:t>Casa-dormitorio</a:t>
            </a:r>
          </a:p>
          <a:p>
            <a:r>
              <a:rPr lang="en-US">
                <a:solidFill>
                  <a:schemeClr val="tx2">
                    <a:lumMod val="75000"/>
                    <a:lumOff val="25000"/>
                  </a:schemeClr>
                </a:solidFill>
              </a:rPr>
              <a:t>Bisogno di distacco/ di sperimentazione</a:t>
            </a:r>
          </a:p>
          <a:p>
            <a:r>
              <a:rPr lang="en-US">
                <a:solidFill>
                  <a:schemeClr val="tx2">
                    <a:lumMod val="75000"/>
                    <a:lumOff val="25000"/>
                  </a:schemeClr>
                </a:solidFill>
              </a:rPr>
              <a:t>Elogio dell’attesa</a:t>
            </a:r>
          </a:p>
          <a:p>
            <a:r>
              <a:rPr lang="en-US">
                <a:solidFill>
                  <a:schemeClr val="tx2">
                    <a:lumMod val="75000"/>
                    <a:lumOff val="25000"/>
                  </a:schemeClr>
                </a:solidFill>
              </a:rPr>
              <a:t>Gli altri come un muro da scavalcare</a:t>
            </a:r>
          </a:p>
          <a:p>
            <a:r>
              <a:rPr lang="en-US">
                <a:solidFill>
                  <a:schemeClr val="tx2">
                    <a:lumMod val="75000"/>
                    <a:lumOff val="25000"/>
                  </a:schemeClr>
                </a:solidFill>
              </a:rPr>
              <a:t>La preghiera come la televisione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3"/>
          </p:nvPr>
        </p:nvSpPr>
        <p:spPr>
          <a:xfrm>
            <a:off x="323528" y="332656"/>
            <a:ext cx="8363272" cy="5763344"/>
          </a:xfrm>
        </p:spPr>
        <p:txBody>
          <a:bodyPr>
            <a:normAutofit/>
          </a:bodyPr>
          <a:lstStyle/>
          <a:p>
            <a:r>
              <a:rPr lang="it-IT" sz="2400" i="1" dirty="0">
                <a:solidFill>
                  <a:schemeClr val="accent5">
                    <a:lumMod val="50000"/>
                  </a:schemeClr>
                </a:solidFill>
              </a:rPr>
              <a:t>Non è tanto il concerto in sé, ma è l’attesa prima quando sono le 6/7 di sera, il sole comincia a tramontare e tu sei lì con i tuoi amici sulla tua coperta… </a:t>
            </a:r>
            <a:endParaRPr lang="it-IT" sz="2400" i="1" dirty="0" smtClean="0">
              <a:solidFill>
                <a:schemeClr val="accent5">
                  <a:lumMod val="50000"/>
                </a:schemeClr>
              </a:solidFill>
            </a:endParaRPr>
          </a:p>
          <a:p>
            <a:pPr marL="0" indent="0">
              <a:buNone/>
            </a:pPr>
            <a:endParaRPr lang="it-IT" sz="2400" i="1" dirty="0">
              <a:solidFill>
                <a:schemeClr val="accent5">
                  <a:lumMod val="50000"/>
                </a:schemeClr>
              </a:solidFill>
            </a:endParaRPr>
          </a:p>
          <a:p>
            <a:pPr lvl="1" algn="r"/>
            <a:r>
              <a:rPr lang="it-IT" sz="2000" i="1" dirty="0" smtClean="0">
                <a:solidFill>
                  <a:schemeClr val="accent5">
                    <a:lumMod val="50000"/>
                  </a:schemeClr>
                </a:solidFill>
              </a:rPr>
              <a:t>Se </a:t>
            </a:r>
            <a:r>
              <a:rPr lang="it-IT" sz="2000" i="1" dirty="0">
                <a:solidFill>
                  <a:schemeClr val="accent5">
                    <a:lumMod val="50000"/>
                  </a:schemeClr>
                </a:solidFill>
              </a:rPr>
              <a:t>invece me lo chiedi </a:t>
            </a:r>
            <a:r>
              <a:rPr lang="it-IT" sz="2000" i="1" dirty="0" smtClean="0">
                <a:solidFill>
                  <a:schemeClr val="accent5">
                    <a:lumMod val="50000"/>
                  </a:schemeClr>
                </a:solidFill>
              </a:rPr>
              <a:t>adesso (di stare davanti ad un pubblico), </a:t>
            </a:r>
            <a:r>
              <a:rPr lang="it-IT" sz="2000" i="1" dirty="0">
                <a:solidFill>
                  <a:schemeClr val="accent5">
                    <a:lumMod val="50000"/>
                  </a:schemeClr>
                </a:solidFill>
              </a:rPr>
              <a:t>lo faccio perché ho attivato delle strategie per ridimensionare l’atto in sé, del parlare in pubblico, dell’esporsi davanti a una platea. Alla </a:t>
            </a:r>
            <a:r>
              <a:rPr lang="it-IT" sz="2000" i="1" dirty="0" smtClean="0">
                <a:solidFill>
                  <a:schemeClr val="accent5">
                    <a:lumMod val="50000"/>
                  </a:schemeClr>
                </a:solidFill>
              </a:rPr>
              <a:t>fine </a:t>
            </a:r>
            <a:r>
              <a:rPr lang="it-IT" sz="2000" i="1" dirty="0">
                <a:solidFill>
                  <a:schemeClr val="accent5">
                    <a:lumMod val="50000"/>
                  </a:schemeClr>
                </a:solidFill>
              </a:rPr>
              <a:t>è come stare davanti a un muro</a:t>
            </a:r>
            <a:r>
              <a:rPr lang="it-IT" sz="2000" i="1" dirty="0" smtClean="0">
                <a:solidFill>
                  <a:schemeClr val="accent5">
                    <a:lumMod val="50000"/>
                  </a:schemeClr>
                </a:solidFill>
              </a:rPr>
              <a:t>.</a:t>
            </a:r>
          </a:p>
          <a:p>
            <a:endParaRPr lang="it-IT" sz="2400" i="1" dirty="0" smtClean="0">
              <a:solidFill>
                <a:schemeClr val="accent5">
                  <a:lumMod val="50000"/>
                </a:schemeClr>
              </a:solidFill>
            </a:endParaRPr>
          </a:p>
          <a:p>
            <a:r>
              <a:rPr lang="it-IT" sz="2400" i="1" dirty="0">
                <a:solidFill>
                  <a:schemeClr val="accent5">
                    <a:lumMod val="50000"/>
                  </a:schemeClr>
                </a:solidFill>
              </a:rPr>
              <a:t>(Il rapporto con la preghiera per me è) inesistente. Però voglio darti comunque un’immagine: una persona che guarda la televisione. Ecco come io vivo la preghiera.</a:t>
            </a:r>
          </a:p>
          <a:p>
            <a:endParaRPr lang="it-IT" dirty="0"/>
          </a:p>
        </p:txBody>
      </p:sp>
    </p:spTree>
    <p:extLst>
      <p:ext uri="{BB962C8B-B14F-4D97-AF65-F5344CB8AC3E}">
        <p14:creationId xmlns:p14="http://schemas.microsoft.com/office/powerpoint/2010/main" val="2937017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en-US">
                <a:solidFill>
                  <a:schemeClr val="tx2">
                    <a:lumMod val="75000"/>
                    <a:lumOff val="25000"/>
                  </a:schemeClr>
                </a:solidFill>
              </a:rPr>
              <a:t>Impegnato</a:t>
            </a:r>
          </a:p>
        </p:txBody>
      </p:sp>
      <p:sp>
        <p:nvSpPr>
          <p:cNvPr id="3" name="Text Placeholder 2"/>
          <p:cNvSpPr>
            <a:spLocks noGrp="1"/>
          </p:cNvSpPr>
          <p:nvPr>
            <p:ph type="body" sz="quarter" idx="13"/>
          </p:nvPr>
        </p:nvSpPr>
        <p:spPr/>
        <p:txBody>
          <a:bodyPr/>
          <a:lstStyle/>
          <a:p>
            <a:pPr marL="0" indent="0">
              <a:buNone/>
            </a:pPr>
            <a:r>
              <a:rPr lang="en-US">
                <a:solidFill>
                  <a:schemeClr val="tx2">
                    <a:lumMod val="75000"/>
                    <a:lumOff val="25000"/>
                  </a:schemeClr>
                </a:solidFill>
              </a:rPr>
              <a:t>L’idealtipo impegnato è mediamente frequente tra le interviste raccolte ed infatti compare il 10 casi; è un idealtipo diffuso tanto tra le donne, quanto tra gli uomini, ma è più frequente nella fascia d’età più avanzata (25-29 anni). Molto spesso l’impegnato lavora in contesti di assistenza, nell’insegnamento nella cura e detiene titoli di studio abbastanza elevati (Laurea triennale o magistrale).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solidFill>
                  <a:schemeClr val="tx2">
                    <a:lumMod val="75000"/>
                    <a:lumOff val="25000"/>
                  </a:schemeClr>
                </a:solidFill>
              </a:rPr>
              <a:t>Selettività e volontà di controllo</a:t>
            </a:r>
          </a:p>
          <a:p>
            <a:r>
              <a:rPr lang="en-US">
                <a:solidFill>
                  <a:schemeClr val="tx2">
                    <a:lumMod val="75000"/>
                    <a:lumOff val="25000"/>
                  </a:schemeClr>
                </a:solidFill>
              </a:rPr>
              <a:t>Etica quotidiana: secondo me</a:t>
            </a:r>
          </a:p>
          <a:p>
            <a:r>
              <a:rPr lang="en-US">
                <a:solidFill>
                  <a:schemeClr val="tx2">
                    <a:lumMod val="75000"/>
                    <a:lumOff val="25000"/>
                  </a:schemeClr>
                </a:solidFill>
              </a:rPr>
              <a:t>Valorizzazione della condivisione</a:t>
            </a:r>
          </a:p>
          <a:p>
            <a:r>
              <a:rPr lang="en-US">
                <a:solidFill>
                  <a:schemeClr val="tx2">
                    <a:lumMod val="75000"/>
                    <a:lumOff val="25000"/>
                  </a:schemeClr>
                </a:solidFill>
              </a:rPr>
              <a:t>Tempo libero, ma impegnato</a:t>
            </a:r>
          </a:p>
          <a:p>
            <a:r>
              <a:rPr lang="en-US">
                <a:solidFill>
                  <a:schemeClr val="tx2">
                    <a:lumMod val="75000"/>
                    <a:lumOff val="25000"/>
                  </a:schemeClr>
                </a:solidFill>
              </a:rPr>
              <a:t>Fare contro tutto e tutti</a:t>
            </a:r>
          </a:p>
          <a:p>
            <a:r>
              <a:rPr lang="en-US">
                <a:solidFill>
                  <a:schemeClr val="tx2">
                    <a:lumMod val="75000"/>
                    <a:lumOff val="25000"/>
                  </a:schemeClr>
                </a:solidFill>
              </a:rPr>
              <a:t>Speranza e dubbio</a:t>
            </a:r>
          </a:p>
          <a:p>
            <a:r>
              <a:rPr lang="en-US">
                <a:solidFill>
                  <a:schemeClr val="tx2">
                    <a:lumMod val="75000"/>
                    <a:lumOff val="25000"/>
                  </a:schemeClr>
                </a:solidFill>
              </a:rPr>
              <a:t>Approccio razionale alla fede: voler essere consapevole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3"/>
          </p:nvPr>
        </p:nvSpPr>
        <p:spPr>
          <a:xfrm>
            <a:off x="395536" y="260648"/>
            <a:ext cx="8291264" cy="5835352"/>
          </a:xfrm>
        </p:spPr>
        <p:txBody>
          <a:bodyPr>
            <a:normAutofit fontScale="92500" lnSpcReduction="20000"/>
          </a:bodyPr>
          <a:lstStyle/>
          <a:p>
            <a:r>
              <a:rPr lang="it-IT" i="1" dirty="0" smtClean="0">
                <a:solidFill>
                  <a:schemeClr val="accent5">
                    <a:lumMod val="50000"/>
                  </a:schemeClr>
                </a:solidFill>
              </a:rPr>
              <a:t>La mia casa è arredata </a:t>
            </a:r>
            <a:r>
              <a:rPr lang="it-IT" i="1" dirty="0">
                <a:solidFill>
                  <a:schemeClr val="accent5">
                    <a:lumMod val="50000"/>
                  </a:schemeClr>
                </a:solidFill>
              </a:rPr>
              <a:t>come piace a me nel senso che faccio io le cose come mi piacciono. È pienissima di cose </a:t>
            </a:r>
            <a:r>
              <a:rPr lang="it-IT" i="1" dirty="0" smtClean="0">
                <a:solidFill>
                  <a:schemeClr val="accent5">
                    <a:lumMod val="50000"/>
                  </a:schemeClr>
                </a:solidFill>
              </a:rPr>
              <a:t>«secondo me».</a:t>
            </a:r>
          </a:p>
          <a:p>
            <a:endParaRPr lang="it-IT" i="1" dirty="0">
              <a:solidFill>
                <a:schemeClr val="accent5">
                  <a:lumMod val="50000"/>
                </a:schemeClr>
              </a:solidFill>
            </a:endParaRPr>
          </a:p>
          <a:p>
            <a:pPr lvl="1" algn="r"/>
            <a:r>
              <a:rPr lang="it-IT" i="1" dirty="0">
                <a:solidFill>
                  <a:schemeClr val="accent5">
                    <a:lumMod val="50000"/>
                  </a:schemeClr>
                </a:solidFill>
              </a:rPr>
              <a:t>Ma io non ho mai avuto troppo tempo libero perché l'ho sempre provato ad occupare (…) tempo libero per me è il momento in cui non lavoro e di solito provo a fare qualcos'altro quindi di tempo libero non ne ho tantissimo. Di solito lo occupo in altro che è volontariato oppure ripetizioni, che comunque non considero lavoro perché alla fine lo faccio anche lì un po' come volontariato. </a:t>
            </a:r>
            <a:endParaRPr lang="it-IT" i="1" dirty="0" smtClean="0">
              <a:solidFill>
                <a:schemeClr val="accent5">
                  <a:lumMod val="50000"/>
                </a:schemeClr>
              </a:solidFill>
            </a:endParaRPr>
          </a:p>
          <a:p>
            <a:endParaRPr lang="it-IT" i="1" dirty="0" smtClean="0">
              <a:solidFill>
                <a:schemeClr val="accent5">
                  <a:lumMod val="50000"/>
                </a:schemeClr>
              </a:solidFill>
            </a:endParaRPr>
          </a:p>
          <a:p>
            <a:r>
              <a:rPr lang="it-IT" i="1" dirty="0">
                <a:solidFill>
                  <a:schemeClr val="accent5">
                    <a:lumMod val="50000"/>
                  </a:schemeClr>
                </a:solidFill>
              </a:rPr>
              <a:t>Di fatto per me il lavoro rappresenta proprio tutto lo sforzo e l’impegno che ho messo nella mia vita per fare ciò che volevo, contro tutti e contro </a:t>
            </a:r>
            <a:r>
              <a:rPr lang="it-IT" i="1" dirty="0" smtClean="0">
                <a:solidFill>
                  <a:schemeClr val="accent5">
                    <a:lumMod val="50000"/>
                  </a:schemeClr>
                </a:solidFill>
              </a:rPr>
              <a:t>tutto.</a:t>
            </a:r>
            <a:endParaRPr lang="it-IT" i="1" dirty="0">
              <a:solidFill>
                <a:schemeClr val="accent5">
                  <a:lumMod val="50000"/>
                </a:schemeClr>
              </a:solidFill>
            </a:endParaRPr>
          </a:p>
        </p:txBody>
      </p:sp>
    </p:spTree>
    <p:extLst>
      <p:ext uri="{BB962C8B-B14F-4D97-AF65-F5344CB8AC3E}">
        <p14:creationId xmlns:p14="http://schemas.microsoft.com/office/powerpoint/2010/main" val="2122591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en-US">
                <a:solidFill>
                  <a:schemeClr val="tx2">
                    <a:lumMod val="75000"/>
                    <a:lumOff val="25000"/>
                  </a:schemeClr>
                </a:solidFill>
              </a:rPr>
              <a:t>Minimalista</a:t>
            </a:r>
          </a:p>
        </p:txBody>
      </p:sp>
      <p:sp>
        <p:nvSpPr>
          <p:cNvPr id="3" name="Text Placeholder 2"/>
          <p:cNvSpPr>
            <a:spLocks noGrp="1"/>
          </p:cNvSpPr>
          <p:nvPr>
            <p:ph type="body" sz="quarter" idx="13"/>
          </p:nvPr>
        </p:nvSpPr>
        <p:spPr/>
        <p:txBody>
          <a:bodyPr/>
          <a:lstStyle/>
          <a:p>
            <a:pPr marL="0" indent="0">
              <a:buNone/>
            </a:pPr>
            <a:r>
              <a:rPr lang="en-US">
                <a:solidFill>
                  <a:schemeClr val="tx2">
                    <a:lumMod val="75000"/>
                    <a:lumOff val="25000"/>
                  </a:schemeClr>
                </a:solidFill>
              </a:rPr>
              <a:t>L’idealtipo minimalista è poco frequente tra le interviste raccolte (5 su 75) e la sua rappresentatività è abbastanza trasversale sia per genere, che per titolo di studio. Le caratteristiche che invece connotano di più questo idealtipo sono l’appartenenza alla fascia dì età elevata (25-29 anni) e l’impiego nel settore lavorativo amministrativo (4 su 5).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solidFill>
                  <a:schemeClr val="tx2">
                    <a:lumMod val="75000"/>
                    <a:lumOff val="25000"/>
                  </a:schemeClr>
                </a:solidFill>
              </a:rPr>
              <a:t>Rimandare all’essenziale</a:t>
            </a:r>
          </a:p>
          <a:p>
            <a:r>
              <a:rPr lang="en-US">
                <a:solidFill>
                  <a:schemeClr val="tx2">
                    <a:lumMod val="75000"/>
                    <a:lumOff val="25000"/>
                  </a:schemeClr>
                </a:solidFill>
              </a:rPr>
              <a:t>Il sacrificio come scelta</a:t>
            </a:r>
          </a:p>
          <a:p>
            <a:r>
              <a:rPr lang="en-US">
                <a:solidFill>
                  <a:schemeClr val="tx2">
                    <a:lumMod val="75000"/>
                    <a:lumOff val="25000"/>
                  </a:schemeClr>
                </a:solidFill>
              </a:rPr>
              <a:t>Rinuncia all’autorealizzazione di aspirazioni e desideri</a:t>
            </a:r>
          </a:p>
          <a:p>
            <a:r>
              <a:rPr lang="en-US">
                <a:solidFill>
                  <a:schemeClr val="tx2">
                    <a:lumMod val="75000"/>
                    <a:lumOff val="25000"/>
                  </a:schemeClr>
                </a:solidFill>
              </a:rPr>
              <a:t>Ricerca di distacco – il non soffermarsi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body" sz="quarter" idx="13"/>
          </p:nvPr>
        </p:nvSpPr>
        <p:spPr>
          <a:xfrm>
            <a:off x="250825" y="260350"/>
            <a:ext cx="8435975" cy="5835650"/>
          </a:xfrm>
        </p:spPr>
        <p:txBody>
          <a:bodyPr/>
          <a:lstStyle/>
          <a:p>
            <a:r>
              <a:rPr lang="it-IT" i="1" dirty="0">
                <a:solidFill>
                  <a:schemeClr val="accent5">
                    <a:lumMod val="50000"/>
                  </a:schemeClr>
                </a:solidFill>
              </a:rPr>
              <a:t>(oggi sono felice) a parte il lavoro e a parte un marito molte volte assente anche </a:t>
            </a:r>
            <a:r>
              <a:rPr lang="it-IT" i="1" dirty="0" smtClean="0">
                <a:solidFill>
                  <a:schemeClr val="accent5">
                    <a:lumMod val="50000"/>
                  </a:schemeClr>
                </a:solidFill>
              </a:rPr>
              <a:t>emotivamente.</a:t>
            </a:r>
          </a:p>
          <a:p>
            <a:endParaRPr lang="it-IT" i="1" dirty="0" smtClean="0">
              <a:solidFill>
                <a:schemeClr val="accent5">
                  <a:lumMod val="50000"/>
                </a:schemeClr>
              </a:solidFill>
            </a:endParaRPr>
          </a:p>
          <a:p>
            <a:pPr algn="r"/>
            <a:r>
              <a:rPr lang="it-IT" i="1" dirty="0">
                <a:solidFill>
                  <a:schemeClr val="accent5">
                    <a:lumMod val="50000"/>
                  </a:schemeClr>
                </a:solidFill>
              </a:rPr>
              <a:t>(per me il lavoro è ) una </a:t>
            </a:r>
            <a:r>
              <a:rPr lang="it-IT" i="1" dirty="0" smtClean="0">
                <a:solidFill>
                  <a:schemeClr val="accent5">
                    <a:lumMod val="50000"/>
                  </a:schemeClr>
                </a:solidFill>
              </a:rPr>
              <a:t>condanna.</a:t>
            </a:r>
          </a:p>
          <a:p>
            <a:endParaRPr lang="it-IT" i="1" dirty="0" smtClean="0">
              <a:solidFill>
                <a:schemeClr val="accent5">
                  <a:lumMod val="50000"/>
                </a:schemeClr>
              </a:solidFill>
            </a:endParaRPr>
          </a:p>
          <a:p>
            <a:endParaRPr lang="it-IT" i="1" dirty="0" smtClean="0">
              <a:solidFill>
                <a:schemeClr val="accent5">
                  <a:lumMod val="50000"/>
                </a:schemeClr>
              </a:solidFill>
            </a:endParaRPr>
          </a:p>
          <a:p>
            <a:r>
              <a:rPr lang="it-IT" i="1" dirty="0">
                <a:solidFill>
                  <a:schemeClr val="accent5">
                    <a:lumMod val="50000"/>
                  </a:schemeClr>
                </a:solidFill>
              </a:rPr>
              <a:t>Credo nei sacramenti ma non mi soffermo a pensarci così tanto…</a:t>
            </a:r>
          </a:p>
          <a:p>
            <a:endParaRPr lang="it-IT" dirty="0"/>
          </a:p>
        </p:txBody>
      </p:sp>
    </p:spTree>
    <p:extLst>
      <p:ext uri="{BB962C8B-B14F-4D97-AF65-F5344CB8AC3E}">
        <p14:creationId xmlns:p14="http://schemas.microsoft.com/office/powerpoint/2010/main" val="227491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en-US">
                <a:solidFill>
                  <a:schemeClr val="tx2">
                    <a:lumMod val="75000"/>
                    <a:lumOff val="25000"/>
                  </a:schemeClr>
                </a:solidFill>
              </a:rPr>
              <a:t>Giocherellone</a:t>
            </a:r>
          </a:p>
        </p:txBody>
      </p:sp>
      <p:sp>
        <p:nvSpPr>
          <p:cNvPr id="3" name="Text Placeholder 2"/>
          <p:cNvSpPr>
            <a:spLocks noGrp="1"/>
          </p:cNvSpPr>
          <p:nvPr>
            <p:ph type="body" sz="quarter" idx="13"/>
          </p:nvPr>
        </p:nvSpPr>
        <p:spPr/>
        <p:txBody>
          <a:bodyPr/>
          <a:lstStyle/>
          <a:p>
            <a:pPr marL="0" indent="0">
              <a:buNone/>
            </a:pPr>
            <a:r>
              <a:rPr lang="en-US">
                <a:solidFill>
                  <a:schemeClr val="tx2">
                    <a:lumMod val="75000"/>
                    <a:lumOff val="25000"/>
                  </a:schemeClr>
                </a:solidFill>
              </a:rPr>
              <a:t>L’idealtipo giocherellone è rappresentato da 7 interviste, sottoposte esclusivamente a maschi. Si tratta di ragazzi in possesso di titoli di studio medio-bassi, anche perché appartenenti alla fascia d’età più bassa (20-24); spesso sono impegnati nella conclusione del percorso di studi universitario.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solidFill>
                  <a:schemeClr val="tx2">
                    <a:lumMod val="75000"/>
                    <a:lumOff val="25000"/>
                  </a:schemeClr>
                </a:solidFill>
              </a:rPr>
              <a:t>Staccare da tutto</a:t>
            </a:r>
          </a:p>
          <a:p>
            <a:r>
              <a:rPr lang="en-US">
                <a:solidFill>
                  <a:schemeClr val="tx2">
                    <a:lumMod val="75000"/>
                    <a:lumOff val="25000"/>
                  </a:schemeClr>
                </a:solidFill>
              </a:rPr>
              <a:t>Iperattività</a:t>
            </a:r>
          </a:p>
          <a:p>
            <a:r>
              <a:rPr lang="en-US">
                <a:solidFill>
                  <a:schemeClr val="tx2">
                    <a:lumMod val="75000"/>
                    <a:lumOff val="25000"/>
                  </a:schemeClr>
                </a:solidFill>
              </a:rPr>
              <a:t>Assegnare importanza alle relazioni</a:t>
            </a:r>
          </a:p>
          <a:p>
            <a:r>
              <a:rPr lang="en-US">
                <a:solidFill>
                  <a:schemeClr val="tx2">
                    <a:lumMod val="75000"/>
                    <a:lumOff val="25000"/>
                  </a:schemeClr>
                </a:solidFill>
              </a:rPr>
              <a:t>Ricerca del divertimento estremo</a:t>
            </a:r>
          </a:p>
          <a:p>
            <a:r>
              <a:rPr lang="en-US">
                <a:solidFill>
                  <a:schemeClr val="tx2">
                    <a:lumMod val="75000"/>
                    <a:lumOff val="25000"/>
                  </a:schemeClr>
                </a:solidFill>
              </a:rPr>
              <a:t>Restare in superficie</a:t>
            </a:r>
          </a:p>
          <a:p>
            <a:r>
              <a:rPr lang="en-US">
                <a:solidFill>
                  <a:schemeClr val="tx2">
                    <a:lumMod val="75000"/>
                    <a:lumOff val="25000"/>
                  </a:schemeClr>
                </a:solidFill>
              </a:rPr>
              <a:t>A modo mio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6"/>
          <p:cNvGrpSpPr/>
          <p:nvPr/>
        </p:nvGrpSpPr>
        <p:grpSpPr>
          <a:xfrm>
            <a:off x="0" y="6162246"/>
            <a:ext cx="9144000" cy="724952"/>
            <a:chOff x="0" y="6162246"/>
            <a:chExt cx="9144000" cy="724952"/>
          </a:xfrm>
        </p:grpSpPr>
        <p:sp>
          <p:nvSpPr>
            <p:cNvPr id="4" name="Rettangolo 3"/>
            <p:cNvSpPr/>
            <p:nvPr/>
          </p:nvSpPr>
          <p:spPr>
            <a:xfrm>
              <a:off x="0" y="6172200"/>
              <a:ext cx="9144000" cy="685800"/>
            </a:xfrm>
            <a:prstGeom prst="rect">
              <a:avLst/>
            </a:prstGeom>
            <a:solidFill>
              <a:srgbClr val="1B2B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Logo_TreRighe_bianco.png"/>
            <p:cNvPicPr>
              <a:picLocks noChangeAspect="1"/>
            </p:cNvPicPr>
            <p:nvPr/>
          </p:nvPicPr>
          <p:blipFill>
            <a:blip r:embed="rId2"/>
            <a:stretch>
              <a:fillRect/>
            </a:stretch>
          </p:blipFill>
          <p:spPr>
            <a:xfrm>
              <a:off x="62423" y="6162246"/>
              <a:ext cx="1537777" cy="724952"/>
            </a:xfrm>
            <a:prstGeom prst="rect">
              <a:avLst/>
            </a:prstGeom>
          </p:spPr>
        </p:pic>
      </p:grpSp>
      <p:sp>
        <p:nvSpPr>
          <p:cNvPr id="8" name="Titolo 7"/>
          <p:cNvSpPr>
            <a:spLocks noGrp="1"/>
          </p:cNvSpPr>
          <p:nvPr>
            <p:ph type="title"/>
          </p:nvPr>
        </p:nvSpPr>
        <p:spPr/>
        <p:txBody>
          <a:bodyPr/>
          <a:lstStyle/>
          <a:p>
            <a:r>
              <a:rPr lang="it-IT" dirty="0" smtClean="0">
                <a:solidFill>
                  <a:srgbClr val="3333CC"/>
                </a:solidFill>
                <a:latin typeface="Trebuchet MS" panose="020B0603020202020204" pitchFamily="34" charset="0"/>
                <a:cs typeface="Trebuchet MS" panose="020B0603020202020204"/>
              </a:rPr>
              <a:t> Le opzioni di fondo</a:t>
            </a:r>
            <a:endParaRPr lang="it-IT" dirty="0"/>
          </a:p>
        </p:txBody>
      </p:sp>
      <p:sp>
        <p:nvSpPr>
          <p:cNvPr id="9" name="Segnaposto testo 8"/>
          <p:cNvSpPr>
            <a:spLocks noGrp="1"/>
          </p:cNvSpPr>
          <p:nvPr>
            <p:ph type="body" sz="quarter" idx="13"/>
          </p:nvPr>
        </p:nvSpPr>
        <p:spPr/>
        <p:txBody>
          <a:bodyPr>
            <a:normAutofit/>
          </a:bodyPr>
          <a:lstStyle/>
          <a:p>
            <a:pPr>
              <a:buNone/>
            </a:pPr>
            <a:r>
              <a:rPr lang="it-IT" sz="4400" dirty="0" smtClean="0">
                <a:solidFill>
                  <a:srgbClr val="3333CC"/>
                </a:solidFill>
                <a:latin typeface="Trebuchet MS" panose="020B0603020202020204" pitchFamily="34" charset="0"/>
                <a:cs typeface="Trebuchet MS" panose="020B0603020202020204"/>
              </a:rPr>
              <a:t>	La centralità della persona</a:t>
            </a:r>
          </a:p>
          <a:p>
            <a:pPr>
              <a:buNone/>
            </a:pPr>
            <a:r>
              <a:rPr lang="it-IT" sz="4400" dirty="0">
                <a:solidFill>
                  <a:srgbClr val="3333CC"/>
                </a:solidFill>
                <a:latin typeface="Trebuchet MS" panose="020B0603020202020204" pitchFamily="34" charset="0"/>
                <a:cs typeface="Trebuchet MS" panose="020B0603020202020204"/>
              </a:rPr>
              <a:t>	</a:t>
            </a:r>
            <a:r>
              <a:rPr lang="it-IT" sz="4400" dirty="0" smtClean="0">
                <a:solidFill>
                  <a:srgbClr val="3333CC"/>
                </a:solidFill>
                <a:latin typeface="Trebuchet MS" panose="020B0603020202020204" pitchFamily="34" charset="0"/>
                <a:cs typeface="Trebuchet MS" panose="020B0603020202020204"/>
              </a:rPr>
              <a:t>Responsabilità capacitante</a:t>
            </a:r>
          </a:p>
          <a:p>
            <a:pPr>
              <a:buNone/>
            </a:pPr>
            <a:r>
              <a:rPr lang="it-IT" sz="4400" dirty="0">
                <a:solidFill>
                  <a:srgbClr val="3333CC"/>
                </a:solidFill>
                <a:latin typeface="Trebuchet MS" panose="020B0603020202020204" pitchFamily="34" charset="0"/>
                <a:cs typeface="Trebuchet MS" panose="020B0603020202020204"/>
              </a:rPr>
              <a:t>	</a:t>
            </a:r>
            <a:r>
              <a:rPr lang="it-IT" sz="4400" dirty="0" smtClean="0">
                <a:solidFill>
                  <a:srgbClr val="3333CC"/>
                </a:solidFill>
                <a:latin typeface="Trebuchet MS" panose="020B0603020202020204" pitchFamily="34" charset="0"/>
                <a:cs typeface="Trebuchet MS" panose="020B0603020202020204"/>
              </a:rPr>
              <a:t>Valore delle storie</a:t>
            </a: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a:solidFill>
                <a:srgbClr val="3333CC"/>
              </a:solidFill>
              <a:latin typeface="Trebuchet MS" panose="020B0603020202020204" pitchFamily="34" charset="0"/>
              <a:cs typeface="Trebuchet MS" panose="020B0603020202020204"/>
            </a:endParaRPr>
          </a:p>
          <a:p>
            <a:pPr>
              <a:buNone/>
            </a:pPr>
            <a:endParaRPr lang="it-IT" sz="2000" dirty="0" smtClean="0">
              <a:solidFill>
                <a:srgbClr val="3333CC"/>
              </a:solidFill>
              <a:latin typeface="Trebuchet MS" panose="020B0603020202020204" pitchFamily="34" charset="0"/>
              <a:cs typeface="Trebuchet MS" panose="020B0603020202020204"/>
            </a:endParaRPr>
          </a:p>
          <a:p>
            <a:pPr marL="0" indent="0">
              <a:buNone/>
            </a:pPr>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3"/>
          </p:nvPr>
        </p:nvSpPr>
        <p:spPr>
          <a:xfrm>
            <a:off x="323528" y="260648"/>
            <a:ext cx="8363272" cy="5835352"/>
          </a:xfrm>
        </p:spPr>
        <p:txBody>
          <a:bodyPr/>
          <a:lstStyle/>
          <a:p>
            <a:r>
              <a:rPr lang="it-IT" i="1" dirty="0">
                <a:solidFill>
                  <a:schemeClr val="accent5">
                    <a:lumMod val="50000"/>
                  </a:schemeClr>
                </a:solidFill>
              </a:rPr>
              <a:t>Per gli amici (a casa mia) va beh c’è sempre una porta aperta. Se c’è bisogno sono il primo che ti </a:t>
            </a:r>
            <a:r>
              <a:rPr lang="it-IT" i="1" dirty="0" smtClean="0">
                <a:solidFill>
                  <a:schemeClr val="accent5">
                    <a:lumMod val="50000"/>
                  </a:schemeClr>
                </a:solidFill>
              </a:rPr>
              <a:t>aiuta.</a:t>
            </a:r>
          </a:p>
          <a:p>
            <a:endParaRPr lang="it-IT" i="1" dirty="0" smtClean="0">
              <a:solidFill>
                <a:schemeClr val="accent5">
                  <a:lumMod val="50000"/>
                </a:schemeClr>
              </a:solidFill>
            </a:endParaRPr>
          </a:p>
          <a:p>
            <a:pPr lvl="1" algn="r"/>
            <a:r>
              <a:rPr lang="it-IT" i="1" dirty="0">
                <a:solidFill>
                  <a:schemeClr val="accent5">
                    <a:lumMod val="50000"/>
                  </a:schemeClr>
                </a:solidFill>
              </a:rPr>
              <a:t>Cerco di dare il 100% per far divertire le persone quindi ne avrei davvero tante da </a:t>
            </a:r>
            <a:r>
              <a:rPr lang="it-IT" i="1" dirty="0" smtClean="0">
                <a:solidFill>
                  <a:schemeClr val="accent5">
                    <a:lumMod val="50000"/>
                  </a:schemeClr>
                </a:solidFill>
              </a:rPr>
              <a:t>raccontare.</a:t>
            </a:r>
          </a:p>
          <a:p>
            <a:endParaRPr lang="it-IT" i="1" dirty="0">
              <a:solidFill>
                <a:schemeClr val="accent5">
                  <a:lumMod val="50000"/>
                </a:schemeClr>
              </a:solidFill>
            </a:endParaRPr>
          </a:p>
          <a:p>
            <a:r>
              <a:rPr lang="it-IT" i="1" dirty="0">
                <a:solidFill>
                  <a:schemeClr val="accent5">
                    <a:lumMod val="50000"/>
                  </a:schemeClr>
                </a:solidFill>
              </a:rPr>
              <a:t>Mi piace che è un lavoro dove sei a contatto con le persone, puoi farlo tuo cioè personalizzarlo </a:t>
            </a:r>
            <a:r>
              <a:rPr lang="it-IT" i="1" dirty="0" smtClean="0">
                <a:solidFill>
                  <a:schemeClr val="accent5">
                    <a:lumMod val="50000"/>
                  </a:schemeClr>
                </a:solidFill>
              </a:rPr>
              <a:t>molto.</a:t>
            </a:r>
            <a:endParaRPr lang="it-IT" i="1" dirty="0">
              <a:solidFill>
                <a:schemeClr val="accent5">
                  <a:lumMod val="50000"/>
                </a:schemeClr>
              </a:solidFill>
            </a:endParaRPr>
          </a:p>
          <a:p>
            <a:endParaRPr lang="it-IT" dirty="0"/>
          </a:p>
        </p:txBody>
      </p:sp>
    </p:spTree>
    <p:extLst>
      <p:ext uri="{BB962C8B-B14F-4D97-AF65-F5344CB8AC3E}">
        <p14:creationId xmlns:p14="http://schemas.microsoft.com/office/powerpoint/2010/main" val="57909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en-US">
                <a:solidFill>
                  <a:schemeClr val="tx2">
                    <a:lumMod val="75000"/>
                    <a:lumOff val="25000"/>
                  </a:schemeClr>
                </a:solidFill>
              </a:rPr>
              <a:t>Ribelle</a:t>
            </a:r>
          </a:p>
        </p:txBody>
      </p:sp>
      <p:sp>
        <p:nvSpPr>
          <p:cNvPr id="3" name="Text Placeholder 2"/>
          <p:cNvSpPr>
            <a:spLocks noGrp="1"/>
          </p:cNvSpPr>
          <p:nvPr>
            <p:ph type="body" sz="quarter" idx="13"/>
          </p:nvPr>
        </p:nvSpPr>
        <p:spPr/>
        <p:txBody>
          <a:bodyPr/>
          <a:lstStyle/>
          <a:p>
            <a:pPr marL="0" indent="0">
              <a:buNone/>
            </a:pPr>
            <a:r>
              <a:rPr lang="en-US">
                <a:solidFill>
                  <a:schemeClr val="tx2">
                    <a:lumMod val="75000"/>
                    <a:lumOff val="25000"/>
                  </a:schemeClr>
                </a:solidFill>
              </a:rPr>
              <a:t>La ribelle è un idealtipo poco frequente nelle interviste raccolte, compare solo in 4 casi su 75, si tratta esclusivamente di donne, appartenenti alla fascia d’età più elevata e che sono in possesso di elevati titoli di studio che gli permettono di svolgere lavori ben qualificati, come Project manager o attività autonome.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solidFill>
                  <a:schemeClr val="tx2">
                    <a:lumMod val="75000"/>
                    <a:lumOff val="25000"/>
                  </a:schemeClr>
                </a:solidFill>
              </a:rPr>
              <a:t>Volontà di non adeguarsi</a:t>
            </a:r>
          </a:p>
          <a:p>
            <a:r>
              <a:rPr lang="en-US">
                <a:solidFill>
                  <a:schemeClr val="tx2">
                    <a:lumMod val="75000"/>
                    <a:lumOff val="25000"/>
                  </a:schemeClr>
                </a:solidFill>
              </a:rPr>
              <a:t>Casa a propria immagine</a:t>
            </a:r>
          </a:p>
          <a:p>
            <a:r>
              <a:rPr lang="en-US">
                <a:solidFill>
                  <a:schemeClr val="tx2">
                    <a:lumMod val="75000"/>
                    <a:lumOff val="25000"/>
                  </a:schemeClr>
                </a:solidFill>
              </a:rPr>
              <a:t>Essere creativi e autonomi</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3"/>
          </p:nvPr>
        </p:nvSpPr>
        <p:spPr>
          <a:xfrm>
            <a:off x="323528" y="260648"/>
            <a:ext cx="8363272" cy="5835352"/>
          </a:xfrm>
        </p:spPr>
        <p:txBody>
          <a:bodyPr/>
          <a:lstStyle/>
          <a:p>
            <a:pPr lvl="1" algn="r"/>
            <a:r>
              <a:rPr lang="it-IT" i="1" dirty="0">
                <a:solidFill>
                  <a:schemeClr val="accent5">
                    <a:lumMod val="50000"/>
                  </a:schemeClr>
                </a:solidFill>
              </a:rPr>
              <a:t>Chi non mi accetta non entra nella mia vita o comunque esce e </a:t>
            </a:r>
            <a:r>
              <a:rPr lang="it-IT" i="1" dirty="0" smtClean="0">
                <a:solidFill>
                  <a:schemeClr val="accent5">
                    <a:lumMod val="50000"/>
                  </a:schemeClr>
                </a:solidFill>
              </a:rPr>
              <a:t>basta.</a:t>
            </a:r>
          </a:p>
          <a:p>
            <a:endParaRPr lang="it-IT" i="1" dirty="0">
              <a:solidFill>
                <a:schemeClr val="accent5">
                  <a:lumMod val="50000"/>
                </a:schemeClr>
              </a:solidFill>
            </a:endParaRPr>
          </a:p>
          <a:p>
            <a:r>
              <a:rPr lang="it-IT" i="1" dirty="0">
                <a:solidFill>
                  <a:schemeClr val="accent5">
                    <a:lumMod val="50000"/>
                  </a:schemeClr>
                </a:solidFill>
              </a:rPr>
              <a:t>D</a:t>
            </a:r>
            <a:r>
              <a:rPr lang="it-IT" i="1" dirty="0" smtClean="0">
                <a:solidFill>
                  <a:schemeClr val="accent5">
                    <a:lumMod val="50000"/>
                  </a:schemeClr>
                </a:solidFill>
              </a:rPr>
              <a:t>a </a:t>
            </a:r>
            <a:r>
              <a:rPr lang="it-IT" i="1" dirty="0">
                <a:solidFill>
                  <a:schemeClr val="accent5">
                    <a:lumMod val="50000"/>
                  </a:schemeClr>
                </a:solidFill>
              </a:rPr>
              <a:t>piccola lo passavo a fare quello che diceva mia mamma e a </a:t>
            </a:r>
            <a:r>
              <a:rPr lang="it-IT" i="1" dirty="0" err="1">
                <a:solidFill>
                  <a:schemeClr val="accent5">
                    <a:lumMod val="50000"/>
                  </a:schemeClr>
                </a:solidFill>
              </a:rPr>
              <a:t>studiare..adesso</a:t>
            </a:r>
            <a:r>
              <a:rPr lang="it-IT" i="1" dirty="0">
                <a:solidFill>
                  <a:schemeClr val="accent5">
                    <a:lumMod val="50000"/>
                  </a:schemeClr>
                </a:solidFill>
              </a:rPr>
              <a:t> lo decido io e faccio quello che voglio fare io…che penso io…con i miei tempi…e sono felice così…quindi amo che è il mio…e di meno…ad oggi nulla…perché siccome è il mio e lo decido io…sicuramente faccio qualcosa che amo </a:t>
            </a:r>
            <a:r>
              <a:rPr lang="it-IT" i="1" dirty="0" smtClean="0">
                <a:solidFill>
                  <a:schemeClr val="accent5">
                    <a:lumMod val="50000"/>
                  </a:schemeClr>
                </a:solidFill>
              </a:rPr>
              <a:t>fare.</a:t>
            </a:r>
            <a:endParaRPr lang="it-IT" i="1" dirty="0">
              <a:solidFill>
                <a:schemeClr val="accent5">
                  <a:lumMod val="50000"/>
                </a:schemeClr>
              </a:solidFill>
            </a:endParaRPr>
          </a:p>
          <a:p>
            <a:endParaRPr lang="it-IT" dirty="0"/>
          </a:p>
        </p:txBody>
      </p:sp>
    </p:spTree>
    <p:extLst>
      <p:ext uri="{BB962C8B-B14F-4D97-AF65-F5344CB8AC3E}">
        <p14:creationId xmlns:p14="http://schemas.microsoft.com/office/powerpoint/2010/main" val="1093637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en-US">
                <a:solidFill>
                  <a:schemeClr val="tx2">
                    <a:lumMod val="75000"/>
                    <a:lumOff val="25000"/>
                  </a:schemeClr>
                </a:solidFill>
              </a:rPr>
              <a:t>Neopagana</a:t>
            </a:r>
          </a:p>
        </p:txBody>
      </p:sp>
      <p:sp>
        <p:nvSpPr>
          <p:cNvPr id="3" name="Text Placeholder 2"/>
          <p:cNvSpPr>
            <a:spLocks noGrp="1"/>
          </p:cNvSpPr>
          <p:nvPr>
            <p:ph type="body" sz="quarter" idx="13"/>
          </p:nvPr>
        </p:nvSpPr>
        <p:spPr/>
        <p:txBody>
          <a:bodyPr/>
          <a:lstStyle/>
          <a:p>
            <a:pPr marL="0" indent="0">
              <a:buNone/>
            </a:pPr>
            <a:r>
              <a:rPr lang="en-US">
                <a:solidFill>
                  <a:schemeClr val="tx2">
                    <a:lumMod val="75000"/>
                    <a:lumOff val="25000"/>
                  </a:schemeClr>
                </a:solidFill>
              </a:rPr>
              <a:t>Il neopagano è un idealtipo non molto frequente, compare in 6 interviste su 75, sottoposte sia a maschi che a femmine. Si tratta di persone con bassi titoli di studio, impiegate spesso nei settori lavorativi della ristorazione, del commercio o con incarichi amministrativi.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solidFill>
                  <a:schemeClr val="tx2">
                    <a:lumMod val="75000"/>
                    <a:lumOff val="25000"/>
                  </a:schemeClr>
                </a:solidFill>
              </a:rPr>
              <a:t>Desiderio di radicarsi</a:t>
            </a:r>
          </a:p>
          <a:p>
            <a:r>
              <a:rPr lang="en-US">
                <a:solidFill>
                  <a:schemeClr val="tx2">
                    <a:lumMod val="75000"/>
                    <a:lumOff val="25000"/>
                  </a:schemeClr>
                </a:solidFill>
              </a:rPr>
              <a:t>Amicizie selezionate</a:t>
            </a:r>
          </a:p>
          <a:p>
            <a:r>
              <a:rPr lang="en-US">
                <a:solidFill>
                  <a:schemeClr val="tx2">
                    <a:lumMod val="75000"/>
                    <a:lumOff val="25000"/>
                  </a:schemeClr>
                </a:solidFill>
              </a:rPr>
              <a:t>Imparare a voler bene</a:t>
            </a:r>
          </a:p>
          <a:p>
            <a:r>
              <a:rPr lang="en-US">
                <a:solidFill>
                  <a:schemeClr val="tx2">
                    <a:lumMod val="75000"/>
                    <a:lumOff val="25000"/>
                  </a:schemeClr>
                </a:solidFill>
              </a:rPr>
              <a:t>Desiderio di autoaffermazione</a:t>
            </a:r>
          </a:p>
          <a:p>
            <a:r>
              <a:rPr lang="en-US">
                <a:solidFill>
                  <a:schemeClr val="tx2">
                    <a:lumMod val="75000"/>
                    <a:lumOff val="25000"/>
                  </a:schemeClr>
                </a:solidFill>
              </a:rPr>
              <a:t>Sentirsi fuori posto</a:t>
            </a:r>
          </a:p>
          <a:p>
            <a:r>
              <a:rPr lang="en-US">
                <a:solidFill>
                  <a:schemeClr val="tx2">
                    <a:lumMod val="75000"/>
                    <a:lumOff val="25000"/>
                  </a:schemeClr>
                </a:solidFill>
              </a:rPr>
              <a:t>Misticismo e contrasti estremi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3"/>
          </p:nvPr>
        </p:nvSpPr>
        <p:spPr>
          <a:xfrm>
            <a:off x="323528" y="260648"/>
            <a:ext cx="8363272" cy="5835352"/>
          </a:xfrm>
        </p:spPr>
        <p:txBody>
          <a:bodyPr>
            <a:normAutofit/>
          </a:bodyPr>
          <a:lstStyle/>
          <a:p>
            <a:r>
              <a:rPr lang="it-IT" i="1" dirty="0">
                <a:solidFill>
                  <a:schemeClr val="accent5">
                    <a:lumMod val="50000"/>
                  </a:schemeClr>
                </a:solidFill>
              </a:rPr>
              <a:t>Non saprei, non posso dire di amare la mia casa. Amo le sensazioni di appartenenza che ogni tanto emergono. Ma non le colloco in un luogo preciso né le collego ad un oggetto preciso</a:t>
            </a:r>
            <a:r>
              <a:rPr lang="it-IT" i="1" dirty="0" smtClean="0">
                <a:solidFill>
                  <a:schemeClr val="accent5">
                    <a:lumMod val="50000"/>
                  </a:schemeClr>
                </a:solidFill>
              </a:rPr>
              <a:t>.</a:t>
            </a:r>
          </a:p>
          <a:p>
            <a:endParaRPr lang="it-IT" i="1" dirty="0" smtClean="0">
              <a:solidFill>
                <a:schemeClr val="accent5">
                  <a:lumMod val="50000"/>
                </a:schemeClr>
              </a:solidFill>
            </a:endParaRPr>
          </a:p>
          <a:p>
            <a:pPr lvl="1" algn="r"/>
            <a:r>
              <a:rPr lang="it-IT" i="1" dirty="0">
                <a:solidFill>
                  <a:schemeClr val="accent5">
                    <a:lumMod val="50000"/>
                  </a:schemeClr>
                </a:solidFill>
              </a:rPr>
              <a:t>Da piccola pregavo sempre, volevo addirittura diventare suora. Crescendo ero mistica fino alle ossa. C’è stato un periodo in cui ho odiato Dio. C’è stato un periodo in cui, senza pregare, sono andata a messa per farmi delle domande. E ora è il periodo di fede senza alcuna sicurezza. Ma la fede c’è. </a:t>
            </a:r>
          </a:p>
          <a:p>
            <a:endParaRPr lang="it-IT" dirty="0"/>
          </a:p>
        </p:txBody>
      </p:sp>
    </p:spTree>
    <p:extLst>
      <p:ext uri="{BB962C8B-B14F-4D97-AF65-F5344CB8AC3E}">
        <p14:creationId xmlns:p14="http://schemas.microsoft.com/office/powerpoint/2010/main" val="3580373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6"/>
          <p:cNvGrpSpPr/>
          <p:nvPr/>
        </p:nvGrpSpPr>
        <p:grpSpPr>
          <a:xfrm>
            <a:off x="0" y="6162246"/>
            <a:ext cx="9144000" cy="724952"/>
            <a:chOff x="0" y="6162246"/>
            <a:chExt cx="9144000" cy="724952"/>
          </a:xfrm>
        </p:grpSpPr>
        <p:sp>
          <p:nvSpPr>
            <p:cNvPr id="4" name="Rettangolo 3"/>
            <p:cNvSpPr/>
            <p:nvPr/>
          </p:nvSpPr>
          <p:spPr>
            <a:xfrm>
              <a:off x="0" y="6172200"/>
              <a:ext cx="9144000" cy="685800"/>
            </a:xfrm>
            <a:prstGeom prst="rect">
              <a:avLst/>
            </a:prstGeom>
            <a:solidFill>
              <a:srgbClr val="1B2B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Logo_TreRighe_bianco.png"/>
            <p:cNvPicPr>
              <a:picLocks noChangeAspect="1"/>
            </p:cNvPicPr>
            <p:nvPr/>
          </p:nvPicPr>
          <p:blipFill>
            <a:blip r:embed="rId2"/>
            <a:stretch>
              <a:fillRect/>
            </a:stretch>
          </p:blipFill>
          <p:spPr>
            <a:xfrm>
              <a:off x="62423" y="6162246"/>
              <a:ext cx="1537777" cy="724952"/>
            </a:xfrm>
            <a:prstGeom prst="rect">
              <a:avLst/>
            </a:prstGeom>
          </p:spPr>
        </p:pic>
      </p:grpSp>
      <p:sp>
        <p:nvSpPr>
          <p:cNvPr id="8" name="Titolo 7"/>
          <p:cNvSpPr>
            <a:spLocks noGrp="1"/>
          </p:cNvSpPr>
          <p:nvPr>
            <p:ph type="title"/>
          </p:nvPr>
        </p:nvSpPr>
        <p:spPr/>
        <p:txBody>
          <a:bodyPr>
            <a:normAutofit fontScale="90000"/>
          </a:bodyPr>
          <a:lstStyle/>
          <a:p>
            <a:r>
              <a:rPr lang="it-IT" dirty="0" smtClean="0">
                <a:solidFill>
                  <a:srgbClr val="3333CC"/>
                </a:solidFill>
                <a:latin typeface="Trebuchet MS" panose="020B0603020202020204" pitchFamily="34" charset="0"/>
                <a:cs typeface="Trebuchet MS" panose="020B0603020202020204"/>
              </a:rPr>
              <a:t> Nuova ipotesi di ricerca: una trasformazione antropologica?</a:t>
            </a:r>
            <a:endParaRPr lang="it-IT" dirty="0"/>
          </a:p>
        </p:txBody>
      </p:sp>
      <p:sp>
        <p:nvSpPr>
          <p:cNvPr id="9" name="Segnaposto testo 8"/>
          <p:cNvSpPr>
            <a:spLocks noGrp="1"/>
          </p:cNvSpPr>
          <p:nvPr>
            <p:ph type="body" sz="quarter" idx="13"/>
          </p:nvPr>
        </p:nvSpPr>
        <p:spPr/>
        <p:txBody>
          <a:bodyPr>
            <a:normAutofit fontScale="92500" lnSpcReduction="10000"/>
          </a:bodyPr>
          <a:lstStyle/>
          <a:p>
            <a:pPr>
              <a:buNone/>
            </a:pPr>
            <a:r>
              <a:rPr lang="it-IT" sz="4400" dirty="0" smtClean="0">
                <a:solidFill>
                  <a:srgbClr val="3333CC"/>
                </a:solidFill>
                <a:latin typeface="Trebuchet MS" panose="020B0603020202020204" pitchFamily="34" charset="0"/>
                <a:cs typeface="Trebuchet MS" panose="020B0603020202020204"/>
              </a:rPr>
              <a:t>	La soggettività personale relazionale e aperta al mondo, tesa alla trascendenza e alla ricerca, si sta trasformando in una soggettività interattiva, chiusa in se stessa e immanente ? </a:t>
            </a: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a:solidFill>
                <a:srgbClr val="3333CC"/>
              </a:solidFill>
              <a:latin typeface="Trebuchet MS" panose="020B0603020202020204" pitchFamily="34" charset="0"/>
              <a:cs typeface="Trebuchet MS" panose="020B0603020202020204"/>
            </a:endParaRPr>
          </a:p>
          <a:p>
            <a:pPr>
              <a:buNone/>
            </a:pPr>
            <a:endParaRPr lang="it-IT" sz="2000" dirty="0" smtClean="0">
              <a:solidFill>
                <a:srgbClr val="3333CC"/>
              </a:solidFill>
              <a:latin typeface="Trebuchet MS" panose="020B0603020202020204" pitchFamily="34" charset="0"/>
              <a:cs typeface="Trebuchet MS" panose="020B0603020202020204"/>
            </a:endParaRPr>
          </a:p>
          <a:p>
            <a:pPr marL="0" indent="0">
              <a:buNone/>
            </a:pPr>
            <a:endParaRPr lang="it-IT"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6"/>
          <p:cNvGrpSpPr/>
          <p:nvPr/>
        </p:nvGrpSpPr>
        <p:grpSpPr>
          <a:xfrm>
            <a:off x="0" y="6162246"/>
            <a:ext cx="9144000" cy="724952"/>
            <a:chOff x="0" y="6162246"/>
            <a:chExt cx="9144000" cy="724952"/>
          </a:xfrm>
        </p:grpSpPr>
        <p:sp>
          <p:nvSpPr>
            <p:cNvPr id="4" name="Rettangolo 3"/>
            <p:cNvSpPr/>
            <p:nvPr/>
          </p:nvSpPr>
          <p:spPr>
            <a:xfrm>
              <a:off x="0" y="6172200"/>
              <a:ext cx="9144000" cy="685800"/>
            </a:xfrm>
            <a:prstGeom prst="rect">
              <a:avLst/>
            </a:prstGeom>
            <a:solidFill>
              <a:srgbClr val="1B2B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Logo_TreRighe_bianco.png"/>
            <p:cNvPicPr>
              <a:picLocks noChangeAspect="1"/>
            </p:cNvPicPr>
            <p:nvPr/>
          </p:nvPicPr>
          <p:blipFill>
            <a:blip r:embed="rId2"/>
            <a:stretch>
              <a:fillRect/>
            </a:stretch>
          </p:blipFill>
          <p:spPr>
            <a:xfrm>
              <a:off x="62423" y="6162246"/>
              <a:ext cx="1537777" cy="724952"/>
            </a:xfrm>
            <a:prstGeom prst="rect">
              <a:avLst/>
            </a:prstGeom>
          </p:spPr>
        </p:pic>
      </p:grpSp>
      <p:sp>
        <p:nvSpPr>
          <p:cNvPr id="8" name="Titolo 7"/>
          <p:cNvSpPr>
            <a:spLocks noGrp="1"/>
          </p:cNvSpPr>
          <p:nvPr>
            <p:ph type="title"/>
          </p:nvPr>
        </p:nvSpPr>
        <p:spPr/>
        <p:txBody>
          <a:bodyPr>
            <a:normAutofit/>
          </a:bodyPr>
          <a:lstStyle/>
          <a:p>
            <a:r>
              <a:rPr lang="it-IT" dirty="0" smtClean="0">
                <a:solidFill>
                  <a:srgbClr val="3333CC"/>
                </a:solidFill>
                <a:latin typeface="Trebuchet MS" panose="020B0603020202020204" pitchFamily="34" charset="0"/>
                <a:cs typeface="Trebuchet MS" panose="020B0603020202020204"/>
              </a:rPr>
              <a:t> Piste di lavoro</a:t>
            </a:r>
            <a:endParaRPr lang="it-IT" dirty="0"/>
          </a:p>
        </p:txBody>
      </p:sp>
      <p:sp>
        <p:nvSpPr>
          <p:cNvPr id="9" name="Segnaposto testo 8"/>
          <p:cNvSpPr>
            <a:spLocks noGrp="1"/>
          </p:cNvSpPr>
          <p:nvPr>
            <p:ph type="body" sz="quarter" idx="13"/>
          </p:nvPr>
        </p:nvSpPr>
        <p:spPr/>
        <p:txBody>
          <a:bodyPr>
            <a:normAutofit lnSpcReduction="10000"/>
          </a:bodyPr>
          <a:lstStyle/>
          <a:p>
            <a:pPr>
              <a:buNone/>
            </a:pPr>
            <a:r>
              <a:rPr lang="it-IT" sz="4400" dirty="0" smtClean="0">
                <a:solidFill>
                  <a:srgbClr val="3333CC"/>
                </a:solidFill>
                <a:latin typeface="Trebuchet MS" panose="020B0603020202020204" pitchFamily="34" charset="0"/>
                <a:cs typeface="Trebuchet MS" panose="020B0603020202020204"/>
              </a:rPr>
              <a:t>	</a:t>
            </a:r>
            <a:r>
              <a:rPr lang="it-IT" sz="4400" dirty="0">
                <a:solidFill>
                  <a:srgbClr val="3333CC"/>
                </a:solidFill>
                <a:latin typeface="Trebuchet MS" panose="020B0603020202020204" pitchFamily="34" charset="0"/>
                <a:cs typeface="Trebuchet MS" panose="020B0603020202020204"/>
              </a:rPr>
              <a:t>F</a:t>
            </a:r>
            <a:r>
              <a:rPr lang="it-IT" sz="4400" dirty="0" smtClean="0">
                <a:solidFill>
                  <a:srgbClr val="3333CC"/>
                </a:solidFill>
                <a:latin typeface="Trebuchet MS" panose="020B0603020202020204" pitchFamily="34" charset="0"/>
                <a:cs typeface="Trebuchet MS" panose="020B0603020202020204"/>
              </a:rPr>
              <a:t>arsi prossimi</a:t>
            </a:r>
          </a:p>
          <a:p>
            <a:pPr>
              <a:buNone/>
            </a:pPr>
            <a:r>
              <a:rPr lang="it-IT" sz="4400" dirty="0">
                <a:solidFill>
                  <a:srgbClr val="3333CC"/>
                </a:solidFill>
                <a:latin typeface="Trebuchet MS" panose="020B0603020202020204" pitchFamily="34" charset="0"/>
                <a:cs typeface="Trebuchet MS" panose="020B0603020202020204"/>
              </a:rPr>
              <a:t>	</a:t>
            </a:r>
            <a:r>
              <a:rPr lang="it-IT" sz="4400" dirty="0" smtClean="0">
                <a:solidFill>
                  <a:srgbClr val="3333CC"/>
                </a:solidFill>
                <a:latin typeface="Trebuchet MS" panose="020B0603020202020204" pitchFamily="34" charset="0"/>
                <a:cs typeface="Trebuchet MS" panose="020B0603020202020204"/>
              </a:rPr>
              <a:t>Costruire servizi per i giovani</a:t>
            </a:r>
          </a:p>
          <a:p>
            <a:pPr>
              <a:buNone/>
            </a:pPr>
            <a:r>
              <a:rPr lang="it-IT" sz="4400" dirty="0">
                <a:solidFill>
                  <a:srgbClr val="3333CC"/>
                </a:solidFill>
                <a:latin typeface="Trebuchet MS" panose="020B0603020202020204" pitchFamily="34" charset="0"/>
                <a:cs typeface="Trebuchet MS" panose="020B0603020202020204"/>
              </a:rPr>
              <a:t>	</a:t>
            </a:r>
            <a:r>
              <a:rPr lang="it-IT" sz="4400" dirty="0" smtClean="0">
                <a:solidFill>
                  <a:srgbClr val="3333CC"/>
                </a:solidFill>
                <a:latin typeface="Trebuchet MS" panose="020B0603020202020204" pitchFamily="34" charset="0"/>
                <a:cs typeface="Trebuchet MS" panose="020B0603020202020204"/>
              </a:rPr>
              <a:t>Abitare le zone interstiziali</a:t>
            </a:r>
          </a:p>
          <a:p>
            <a:pPr>
              <a:buNone/>
            </a:pPr>
            <a:r>
              <a:rPr lang="it-IT" sz="4400" dirty="0">
                <a:solidFill>
                  <a:srgbClr val="3333CC"/>
                </a:solidFill>
                <a:latin typeface="Trebuchet MS" panose="020B0603020202020204" pitchFamily="34" charset="0"/>
                <a:cs typeface="Trebuchet MS" panose="020B0603020202020204"/>
              </a:rPr>
              <a:t>	</a:t>
            </a:r>
            <a:r>
              <a:rPr lang="it-IT" sz="4400" dirty="0" smtClean="0">
                <a:solidFill>
                  <a:srgbClr val="3333CC"/>
                </a:solidFill>
                <a:latin typeface="Trebuchet MS" panose="020B0603020202020204" pitchFamily="34" charset="0"/>
                <a:cs typeface="Trebuchet MS" panose="020B0603020202020204"/>
              </a:rPr>
              <a:t>Decostruire l’isolamento sociale</a:t>
            </a:r>
          </a:p>
          <a:p>
            <a:pPr>
              <a:buNone/>
            </a:pPr>
            <a:r>
              <a:rPr lang="it-IT" sz="4400" dirty="0">
                <a:solidFill>
                  <a:srgbClr val="3333CC"/>
                </a:solidFill>
                <a:latin typeface="Trebuchet MS" panose="020B0603020202020204" pitchFamily="34" charset="0"/>
                <a:cs typeface="Trebuchet MS" panose="020B0603020202020204"/>
              </a:rPr>
              <a:t>	</a:t>
            </a: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a:solidFill>
                <a:srgbClr val="3333CC"/>
              </a:solidFill>
              <a:latin typeface="Trebuchet MS" panose="020B0603020202020204" pitchFamily="34" charset="0"/>
              <a:cs typeface="Trebuchet MS" panose="020B0603020202020204"/>
            </a:endParaRPr>
          </a:p>
          <a:p>
            <a:pPr>
              <a:buNone/>
            </a:pPr>
            <a:endParaRPr lang="it-IT" sz="2000" dirty="0" smtClean="0">
              <a:solidFill>
                <a:srgbClr val="3333CC"/>
              </a:solidFill>
              <a:latin typeface="Trebuchet MS" panose="020B0603020202020204" pitchFamily="34" charset="0"/>
              <a:cs typeface="Trebuchet MS" panose="020B0603020202020204"/>
            </a:endParaRPr>
          </a:p>
          <a:p>
            <a:pPr marL="0" indent="0">
              <a:buNone/>
            </a:pP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6"/>
          <p:cNvGrpSpPr/>
          <p:nvPr/>
        </p:nvGrpSpPr>
        <p:grpSpPr>
          <a:xfrm>
            <a:off x="0" y="6162246"/>
            <a:ext cx="9144000" cy="724952"/>
            <a:chOff x="0" y="6162246"/>
            <a:chExt cx="9144000" cy="724952"/>
          </a:xfrm>
        </p:grpSpPr>
        <p:sp>
          <p:nvSpPr>
            <p:cNvPr id="4" name="Rettangolo 3"/>
            <p:cNvSpPr/>
            <p:nvPr/>
          </p:nvSpPr>
          <p:spPr>
            <a:xfrm>
              <a:off x="0" y="6172200"/>
              <a:ext cx="9144000" cy="685800"/>
            </a:xfrm>
            <a:prstGeom prst="rect">
              <a:avLst/>
            </a:prstGeom>
            <a:solidFill>
              <a:srgbClr val="1B2B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Logo_TreRighe_bianco.png"/>
            <p:cNvPicPr>
              <a:picLocks noChangeAspect="1"/>
            </p:cNvPicPr>
            <p:nvPr/>
          </p:nvPicPr>
          <p:blipFill>
            <a:blip r:embed="rId2"/>
            <a:stretch>
              <a:fillRect/>
            </a:stretch>
          </p:blipFill>
          <p:spPr>
            <a:xfrm>
              <a:off x="62423" y="6162246"/>
              <a:ext cx="1537777" cy="724952"/>
            </a:xfrm>
            <a:prstGeom prst="rect">
              <a:avLst/>
            </a:prstGeom>
          </p:spPr>
        </p:pic>
      </p:grpSp>
      <p:sp>
        <p:nvSpPr>
          <p:cNvPr id="8" name="Titolo 7"/>
          <p:cNvSpPr>
            <a:spLocks noGrp="1"/>
          </p:cNvSpPr>
          <p:nvPr>
            <p:ph type="title"/>
          </p:nvPr>
        </p:nvSpPr>
        <p:spPr/>
        <p:txBody>
          <a:bodyPr/>
          <a:lstStyle/>
          <a:p>
            <a:r>
              <a:rPr lang="it-IT" dirty="0" smtClean="0">
                <a:solidFill>
                  <a:srgbClr val="3333CC"/>
                </a:solidFill>
                <a:latin typeface="Trebuchet MS" panose="020B0603020202020204" pitchFamily="34" charset="0"/>
                <a:cs typeface="Trebuchet MS" panose="020B0603020202020204"/>
              </a:rPr>
              <a:t> I tipi sociali</a:t>
            </a:r>
            <a:endParaRPr lang="it-IT" dirty="0"/>
          </a:p>
        </p:txBody>
      </p:sp>
      <p:sp>
        <p:nvSpPr>
          <p:cNvPr id="9" name="Segnaposto testo 8"/>
          <p:cNvSpPr>
            <a:spLocks noGrp="1"/>
          </p:cNvSpPr>
          <p:nvPr>
            <p:ph type="body" sz="quarter" idx="13"/>
          </p:nvPr>
        </p:nvSpPr>
        <p:spPr>
          <a:xfrm>
            <a:off x="457200" y="1268760"/>
            <a:ext cx="8229600" cy="4419600"/>
          </a:xfrm>
        </p:spPr>
        <p:txBody>
          <a:bodyPr>
            <a:normAutofit/>
          </a:bodyPr>
          <a:lstStyle/>
          <a:p>
            <a:pPr>
              <a:buNone/>
            </a:pPr>
            <a:r>
              <a:rPr lang="it-IT" sz="4400" dirty="0">
                <a:solidFill>
                  <a:srgbClr val="3333CC"/>
                </a:solidFill>
                <a:latin typeface="Trebuchet MS" panose="020B0603020202020204" pitchFamily="34" charset="0"/>
                <a:cs typeface="Trebuchet MS" panose="020B0603020202020204"/>
              </a:rPr>
              <a:t>	</a:t>
            </a:r>
            <a:r>
              <a:rPr lang="it-IT" sz="3900" dirty="0" smtClean="0">
                <a:solidFill>
                  <a:srgbClr val="3333CC"/>
                </a:solidFill>
                <a:latin typeface="Trebuchet MS" panose="020B0603020202020204" pitchFamily="34" charset="0"/>
                <a:cs typeface="Trebuchet MS" panose="020B0603020202020204"/>
              </a:rPr>
              <a:t>Modello sociale astratto </a:t>
            </a:r>
            <a:r>
              <a:rPr lang="it-IT" sz="3900" dirty="0">
                <a:solidFill>
                  <a:srgbClr val="3333CC"/>
                </a:solidFill>
                <a:latin typeface="Trebuchet MS" panose="020B0603020202020204" pitchFamily="34" charset="0"/>
                <a:cs typeface="Trebuchet MS" panose="020B0603020202020204"/>
              </a:rPr>
              <a:t>esemplificativo di alcune caratteristiche significative (modelli di comportamento, di relazione, autorappresentazioni, sistemi valoriali), rappresentativo di un dato momento storico.</a:t>
            </a: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a:solidFill>
                <a:srgbClr val="3333CC"/>
              </a:solidFill>
              <a:latin typeface="Trebuchet MS" panose="020B0603020202020204" pitchFamily="34" charset="0"/>
              <a:cs typeface="Trebuchet MS" panose="020B0603020202020204"/>
            </a:endParaRPr>
          </a:p>
          <a:p>
            <a:pPr>
              <a:buNone/>
            </a:pPr>
            <a:endParaRPr lang="it-IT" sz="2000" dirty="0" smtClean="0">
              <a:solidFill>
                <a:srgbClr val="3333CC"/>
              </a:solidFill>
              <a:latin typeface="Trebuchet MS" panose="020B0603020202020204" pitchFamily="34" charset="0"/>
              <a:cs typeface="Trebuchet MS" panose="020B0603020202020204"/>
            </a:endParaRPr>
          </a:p>
          <a:p>
            <a:pPr marL="0" indent="0">
              <a:buNone/>
            </a:pP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6"/>
          <p:cNvGrpSpPr/>
          <p:nvPr/>
        </p:nvGrpSpPr>
        <p:grpSpPr>
          <a:xfrm>
            <a:off x="0" y="6162246"/>
            <a:ext cx="9144000" cy="724952"/>
            <a:chOff x="0" y="6162246"/>
            <a:chExt cx="9144000" cy="724952"/>
          </a:xfrm>
        </p:grpSpPr>
        <p:sp>
          <p:nvSpPr>
            <p:cNvPr id="4" name="Rettangolo 3"/>
            <p:cNvSpPr/>
            <p:nvPr/>
          </p:nvSpPr>
          <p:spPr>
            <a:xfrm>
              <a:off x="0" y="6172200"/>
              <a:ext cx="9144000" cy="685800"/>
            </a:xfrm>
            <a:prstGeom prst="rect">
              <a:avLst/>
            </a:prstGeom>
            <a:solidFill>
              <a:srgbClr val="1B2B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Logo_TreRighe_bianco.png"/>
            <p:cNvPicPr>
              <a:picLocks noChangeAspect="1"/>
            </p:cNvPicPr>
            <p:nvPr/>
          </p:nvPicPr>
          <p:blipFill>
            <a:blip r:embed="rId2"/>
            <a:stretch>
              <a:fillRect/>
            </a:stretch>
          </p:blipFill>
          <p:spPr>
            <a:xfrm>
              <a:off x="62423" y="6162246"/>
              <a:ext cx="1537777" cy="724952"/>
            </a:xfrm>
            <a:prstGeom prst="rect">
              <a:avLst/>
            </a:prstGeom>
          </p:spPr>
        </p:pic>
      </p:grpSp>
      <p:sp>
        <p:nvSpPr>
          <p:cNvPr id="8" name="Titolo 7"/>
          <p:cNvSpPr>
            <a:spLocks noGrp="1"/>
          </p:cNvSpPr>
          <p:nvPr>
            <p:ph type="title"/>
          </p:nvPr>
        </p:nvSpPr>
        <p:spPr/>
        <p:txBody>
          <a:bodyPr/>
          <a:lstStyle/>
          <a:p>
            <a:r>
              <a:rPr lang="it-IT" dirty="0" smtClean="0">
                <a:solidFill>
                  <a:srgbClr val="3333CC"/>
                </a:solidFill>
                <a:latin typeface="Trebuchet MS" panose="020B0603020202020204" pitchFamily="34" charset="0"/>
                <a:cs typeface="Trebuchet MS" panose="020B0603020202020204"/>
              </a:rPr>
              <a:t> Il campione significativo</a:t>
            </a:r>
            <a:endParaRPr lang="it-IT" dirty="0"/>
          </a:p>
        </p:txBody>
      </p:sp>
      <p:sp>
        <p:nvSpPr>
          <p:cNvPr id="9" name="Segnaposto testo 8"/>
          <p:cNvSpPr>
            <a:spLocks noGrp="1"/>
          </p:cNvSpPr>
          <p:nvPr>
            <p:ph type="body" sz="quarter" idx="13"/>
          </p:nvPr>
        </p:nvSpPr>
        <p:spPr>
          <a:xfrm>
            <a:off x="179512" y="1676400"/>
            <a:ext cx="8964488" cy="4419600"/>
          </a:xfrm>
        </p:spPr>
        <p:txBody>
          <a:bodyPr>
            <a:normAutofit/>
          </a:bodyPr>
          <a:lstStyle/>
          <a:p>
            <a:pPr>
              <a:buNone/>
            </a:pPr>
            <a:r>
              <a:rPr lang="it-IT" sz="3200" dirty="0" smtClean="0">
                <a:solidFill>
                  <a:srgbClr val="3333CC"/>
                </a:solidFill>
                <a:latin typeface="Trebuchet MS" panose="020B0603020202020204" pitchFamily="34" charset="0"/>
                <a:cs typeface="Trebuchet MS" panose="020B0603020202020204"/>
              </a:rPr>
              <a:t>	76 interviste giovani tra 20 e 29</a:t>
            </a:r>
          </a:p>
          <a:p>
            <a:pPr>
              <a:buNone/>
            </a:pPr>
            <a:r>
              <a:rPr lang="it-IT" sz="3200" dirty="0" smtClean="0">
                <a:solidFill>
                  <a:srgbClr val="3333CC"/>
                </a:solidFill>
                <a:latin typeface="Trebuchet MS" panose="020B0603020202020204" pitchFamily="34" charset="0"/>
                <a:cs typeface="Trebuchet MS" panose="020B0603020202020204"/>
              </a:rPr>
              <a:t>	(37 interviste tra 20 e 24, 39 interviste tra 25-30)</a:t>
            </a:r>
          </a:p>
          <a:p>
            <a:pPr>
              <a:buNone/>
            </a:pPr>
            <a:r>
              <a:rPr lang="it-IT" sz="3200" dirty="0" smtClean="0">
                <a:solidFill>
                  <a:srgbClr val="3333CC"/>
                </a:solidFill>
                <a:latin typeface="Trebuchet MS" panose="020B0603020202020204" pitchFamily="34" charset="0"/>
                <a:cs typeface="Trebuchet MS" panose="020B0603020202020204"/>
              </a:rPr>
              <a:t>	33 maschi</a:t>
            </a:r>
          </a:p>
          <a:p>
            <a:pPr>
              <a:buNone/>
            </a:pPr>
            <a:r>
              <a:rPr lang="it-IT" sz="3200" dirty="0" smtClean="0">
                <a:solidFill>
                  <a:srgbClr val="3333CC"/>
                </a:solidFill>
                <a:latin typeface="Trebuchet MS" panose="020B0603020202020204" pitchFamily="34" charset="0"/>
                <a:cs typeface="Trebuchet MS" panose="020B0603020202020204"/>
              </a:rPr>
              <a:t>	43 femmine</a:t>
            </a:r>
          </a:p>
          <a:p>
            <a:pPr>
              <a:buNone/>
            </a:pPr>
            <a:r>
              <a:rPr lang="it-IT" sz="3200" dirty="0" smtClean="0">
                <a:solidFill>
                  <a:srgbClr val="3333CC"/>
                </a:solidFill>
                <a:latin typeface="Trebuchet MS" panose="020B0603020202020204" pitchFamily="34" charset="0"/>
                <a:cs typeface="Trebuchet MS" panose="020B0603020202020204"/>
              </a:rPr>
              <a:t>	Studenti, lavoratori</a:t>
            </a:r>
            <a:r>
              <a:rPr lang="it-IT" sz="3200" dirty="0">
                <a:solidFill>
                  <a:srgbClr val="3333CC"/>
                </a:solidFill>
                <a:latin typeface="Trebuchet MS" panose="020B0603020202020204" pitchFamily="34" charset="0"/>
                <a:cs typeface="Trebuchet MS" panose="020B0603020202020204"/>
              </a:rPr>
              <a:t>, </a:t>
            </a:r>
            <a:r>
              <a:rPr lang="it-IT" sz="3200" dirty="0" smtClean="0">
                <a:solidFill>
                  <a:srgbClr val="3333CC"/>
                </a:solidFill>
                <a:latin typeface="Trebuchet MS" panose="020B0603020202020204" pitchFamily="34" charset="0"/>
                <a:cs typeface="Trebuchet MS" panose="020B0603020202020204"/>
              </a:rPr>
              <a:t>disoccupati, NEET </a:t>
            </a:r>
            <a:r>
              <a:rPr lang="it-IT" sz="2400" dirty="0">
                <a:solidFill>
                  <a:srgbClr val="3333CC"/>
                </a:solidFill>
                <a:latin typeface="Trebuchet MS" panose="020B0603020202020204" pitchFamily="34" charset="0"/>
                <a:cs typeface="Trebuchet MS" panose="020B0603020202020204"/>
              </a:rPr>
              <a:t>(</a:t>
            </a:r>
            <a:r>
              <a:rPr lang="it-IT" sz="2400" dirty="0" err="1" smtClean="0">
                <a:solidFill>
                  <a:srgbClr val="3333CC"/>
                </a:solidFill>
                <a:latin typeface="Trebuchet MS" panose="020B0603020202020204" pitchFamily="34" charset="0"/>
                <a:cs typeface="Trebuchet MS" panose="020B0603020202020204"/>
              </a:rPr>
              <a:t>not</a:t>
            </a:r>
            <a:r>
              <a:rPr lang="it-IT" sz="2400" dirty="0" smtClean="0">
                <a:solidFill>
                  <a:srgbClr val="3333CC"/>
                </a:solidFill>
                <a:latin typeface="Trebuchet MS" panose="020B0603020202020204" pitchFamily="34" charset="0"/>
                <a:cs typeface="Trebuchet MS" panose="020B0603020202020204"/>
              </a:rPr>
              <a:t> (</a:t>
            </a:r>
            <a:r>
              <a:rPr lang="it-IT" sz="2400" dirty="0" err="1">
                <a:solidFill>
                  <a:srgbClr val="3333CC"/>
                </a:solidFill>
                <a:latin typeface="Trebuchet MS" panose="020B0603020202020204" pitchFamily="34" charset="0"/>
                <a:cs typeface="Trebuchet MS" panose="020B0603020202020204"/>
              </a:rPr>
              <a:t>engaged</a:t>
            </a:r>
            <a:r>
              <a:rPr lang="it-IT" sz="2400" dirty="0">
                <a:solidFill>
                  <a:srgbClr val="3333CC"/>
                </a:solidFill>
                <a:latin typeface="Trebuchet MS" panose="020B0603020202020204" pitchFamily="34" charset="0"/>
                <a:cs typeface="Trebuchet MS" panose="020B0603020202020204"/>
              </a:rPr>
              <a:t>) </a:t>
            </a:r>
            <a:r>
              <a:rPr lang="it-IT" sz="2400" dirty="0" smtClean="0">
                <a:solidFill>
                  <a:srgbClr val="3333CC"/>
                </a:solidFill>
                <a:latin typeface="Trebuchet MS" panose="020B0603020202020204" pitchFamily="34" charset="0"/>
                <a:cs typeface="Trebuchet MS" panose="020B0603020202020204"/>
              </a:rPr>
              <a:t>in </a:t>
            </a:r>
            <a:r>
              <a:rPr lang="it-IT" sz="2400" dirty="0" err="1" smtClean="0">
                <a:solidFill>
                  <a:srgbClr val="3333CC"/>
                </a:solidFill>
                <a:latin typeface="Trebuchet MS" panose="020B0603020202020204" pitchFamily="34" charset="0"/>
                <a:cs typeface="Trebuchet MS" panose="020B0603020202020204"/>
              </a:rPr>
              <a:t>education</a:t>
            </a:r>
            <a:r>
              <a:rPr lang="it-IT" sz="2400" dirty="0">
                <a:solidFill>
                  <a:srgbClr val="3333CC"/>
                </a:solidFill>
                <a:latin typeface="Trebuchet MS" panose="020B0603020202020204" pitchFamily="34" charset="0"/>
                <a:cs typeface="Trebuchet MS" panose="020B0603020202020204"/>
              </a:rPr>
              <a:t>, </a:t>
            </a:r>
            <a:r>
              <a:rPr lang="it-IT" sz="2400" dirty="0" err="1">
                <a:solidFill>
                  <a:srgbClr val="3333CC"/>
                </a:solidFill>
                <a:latin typeface="Trebuchet MS" panose="020B0603020202020204" pitchFamily="34" charset="0"/>
                <a:cs typeface="Trebuchet MS" panose="020B0603020202020204"/>
              </a:rPr>
              <a:t>employment</a:t>
            </a:r>
            <a:r>
              <a:rPr lang="it-IT" sz="2400" dirty="0">
                <a:solidFill>
                  <a:srgbClr val="3333CC"/>
                </a:solidFill>
                <a:latin typeface="Trebuchet MS" panose="020B0603020202020204" pitchFamily="34" charset="0"/>
                <a:cs typeface="Trebuchet MS" panose="020B0603020202020204"/>
              </a:rPr>
              <a:t> or training)</a:t>
            </a:r>
            <a:endParaRPr lang="it-IT" sz="2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2000" dirty="0" smtClean="0">
              <a:solidFill>
                <a:srgbClr val="3333CC"/>
              </a:solidFill>
              <a:latin typeface="Trebuchet MS" panose="020B0603020202020204" pitchFamily="34" charset="0"/>
              <a:cs typeface="Trebuchet MS" panose="020B0603020202020204"/>
            </a:endParaRPr>
          </a:p>
          <a:p>
            <a:pPr marL="0" indent="0">
              <a:buNone/>
            </a:pP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6"/>
          <p:cNvGrpSpPr/>
          <p:nvPr/>
        </p:nvGrpSpPr>
        <p:grpSpPr>
          <a:xfrm>
            <a:off x="0" y="6162246"/>
            <a:ext cx="9144000" cy="724952"/>
            <a:chOff x="0" y="6162246"/>
            <a:chExt cx="9144000" cy="724952"/>
          </a:xfrm>
        </p:grpSpPr>
        <p:sp>
          <p:nvSpPr>
            <p:cNvPr id="4" name="Rettangolo 3"/>
            <p:cNvSpPr/>
            <p:nvPr/>
          </p:nvSpPr>
          <p:spPr>
            <a:xfrm>
              <a:off x="0" y="6172200"/>
              <a:ext cx="9144000" cy="685800"/>
            </a:xfrm>
            <a:prstGeom prst="rect">
              <a:avLst/>
            </a:prstGeom>
            <a:solidFill>
              <a:srgbClr val="1B2B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Logo_TreRighe_bianco.png"/>
            <p:cNvPicPr>
              <a:picLocks noChangeAspect="1"/>
            </p:cNvPicPr>
            <p:nvPr/>
          </p:nvPicPr>
          <p:blipFill>
            <a:blip r:embed="rId2"/>
            <a:stretch>
              <a:fillRect/>
            </a:stretch>
          </p:blipFill>
          <p:spPr>
            <a:xfrm>
              <a:off x="62423" y="6162246"/>
              <a:ext cx="1537777" cy="724952"/>
            </a:xfrm>
            <a:prstGeom prst="rect">
              <a:avLst/>
            </a:prstGeom>
          </p:spPr>
        </p:pic>
      </p:grpSp>
      <p:sp>
        <p:nvSpPr>
          <p:cNvPr id="8" name="Titolo 7"/>
          <p:cNvSpPr>
            <a:spLocks noGrp="1"/>
          </p:cNvSpPr>
          <p:nvPr>
            <p:ph type="title"/>
          </p:nvPr>
        </p:nvSpPr>
        <p:spPr/>
        <p:txBody>
          <a:bodyPr>
            <a:normAutofit fontScale="90000"/>
          </a:bodyPr>
          <a:lstStyle/>
          <a:p>
            <a:r>
              <a:rPr lang="it-IT" dirty="0" smtClean="0">
                <a:solidFill>
                  <a:srgbClr val="3333CC"/>
                </a:solidFill>
                <a:latin typeface="Trebuchet MS" panose="020B0603020202020204" pitchFamily="34" charset="0"/>
                <a:cs typeface="Trebuchet MS" panose="020B0603020202020204"/>
              </a:rPr>
              <a:t>Ipotesi di ricerca</a:t>
            </a:r>
            <a:br>
              <a:rPr lang="it-IT" dirty="0" smtClean="0">
                <a:solidFill>
                  <a:srgbClr val="3333CC"/>
                </a:solidFill>
                <a:latin typeface="Trebuchet MS" panose="020B0603020202020204" pitchFamily="34" charset="0"/>
                <a:cs typeface="Trebuchet MS" panose="020B0603020202020204"/>
              </a:rPr>
            </a:br>
            <a:r>
              <a:rPr lang="it-IT" dirty="0" smtClean="0">
                <a:solidFill>
                  <a:srgbClr val="3333CC"/>
                </a:solidFill>
                <a:latin typeface="Trebuchet MS" panose="020B0603020202020204" pitchFamily="34" charset="0"/>
                <a:cs typeface="Trebuchet MS" panose="020B0603020202020204"/>
              </a:rPr>
              <a:t>Presentismo neoliberale</a:t>
            </a:r>
            <a:endParaRPr lang="it-IT" dirty="0"/>
          </a:p>
        </p:txBody>
      </p:sp>
      <p:sp>
        <p:nvSpPr>
          <p:cNvPr id="9" name="Segnaposto testo 8"/>
          <p:cNvSpPr>
            <a:spLocks noGrp="1"/>
          </p:cNvSpPr>
          <p:nvPr>
            <p:ph type="body" sz="quarter" idx="13"/>
          </p:nvPr>
        </p:nvSpPr>
        <p:spPr/>
        <p:txBody>
          <a:bodyPr/>
          <a:lstStyle/>
          <a:p>
            <a:pPr>
              <a:buNone/>
            </a:pPr>
            <a:r>
              <a:rPr lang="it-IT" sz="2000" dirty="0" smtClean="0">
                <a:solidFill>
                  <a:srgbClr val="3333CC"/>
                </a:solidFill>
                <a:latin typeface="Trebuchet MS" panose="020B0603020202020204" pitchFamily="34" charset="0"/>
                <a:cs typeface="Trebuchet MS" panose="020B0603020202020204"/>
              </a:rPr>
              <a:t>	</a:t>
            </a:r>
            <a:r>
              <a:rPr lang="it-IT" sz="4400" dirty="0" smtClean="0">
                <a:solidFill>
                  <a:srgbClr val="3333CC"/>
                </a:solidFill>
                <a:latin typeface="Trebuchet MS" panose="020B0603020202020204" pitchFamily="34" charset="0"/>
                <a:cs typeface="Trebuchet MS" panose="020B0603020202020204"/>
              </a:rPr>
              <a:t>Quali sono le strategie di interazioni di una generazione nell’era del presentismo neoliberale?</a:t>
            </a:r>
            <a:endParaRPr lang="it-IT" sz="4400" dirty="0">
              <a:solidFill>
                <a:srgbClr val="3333CC"/>
              </a:solidFill>
              <a:latin typeface="Trebuchet MS" panose="020B0603020202020204" pitchFamily="34" charset="0"/>
              <a:cs typeface="Trebuchet MS" panose="020B0603020202020204"/>
            </a:endParaRPr>
          </a:p>
          <a:p>
            <a:pPr>
              <a:buNone/>
            </a:pPr>
            <a:endParaRPr lang="it-IT" sz="2000" dirty="0" smtClean="0">
              <a:solidFill>
                <a:srgbClr val="3333CC"/>
              </a:solidFill>
              <a:latin typeface="Trebuchet MS" panose="020B0603020202020204" pitchFamily="34" charset="0"/>
              <a:cs typeface="Trebuchet MS" panose="020B0603020202020204"/>
            </a:endParaRPr>
          </a:p>
          <a:p>
            <a:pPr marL="0" indent="0">
              <a:buNone/>
            </a:pP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6"/>
          <p:cNvGrpSpPr/>
          <p:nvPr/>
        </p:nvGrpSpPr>
        <p:grpSpPr>
          <a:xfrm>
            <a:off x="0" y="6162246"/>
            <a:ext cx="9144000" cy="724952"/>
            <a:chOff x="0" y="6162246"/>
            <a:chExt cx="9144000" cy="724952"/>
          </a:xfrm>
        </p:grpSpPr>
        <p:sp>
          <p:nvSpPr>
            <p:cNvPr id="4" name="Rettangolo 3"/>
            <p:cNvSpPr/>
            <p:nvPr/>
          </p:nvSpPr>
          <p:spPr>
            <a:xfrm>
              <a:off x="0" y="6172200"/>
              <a:ext cx="9144000" cy="685800"/>
            </a:xfrm>
            <a:prstGeom prst="rect">
              <a:avLst/>
            </a:prstGeom>
            <a:solidFill>
              <a:srgbClr val="1B2B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Logo_TreRighe_bianco.png"/>
            <p:cNvPicPr>
              <a:picLocks noChangeAspect="1"/>
            </p:cNvPicPr>
            <p:nvPr/>
          </p:nvPicPr>
          <p:blipFill>
            <a:blip r:embed="rId2"/>
            <a:stretch>
              <a:fillRect/>
            </a:stretch>
          </p:blipFill>
          <p:spPr>
            <a:xfrm>
              <a:off x="62423" y="6162246"/>
              <a:ext cx="1537777" cy="724952"/>
            </a:xfrm>
            <a:prstGeom prst="rect">
              <a:avLst/>
            </a:prstGeom>
          </p:spPr>
        </p:pic>
      </p:grpSp>
      <p:sp>
        <p:nvSpPr>
          <p:cNvPr id="8" name="Titolo 7"/>
          <p:cNvSpPr>
            <a:spLocks noGrp="1"/>
          </p:cNvSpPr>
          <p:nvPr>
            <p:ph type="title"/>
          </p:nvPr>
        </p:nvSpPr>
        <p:spPr/>
        <p:txBody>
          <a:bodyPr/>
          <a:lstStyle/>
          <a:p>
            <a:r>
              <a:rPr lang="it-IT" dirty="0" smtClean="0">
                <a:solidFill>
                  <a:srgbClr val="3333CC"/>
                </a:solidFill>
                <a:latin typeface="Trebuchet MS" panose="020B0603020202020204" pitchFamily="34" charset="0"/>
                <a:cs typeface="Trebuchet MS" panose="020B0603020202020204"/>
              </a:rPr>
              <a:t> Presentismo neoliberale</a:t>
            </a:r>
            <a:endParaRPr lang="it-IT" dirty="0"/>
          </a:p>
        </p:txBody>
      </p:sp>
      <p:sp>
        <p:nvSpPr>
          <p:cNvPr id="9" name="Segnaposto testo 8"/>
          <p:cNvSpPr>
            <a:spLocks noGrp="1"/>
          </p:cNvSpPr>
          <p:nvPr>
            <p:ph type="body" sz="quarter" idx="13"/>
          </p:nvPr>
        </p:nvSpPr>
        <p:spPr/>
        <p:txBody>
          <a:bodyPr>
            <a:normAutofit/>
          </a:bodyPr>
          <a:lstStyle/>
          <a:p>
            <a:pPr>
              <a:buNone/>
            </a:pPr>
            <a:r>
              <a:rPr lang="it-IT" sz="4400" dirty="0" smtClean="0">
                <a:solidFill>
                  <a:srgbClr val="3333CC"/>
                </a:solidFill>
                <a:latin typeface="Trebuchet MS" panose="020B0603020202020204" pitchFamily="34" charset="0"/>
                <a:cs typeface="Trebuchet MS" panose="020B0603020202020204"/>
              </a:rPr>
              <a:t>	Disincanto per il futuro</a:t>
            </a:r>
          </a:p>
          <a:p>
            <a:pPr>
              <a:buNone/>
            </a:pPr>
            <a:r>
              <a:rPr lang="it-IT" sz="4400" dirty="0" smtClean="0">
                <a:solidFill>
                  <a:srgbClr val="3333CC"/>
                </a:solidFill>
                <a:latin typeface="Trebuchet MS" panose="020B0603020202020204" pitchFamily="34" charset="0"/>
                <a:cs typeface="Trebuchet MS" panose="020B0603020202020204"/>
              </a:rPr>
              <a:t>	Futuro è pericolo</a:t>
            </a:r>
          </a:p>
          <a:p>
            <a:pPr>
              <a:buNone/>
            </a:pPr>
            <a:r>
              <a:rPr lang="it-IT" sz="4400" dirty="0" smtClean="0">
                <a:solidFill>
                  <a:srgbClr val="3333CC"/>
                </a:solidFill>
                <a:latin typeface="Trebuchet MS" panose="020B0603020202020204" pitchFamily="34" charset="0"/>
                <a:cs typeface="Trebuchet MS" panose="020B0603020202020204"/>
              </a:rPr>
              <a:t>	Vivere il presente</a:t>
            </a:r>
          </a:p>
          <a:p>
            <a:pPr>
              <a:buNone/>
            </a:pPr>
            <a:r>
              <a:rPr lang="it-IT" sz="4400" dirty="0" smtClean="0">
                <a:solidFill>
                  <a:srgbClr val="3333CC"/>
                </a:solidFill>
                <a:latin typeface="Trebuchet MS" panose="020B0603020202020204" pitchFamily="34" charset="0"/>
                <a:cs typeface="Trebuchet MS" panose="020B0603020202020204"/>
              </a:rPr>
              <a:t>	Assenza di tutele sociali</a:t>
            </a:r>
          </a:p>
          <a:p>
            <a:pPr>
              <a:buNone/>
            </a:pPr>
            <a:r>
              <a:rPr lang="it-IT" sz="4400" dirty="0" smtClean="0">
                <a:solidFill>
                  <a:srgbClr val="3333CC"/>
                </a:solidFill>
                <a:latin typeface="Trebuchet MS" panose="020B0603020202020204" pitchFamily="34" charset="0"/>
                <a:cs typeface="Trebuchet MS" panose="020B0603020202020204"/>
              </a:rPr>
              <a:t>	Sfiducia nelle istituzioni</a:t>
            </a: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a:solidFill>
                <a:srgbClr val="3333CC"/>
              </a:solidFill>
              <a:latin typeface="Trebuchet MS" panose="020B0603020202020204" pitchFamily="34" charset="0"/>
              <a:cs typeface="Trebuchet MS" panose="020B0603020202020204"/>
            </a:endParaRPr>
          </a:p>
          <a:p>
            <a:pPr>
              <a:buNone/>
            </a:pPr>
            <a:endParaRPr lang="it-IT" sz="2000" dirty="0" smtClean="0">
              <a:solidFill>
                <a:srgbClr val="3333CC"/>
              </a:solidFill>
              <a:latin typeface="Trebuchet MS" panose="020B0603020202020204" pitchFamily="34" charset="0"/>
              <a:cs typeface="Trebuchet MS" panose="020B0603020202020204"/>
            </a:endParaRPr>
          </a:p>
          <a:p>
            <a:pPr marL="0" indent="0">
              <a:buNone/>
            </a:pP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6"/>
          <p:cNvGrpSpPr/>
          <p:nvPr/>
        </p:nvGrpSpPr>
        <p:grpSpPr>
          <a:xfrm>
            <a:off x="0" y="6162246"/>
            <a:ext cx="9144000" cy="724952"/>
            <a:chOff x="0" y="6162246"/>
            <a:chExt cx="9144000" cy="724952"/>
          </a:xfrm>
        </p:grpSpPr>
        <p:sp>
          <p:nvSpPr>
            <p:cNvPr id="4" name="Rettangolo 3"/>
            <p:cNvSpPr/>
            <p:nvPr/>
          </p:nvSpPr>
          <p:spPr>
            <a:xfrm>
              <a:off x="0" y="6172200"/>
              <a:ext cx="9144000" cy="685800"/>
            </a:xfrm>
            <a:prstGeom prst="rect">
              <a:avLst/>
            </a:prstGeom>
            <a:solidFill>
              <a:srgbClr val="1B2B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Logo_TreRighe_bianco.png"/>
            <p:cNvPicPr>
              <a:picLocks noChangeAspect="1"/>
            </p:cNvPicPr>
            <p:nvPr/>
          </p:nvPicPr>
          <p:blipFill>
            <a:blip r:embed="rId2"/>
            <a:stretch>
              <a:fillRect/>
            </a:stretch>
          </p:blipFill>
          <p:spPr>
            <a:xfrm>
              <a:off x="62423" y="6162246"/>
              <a:ext cx="1537777" cy="724952"/>
            </a:xfrm>
            <a:prstGeom prst="rect">
              <a:avLst/>
            </a:prstGeom>
          </p:spPr>
        </p:pic>
      </p:grpSp>
      <p:sp>
        <p:nvSpPr>
          <p:cNvPr id="8" name="Titolo 7"/>
          <p:cNvSpPr>
            <a:spLocks noGrp="1"/>
          </p:cNvSpPr>
          <p:nvPr>
            <p:ph type="title"/>
          </p:nvPr>
        </p:nvSpPr>
        <p:spPr/>
        <p:txBody>
          <a:bodyPr/>
          <a:lstStyle/>
          <a:p>
            <a:r>
              <a:rPr lang="it-IT" dirty="0" smtClean="0">
                <a:solidFill>
                  <a:srgbClr val="3333CC"/>
                </a:solidFill>
                <a:latin typeface="Trebuchet MS" panose="020B0603020202020204" pitchFamily="34" charset="0"/>
                <a:cs typeface="Trebuchet MS" panose="020B0603020202020204"/>
              </a:rPr>
              <a:t>Interazione sociale</a:t>
            </a:r>
            <a:endParaRPr lang="it-IT" dirty="0"/>
          </a:p>
        </p:txBody>
      </p:sp>
      <p:sp>
        <p:nvSpPr>
          <p:cNvPr id="18" name="Rectangle 3"/>
          <p:cNvSpPr>
            <a:spLocks noChangeArrowheads="1"/>
          </p:cNvSpPr>
          <p:nvPr/>
        </p:nvSpPr>
        <p:spPr bwMode="auto">
          <a:xfrm>
            <a:off x="451048" y="1916832"/>
            <a:ext cx="8153400" cy="3200364"/>
          </a:xfrm>
          <a:prstGeom prst="rect">
            <a:avLst/>
          </a:prstGeom>
          <a:noFill/>
          <a:ln w="9525">
            <a:solidFill>
              <a:schemeClr val="accent2"/>
            </a:solidFill>
            <a:miter lim="800000"/>
          </a:ln>
        </p:spPr>
        <p:txBody>
          <a:bodyPr>
            <a:spAutoFit/>
          </a:bodyPr>
          <a:lstStyle/>
          <a:p>
            <a:pPr algn="l">
              <a:lnSpc>
                <a:spcPts val="3900"/>
              </a:lnSpc>
              <a:spcAft>
                <a:spcPts val="1200"/>
              </a:spcAft>
              <a:tabLst>
                <a:tab pos="3622675" algn="ctr"/>
                <a:tab pos="6475095" algn="ctr"/>
              </a:tabLst>
            </a:pPr>
            <a:r>
              <a:rPr lang="it-IT" sz="3600" u="none" dirty="0">
                <a:solidFill>
                  <a:srgbClr val="DD462C"/>
                </a:solidFill>
                <a:latin typeface="Arial Black" panose="020B0A04020102020204" charset="0"/>
              </a:rPr>
              <a:t>	</a:t>
            </a:r>
            <a:r>
              <a:rPr lang="it-IT" sz="3600" u="none" dirty="0">
                <a:solidFill>
                  <a:srgbClr val="142CB8"/>
                </a:solidFill>
                <a:latin typeface="Arial Black" panose="020B0A04020102020204" charset="0"/>
              </a:rPr>
              <a:t>DA</a:t>
            </a:r>
            <a:r>
              <a:rPr lang="it-IT" sz="3600" u="none" dirty="0">
                <a:solidFill>
                  <a:srgbClr val="DD462C"/>
                </a:solidFill>
                <a:latin typeface="Arial Black" panose="020B0A04020102020204" charset="0"/>
              </a:rPr>
              <a:t>	</a:t>
            </a:r>
            <a:r>
              <a:rPr lang="it-IT" sz="3600" u="none" dirty="0">
                <a:solidFill>
                  <a:srgbClr val="FF0000"/>
                </a:solidFill>
                <a:latin typeface="Arial Black" panose="020B0A04020102020204" charset="0"/>
              </a:rPr>
              <a:t>A</a:t>
            </a:r>
          </a:p>
          <a:p>
            <a:pPr algn="l">
              <a:lnSpc>
                <a:spcPct val="170000"/>
              </a:lnSpc>
              <a:tabLst>
                <a:tab pos="3622675" algn="ctr"/>
                <a:tab pos="6475095" algn="ctr"/>
              </a:tabLst>
            </a:pPr>
            <a:r>
              <a:rPr lang="it-IT" sz="3200" u="none" dirty="0">
                <a:solidFill>
                  <a:schemeClr val="hlink"/>
                </a:solidFill>
                <a:latin typeface="Arial Black" panose="020B0A04020102020204" charset="0"/>
              </a:rPr>
              <a:t>SPAZIO</a:t>
            </a:r>
            <a:r>
              <a:rPr lang="it-IT" sz="3200" u="none" dirty="0">
                <a:solidFill>
                  <a:srgbClr val="DD462C"/>
                </a:solidFill>
                <a:latin typeface="Arial Black" panose="020B0A04020102020204" charset="0"/>
              </a:rPr>
              <a:t>	</a:t>
            </a:r>
            <a:r>
              <a:rPr lang="it-IT" sz="3200" u="none" dirty="0">
                <a:solidFill>
                  <a:srgbClr val="142CB8"/>
                </a:solidFill>
                <a:latin typeface="Arial Black" panose="020B0A04020102020204" charset="0"/>
              </a:rPr>
              <a:t>centrato</a:t>
            </a:r>
            <a:r>
              <a:rPr lang="it-IT" sz="3200" u="none" dirty="0">
                <a:solidFill>
                  <a:srgbClr val="DD462C"/>
                </a:solidFill>
                <a:latin typeface="Arial Black" panose="020B0A04020102020204" charset="0"/>
              </a:rPr>
              <a:t>	</a:t>
            </a:r>
            <a:r>
              <a:rPr lang="it-IT" sz="3200" u="none" dirty="0">
                <a:solidFill>
                  <a:srgbClr val="FF0000"/>
                </a:solidFill>
                <a:latin typeface="Arial Black" panose="020B0A04020102020204" charset="0"/>
              </a:rPr>
              <a:t>reticolare</a:t>
            </a:r>
          </a:p>
          <a:p>
            <a:pPr algn="l">
              <a:lnSpc>
                <a:spcPct val="170000"/>
              </a:lnSpc>
              <a:tabLst>
                <a:tab pos="3622675" algn="ctr"/>
                <a:tab pos="6475095" algn="ctr"/>
              </a:tabLst>
            </a:pPr>
            <a:r>
              <a:rPr lang="it-IT" sz="3200" u="none" dirty="0">
                <a:solidFill>
                  <a:schemeClr val="hlink"/>
                </a:solidFill>
                <a:latin typeface="Arial Black" panose="020B0A04020102020204" charset="0"/>
              </a:rPr>
              <a:t>TEMPO</a:t>
            </a:r>
            <a:r>
              <a:rPr lang="it-IT" sz="3200" u="none" dirty="0">
                <a:solidFill>
                  <a:srgbClr val="DD462C"/>
                </a:solidFill>
                <a:latin typeface="Arial Black" panose="020B0A04020102020204" charset="0"/>
              </a:rPr>
              <a:t>	</a:t>
            </a:r>
            <a:r>
              <a:rPr lang="it-IT" sz="3200" u="none" dirty="0">
                <a:solidFill>
                  <a:srgbClr val="142CB8"/>
                </a:solidFill>
                <a:latin typeface="Arial Black" panose="020B0A04020102020204" charset="0"/>
              </a:rPr>
              <a:t>sequenziale</a:t>
            </a:r>
            <a:r>
              <a:rPr lang="it-IT" sz="3200" u="none" dirty="0">
                <a:solidFill>
                  <a:srgbClr val="DD462C"/>
                </a:solidFill>
                <a:latin typeface="Arial Black" panose="020B0A04020102020204" charset="0"/>
              </a:rPr>
              <a:t>	</a:t>
            </a:r>
            <a:r>
              <a:rPr lang="it-IT" sz="3200" u="none" dirty="0">
                <a:solidFill>
                  <a:srgbClr val="FF0000"/>
                </a:solidFill>
                <a:latin typeface="Arial Black" panose="020B0A04020102020204" charset="0"/>
              </a:rPr>
              <a:t>istantaneo</a:t>
            </a:r>
          </a:p>
          <a:p>
            <a:pPr algn="l">
              <a:lnSpc>
                <a:spcPct val="170000"/>
              </a:lnSpc>
              <a:tabLst>
                <a:tab pos="3622675" algn="ctr"/>
                <a:tab pos="6475095" algn="ctr"/>
              </a:tabLst>
            </a:pPr>
            <a:r>
              <a:rPr lang="it-IT" sz="3200" u="none" dirty="0">
                <a:solidFill>
                  <a:schemeClr val="hlink"/>
                </a:solidFill>
                <a:latin typeface="Arial Black" panose="020B0A04020102020204" charset="0"/>
              </a:rPr>
              <a:t>INTERAZ.:</a:t>
            </a:r>
            <a:r>
              <a:rPr lang="it-IT" sz="3200" u="none" dirty="0">
                <a:solidFill>
                  <a:srgbClr val="DD462C"/>
                </a:solidFill>
                <a:latin typeface="Arial Black" panose="020B0A04020102020204" charset="0"/>
              </a:rPr>
              <a:t> 	</a:t>
            </a:r>
            <a:r>
              <a:rPr lang="it-IT" sz="3200" u="none" dirty="0">
                <a:solidFill>
                  <a:srgbClr val="142CB8"/>
                </a:solidFill>
                <a:latin typeface="Arial Black" panose="020B0A04020102020204" charset="0"/>
              </a:rPr>
              <a:t>preordinata</a:t>
            </a:r>
            <a:r>
              <a:rPr lang="it-IT" sz="3200" u="none" dirty="0">
                <a:solidFill>
                  <a:srgbClr val="DD462C"/>
                </a:solidFill>
                <a:latin typeface="Arial Black" panose="020B0A04020102020204" charset="0"/>
              </a:rPr>
              <a:t>	</a:t>
            </a:r>
            <a:r>
              <a:rPr lang="it-IT" sz="3200" dirty="0" smtClean="0">
                <a:solidFill>
                  <a:srgbClr val="FF0000"/>
                </a:solidFill>
                <a:latin typeface="Arial Black" panose="020B0A04020102020204" charset="0"/>
              </a:rPr>
              <a:t>imprevista</a:t>
            </a:r>
            <a:endParaRPr lang="it-IT" sz="3200" u="none" dirty="0">
              <a:solidFill>
                <a:srgbClr val="FF0000"/>
              </a:solidFill>
              <a:latin typeface="Arial Black" panose="020B0A0402010202020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6"/>
          <p:cNvGrpSpPr/>
          <p:nvPr/>
        </p:nvGrpSpPr>
        <p:grpSpPr>
          <a:xfrm>
            <a:off x="0" y="6162246"/>
            <a:ext cx="9144000" cy="724952"/>
            <a:chOff x="0" y="6162246"/>
            <a:chExt cx="9144000" cy="724952"/>
          </a:xfrm>
        </p:grpSpPr>
        <p:sp>
          <p:nvSpPr>
            <p:cNvPr id="4" name="Rettangolo 3"/>
            <p:cNvSpPr/>
            <p:nvPr/>
          </p:nvSpPr>
          <p:spPr>
            <a:xfrm>
              <a:off x="0" y="6172200"/>
              <a:ext cx="9144000" cy="685800"/>
            </a:xfrm>
            <a:prstGeom prst="rect">
              <a:avLst/>
            </a:prstGeom>
            <a:solidFill>
              <a:srgbClr val="1B2B5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Logo_TreRighe_bianco.png"/>
            <p:cNvPicPr>
              <a:picLocks noChangeAspect="1"/>
            </p:cNvPicPr>
            <p:nvPr/>
          </p:nvPicPr>
          <p:blipFill>
            <a:blip r:embed="rId2"/>
            <a:stretch>
              <a:fillRect/>
            </a:stretch>
          </p:blipFill>
          <p:spPr>
            <a:xfrm>
              <a:off x="62423" y="6162246"/>
              <a:ext cx="1537777" cy="724952"/>
            </a:xfrm>
            <a:prstGeom prst="rect">
              <a:avLst/>
            </a:prstGeom>
          </p:spPr>
        </p:pic>
      </p:grpSp>
      <p:sp>
        <p:nvSpPr>
          <p:cNvPr id="8" name="Titolo 7"/>
          <p:cNvSpPr>
            <a:spLocks noGrp="1"/>
          </p:cNvSpPr>
          <p:nvPr>
            <p:ph type="title"/>
          </p:nvPr>
        </p:nvSpPr>
        <p:spPr/>
        <p:txBody>
          <a:bodyPr>
            <a:normAutofit fontScale="90000"/>
          </a:bodyPr>
          <a:lstStyle/>
          <a:p>
            <a:r>
              <a:rPr lang="it-IT" dirty="0" smtClean="0">
                <a:solidFill>
                  <a:srgbClr val="3333CC"/>
                </a:solidFill>
                <a:latin typeface="Trebuchet MS" panose="020B0603020202020204" pitchFamily="34" charset="0"/>
                <a:cs typeface="Trebuchet MS" panose="020B0603020202020204"/>
              </a:rPr>
              <a:t> Inedite modalità di interazione sociale</a:t>
            </a:r>
            <a:endParaRPr lang="it-IT" dirty="0"/>
          </a:p>
        </p:txBody>
      </p:sp>
      <p:sp>
        <p:nvSpPr>
          <p:cNvPr id="9" name="Segnaposto testo 8"/>
          <p:cNvSpPr>
            <a:spLocks noGrp="1"/>
          </p:cNvSpPr>
          <p:nvPr>
            <p:ph type="body" sz="quarter" idx="13"/>
          </p:nvPr>
        </p:nvSpPr>
        <p:spPr/>
        <p:txBody>
          <a:bodyPr>
            <a:normAutofit fontScale="70000" lnSpcReduction="20000"/>
          </a:bodyPr>
          <a:lstStyle/>
          <a:p>
            <a:pPr>
              <a:buNone/>
            </a:pPr>
            <a:r>
              <a:rPr lang="it-IT" sz="4400" dirty="0" err="1">
                <a:solidFill>
                  <a:srgbClr val="3333CC"/>
                </a:solidFill>
                <a:latin typeface="Trebuchet MS" panose="020B0603020202020204" pitchFamily="34" charset="0"/>
                <a:cs typeface="Trebuchet MS" panose="020B0603020202020204"/>
              </a:rPr>
              <a:t>N</a:t>
            </a:r>
            <a:r>
              <a:rPr lang="it-IT" sz="4400" dirty="0" err="1" smtClean="0">
                <a:solidFill>
                  <a:srgbClr val="3333CC"/>
                </a:solidFill>
                <a:latin typeface="Trebuchet MS" panose="020B0603020202020204" pitchFamily="34" charset="0"/>
                <a:cs typeface="Trebuchet MS" panose="020B0603020202020204"/>
              </a:rPr>
              <a:t>eotribale</a:t>
            </a:r>
            <a:endParaRPr lang="it-IT" sz="4400" dirty="0" smtClean="0">
              <a:solidFill>
                <a:srgbClr val="3333CC"/>
              </a:solidFill>
              <a:latin typeface="Trebuchet MS" panose="020B0603020202020204" pitchFamily="34" charset="0"/>
              <a:cs typeface="Trebuchet MS" panose="020B0603020202020204"/>
            </a:endParaRPr>
          </a:p>
          <a:p>
            <a:pPr>
              <a:buNone/>
            </a:pPr>
            <a:r>
              <a:rPr lang="it-IT" sz="4400" dirty="0" smtClean="0">
                <a:solidFill>
                  <a:srgbClr val="FF0000"/>
                </a:solidFill>
                <a:latin typeface="Trebuchet MS" panose="020B0603020202020204" pitchFamily="34" charset="0"/>
                <a:cs typeface="Trebuchet MS" panose="020B0603020202020204"/>
              </a:rPr>
              <a:t>		Solitario e solidale</a:t>
            </a:r>
          </a:p>
          <a:p>
            <a:pPr>
              <a:buNone/>
            </a:pPr>
            <a:r>
              <a:rPr lang="it-IT" sz="4400" dirty="0" smtClean="0">
                <a:solidFill>
                  <a:srgbClr val="008000"/>
                </a:solidFill>
                <a:latin typeface="Trebuchet MS" panose="020B0603020202020204" pitchFamily="34" charset="0"/>
                <a:cs typeface="Trebuchet MS" panose="020B0603020202020204"/>
              </a:rPr>
              <a:t>				</a:t>
            </a:r>
            <a:r>
              <a:rPr lang="it-IT" sz="4400" dirty="0" err="1" smtClean="0">
                <a:solidFill>
                  <a:srgbClr val="008000"/>
                </a:solidFill>
                <a:latin typeface="Trebuchet MS" panose="020B0603020202020204" pitchFamily="34" charset="0"/>
                <a:cs typeface="Trebuchet MS" panose="020B0603020202020204"/>
              </a:rPr>
              <a:t>Flaneur</a:t>
            </a:r>
            <a:endParaRPr lang="it-IT" sz="4400" dirty="0" smtClean="0">
              <a:solidFill>
                <a:srgbClr val="008000"/>
              </a:solidFill>
              <a:latin typeface="Trebuchet MS" panose="020B0603020202020204" pitchFamily="34" charset="0"/>
              <a:cs typeface="Trebuchet MS" panose="020B0603020202020204"/>
            </a:endParaRPr>
          </a:p>
          <a:p>
            <a:pPr>
              <a:buNone/>
            </a:pPr>
            <a:r>
              <a:rPr lang="it-IT" sz="4400" dirty="0" smtClean="0">
                <a:solidFill>
                  <a:srgbClr val="660066"/>
                </a:solidFill>
                <a:latin typeface="Trebuchet MS" panose="020B0603020202020204" pitchFamily="34" charset="0"/>
                <a:cs typeface="Trebuchet MS" panose="020B0603020202020204"/>
              </a:rPr>
              <a:t>					Minimalista</a:t>
            </a:r>
          </a:p>
          <a:p>
            <a:pPr>
              <a:buNone/>
            </a:pPr>
            <a:r>
              <a:rPr lang="it-IT" sz="4400" dirty="0" smtClean="0">
                <a:solidFill>
                  <a:schemeClr val="accent2"/>
                </a:solidFill>
                <a:latin typeface="Trebuchet MS" panose="020B0603020202020204" pitchFamily="34" charset="0"/>
                <a:cs typeface="Trebuchet MS" panose="020B0603020202020204"/>
              </a:rPr>
              <a:t>							Spettatore</a:t>
            </a:r>
          </a:p>
          <a:p>
            <a:pPr>
              <a:buNone/>
            </a:pPr>
            <a:r>
              <a:rPr lang="it-IT" sz="4400" dirty="0" smtClean="0">
                <a:solidFill>
                  <a:schemeClr val="tx2"/>
                </a:solidFill>
                <a:latin typeface="Trebuchet MS" panose="020B0603020202020204" pitchFamily="34" charset="0"/>
                <a:cs typeface="Trebuchet MS" panose="020B0603020202020204"/>
              </a:rPr>
              <a:t>									Impegnato</a:t>
            </a:r>
          </a:p>
          <a:p>
            <a:pPr>
              <a:buNone/>
            </a:pPr>
            <a:r>
              <a:rPr lang="it-IT" sz="4400" dirty="0" smtClean="0">
                <a:solidFill>
                  <a:srgbClr val="C600CC"/>
                </a:solidFill>
                <a:latin typeface="Trebuchet MS" panose="020B0603020202020204" pitchFamily="34" charset="0"/>
                <a:cs typeface="Trebuchet MS" panose="020B0603020202020204"/>
              </a:rPr>
              <a:t>											Neopagano</a:t>
            </a:r>
          </a:p>
          <a:p>
            <a:pPr>
              <a:buNone/>
            </a:pPr>
            <a:r>
              <a:rPr lang="it-IT" sz="4400" dirty="0" smtClean="0">
                <a:solidFill>
                  <a:schemeClr val="accent5">
                    <a:lumMod val="40000"/>
                    <a:lumOff val="60000"/>
                  </a:schemeClr>
                </a:solidFill>
                <a:latin typeface="Trebuchet MS" panose="020B0603020202020204" pitchFamily="34" charset="0"/>
                <a:cs typeface="Trebuchet MS" panose="020B0603020202020204"/>
              </a:rPr>
              <a:t>												Giocherellone</a:t>
            </a:r>
          </a:p>
          <a:p>
            <a:pPr>
              <a:buNone/>
            </a:pPr>
            <a:r>
              <a:rPr lang="it-IT" sz="4400" dirty="0" smtClean="0">
                <a:solidFill>
                  <a:srgbClr val="CDC63B"/>
                </a:solidFill>
                <a:latin typeface="Trebuchet MS" panose="020B0603020202020204" pitchFamily="34" charset="0"/>
                <a:cs typeface="Trebuchet MS" panose="020B0603020202020204"/>
              </a:rPr>
              <a:t>														Ribelle</a:t>
            </a: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smtClean="0">
              <a:solidFill>
                <a:srgbClr val="3333CC"/>
              </a:solidFill>
              <a:latin typeface="Trebuchet MS" panose="020B0603020202020204" pitchFamily="34" charset="0"/>
              <a:cs typeface="Trebuchet MS" panose="020B0603020202020204"/>
            </a:endParaRPr>
          </a:p>
          <a:p>
            <a:pPr>
              <a:buNone/>
            </a:pPr>
            <a:endParaRPr lang="it-IT" sz="4400" dirty="0">
              <a:solidFill>
                <a:srgbClr val="3333CC"/>
              </a:solidFill>
              <a:latin typeface="Trebuchet MS" panose="020B0603020202020204" pitchFamily="34" charset="0"/>
              <a:cs typeface="Trebuchet MS" panose="020B0603020202020204"/>
            </a:endParaRPr>
          </a:p>
          <a:p>
            <a:pPr>
              <a:buNone/>
            </a:pPr>
            <a:endParaRPr lang="it-IT" sz="2000" dirty="0" smtClean="0">
              <a:solidFill>
                <a:srgbClr val="3333CC"/>
              </a:solidFill>
              <a:latin typeface="Trebuchet MS" panose="020B0603020202020204" pitchFamily="34" charset="0"/>
              <a:cs typeface="Trebuchet MS" panose="020B0603020202020204"/>
            </a:endParaRPr>
          </a:p>
          <a:p>
            <a:pPr marL="0" indent="0">
              <a:buNone/>
            </a:pPr>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niBg_Template_Presentazione_v2">
  <a:themeElements>
    <a:clrScheme name="Impostazioni personalizzate 5">
      <a:dk1>
        <a:srgbClr val="202020"/>
      </a:dk1>
      <a:lt1>
        <a:sysClr val="window" lastClr="FFFFFF"/>
      </a:lt1>
      <a:dk2>
        <a:srgbClr val="0A1431"/>
      </a:dk2>
      <a:lt2>
        <a:srgbClr val="F5EFDE"/>
      </a:lt2>
      <a:accent1>
        <a:srgbClr val="990000"/>
      </a:accent1>
      <a:accent2>
        <a:srgbClr val="EFAB16"/>
      </a:accent2>
      <a:accent3>
        <a:srgbClr val="78AC35"/>
      </a:accent3>
      <a:accent4>
        <a:srgbClr val="35ACA2"/>
      </a:accent4>
      <a:accent5>
        <a:srgbClr val="4083CF"/>
      </a:accent5>
      <a:accent6>
        <a:srgbClr val="0D335E"/>
      </a:accent6>
      <a:hlink>
        <a:srgbClr val="4740A9"/>
      </a:hlink>
      <a:folHlink>
        <a:srgbClr val="707070"/>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1706</Words>
  <Application>Microsoft Office PowerPoint</Application>
  <PresentationFormat>Presentazione su schermo (4:3)</PresentationFormat>
  <Paragraphs>197</Paragraphs>
  <Slides>38</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38</vt:i4>
      </vt:variant>
    </vt:vector>
  </HeadingPairs>
  <TitlesOfParts>
    <vt:vector size="46" baseType="lpstr">
      <vt:lpstr>Arial</vt:lpstr>
      <vt:lpstr>Arial Black</vt:lpstr>
      <vt:lpstr>Bodoni SvtyTwo ITC TT-Book</vt:lpstr>
      <vt:lpstr>Calibri</vt:lpstr>
      <vt:lpstr>Courier New</vt:lpstr>
      <vt:lpstr>Trebuchet MS</vt:lpstr>
      <vt:lpstr>Verdana</vt:lpstr>
      <vt:lpstr>UniBg_Template_Presentazione_v2</vt:lpstr>
      <vt:lpstr>Presentazione standard di PowerPoint</vt:lpstr>
      <vt:lpstr> La ricerca qualitativa</vt:lpstr>
      <vt:lpstr> Le opzioni di fondo</vt:lpstr>
      <vt:lpstr> I tipi sociali</vt:lpstr>
      <vt:lpstr> Il campione significativo</vt:lpstr>
      <vt:lpstr>Ipotesi di ricerca Presentismo neoliberale</vt:lpstr>
      <vt:lpstr> Presentismo neoliberale</vt:lpstr>
      <vt:lpstr>Interazione sociale</vt:lpstr>
      <vt:lpstr> Inedite modalità di interazione sociale</vt:lpstr>
      <vt:lpstr>Neotribale </vt:lpstr>
      <vt:lpstr>Presentazione standard di PowerPoint</vt:lpstr>
      <vt:lpstr>Presentazione standard di PowerPoint</vt:lpstr>
      <vt:lpstr>Solitaria e solidale</vt:lpstr>
      <vt:lpstr>Presentazione standard di PowerPoint</vt:lpstr>
      <vt:lpstr>Presentazione standard di PowerPoint</vt:lpstr>
      <vt:lpstr>Flaneur</vt:lpstr>
      <vt:lpstr>Presentazione standard di PowerPoint</vt:lpstr>
      <vt:lpstr>Presentazione standard di PowerPoint</vt:lpstr>
      <vt:lpstr>Spettatrice</vt:lpstr>
      <vt:lpstr>Presentazione standard di PowerPoint</vt:lpstr>
      <vt:lpstr>Presentazione standard di PowerPoint</vt:lpstr>
      <vt:lpstr>Impegnato</vt:lpstr>
      <vt:lpstr>Presentazione standard di PowerPoint</vt:lpstr>
      <vt:lpstr>Presentazione standard di PowerPoint</vt:lpstr>
      <vt:lpstr>Minimalista</vt:lpstr>
      <vt:lpstr>Presentazione standard di PowerPoint</vt:lpstr>
      <vt:lpstr>Presentazione standard di PowerPoint</vt:lpstr>
      <vt:lpstr>Giocherellone</vt:lpstr>
      <vt:lpstr>Presentazione standard di PowerPoint</vt:lpstr>
      <vt:lpstr>Presentazione standard di PowerPoint</vt:lpstr>
      <vt:lpstr>Ribelle</vt:lpstr>
      <vt:lpstr>Presentazione standard di PowerPoint</vt:lpstr>
      <vt:lpstr>Presentazione standard di PowerPoint</vt:lpstr>
      <vt:lpstr>Neopagana</vt:lpstr>
      <vt:lpstr>Presentazione standard di PowerPoint</vt:lpstr>
      <vt:lpstr>Presentazione standard di PowerPoint</vt:lpstr>
      <vt:lpstr> Nuova ipotesi di ricerca: una trasformazione antropologica?</vt:lpstr>
      <vt:lpstr> Piste di lavoro</vt:lpstr>
    </vt:vector>
  </TitlesOfParts>
  <Company>none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Questa è una copertina interna</dc:title>
  <dc:creator>Ad C</dc:creator>
  <cp:lastModifiedBy>utente</cp:lastModifiedBy>
  <cp:revision>101</cp:revision>
  <dcterms:created xsi:type="dcterms:W3CDTF">2014-11-10T16:36:00Z</dcterms:created>
  <dcterms:modified xsi:type="dcterms:W3CDTF">2018-12-14T16:12:51Z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1033-10.2.0.6020</vt:lpwstr>
  </property>
</Properties>
</file>