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360" r:id="rId3"/>
    <p:sldId id="260" r:id="rId4"/>
    <p:sldId id="261" r:id="rId5"/>
    <p:sldId id="263" r:id="rId6"/>
    <p:sldId id="266" r:id="rId7"/>
    <p:sldId id="268" r:id="rId8"/>
    <p:sldId id="267" r:id="rId9"/>
    <p:sldId id="284" r:id="rId10"/>
    <p:sldId id="281" r:id="rId11"/>
    <p:sldId id="282" r:id="rId12"/>
    <p:sldId id="269" r:id="rId13"/>
    <p:sldId id="272" r:id="rId14"/>
    <p:sldId id="275" r:id="rId15"/>
    <p:sldId id="273" r:id="rId16"/>
    <p:sldId id="361" r:id="rId17"/>
    <p:sldId id="362" r:id="rId18"/>
    <p:sldId id="363" r:id="rId19"/>
    <p:sldId id="364" r:id="rId20"/>
    <p:sldId id="365" r:id="rId21"/>
    <p:sldId id="366" r:id="rId22"/>
    <p:sldId id="367" r:id="rId23"/>
    <p:sldId id="368" r:id="rId24"/>
    <p:sldId id="280" r:id="rId25"/>
    <p:sldId id="285" r:id="rId26"/>
    <p:sldId id="256" r:id="rId27"/>
    <p:sldId id="257" r:id="rId28"/>
    <p:sldId id="258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337" r:id="rId41"/>
    <p:sldId id="314" r:id="rId42"/>
    <p:sldId id="270" r:id="rId43"/>
    <p:sldId id="271" r:id="rId44"/>
    <p:sldId id="338" r:id="rId45"/>
    <p:sldId id="339" r:id="rId46"/>
    <p:sldId id="274" r:id="rId47"/>
    <p:sldId id="340" r:id="rId48"/>
    <p:sldId id="276" r:id="rId49"/>
    <p:sldId id="341" r:id="rId50"/>
    <p:sldId id="342" r:id="rId51"/>
    <p:sldId id="343" r:id="rId52"/>
    <p:sldId id="344" r:id="rId53"/>
    <p:sldId id="345" r:id="rId54"/>
    <p:sldId id="346" r:id="rId55"/>
    <p:sldId id="347" r:id="rId56"/>
    <p:sldId id="348" r:id="rId57"/>
    <p:sldId id="369" r:id="rId58"/>
    <p:sldId id="349" r:id="rId59"/>
    <p:sldId id="350" r:id="rId60"/>
    <p:sldId id="351" r:id="rId61"/>
    <p:sldId id="352" r:id="rId62"/>
    <p:sldId id="353" r:id="rId63"/>
    <p:sldId id="354" r:id="rId6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B92EA3-61F4-449B-8008-3ABE04FCD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EE5F7EE-F932-49C4-9A35-28D1A12605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F42EFE-CB2C-42B7-A65A-1812680FD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251E-CEA7-489A-98C7-376D6DFE1CC3}" type="datetimeFigureOut">
              <a:rPr lang="it-IT" smtClean="0"/>
              <a:t>21/04/2024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EAF560-9646-495A-96F3-734ACFA60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05C9A9B-FAE8-4AA0-BF7C-6A1D381C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35C6-9B7B-4BD8-B4DF-2364C32CDD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9180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661F61-ECB5-4315-A94B-10E26F880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796922F-AA20-4D17-B228-83F6BF4B32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CB52D30-5EE4-4A20-9B08-C5BB3B83F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251E-CEA7-489A-98C7-376D6DFE1CC3}" type="datetimeFigureOut">
              <a:rPr lang="it-IT" smtClean="0"/>
              <a:t>21/04/2024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AB45EB6-13BF-4EDA-B64A-38E7D3153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1925D17-C29E-4560-96B2-E66BC3E37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35C6-9B7B-4BD8-B4DF-2364C32CDD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2837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271AA00-5B07-41AE-9945-AA8A529712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E746FCB-53E1-4576-BB87-74B988604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3A5BD9-C44F-45A7-A560-A0F45C728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251E-CEA7-489A-98C7-376D6DFE1CC3}" type="datetimeFigureOut">
              <a:rPr lang="it-IT" smtClean="0"/>
              <a:t>21/04/2024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DEBC545-0403-462E-AE04-3063A4116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F93B59-D6F5-4586-9602-6134F1987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35C6-9B7B-4BD8-B4DF-2364C32CDD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200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7A7C81-BCD5-459E-BB9D-2C62899B0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EAF557-DC5B-4A36-AA7A-669B97D96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D8B6BC-91C2-47A7-9207-8D42417A1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251E-CEA7-489A-98C7-376D6DFE1CC3}" type="datetimeFigureOut">
              <a:rPr lang="it-IT" smtClean="0"/>
              <a:t>21/04/2024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7FEEDF-23F7-49EB-ADEC-731F7765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9DB1DF8-A854-44EF-99D1-6E748607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35C6-9B7B-4BD8-B4DF-2364C32CDD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5378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5323C0-FF2F-4E00-8193-C38F4AD94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CBAD725-72F7-4F61-B5C8-13D504097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D06DD6-2229-40EC-B705-1A98C861C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251E-CEA7-489A-98C7-376D6DFE1CC3}" type="datetimeFigureOut">
              <a:rPr lang="it-IT" smtClean="0"/>
              <a:t>21/04/2024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E4EB3A-7E00-4DE1-B278-6E3A10235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4A9752-49B5-4B69-8150-04ED3BB11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35C6-9B7B-4BD8-B4DF-2364C32CDD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3322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0B3B77-7FAE-4A28-9025-02AB5531D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37684B-E33B-45FA-92A5-FA1F32071B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215C563-6801-4B1C-8FF1-8D83E6094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CA55F10-1D77-404C-BAD5-805A694D1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251E-CEA7-489A-98C7-376D6DFE1CC3}" type="datetimeFigureOut">
              <a:rPr lang="it-IT" smtClean="0"/>
              <a:t>21/04/2024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4DB00C-01AD-43AB-BBFF-2AC668235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326853A-B26D-4D78-88F6-2F808BEAD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35C6-9B7B-4BD8-B4DF-2364C32CDD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4463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91903C-4ED2-407E-A94E-020B50305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A374ABA-9007-47CB-A24D-F16B30EC0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BB5B570-6C48-421E-97D0-FA5923E83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3608E84-7525-4A68-B5F8-2A6EF44544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19C81FD-BF17-458A-B619-651318E0CA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1406473-2635-4181-B4BE-ED9D80FD1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251E-CEA7-489A-98C7-376D6DFE1CC3}" type="datetimeFigureOut">
              <a:rPr lang="it-IT" smtClean="0"/>
              <a:t>21/04/2024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CC61F97-B9D7-44CA-9BB9-B74629303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FDFAF90-6CC5-47BE-AA6C-BB8D72A6D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35C6-9B7B-4BD8-B4DF-2364C32CDD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8012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26072F-27EC-45EE-AF39-FF5F9BA01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3FD55C7-DF1B-4A4C-A06A-FE3477A6A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251E-CEA7-489A-98C7-376D6DFE1CC3}" type="datetimeFigureOut">
              <a:rPr lang="it-IT" smtClean="0"/>
              <a:t>21/04/2024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5D4799C-2DAE-4786-8892-B8AC92206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D89FA1-88FC-4083-A978-7899362D0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35C6-9B7B-4BD8-B4DF-2364C32CDD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8146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E5C6D27-EC60-4473-82F6-E905C11B1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251E-CEA7-489A-98C7-376D6DFE1CC3}" type="datetimeFigureOut">
              <a:rPr lang="it-IT" smtClean="0"/>
              <a:t>21/04/2024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4127E04-3D29-42DF-A4EC-EC8DD7707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4AF9D4A-78C8-4DEE-A824-9DADA452D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35C6-9B7B-4BD8-B4DF-2364C32CDD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3161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625E8C-6296-483D-91C7-41E13A3F8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D97DE5-19CF-4D2A-98C4-82F48E9F3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78F9478-795E-4107-B55B-17FBEE0E6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51C06F5-ECD4-4D79-908B-6824DCE01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251E-CEA7-489A-98C7-376D6DFE1CC3}" type="datetimeFigureOut">
              <a:rPr lang="it-IT" smtClean="0"/>
              <a:t>21/04/2024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B0EDC0D-4D8D-47E4-B4F3-3178F785A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EC08253-8924-4757-9483-7DA33AB60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35C6-9B7B-4BD8-B4DF-2364C32CDD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9406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D51688-ED08-4015-A7E6-4A6D0D94F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B23BD95-E049-4612-A57A-3E8AEAE746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21DE0D2-FD14-40E6-BDAC-12EF412AD0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9F383E5-7933-4E04-842B-9BA8845AE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251E-CEA7-489A-98C7-376D6DFE1CC3}" type="datetimeFigureOut">
              <a:rPr lang="it-IT" smtClean="0"/>
              <a:t>21/04/2024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892EF61-55BD-4A09-94AB-066F1B451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FD010E8-6E3A-4956-8742-B92587B95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35C6-9B7B-4BD8-B4DF-2364C32CDD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3319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6F56426-25D7-4C17-A8D9-0886FFAFD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7B5C2EA-799C-4336-86E2-54A1CBE69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8BE64F-108B-4B86-A8AE-6EC84E6E06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E251E-CEA7-489A-98C7-376D6DFE1CC3}" type="datetimeFigureOut">
              <a:rPr lang="it-IT" smtClean="0"/>
              <a:t>21/04/2024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E62A4A-5459-449F-A11E-ED3302ECA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752534-F16D-4AD0-A4A3-55F7A629DF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C35C6-9B7B-4BD8-B4DF-2364C32CDD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6412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193.204.255.22/F/AC1Q1XEHFJTYD28PBHL83EUMC143IXKAATYCF7K7G5D88SB4X1-49679?func=full-set-set&amp;set_number=539514&amp;set_entry=000001&amp;format=999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db.com/name/nm0853380?ref_=tt_ov_dr" TargetMode="External"/><Relationship Id="rId2" Type="http://schemas.openxmlformats.org/officeDocument/2006/relationships/hyperlink" Target="http://www.imdb.com/year/2002/?ref_=tt_ov_in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A9B567-7749-438D-BD35-DE50FD09A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 Rivoluzione messicana e le nuove tendenze artistiche e culturali </a:t>
            </a:r>
            <a:endParaRPr lang="it-IT" sz="3200" b="1" dirty="0">
              <a:solidFill>
                <a:srgbClr val="00B05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5F5B95A-8572-4079-9AF0-8FD63A806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132FBBD-D47D-4AEE-BF96-0278D37F6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462" y="2588689"/>
            <a:ext cx="7379337" cy="372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65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585A8B-7907-40D1-A3A3-703F7E736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/>
              <a:t>Ruolo delle </a:t>
            </a:r>
            <a:r>
              <a:rPr lang="it-IT" sz="3600" b="1" dirty="0">
                <a:solidFill>
                  <a:srgbClr val="7030A0"/>
                </a:solidFill>
              </a:rPr>
              <a:t>donne </a:t>
            </a:r>
            <a:r>
              <a:rPr lang="it-IT" sz="3600" dirty="0">
                <a:solidFill>
                  <a:srgbClr val="7030A0"/>
                </a:solidFill>
              </a:rPr>
              <a:t>combattenti </a:t>
            </a:r>
            <a:r>
              <a:rPr lang="it-IT" sz="3600" dirty="0"/>
              <a:t>– </a:t>
            </a:r>
            <a:r>
              <a:rPr lang="it-IT" sz="3600" dirty="0" err="1"/>
              <a:t>Adelitas</a:t>
            </a:r>
            <a:r>
              <a:rPr lang="it-IT" sz="3600" dirty="0"/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743787-136F-44E7-9D31-74C0B1F5D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836" y="1542473"/>
            <a:ext cx="10734964" cy="46344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/>
              <a:t>Intensa </a:t>
            </a:r>
            <a:r>
              <a:rPr lang="es-ES" dirty="0">
                <a:solidFill>
                  <a:srgbClr val="7030A0"/>
                </a:solidFill>
              </a:rPr>
              <a:t>partecipazione componente femminile, </a:t>
            </a:r>
            <a:r>
              <a:rPr lang="es-ES" dirty="0"/>
              <a:t>a carattere interclassista . 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marL="0" indent="0">
              <a:buNone/>
            </a:pPr>
            <a:endParaRPr lang="es-ES" sz="2800" dirty="0"/>
          </a:p>
          <a:p>
            <a:pPr marL="0" indent="0">
              <a:buNone/>
            </a:pPr>
            <a:endParaRPr lang="es-ES" sz="2800" dirty="0"/>
          </a:p>
          <a:p>
            <a:pPr marL="0" indent="0">
              <a:buNone/>
            </a:pPr>
            <a:r>
              <a:rPr lang="es-ES" sz="2800" dirty="0">
                <a:solidFill>
                  <a:srgbClr val="7030A0"/>
                </a:solidFill>
              </a:rPr>
              <a:t>Adelitas o soldaderas: </a:t>
            </a:r>
            <a:r>
              <a:rPr lang="es-ES" sz="2800" dirty="0"/>
              <a:t>partecipano come soldati, aiuto cucina, infermiere o aiuto passaggio informazioni.</a:t>
            </a:r>
            <a:endParaRPr lang="es-E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AB82FEF-C097-43BD-8448-8D090DB48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223" y="2474334"/>
            <a:ext cx="3411104" cy="226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56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5E1595-FFEC-4FA2-81E7-A293F064B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Adelita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C00E97F-043B-41C9-92B9-40B1BD198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745" y="1357745"/>
            <a:ext cx="11012055" cy="481214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ES" sz="3600" b="1" dirty="0">
                <a:solidFill>
                  <a:srgbClr val="FF33CC"/>
                </a:solidFill>
              </a:rPr>
              <a:t>Adela Velarde Pérez  (1900-1971) il nome simbolo </a:t>
            </a:r>
          </a:p>
          <a:p>
            <a:pPr marL="0" indent="0">
              <a:buNone/>
            </a:pPr>
            <a:endParaRPr lang="es-ES" sz="3600" b="1" dirty="0"/>
          </a:p>
          <a:p>
            <a:pPr marL="0" indent="0">
              <a:buNone/>
            </a:pPr>
            <a:r>
              <a:rPr lang="es-ES" sz="3600" dirty="0">
                <a:solidFill>
                  <a:srgbClr val="00B050"/>
                </a:solidFill>
              </a:rPr>
              <a:t>Infermiera </a:t>
            </a:r>
          </a:p>
          <a:p>
            <a:pPr marL="0" indent="0">
              <a:buNone/>
            </a:pPr>
            <a:r>
              <a:rPr lang="es-ES" sz="3600" dirty="0">
                <a:solidFill>
                  <a:srgbClr val="00B050"/>
                </a:solidFill>
              </a:rPr>
              <a:t>Armi </a:t>
            </a:r>
          </a:p>
          <a:p>
            <a:pPr marL="0" indent="0">
              <a:buNone/>
            </a:pPr>
            <a:r>
              <a:rPr lang="es-ES" sz="3600" dirty="0">
                <a:solidFill>
                  <a:srgbClr val="00B050"/>
                </a:solidFill>
              </a:rPr>
              <a:t>Trasporto alimenti</a:t>
            </a:r>
          </a:p>
          <a:p>
            <a:pPr marL="0" indent="0">
              <a:buNone/>
            </a:pPr>
            <a:endParaRPr lang="es-ES" sz="3600" dirty="0"/>
          </a:p>
          <a:p>
            <a:pPr marL="0" indent="0">
              <a:buNone/>
            </a:pPr>
            <a:r>
              <a:rPr lang="es-ES" sz="3600" dirty="0"/>
              <a:t> </a:t>
            </a:r>
            <a:endParaRPr lang="it-IT" sz="3600" dirty="0"/>
          </a:p>
          <a:p>
            <a:pPr marL="0" indent="0">
              <a:buNone/>
            </a:pPr>
            <a:endParaRPr lang="it-IT" sz="3600" dirty="0"/>
          </a:p>
          <a:p>
            <a:pPr marL="0" indent="0">
              <a:buNone/>
            </a:pPr>
            <a:endParaRPr lang="es-ES" sz="3600" b="0" i="0" dirty="0">
              <a:effectLst/>
              <a:latin typeface="Roboto"/>
            </a:endParaRPr>
          </a:p>
          <a:p>
            <a:pPr marL="0" indent="0">
              <a:buNone/>
            </a:pPr>
            <a:r>
              <a:rPr lang="es-ES" sz="3100" b="0" i="0" dirty="0">
                <a:effectLst/>
                <a:latin typeface="Roboto"/>
              </a:rPr>
              <a:t>La Adelita - Amparo Ochoa (Revolución Mexicana)</a:t>
            </a:r>
          </a:p>
          <a:p>
            <a:endParaRPr lang="es-ES" sz="3100" dirty="0"/>
          </a:p>
          <a:p>
            <a:pPr marL="0" indent="0">
              <a:buNone/>
            </a:pPr>
            <a:r>
              <a:rPr lang="it-IT" sz="3600" dirty="0"/>
              <a:t>https://www.youtube.com/watch?v=hlGtOv-QEQQ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DB37694-FC67-4E00-8BAB-5E2709F4F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204" y="1933782"/>
            <a:ext cx="4382420" cy="26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45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9DC278-6454-4912-9D9E-CA4C56FF5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solidFill>
                  <a:srgbClr val="FF0000"/>
                </a:solidFill>
              </a:rPr>
              <a:t>GOVERNO MADERO (1911 - 1913). </a:t>
            </a:r>
            <a:endParaRPr lang="it-IT" sz="32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9C61CC1-D70D-414D-A16B-7D230E604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91" y="1302327"/>
            <a:ext cx="10658764" cy="46067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dirty="0"/>
              <a:t>A pochi giorni dalla presa del potere di Francisco I. Madero, a Morelos scoppia moto armato </a:t>
            </a:r>
            <a:r>
              <a:rPr lang="es-ES" sz="2400" dirty="0">
                <a:solidFill>
                  <a:srgbClr val="7030A0"/>
                </a:solidFill>
              </a:rPr>
              <a:t>da  Emiliano Zapata</a:t>
            </a:r>
            <a:r>
              <a:rPr lang="es-ES" sz="2400" dirty="0"/>
              <a:t>, per ottenere </a:t>
            </a:r>
            <a:r>
              <a:rPr lang="es-ES" sz="2400" dirty="0">
                <a:solidFill>
                  <a:srgbClr val="7030A0"/>
                </a:solidFill>
              </a:rPr>
              <a:t>ley Agraria; </a:t>
            </a:r>
            <a:r>
              <a:rPr lang="es-ES" sz="2400" dirty="0"/>
              <a:t>Madero, in cambio, chiede di </a:t>
            </a:r>
            <a:r>
              <a:rPr lang="es-E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deporre le </a:t>
            </a:r>
            <a:r>
              <a:rPr lang="es-ES" sz="2400" dirty="0">
                <a:solidFill>
                  <a:srgbClr val="FFC000"/>
                </a:solidFill>
              </a:rPr>
              <a:t>armi</a:t>
            </a:r>
            <a:r>
              <a:rPr lang="es-ES" sz="2400" dirty="0"/>
              <a:t>.</a:t>
            </a:r>
          </a:p>
          <a:p>
            <a:pPr marL="0" indent="0">
              <a:buNone/>
            </a:pPr>
            <a:r>
              <a:rPr lang="es-ES" sz="2400" dirty="0"/>
              <a:t>Slogan </a:t>
            </a:r>
            <a:r>
              <a:rPr lang="es-ES" sz="2400" b="1" dirty="0">
                <a:solidFill>
                  <a:srgbClr val="FFC000"/>
                </a:solidFill>
              </a:rPr>
              <a:t>“Tierra y Libertad”. </a:t>
            </a:r>
            <a:endParaRPr lang="it-IT" sz="2400" b="1" dirty="0">
              <a:solidFill>
                <a:srgbClr val="FFC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0D8B475-41B2-404B-A803-FC0D0EC9B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689" y="3548497"/>
            <a:ext cx="2407125" cy="318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72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BD6F27-DBBC-44CF-91D7-AE4DEB1AF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rgbClr val="7030A0"/>
                </a:solidFill>
              </a:rPr>
              <a:t>IL GOVERNO </a:t>
            </a:r>
            <a:r>
              <a:rPr lang="es-ES" sz="3600" b="1" dirty="0">
                <a:solidFill>
                  <a:srgbClr val="7030A0"/>
                </a:solidFill>
              </a:rPr>
              <a:t>GENERALE VICTORIANO HUERTA </a:t>
            </a:r>
            <a:br>
              <a:rPr lang="es-ES" sz="3600" b="1" dirty="0">
                <a:solidFill>
                  <a:srgbClr val="7030A0"/>
                </a:solidFill>
              </a:rPr>
            </a:br>
            <a:r>
              <a:rPr lang="es-ES" sz="3600" b="1" dirty="0">
                <a:solidFill>
                  <a:srgbClr val="7030A0"/>
                </a:solidFill>
              </a:rPr>
              <a:t>(1913 -1914). </a:t>
            </a:r>
            <a:endParaRPr lang="it-IT" sz="3600" b="1" dirty="0">
              <a:solidFill>
                <a:srgbClr val="7030A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AFC3B0-3D38-4A32-848F-7F4F4EBB1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/>
              <a:t>El 22 febbraio 1913: </a:t>
            </a:r>
            <a:r>
              <a:rPr lang="es-ES" dirty="0">
                <a:solidFill>
                  <a:srgbClr val="C00000"/>
                </a:solidFill>
              </a:rPr>
              <a:t>assassinio Francisco I. Madero</a:t>
            </a:r>
          </a:p>
          <a:p>
            <a:pPr marL="0" indent="0">
              <a:buNone/>
            </a:pPr>
            <a:r>
              <a:rPr lang="es-ES" dirty="0"/>
              <a:t>Generale </a:t>
            </a:r>
            <a:r>
              <a:rPr lang="es-ES" dirty="0">
                <a:solidFill>
                  <a:srgbClr val="C00000"/>
                </a:solidFill>
              </a:rPr>
              <a:t>Huerta al potere</a:t>
            </a:r>
            <a:r>
              <a:rPr lang="es-ES" dirty="0"/>
              <a:t>. 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EC81712-FBB0-40E7-B708-E382445AF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8946" y="3609543"/>
            <a:ext cx="182880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37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84499B-1F7F-4F23-96C6-7D6AD3858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>
                <a:solidFill>
                  <a:srgbClr val="7030A0"/>
                </a:solidFill>
              </a:rPr>
              <a:t>1914- LA DIVISIONE RIVOLUZIONARIA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D14B7E3-5961-468A-AF26-9D5501FFF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/>
              <a:t>1914 La </a:t>
            </a:r>
            <a:r>
              <a:rPr lang="es-ES" dirty="0">
                <a:solidFill>
                  <a:srgbClr val="7030A0"/>
                </a:solidFill>
              </a:rPr>
              <a:t>truppe ribelli</a:t>
            </a:r>
            <a:r>
              <a:rPr lang="es-ES" dirty="0"/>
              <a:t>, dirette da </a:t>
            </a:r>
            <a:r>
              <a:rPr lang="es-ES" dirty="0">
                <a:solidFill>
                  <a:srgbClr val="7030A0"/>
                </a:solidFill>
              </a:rPr>
              <a:t>Venustiano Carranza</a:t>
            </a:r>
            <a:r>
              <a:rPr lang="es-ES" dirty="0"/>
              <a:t>, si dividono :</a:t>
            </a:r>
          </a:p>
          <a:p>
            <a:pPr marL="0" indent="0">
              <a:buNone/>
            </a:pPr>
            <a:endParaRPr lang="es-ES" dirty="0"/>
          </a:p>
          <a:p>
            <a:pPr marL="514350" indent="-514350">
              <a:buAutoNum type="arabicPeriod"/>
            </a:pPr>
            <a:r>
              <a:rPr lang="es-ES" dirty="0">
                <a:solidFill>
                  <a:srgbClr val="FFC000"/>
                </a:solidFill>
              </a:rPr>
              <a:t>Ejército del Norte, </a:t>
            </a:r>
            <a:r>
              <a:rPr lang="es-ES" dirty="0"/>
              <a:t>capeggiato da  </a:t>
            </a:r>
            <a:r>
              <a:rPr lang="es-ES" dirty="0">
                <a:solidFill>
                  <a:srgbClr val="FFC000"/>
                </a:solidFill>
              </a:rPr>
              <a:t>Francisco Villa</a:t>
            </a:r>
            <a:endParaRPr lang="es-ES" dirty="0"/>
          </a:p>
          <a:p>
            <a:pPr marL="514350" indent="-514350">
              <a:buAutoNum type="arabicPeriod"/>
            </a:pPr>
            <a:endParaRPr lang="es-ES" dirty="0"/>
          </a:p>
          <a:p>
            <a:pPr marL="514350" indent="-514350">
              <a:buAutoNum type="arabicPeriod"/>
            </a:pPr>
            <a:r>
              <a:rPr lang="es-ES" dirty="0"/>
              <a:t>Esercito </a:t>
            </a:r>
            <a:r>
              <a:rPr lang="es-ES" dirty="0">
                <a:solidFill>
                  <a:srgbClr val="FFC000"/>
                </a:solidFill>
              </a:rPr>
              <a:t>Noroeste, </a:t>
            </a:r>
            <a:r>
              <a:rPr lang="es-ES" dirty="0"/>
              <a:t>da  </a:t>
            </a:r>
            <a:r>
              <a:rPr lang="es-ES" dirty="0">
                <a:solidFill>
                  <a:srgbClr val="FFC000"/>
                </a:solidFill>
              </a:rPr>
              <a:t>Álvaro Obregón</a:t>
            </a:r>
            <a:r>
              <a:rPr lang="es-ES" dirty="0"/>
              <a:t>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21441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70DA9A-E592-4AA2-8FC0-CE9E6EC33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 b="1" dirty="0">
                <a:solidFill>
                  <a:srgbClr val="FFC000"/>
                </a:solidFill>
              </a:rPr>
              <a:t>LA FASE DEL COSTITUZIONALISMO </a:t>
            </a:r>
            <a:br>
              <a:rPr lang="es-ES" sz="3600" b="1" dirty="0">
                <a:solidFill>
                  <a:srgbClr val="FFC000"/>
                </a:solidFill>
              </a:rPr>
            </a:br>
            <a:r>
              <a:rPr lang="es-ES" sz="3600" b="1" dirty="0">
                <a:solidFill>
                  <a:srgbClr val="FFC000"/>
                </a:solidFill>
              </a:rPr>
              <a:t>(1914 -1920).</a:t>
            </a:r>
            <a:endParaRPr lang="it-IT" sz="3600" b="1" dirty="0">
              <a:solidFill>
                <a:srgbClr val="FFC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21530A8-B336-4239-935A-2228F7157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969" y="1589103"/>
            <a:ext cx="10625831" cy="45878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/>
              <a:t>Si avvicendano al regime di Huerta altri </a:t>
            </a:r>
            <a:r>
              <a:rPr lang="es-ES" dirty="0">
                <a:solidFill>
                  <a:srgbClr val="C00000"/>
                </a:solidFill>
              </a:rPr>
              <a:t>caudillos revolucionarios,</a:t>
            </a:r>
            <a:r>
              <a:rPr lang="es-ES" dirty="0"/>
              <a:t> in conflitto tra di loro: </a:t>
            </a:r>
          </a:p>
          <a:p>
            <a:pPr marL="0" indent="0">
              <a:buNone/>
            </a:pPr>
            <a:r>
              <a:rPr lang="es-ES" dirty="0"/>
              <a:t>Venustiano </a:t>
            </a:r>
            <a:r>
              <a:rPr lang="es-ES" dirty="0">
                <a:solidFill>
                  <a:srgbClr val="C00000"/>
                </a:solidFill>
              </a:rPr>
              <a:t>Carranza, Ejército Constitucionalista</a:t>
            </a:r>
            <a:r>
              <a:rPr lang="es-ES" dirty="0"/>
              <a:t>;</a:t>
            </a:r>
          </a:p>
          <a:p>
            <a:pPr marL="0" indent="0">
              <a:buNone/>
            </a:pPr>
            <a:r>
              <a:rPr lang="es-ES" dirty="0">
                <a:solidFill>
                  <a:srgbClr val="FF0000"/>
                </a:solidFill>
              </a:rPr>
              <a:t>Francisco Villa</a:t>
            </a:r>
            <a:r>
              <a:rPr lang="es-ES" dirty="0"/>
              <a:t>, insiste nella </a:t>
            </a:r>
            <a:r>
              <a:rPr lang="es-ES" dirty="0">
                <a:solidFill>
                  <a:srgbClr val="FF0000"/>
                </a:solidFill>
              </a:rPr>
              <a:t>ripartizione di terre </a:t>
            </a:r>
            <a:r>
              <a:rPr lang="es-ES" dirty="0"/>
              <a:t> </a:t>
            </a:r>
          </a:p>
          <a:p>
            <a:endParaRPr lang="es-ES" dirty="0"/>
          </a:p>
          <a:p>
            <a:pPr marL="0" indent="0">
              <a:buNone/>
            </a:pPr>
            <a:r>
              <a:rPr lang="es-ES" dirty="0"/>
              <a:t>Emiliano </a:t>
            </a:r>
            <a:r>
              <a:rPr lang="es-ES" dirty="0">
                <a:solidFill>
                  <a:srgbClr val="FF0000"/>
                </a:solidFill>
              </a:rPr>
              <a:t>Zapata</a:t>
            </a:r>
            <a:r>
              <a:rPr lang="es-ES" dirty="0"/>
              <a:t>, centrato sulla realizzazione del </a:t>
            </a:r>
            <a:r>
              <a:rPr lang="es-ES" dirty="0">
                <a:solidFill>
                  <a:srgbClr val="FF0000"/>
                </a:solidFill>
              </a:rPr>
              <a:t>Plan de Ayala</a:t>
            </a:r>
            <a:r>
              <a:rPr lang="es-ES" dirty="0"/>
              <a:t>. </a:t>
            </a:r>
          </a:p>
          <a:p>
            <a:endParaRPr lang="es-ES" dirty="0"/>
          </a:p>
          <a:p>
            <a:pPr marL="0" indent="0">
              <a:buNone/>
            </a:pPr>
            <a:r>
              <a:rPr lang="es-ES" dirty="0"/>
              <a:t>Si decide convocare la </a:t>
            </a:r>
            <a:r>
              <a:rPr lang="es-ES" dirty="0">
                <a:solidFill>
                  <a:srgbClr val="7030A0"/>
                </a:solidFill>
              </a:rPr>
              <a:t>Convención de Aguascalientes, ottobre 1914</a:t>
            </a:r>
            <a:r>
              <a:rPr lang="es-ES" dirty="0"/>
              <a:t>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3512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7030A0"/>
                </a:solidFill>
              </a:rPr>
              <a:t>La Costituzione del 1917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* </a:t>
            </a:r>
            <a:r>
              <a:rPr lang="en-US" b="1" dirty="0" err="1">
                <a:solidFill>
                  <a:srgbClr val="C00000"/>
                </a:solidFill>
              </a:rPr>
              <a:t>Limita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7030A0"/>
                </a:solidFill>
              </a:rPr>
              <a:t>I </a:t>
            </a:r>
            <a:r>
              <a:rPr lang="en-US" b="1" dirty="0" err="1">
                <a:solidFill>
                  <a:srgbClr val="7030A0"/>
                </a:solidFill>
              </a:rPr>
              <a:t>poteri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della</a:t>
            </a:r>
            <a:r>
              <a:rPr lang="en-US" b="1" dirty="0">
                <a:solidFill>
                  <a:srgbClr val="7030A0"/>
                </a:solidFill>
              </a:rPr>
              <a:t> Chiesa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* </a:t>
            </a:r>
            <a:r>
              <a:rPr lang="en-US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Restituisce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terre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alle 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comunità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locali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(art. 27)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* </a:t>
            </a:r>
            <a:r>
              <a:rPr lang="en-US" dirty="0" err="1"/>
              <a:t>Garantisce</a:t>
            </a:r>
            <a:r>
              <a:rPr lang="en-US" dirty="0"/>
              <a:t> </a:t>
            </a:r>
            <a:r>
              <a:rPr lang="en-US" dirty="0" err="1">
                <a:solidFill>
                  <a:srgbClr val="FFC000"/>
                </a:solidFill>
              </a:rPr>
              <a:t>diritti</a:t>
            </a:r>
            <a:r>
              <a:rPr lang="en-US" dirty="0">
                <a:solidFill>
                  <a:srgbClr val="FFC000"/>
                </a:solidFill>
              </a:rPr>
              <a:t> ai </a:t>
            </a:r>
            <a:r>
              <a:rPr lang="it-IT" b="1" dirty="0">
                <a:solidFill>
                  <a:srgbClr val="FFC000"/>
                </a:solidFill>
              </a:rPr>
              <a:t>lavoratori 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u</a:t>
            </a:r>
            <a:r>
              <a:rPr lang="en-US" b="1" dirty="0" err="1">
                <a:solidFill>
                  <a:srgbClr val="FFC000"/>
                </a:solidFill>
              </a:rPr>
              <a:t>rbani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it-IT" dirty="0"/>
              <a:t>(art. 123)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43994" y="3114127"/>
            <a:ext cx="4005989" cy="277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31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7030A0"/>
                </a:solidFill>
              </a:rPr>
              <a:t>La Costituzione del 1917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6027" y="1384918"/>
            <a:ext cx="10847773" cy="47920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La </a:t>
            </a:r>
            <a:r>
              <a:rPr lang="en-US" dirty="0" err="1"/>
              <a:t>Convenzione</a:t>
            </a:r>
            <a:r>
              <a:rPr lang="en-US" dirty="0"/>
              <a:t> </a:t>
            </a:r>
            <a:r>
              <a:rPr lang="en-US" dirty="0" err="1"/>
              <a:t>riunitasi</a:t>
            </a:r>
            <a:r>
              <a:rPr lang="en-US" dirty="0"/>
              <a:t> a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Querétaro</a:t>
            </a:r>
            <a:r>
              <a:rPr lang="en-US" dirty="0"/>
              <a:t> ( </a:t>
            </a:r>
            <a:r>
              <a:rPr lang="it-IT" dirty="0"/>
              <a:t>Dicembre </a:t>
            </a:r>
            <a:r>
              <a:rPr lang="it-IT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1916)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Non contemplava inizialmente una riforma </a:t>
            </a:r>
            <a:r>
              <a:rPr lang="en-US" dirty="0"/>
              <a:t>agrarian </a:t>
            </a:r>
            <a:r>
              <a:rPr lang="en-US" dirty="0" err="1"/>
              <a:t>radicale</a:t>
            </a:r>
            <a:r>
              <a:rPr lang="en-US" dirty="0"/>
              <a:t>;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Nè</a:t>
            </a:r>
            <a:r>
              <a:rPr lang="en-US" dirty="0"/>
              <a:t> per la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forza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</a:rPr>
              <a:t>lavoro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  ….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</a:rPr>
              <a:t>immaginava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assemble </a:t>
            </a:r>
            <a:r>
              <a:rPr lang="en-US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pacifiche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17754" y="2403846"/>
            <a:ext cx="3668219" cy="227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93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7030A0"/>
                </a:solidFill>
              </a:rPr>
              <a:t>La Costituzione del 1917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err="1"/>
              <a:t>Proposte</a:t>
            </a:r>
            <a:r>
              <a:rPr lang="en-US" dirty="0"/>
              <a:t> non </a:t>
            </a:r>
            <a:r>
              <a:rPr lang="en-US" dirty="0" err="1"/>
              <a:t>soddisfacenti</a:t>
            </a:r>
            <a:r>
              <a:rPr lang="en-US" dirty="0"/>
              <a:t> per </a:t>
            </a:r>
            <a:r>
              <a:rPr lang="en-US" dirty="0" err="1"/>
              <a:t>l’ala</a:t>
            </a:r>
            <a:r>
              <a:rPr lang="en-US" dirty="0"/>
              <a:t> </a:t>
            </a:r>
            <a:r>
              <a:rPr lang="en-US" dirty="0" err="1"/>
              <a:t>più</a:t>
            </a:r>
            <a:r>
              <a:rPr lang="en-US" dirty="0"/>
              <a:t> </a:t>
            </a:r>
            <a:r>
              <a:rPr lang="en-US" dirty="0" err="1"/>
              <a:t>radicale</a:t>
            </a:r>
            <a:r>
              <a:rPr lang="en-US" dirty="0"/>
              <a:t> del </a:t>
            </a:r>
            <a:r>
              <a:rPr lang="en-US" dirty="0" err="1"/>
              <a:t>congresso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 err="1"/>
              <a:t>Soprattutto</a:t>
            </a:r>
            <a:r>
              <a:rPr lang="en-US" dirty="0"/>
              <a:t> </a:t>
            </a:r>
            <a:r>
              <a:rPr lang="en-US" dirty="0" err="1"/>
              <a:t>tema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opposizione</a:t>
            </a:r>
            <a:r>
              <a:rPr lang="en-US" dirty="0">
                <a:solidFill>
                  <a:srgbClr val="FF0000"/>
                </a:solidFill>
              </a:rPr>
              <a:t> al </a:t>
            </a:r>
            <a:r>
              <a:rPr lang="en-US" dirty="0" err="1">
                <a:solidFill>
                  <a:srgbClr val="FF0000"/>
                </a:solidFill>
              </a:rPr>
              <a:t>controllo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ecclesiastico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/>
              <a:t>dell’educazione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err="1">
                <a:solidFill>
                  <a:srgbClr val="7030A0"/>
                </a:solidFill>
              </a:rPr>
              <a:t>Rappresentanti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donne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lottano</a:t>
            </a:r>
            <a:r>
              <a:rPr lang="en-US" b="1" dirty="0">
                <a:solidFill>
                  <a:srgbClr val="7030A0"/>
                </a:solidFill>
              </a:rPr>
              <a:t> per </a:t>
            </a:r>
            <a:r>
              <a:rPr lang="en-US" b="1" dirty="0" err="1">
                <a:solidFill>
                  <a:srgbClr val="7030A0"/>
                </a:solidFill>
              </a:rPr>
              <a:t>pari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diritto</a:t>
            </a:r>
            <a:r>
              <a:rPr lang="en-US" b="1" dirty="0">
                <a:solidFill>
                  <a:srgbClr val="7030A0"/>
                </a:solidFill>
              </a:rPr>
              <a:t> al </a:t>
            </a:r>
            <a:r>
              <a:rPr lang="en-US" b="1" dirty="0" err="1">
                <a:solidFill>
                  <a:srgbClr val="7030A0"/>
                </a:solidFill>
              </a:rPr>
              <a:t>voto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69131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7030A0"/>
                </a:solidFill>
              </a:rPr>
              <a:t>La Costituzione del 1917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Alla fine di un </a:t>
            </a:r>
            <a:r>
              <a:rPr lang="it-IT"/>
              <a:t>lungo dibattito</a:t>
            </a:r>
            <a:r>
              <a:rPr lang="it-IT" dirty="0"/>
              <a:t>, si approva la  Costituzione : </a:t>
            </a:r>
          </a:p>
          <a:p>
            <a:pPr marL="0" indent="0">
              <a:buNone/>
            </a:pPr>
            <a:endParaRPr lang="it-IT" dirty="0"/>
          </a:p>
          <a:p>
            <a:pPr marL="514350" indent="-514350">
              <a:buAutoNum type="arabicPeriod"/>
            </a:pPr>
            <a:r>
              <a:rPr lang="it-IT" dirty="0"/>
              <a:t>Donne lavoratrici </a:t>
            </a:r>
            <a:r>
              <a:rPr lang="it-IT" dirty="0" err="1"/>
              <a:t>guadaganano</a:t>
            </a:r>
            <a:r>
              <a:rPr lang="it-IT" dirty="0"/>
              <a:t> </a:t>
            </a:r>
            <a:r>
              <a:rPr lang="en-US" dirty="0">
                <a:solidFill>
                  <a:srgbClr val="C00000"/>
                </a:solidFill>
              </a:rPr>
              <a:t>important </a:t>
            </a:r>
            <a:r>
              <a:rPr lang="en-US" dirty="0" err="1">
                <a:solidFill>
                  <a:srgbClr val="C00000"/>
                </a:solidFill>
              </a:rPr>
              <a:t>forme</a:t>
            </a:r>
            <a:r>
              <a:rPr lang="en-US" dirty="0">
                <a:solidFill>
                  <a:srgbClr val="C00000"/>
                </a:solidFill>
              </a:rPr>
              <a:t> di </a:t>
            </a:r>
            <a:r>
              <a:rPr lang="en-US" dirty="0" err="1">
                <a:solidFill>
                  <a:srgbClr val="C00000"/>
                </a:solidFill>
              </a:rPr>
              <a:t>protezione</a:t>
            </a:r>
            <a:r>
              <a:rPr lang="en-US" dirty="0">
                <a:solidFill>
                  <a:srgbClr val="C00000"/>
                </a:solidFill>
              </a:rPr>
              <a:t> con</a:t>
            </a:r>
          </a:p>
          <a:p>
            <a:pPr marL="0" indent="0">
              <a:buNone/>
            </a:pPr>
            <a:r>
              <a:rPr lang="en-US" dirty="0" err="1"/>
              <a:t>Articolo</a:t>
            </a:r>
            <a:r>
              <a:rPr lang="en-US" dirty="0"/>
              <a:t> 123, </a:t>
            </a:r>
            <a:r>
              <a:rPr lang="en-US" dirty="0" err="1"/>
              <a:t>diritti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lavoratori</a:t>
            </a:r>
            <a:r>
              <a:rPr lang="en-US" dirty="0"/>
              <a:t> </a:t>
            </a:r>
            <a:r>
              <a:rPr lang="it-IT" dirty="0"/>
              <a:t>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63856" y="3374106"/>
            <a:ext cx="2630409" cy="348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70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97CBBA-60A2-4766-813F-8A09EDAF1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18" y="248575"/>
            <a:ext cx="10049522" cy="725425"/>
          </a:xfrm>
        </p:spPr>
        <p:txBody>
          <a:bodyPr>
            <a:norm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UNA PERIODIZZAZIONE DI CARATTERE </a:t>
            </a:r>
            <a:r>
              <a:rPr lang="it-IT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GENERALE </a:t>
            </a:r>
            <a:endParaRPr lang="it-IT" sz="32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1ACBDA-9452-4A5A-B898-75AB822A9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39" y="1091954"/>
            <a:ext cx="10856650" cy="47920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rgbClr val="7030A0"/>
                </a:solidFill>
              </a:rPr>
              <a:t>1870-1930- Le nuove Repubbliche  </a:t>
            </a:r>
          </a:p>
          <a:p>
            <a:pPr marL="0" indent="0">
              <a:buNone/>
            </a:pPr>
            <a:r>
              <a:rPr lang="es-ES_tradnl" sz="1800" dirty="0">
                <a:latin typeface="Tahoma" panose="020B0604030504040204" pitchFamily="34" charset="0"/>
                <a:ea typeface="Times New Roman" panose="02020603050405020304" pitchFamily="18" charset="0"/>
              </a:rPr>
              <a:t>C</a:t>
            </a:r>
            <a:r>
              <a:rPr lang="es-ES_tradnl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onsolidamento dei nuovi Stati-nazione e nuovi </a:t>
            </a:r>
            <a:r>
              <a:rPr lang="es-ES_tradnl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Wingdings" panose="05000000000000000000" pitchFamily="2" charset="2"/>
              </a:rPr>
              <a:t>attori sociali </a:t>
            </a:r>
            <a:endParaRPr lang="es-ES_tradnl" sz="1800" dirty="0">
              <a:effectLst/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ES_tradnl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Wingdings" panose="05000000000000000000" pitchFamily="2" charset="2"/>
              </a:rPr>
              <a:t>Inserimento nel mercato internazionale </a:t>
            </a:r>
            <a:r>
              <a:rPr lang="es-ES_tradnl" sz="1800" dirty="0">
                <a:latin typeface="Tahoma" panose="020B0604030504040204" pitchFamily="34" charset="0"/>
                <a:ea typeface="Times New Roman" panose="02020603050405020304" pitchFamily="18" charset="0"/>
                <a:cs typeface="Wingdings" panose="05000000000000000000" pitchFamily="2" charset="2"/>
              </a:rPr>
              <a:t>e sviluppo </a:t>
            </a:r>
            <a:r>
              <a:rPr lang="es-ES_tradnl" sz="1800" i="1" dirty="0">
                <a:latin typeface="Tahoma" panose="020B0604030504040204" pitchFamily="34" charset="0"/>
                <a:ea typeface="Times New Roman" panose="02020603050405020304" pitchFamily="18" charset="0"/>
                <a:cs typeface="Wingdings" panose="05000000000000000000" pitchFamily="2" charset="2"/>
              </a:rPr>
              <a:t>hacia afuera </a:t>
            </a:r>
            <a:endParaRPr lang="es-ES_tradnl" sz="1800" i="1" dirty="0">
              <a:effectLst/>
              <a:latin typeface="Tahoma" panose="020B0604030504040204" pitchFamily="34" charset="0"/>
              <a:ea typeface="Times New Roman" panose="02020603050405020304" pitchFamily="18" charset="0"/>
              <a:cs typeface="Wingdings" panose="05000000000000000000" pitchFamily="2" charset="2"/>
            </a:endParaRPr>
          </a:p>
          <a:p>
            <a:pPr marL="0" indent="0">
              <a:buNone/>
            </a:pPr>
            <a:r>
              <a:rPr lang="es-ES_tradnl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Wingdings" panose="05000000000000000000" pitchFamily="2" charset="2"/>
              </a:rPr>
              <a:t>La società delle nuove repubbliche. </a:t>
            </a:r>
            <a:r>
              <a:rPr lang="es-ES_tradnl" sz="1800" dirty="0">
                <a:latin typeface="Tahoma" panose="020B0604030504040204" pitchFamily="34" charset="0"/>
                <a:ea typeface="Times New Roman" panose="02020603050405020304" pitchFamily="18" charset="0"/>
                <a:cs typeface="Wingdings" panose="05000000000000000000" pitchFamily="2" charset="2"/>
              </a:rPr>
              <a:t>M</a:t>
            </a:r>
            <a:r>
              <a:rPr lang="es-ES_tradnl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Wingdings" panose="05000000000000000000" pitchFamily="2" charset="2"/>
              </a:rPr>
              <a:t>igrazioni, urbanizzazione </a:t>
            </a:r>
            <a:r>
              <a:rPr lang="es-ES_tradnl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e patto neocoloniale</a:t>
            </a:r>
          </a:p>
          <a:p>
            <a:pPr marL="0" indent="0">
              <a:buNone/>
            </a:pPr>
            <a:r>
              <a:rPr lang="es-ES_tradnl" sz="1800" b="1" dirty="0">
                <a:solidFill>
                  <a:srgbClr val="00B05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Wingdings" panose="05000000000000000000" pitchFamily="2" charset="2"/>
              </a:rPr>
              <a:t>La prima rivoluzione del XX secolo: México (1910-20 .. 1934) </a:t>
            </a:r>
          </a:p>
          <a:p>
            <a:pPr marL="0" indent="0">
              <a:buNone/>
            </a:pPr>
            <a:r>
              <a:rPr lang="es-ES_tradnl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Wingdings" panose="05000000000000000000" pitchFamily="2" charset="2"/>
              </a:rPr>
              <a:t>Stati Uniti e America Latina: la fase dell’imperalismo classico </a:t>
            </a:r>
          </a:p>
          <a:p>
            <a:pPr marL="0" indent="0">
              <a:buNone/>
            </a:pPr>
            <a:endParaRPr lang="es-ES_tradnl" sz="1800" dirty="0">
              <a:latin typeface="Tahoma" panose="020B0604030504040204" pitchFamily="34" charset="0"/>
              <a:ea typeface="Times New Roman" panose="02020603050405020304" pitchFamily="18" charset="0"/>
              <a:cs typeface="Wingdings" panose="05000000000000000000" pitchFamily="2" charset="2"/>
            </a:endParaRPr>
          </a:p>
          <a:p>
            <a:pPr marL="0" indent="0">
              <a:buNone/>
            </a:pPr>
            <a:r>
              <a:rPr lang="es-ES_tradnl" sz="2400" dirty="0">
                <a:solidFill>
                  <a:srgbClr val="FFC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Wingdings" panose="05000000000000000000" pitchFamily="2" charset="2"/>
              </a:rPr>
              <a:t>1930-1945- Tra le due guerre mondiali </a:t>
            </a:r>
            <a:r>
              <a:rPr lang="es-ES_tradnl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Implicazioni e conseguenze della crisi del 1929: industralizzazione e sviluppo </a:t>
            </a:r>
            <a:r>
              <a:rPr lang="es-ES_tradnl" sz="1800" i="1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hacia adentro </a:t>
            </a:r>
          </a:p>
          <a:p>
            <a:pPr marL="0" indent="0">
              <a:buNone/>
            </a:pPr>
            <a:r>
              <a:rPr lang="es-ES_tradnl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I regimi populisti </a:t>
            </a:r>
          </a:p>
          <a:p>
            <a:pPr marL="0" indent="0">
              <a:buNone/>
            </a:pPr>
            <a:r>
              <a:rPr lang="es-ES_tradnl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Wingdings" panose="05000000000000000000" pitchFamily="2" charset="2"/>
              </a:rPr>
              <a:t>Stati Uniti e America Latina: la politica del Buon Vicinato </a:t>
            </a:r>
            <a:endParaRPr lang="es-ES_tradnl" sz="1800" dirty="0"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s-ES_tradnl" sz="1800" dirty="0"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s-ES_tradnl" sz="2400" dirty="0">
              <a:solidFill>
                <a:srgbClr val="00B050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s-ES_tradnl" dirty="0">
              <a:solidFill>
                <a:srgbClr val="FFC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2400" dirty="0">
              <a:solidFill>
                <a:srgbClr val="FFC000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Wingdings" panose="05000000000000000000" pitchFamily="2" charset="2"/>
            </a:endParaRPr>
          </a:p>
          <a:p>
            <a:pPr marL="0" indent="0">
              <a:buNone/>
            </a:pPr>
            <a:endParaRPr lang="it-IT" sz="1800" dirty="0">
              <a:effectLst/>
              <a:latin typeface="Tahoma" panose="020B0604030504040204" pitchFamily="34" charset="0"/>
              <a:ea typeface="Times New Roman" panose="02020603050405020304" pitchFamily="18" charset="0"/>
              <a:cs typeface="Wingdings" panose="05000000000000000000" pitchFamily="2" charset="2"/>
            </a:endParaRPr>
          </a:p>
          <a:p>
            <a:pPr marL="0" indent="0">
              <a:buNone/>
            </a:pPr>
            <a:endParaRPr lang="it-IT" dirty="0">
              <a:solidFill>
                <a:srgbClr val="7030A0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80038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92D050"/>
                </a:solidFill>
              </a:rPr>
              <a:t>Donne e Costituzione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Art. 123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Garantisce</a:t>
            </a:r>
            <a:r>
              <a:rPr lang="en-US" dirty="0"/>
              <a:t> </a:t>
            </a:r>
            <a:r>
              <a:rPr lang="en-US" dirty="0" err="1">
                <a:solidFill>
                  <a:srgbClr val="00B0F0"/>
                </a:solidFill>
              </a:rPr>
              <a:t>giornata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lavorativa</a:t>
            </a:r>
            <a:r>
              <a:rPr lang="en-US" dirty="0">
                <a:solidFill>
                  <a:srgbClr val="00B0F0"/>
                </a:solidFill>
              </a:rPr>
              <a:t> otto ore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>
                <a:solidFill>
                  <a:srgbClr val="00B0F0"/>
                </a:solidFill>
              </a:rPr>
              <a:t>Congedo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maternità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/>
              <a:t>pre e post </a:t>
            </a:r>
            <a:r>
              <a:rPr lang="en-US" dirty="0" err="1"/>
              <a:t>parto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Industrie</a:t>
            </a:r>
            <a:r>
              <a:rPr lang="en-US" dirty="0"/>
              <a:t> con </a:t>
            </a:r>
            <a:r>
              <a:rPr lang="en-US" dirty="0" err="1"/>
              <a:t>asili</a:t>
            </a:r>
            <a:r>
              <a:rPr lang="en-US" dirty="0"/>
              <a:t> </a:t>
            </a:r>
            <a:r>
              <a:rPr lang="en-US" dirty="0" err="1"/>
              <a:t>nido</a:t>
            </a:r>
            <a:r>
              <a:rPr lang="en-US" dirty="0"/>
              <a:t> per le </a:t>
            </a:r>
            <a:r>
              <a:rPr lang="en-US" dirty="0" err="1"/>
              <a:t>dipendenti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59302" y="681037"/>
            <a:ext cx="3694498" cy="284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15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Inoltre …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rgbClr val="00B0F0"/>
                </a:solidFill>
              </a:rPr>
              <a:t>Art. 123  </a:t>
            </a:r>
          </a:p>
          <a:p>
            <a:pPr marL="0" indent="0">
              <a:buNone/>
            </a:pPr>
            <a:endParaRPr lang="it-IT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rgbClr val="C00000"/>
                </a:solidFill>
              </a:rPr>
              <a:t>Abolita </a:t>
            </a:r>
            <a:r>
              <a:rPr lang="it-IT" dirty="0"/>
              <a:t>servitù per debiti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G</a:t>
            </a:r>
            <a:r>
              <a:rPr lang="en-US" dirty="0" err="1"/>
              <a:t>arantito</a:t>
            </a:r>
            <a:r>
              <a:rPr lang="en-US" dirty="0"/>
              <a:t> ai </a:t>
            </a:r>
            <a:r>
              <a:rPr lang="en-US" dirty="0" err="1"/>
              <a:t>lavoratori</a:t>
            </a:r>
            <a:r>
              <a:rPr lang="en-US" dirty="0"/>
              <a:t> </a:t>
            </a:r>
            <a:r>
              <a:rPr lang="en-US" dirty="0" err="1"/>
              <a:t>diritto</a:t>
            </a:r>
            <a:r>
              <a:rPr lang="en-US" dirty="0"/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organizazione</a:t>
            </a:r>
            <a:r>
              <a:rPr lang="en-US" dirty="0"/>
              <a:t>,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7030A0"/>
                </a:solidFill>
              </a:rPr>
              <a:t>Contrattazione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collettiva</a:t>
            </a:r>
            <a:r>
              <a:rPr lang="en-US" dirty="0"/>
              <a:t>, </a:t>
            </a:r>
            <a:r>
              <a:rPr lang="en-US" dirty="0" err="1"/>
              <a:t>sciopero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Il </a:t>
            </a:r>
            <a:r>
              <a:rPr lang="en-US" dirty="0" err="1">
                <a:solidFill>
                  <a:srgbClr val="00B0F0"/>
                </a:solidFill>
              </a:rPr>
              <a:t>codice</a:t>
            </a:r>
            <a:r>
              <a:rPr lang="en-US" dirty="0">
                <a:solidFill>
                  <a:srgbClr val="00B0F0"/>
                </a:solidFill>
              </a:rPr>
              <a:t> del </a:t>
            </a:r>
            <a:r>
              <a:rPr lang="en-US" dirty="0" err="1">
                <a:solidFill>
                  <a:srgbClr val="00B0F0"/>
                </a:solidFill>
              </a:rPr>
              <a:t>lavoro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più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avanzato</a:t>
            </a:r>
            <a:r>
              <a:rPr lang="en-US" dirty="0">
                <a:solidFill>
                  <a:srgbClr val="00B0F0"/>
                </a:solidFill>
              </a:rPr>
              <a:t> al mondo </a:t>
            </a:r>
            <a:r>
              <a:rPr lang="en-US" dirty="0"/>
              <a:t>per </a:t>
            </a:r>
            <a:r>
              <a:rPr lang="en-US" dirty="0" err="1"/>
              <a:t>l’epoca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3256" y="2056333"/>
            <a:ext cx="4168292" cy="244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54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B0F0"/>
                </a:solidFill>
              </a:rPr>
              <a:t>Articolo</a:t>
            </a:r>
            <a:r>
              <a:rPr lang="en-US" dirty="0">
                <a:solidFill>
                  <a:srgbClr val="00B0F0"/>
                </a:solidFill>
              </a:rPr>
              <a:t> 27</a:t>
            </a:r>
            <a:endParaRPr lang="it-IT" dirty="0">
              <a:solidFill>
                <a:srgbClr val="00B0F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63480" y="1690688"/>
            <a:ext cx="10590320" cy="4486275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Diritti</a:t>
            </a:r>
            <a:r>
              <a:rPr lang="en-US" dirty="0"/>
              <a:t> di </a:t>
            </a:r>
            <a:r>
              <a:rPr lang="en-US" dirty="0" err="1"/>
              <a:t>proprietà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risorse</a:t>
            </a:r>
            <a:r>
              <a:rPr lang="en-US" dirty="0"/>
              <a:t>: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it-IT" dirty="0"/>
              <a:t> La N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azione è </a:t>
            </a:r>
            <a:r>
              <a:rPr lang="en-US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esclusiva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Proprietaria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di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tutta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la terra</a:t>
            </a:r>
            <a:r>
              <a:rPr lang="en-US" dirty="0"/>
              <a:t>,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acqua</a:t>
            </a:r>
            <a:r>
              <a:rPr lang="en-US" dirty="0"/>
              <a:t>,</a:t>
            </a:r>
          </a:p>
          <a:p>
            <a:pPr marL="0" indent="0">
              <a:buNone/>
            </a:pPr>
            <a:r>
              <a:rPr lang="it-IT" dirty="0">
                <a:solidFill>
                  <a:srgbClr val="7030A0"/>
                </a:solidFill>
              </a:rPr>
              <a:t>Sottosuolo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27744" y="2476500"/>
            <a:ext cx="4164105" cy="333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88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7030A0"/>
                </a:solidFill>
              </a:rPr>
              <a:t>La Costituzione del 1917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Il </a:t>
            </a:r>
            <a:r>
              <a:rPr lang="it-IT" dirty="0">
                <a:solidFill>
                  <a:srgbClr val="FF0000"/>
                </a:solidFill>
              </a:rPr>
              <a:t>più avanzato </a:t>
            </a:r>
            <a:r>
              <a:rPr lang="it-IT" dirty="0"/>
              <a:t>codice del lavoro per l’epoca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Pone </a:t>
            </a:r>
            <a:r>
              <a:rPr lang="en-US" dirty="0" err="1"/>
              <a:t>basi</a:t>
            </a:r>
            <a:r>
              <a:rPr lang="en-US" dirty="0"/>
              <a:t> </a:t>
            </a:r>
            <a:r>
              <a:rPr lang="en-US" dirty="0" err="1"/>
              <a:t>legali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Attacco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al </a:t>
            </a:r>
            <a:r>
              <a:rPr lang="en-US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latifundio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>
                <a:solidFill>
                  <a:srgbClr val="FFC000"/>
                </a:solidFill>
              </a:rPr>
              <a:t>Indebolimento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dei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/>
              <a:t>poteri</a:t>
            </a:r>
            <a:r>
              <a:rPr lang="en-US" dirty="0"/>
              <a:t>  </a:t>
            </a:r>
            <a:r>
              <a:rPr lang="en-US" dirty="0">
                <a:solidFill>
                  <a:srgbClr val="FFC000"/>
                </a:solidFill>
              </a:rPr>
              <a:t>Chiesa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>
                <a:solidFill>
                  <a:srgbClr val="7030A0"/>
                </a:solidFill>
              </a:rPr>
              <a:t>Regolamentazione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capitale</a:t>
            </a:r>
            <a:r>
              <a:rPr lang="en-US" dirty="0">
                <a:solidFill>
                  <a:srgbClr val="7030A0"/>
                </a:solidFill>
              </a:rPr>
              <a:t> estero </a:t>
            </a:r>
            <a:r>
              <a:rPr lang="en-US" dirty="0"/>
              <a:t>in </a:t>
            </a:r>
            <a:r>
              <a:rPr lang="en-US" dirty="0" err="1"/>
              <a:t>Messico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89579" y="1993806"/>
            <a:ext cx="2472632" cy="360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207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5919CB-C115-44B8-9A93-BF8D3799C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>
                <a:solidFill>
                  <a:srgbClr val="7030A0"/>
                </a:solidFill>
              </a:rPr>
              <a:t>Fine delle fazioni più </a:t>
            </a:r>
            <a:r>
              <a:rPr lang="it-IT" sz="3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radicali </a:t>
            </a:r>
            <a:endParaRPr lang="it-IT" sz="3600" dirty="0">
              <a:solidFill>
                <a:srgbClr val="7030A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62A8958-49DD-4F8C-BFF6-BF2577AA9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81" y="1690688"/>
            <a:ext cx="10670219" cy="4486275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La guerra condotta dal governo si fa spietata. </a:t>
            </a:r>
            <a:r>
              <a:rPr lang="es-ES" dirty="0">
                <a:solidFill>
                  <a:srgbClr val="FFC000"/>
                </a:solidFill>
              </a:rPr>
              <a:t>Zapata muore in una imboscata (1919)</a:t>
            </a:r>
            <a:r>
              <a:rPr lang="es-ES" dirty="0"/>
              <a:t> su mandato di Carranza.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>
                <a:solidFill>
                  <a:srgbClr val="FFC000"/>
                </a:solidFill>
              </a:rPr>
              <a:t>Francisco Villa, </a:t>
            </a:r>
            <a:r>
              <a:rPr lang="es-ES" dirty="0"/>
              <a:t>nel timore che </a:t>
            </a:r>
            <a:r>
              <a:rPr lang="es-ES" dirty="0">
                <a:solidFill>
                  <a:srgbClr val="FFC000"/>
                </a:solidFill>
              </a:rPr>
              <a:t> </a:t>
            </a:r>
            <a:r>
              <a:rPr lang="es-ES" dirty="0"/>
              <a:t>potesse di nuovo insorgere durante la </a:t>
            </a:r>
            <a:r>
              <a:rPr lang="es-ES" dirty="0">
                <a:solidFill>
                  <a:srgbClr val="FFC000"/>
                </a:solidFill>
              </a:rPr>
              <a:t>ribellione </a:t>
            </a:r>
            <a:r>
              <a:rPr lang="es-ES" dirty="0"/>
              <a:t>huertista,viene mandato a morte dagli obregonisti (Parral, Chihuahua,luglio </a:t>
            </a:r>
            <a:r>
              <a:rPr lang="es-ES" dirty="0">
                <a:solidFill>
                  <a:srgbClr val="FFC000"/>
                </a:solidFill>
              </a:rPr>
              <a:t>1923)</a:t>
            </a:r>
            <a:r>
              <a:rPr lang="es-ES" dirty="0"/>
              <a:t>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6208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Una rivoluzione (culturale)  nella rivoluzione  </a:t>
            </a:r>
            <a:br>
              <a:rPr lang="it-IT" dirty="0"/>
            </a:br>
            <a:br>
              <a:rPr lang="it-IT" dirty="0"/>
            </a:br>
            <a:r>
              <a:rPr lang="it-IT" sz="2800" b="1" dirty="0"/>
              <a:t>(https://www.youtube.com/watch?v=pVWcgOcvgV0 </a:t>
            </a:r>
            <a:r>
              <a:rPr lang="it-IT" sz="2800" b="1" dirty="0">
                <a:solidFill>
                  <a:srgbClr val="FF0000"/>
                </a:solidFill>
              </a:rPr>
              <a:t>1h 33 min</a:t>
            </a:r>
            <a:r>
              <a:rPr lang="it-IT" sz="2800" b="1" dirty="0"/>
              <a:t>) 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Muralistas</a:t>
            </a:r>
            <a:r>
              <a:rPr lang="en-US" dirty="0"/>
              <a:t> – Rivera- Siqueiros- Orozco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3141" y="3107342"/>
            <a:ext cx="2414445" cy="306962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7675" y="3058097"/>
            <a:ext cx="2640435" cy="337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124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C8EA04-B22A-4888-8B68-4E799774F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300" y="531159"/>
            <a:ext cx="9410700" cy="2978804"/>
          </a:xfrm>
        </p:spPr>
        <p:txBody>
          <a:bodyPr>
            <a:normAutofit fontScale="90000"/>
          </a:bodyPr>
          <a:lstStyle/>
          <a:p>
            <a:pPr algn="r"/>
            <a:br>
              <a:rPr lang="it-IT" b="1" dirty="0"/>
            </a:br>
            <a:br>
              <a:rPr lang="it-IT" b="1" dirty="0"/>
            </a:br>
            <a:br>
              <a:rPr lang="it-IT" b="1" dirty="0"/>
            </a:br>
            <a:br>
              <a:rPr lang="it-IT" b="1" dirty="0"/>
            </a:br>
            <a:br>
              <a:rPr lang="it-IT" b="1" dirty="0"/>
            </a:br>
            <a:br>
              <a:rPr lang="it-IT" b="1" dirty="0"/>
            </a:br>
            <a:br>
              <a:rPr lang="it-IT" b="1" dirty="0"/>
            </a:br>
            <a:br>
              <a:rPr lang="it-IT" b="1" dirty="0"/>
            </a:br>
            <a:br>
              <a:rPr lang="it-IT" b="1" dirty="0"/>
            </a:br>
            <a:br>
              <a:rPr lang="it-IT" b="1" dirty="0"/>
            </a:br>
            <a:r>
              <a:rPr lang="it-IT" b="1" dirty="0">
                <a:solidFill>
                  <a:srgbClr val="00B050"/>
                </a:solidFill>
              </a:rPr>
              <a:t>Biografie femminili a confronto nel Messico post-rivoluzionario:</a:t>
            </a:r>
            <a:br>
              <a:rPr lang="it-IT" dirty="0">
                <a:solidFill>
                  <a:srgbClr val="00B050"/>
                </a:solidFill>
              </a:rPr>
            </a:br>
            <a:r>
              <a:rPr lang="it-IT" b="1" dirty="0">
                <a:solidFill>
                  <a:srgbClr val="00B050"/>
                </a:solidFill>
              </a:rPr>
              <a:t>Frida </a:t>
            </a:r>
            <a:r>
              <a:rPr lang="it-IT" b="1" dirty="0" err="1">
                <a:solidFill>
                  <a:srgbClr val="00B050"/>
                </a:solidFill>
              </a:rPr>
              <a:t>Kahlo</a:t>
            </a:r>
            <a:r>
              <a:rPr lang="it-IT" b="1" dirty="0">
                <a:solidFill>
                  <a:srgbClr val="00B050"/>
                </a:solidFill>
              </a:rPr>
              <a:t> e Tina Modotti.</a:t>
            </a:r>
            <a:br>
              <a:rPr lang="it-IT" dirty="0"/>
            </a:b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63E0000-A173-4315-8767-A91E5F36B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027" y="3054656"/>
            <a:ext cx="2918444" cy="2183584"/>
          </a:xfrm>
          <a:prstGeom prst="rect">
            <a:avLst/>
          </a:prstGeom>
        </p:spPr>
      </p:pic>
      <p:sp>
        <p:nvSpPr>
          <p:cNvPr id="4" name="AutoShape 2" descr="Risultati immagini per frida kahlo">
            <a:extLst>
              <a:ext uri="{FF2B5EF4-FFF2-40B4-BE49-F238E27FC236}">
                <a16:creationId xmlns:a16="http://schemas.microsoft.com/office/drawing/2014/main" id="{BC1F2B4E-BB74-4550-899D-3995DDEC913D}"/>
              </a:ext>
            </a:extLst>
          </p:cNvPr>
          <p:cNvSpPr>
            <a:spLocks noGrp="1" noChangeAspect="1" noChangeArrowheads="1"/>
          </p:cNvSpPr>
          <p:nvPr>
            <p:ph type="subTitle"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8F1DFF3-A6D5-4276-9186-0EBF5945E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642" y="2900144"/>
            <a:ext cx="2199294" cy="290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86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28E42E-FA50-4DB7-AAAF-B7C57DA09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rgbClr val="00B050"/>
                </a:solidFill>
              </a:rPr>
              <a:t>Octavio</a:t>
            </a:r>
            <a:r>
              <a:rPr lang="it-IT" dirty="0">
                <a:solidFill>
                  <a:srgbClr val="00B050"/>
                </a:solidFill>
              </a:rPr>
              <a:t> Paz, 1983, </a:t>
            </a:r>
            <a:r>
              <a:rPr lang="it-IT" i="1" dirty="0">
                <a:solidFill>
                  <a:srgbClr val="00B050"/>
                </a:solidFill>
              </a:rPr>
              <a:t>Frida y Tina: </a:t>
            </a:r>
            <a:r>
              <a:rPr lang="it-IT" i="1" dirty="0" err="1">
                <a:solidFill>
                  <a:srgbClr val="00B050"/>
                </a:solidFill>
              </a:rPr>
              <a:t>vidas</a:t>
            </a:r>
            <a:r>
              <a:rPr lang="it-IT" i="1" dirty="0">
                <a:solidFill>
                  <a:srgbClr val="00B050"/>
                </a:solidFill>
              </a:rPr>
              <a:t> no </a:t>
            </a:r>
            <a:r>
              <a:rPr lang="it-IT" i="1" dirty="0" err="1">
                <a:solidFill>
                  <a:srgbClr val="00B050"/>
                </a:solidFill>
              </a:rPr>
              <a:t>paralelas</a:t>
            </a:r>
            <a:r>
              <a:rPr lang="it-IT" baseline="30000" dirty="0">
                <a:solidFill>
                  <a:srgbClr val="00B050"/>
                </a:solidFill>
              </a:rPr>
              <a:t> 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39EBA56-D62F-4FEE-B120-11C77B758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r>
              <a:rPr lang="it-IT" dirty="0"/>
              <a:t>Numerosi elementi che, a suo avviso, facevano </a:t>
            </a:r>
            <a:r>
              <a:rPr lang="it-IT" dirty="0">
                <a:solidFill>
                  <a:srgbClr val="C00000"/>
                </a:solidFill>
              </a:rPr>
              <a:t>divergere i </a:t>
            </a:r>
            <a:r>
              <a:rPr lang="it-IT" dirty="0"/>
              <a:t>percorsi biografici di </a:t>
            </a:r>
            <a:r>
              <a:rPr lang="it-IT" dirty="0">
                <a:solidFill>
                  <a:srgbClr val="C00000"/>
                </a:solidFill>
              </a:rPr>
              <a:t>due icone femminili </a:t>
            </a:r>
            <a:r>
              <a:rPr lang="it-IT" dirty="0"/>
              <a:t>del Messico degli anni Venti e Trenta</a:t>
            </a:r>
          </a:p>
          <a:p>
            <a:endParaRPr lang="it-IT" dirty="0"/>
          </a:p>
          <a:p>
            <a:r>
              <a:rPr lang="it-IT" dirty="0"/>
              <a:t>Due vite intense e molto brevi che s’incontrano sulle ceneri ancora calde della Rivoluzione messicana</a:t>
            </a:r>
          </a:p>
          <a:p>
            <a:endParaRPr lang="it-IT" dirty="0"/>
          </a:p>
          <a:p>
            <a:r>
              <a:rPr lang="it-IT" dirty="0"/>
              <a:t>Tina muore nel 1942, non ha ancora compiuto </a:t>
            </a:r>
            <a:r>
              <a:rPr lang="it-IT" dirty="0">
                <a:solidFill>
                  <a:srgbClr val="7030A0"/>
                </a:solidFill>
              </a:rPr>
              <a:t>46 anni</a:t>
            </a:r>
          </a:p>
          <a:p>
            <a:r>
              <a:rPr lang="it-IT" dirty="0"/>
              <a:t>Frida muore a </a:t>
            </a:r>
            <a:r>
              <a:rPr lang="it-IT" dirty="0">
                <a:solidFill>
                  <a:srgbClr val="7030A0"/>
                </a:solidFill>
              </a:rPr>
              <a:t>47 anni</a:t>
            </a:r>
            <a:r>
              <a:rPr lang="it-IT" dirty="0"/>
              <a:t>, nel 1954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608895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B5BC54-9885-49D7-BFE5-D8423F752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00B050"/>
                </a:solidFill>
              </a:rPr>
              <a:t>Frida </a:t>
            </a:r>
            <a:r>
              <a:rPr lang="it-IT" b="1" dirty="0" err="1">
                <a:solidFill>
                  <a:srgbClr val="00B050"/>
                </a:solidFill>
              </a:rPr>
              <a:t>Kahlo</a:t>
            </a:r>
            <a:r>
              <a:rPr lang="it-IT" b="1" dirty="0">
                <a:solidFill>
                  <a:srgbClr val="00B050"/>
                </a:solidFill>
              </a:rPr>
              <a:t> e Tina Modotti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E713D3-71DA-450E-9FBD-651CCF0CF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Unite inizialmente </a:t>
            </a:r>
            <a:r>
              <a:rPr lang="it-IT" dirty="0">
                <a:solidFill>
                  <a:srgbClr val="C00000"/>
                </a:solidFill>
              </a:rPr>
              <a:t>dalla politica</a:t>
            </a:r>
            <a:r>
              <a:rPr lang="it-IT" dirty="0"/>
              <a:t>, e dalla politica stessa in seguito </a:t>
            </a:r>
            <a:r>
              <a:rPr lang="it-IT" dirty="0">
                <a:solidFill>
                  <a:srgbClr val="C00000"/>
                </a:solidFill>
              </a:rPr>
              <a:t>divise</a:t>
            </a:r>
            <a:r>
              <a:rPr lang="it-IT" dirty="0"/>
              <a:t>, secondo letture storiografiche relativamente recenti</a:t>
            </a:r>
          </a:p>
          <a:p>
            <a:endParaRPr lang="it-IT" dirty="0"/>
          </a:p>
          <a:p>
            <a:r>
              <a:rPr lang="es-ES" dirty="0"/>
              <a:t>C. Barckhausen-Canale, </a:t>
            </a:r>
            <a:r>
              <a:rPr lang="es-ES" i="1" dirty="0"/>
              <a:t>Verdad y leyenda de Tina Modotti</a:t>
            </a:r>
            <a:r>
              <a:rPr lang="es-ES" dirty="0"/>
              <a:t>, Casa de las Américas, 1989:</a:t>
            </a:r>
          </a:p>
          <a:p>
            <a:endParaRPr lang="es-ES" dirty="0"/>
          </a:p>
          <a:p>
            <a:r>
              <a:rPr lang="es-ES" dirty="0"/>
              <a:t>“La joven pintora había sido introducida por Tina a la </a:t>
            </a:r>
            <a:r>
              <a:rPr lang="es-ES" dirty="0">
                <a:solidFill>
                  <a:srgbClr val="7030A0"/>
                </a:solidFill>
              </a:rPr>
              <a:t>Juventud Comunista</a:t>
            </a:r>
            <a:r>
              <a:rPr lang="es-ES" dirty="0"/>
              <a:t>, y durante mucho tiempo, pese a la diferencia de edad, las dos mujeres habían sido buenas amigas, hasta que las </a:t>
            </a:r>
            <a:r>
              <a:rPr lang="es-ES" dirty="0">
                <a:solidFill>
                  <a:srgbClr val="7030A0"/>
                </a:solidFill>
              </a:rPr>
              <a:t>divergencias partidarias </a:t>
            </a:r>
            <a:r>
              <a:rPr lang="es-ES" dirty="0"/>
              <a:t>pusieron fin a esta amistad”.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904905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04561D-BF67-4DE0-9E4F-59C6A245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00B050"/>
                </a:solidFill>
              </a:rPr>
              <a:t>Tina Modotti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EE55F2-6365-4242-B2DF-1A8E145FD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341" y="1434517"/>
            <a:ext cx="10699459" cy="4742446"/>
          </a:xfrm>
        </p:spPr>
        <p:txBody>
          <a:bodyPr/>
          <a:lstStyle/>
          <a:p>
            <a:r>
              <a:rPr lang="it-IT" dirty="0"/>
              <a:t>Tina è l’essere cosmopolita per antonomasia, </a:t>
            </a:r>
            <a:r>
              <a:rPr lang="it-IT" dirty="0">
                <a:solidFill>
                  <a:srgbClr val="7030A0"/>
                </a:solidFill>
              </a:rPr>
              <a:t>“creatura nomade”: </a:t>
            </a:r>
          </a:p>
          <a:p>
            <a:r>
              <a:rPr lang="it-IT" dirty="0"/>
              <a:t>nata in </a:t>
            </a:r>
            <a:r>
              <a:rPr lang="it-IT" dirty="0">
                <a:solidFill>
                  <a:srgbClr val="00B050"/>
                </a:solidFill>
              </a:rPr>
              <a:t>Italia</a:t>
            </a:r>
            <a:r>
              <a:rPr lang="it-IT" dirty="0"/>
              <a:t>, emigrata con la famiglia negli Stati Uniti, trasferitasi da San Francisco a Los Angeles e in seguito dalla </a:t>
            </a:r>
            <a:r>
              <a:rPr lang="it-IT" dirty="0">
                <a:solidFill>
                  <a:srgbClr val="00B050"/>
                </a:solidFill>
              </a:rPr>
              <a:t>California</a:t>
            </a:r>
            <a:r>
              <a:rPr lang="it-IT" dirty="0"/>
              <a:t> al </a:t>
            </a:r>
            <a:r>
              <a:rPr lang="it-IT" dirty="0">
                <a:solidFill>
                  <a:srgbClr val="00B050"/>
                </a:solidFill>
              </a:rPr>
              <a:t>Messico</a:t>
            </a:r>
            <a:r>
              <a:rPr lang="it-IT" dirty="0"/>
              <a:t>, espulsa dal Messico su una nave diretta a Rotterdam, asilo politico a </a:t>
            </a:r>
            <a:r>
              <a:rPr lang="it-IT" dirty="0">
                <a:solidFill>
                  <a:srgbClr val="FF0000"/>
                </a:solidFill>
              </a:rPr>
              <a:t>Berlino</a:t>
            </a:r>
            <a:r>
              <a:rPr lang="it-IT" dirty="0"/>
              <a:t>, in volo per </a:t>
            </a:r>
            <a:r>
              <a:rPr lang="it-IT" dirty="0">
                <a:solidFill>
                  <a:srgbClr val="FF0000"/>
                </a:solidFill>
              </a:rPr>
              <a:t>Mosca</a:t>
            </a:r>
            <a:r>
              <a:rPr lang="it-IT" dirty="0"/>
              <a:t>, dove la sua attività per il </a:t>
            </a:r>
            <a:r>
              <a:rPr lang="it-IT" dirty="0" err="1"/>
              <a:t>Comintern</a:t>
            </a:r>
            <a:r>
              <a:rPr lang="it-IT" dirty="0"/>
              <a:t> la portò dapprima a </a:t>
            </a:r>
            <a:r>
              <a:rPr lang="it-IT" dirty="0">
                <a:solidFill>
                  <a:srgbClr val="00B0F0"/>
                </a:solidFill>
              </a:rPr>
              <a:t>Parigi</a:t>
            </a:r>
            <a:r>
              <a:rPr lang="it-IT" dirty="0"/>
              <a:t>, poi in </a:t>
            </a:r>
            <a:r>
              <a:rPr lang="it-IT" dirty="0">
                <a:solidFill>
                  <a:srgbClr val="00B0F0"/>
                </a:solidFill>
              </a:rPr>
              <a:t>Spagna</a:t>
            </a:r>
            <a:r>
              <a:rPr lang="it-IT" dirty="0"/>
              <a:t> e infine in aereo di nuovo alla volta della Francia […poi] un </a:t>
            </a:r>
            <a:r>
              <a:rPr lang="it-IT" dirty="0">
                <a:solidFill>
                  <a:srgbClr val="7030A0"/>
                </a:solidFill>
              </a:rPr>
              <a:t>ultimo esilio in Messico</a:t>
            </a:r>
            <a:r>
              <a:rPr lang="it-IT" dirty="0"/>
              <a:t>, dove morì nel 1942, a soli quarantacinque anni. La </a:t>
            </a:r>
            <a:r>
              <a:rPr lang="it-IT" dirty="0">
                <a:solidFill>
                  <a:srgbClr val="7030A0"/>
                </a:solidFill>
              </a:rPr>
              <a:t>permanenza quasi decennale </a:t>
            </a:r>
            <a:r>
              <a:rPr lang="it-IT" dirty="0"/>
              <a:t>in Messico […] fu, nella sua esistenza adulta, il </a:t>
            </a:r>
            <a:r>
              <a:rPr lang="it-IT" dirty="0">
                <a:solidFill>
                  <a:srgbClr val="7030A0"/>
                </a:solidFill>
              </a:rPr>
              <a:t>periodo più lungo trascorso in un solo paese</a:t>
            </a:r>
            <a:r>
              <a:rPr lang="it-IT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57267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E8E891-6DB5-4CC2-BBF8-4A5C241DE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1A48C5-C2C3-4439-97E1-203137956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373" y="1242874"/>
            <a:ext cx="10945428" cy="4934090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Rivoluzione Messicana: </a:t>
            </a:r>
            <a:r>
              <a:rPr lang="es-ES" dirty="0">
                <a:solidFill>
                  <a:srgbClr val="C00000"/>
                </a:solidFill>
              </a:rPr>
              <a:t>movimento armato </a:t>
            </a:r>
            <a:r>
              <a:rPr lang="es-ES" dirty="0"/>
              <a:t>iniziato nel 1910 per porre fine al </a:t>
            </a:r>
            <a:r>
              <a:rPr lang="es-ES" dirty="0">
                <a:solidFill>
                  <a:srgbClr val="FFC000"/>
                </a:solidFill>
              </a:rPr>
              <a:t>governo autoritario di Porfirio Díaz </a:t>
            </a:r>
            <a:r>
              <a:rPr lang="es-ES" dirty="0"/>
              <a:t>(1876-1911)</a:t>
            </a:r>
          </a:p>
          <a:p>
            <a:pPr marL="0" indent="0">
              <a:buNone/>
            </a:pPr>
            <a:r>
              <a:rPr lang="es-ES" dirty="0"/>
              <a:t>Culmina ufficialmente con la promulgazione della </a:t>
            </a:r>
          </a:p>
          <a:p>
            <a:pPr marL="0" indent="0">
              <a:buNone/>
            </a:pPr>
            <a:r>
              <a:rPr lang="es-ES" dirty="0">
                <a:solidFill>
                  <a:srgbClr val="FFC000"/>
                </a:solidFill>
              </a:rPr>
              <a:t>Constitución Política de los Estados Unidos Mexicanos de 1917</a:t>
            </a:r>
            <a:r>
              <a:rPr lang="es-ES" dirty="0"/>
              <a:t>, </a:t>
            </a:r>
          </a:p>
          <a:p>
            <a:pPr marL="0" indent="0">
              <a:buNone/>
            </a:pPr>
            <a:r>
              <a:rPr lang="es-ES" dirty="0"/>
              <a:t>la prima al mondo a riconoscere garanzie </a:t>
            </a:r>
          </a:p>
          <a:p>
            <a:pPr marL="0" indent="0">
              <a:buNone/>
            </a:pPr>
            <a:r>
              <a:rPr lang="es-ES" dirty="0"/>
              <a:t>sociali e diritti al lavoro collettivi. 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1CF8D2D-BBD1-4EC1-A6A8-8496F7DFD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851" y="3207629"/>
            <a:ext cx="2932708" cy="411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758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BA9977-7466-4B89-822A-8777BB989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00B050"/>
                </a:solidFill>
              </a:rPr>
              <a:t>Frida </a:t>
            </a:r>
            <a:r>
              <a:rPr lang="it-IT" b="1" dirty="0" err="1">
                <a:solidFill>
                  <a:srgbClr val="00B050"/>
                </a:solidFill>
              </a:rPr>
              <a:t>Kahlo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7059F31-4E00-4A13-BE2D-7D31CA0E1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Frida, che sostituisce deliberatamente la sua reale data di nascita, il 1907, con quella della Rivoluzione armata, il </a:t>
            </a:r>
            <a:r>
              <a:rPr lang="it-IT" dirty="0">
                <a:solidFill>
                  <a:srgbClr val="7030A0"/>
                </a:solidFill>
              </a:rPr>
              <a:t>1910</a:t>
            </a:r>
            <a:r>
              <a:rPr lang="it-IT" dirty="0"/>
              <a:t>, della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i="1" dirty="0" err="1">
                <a:solidFill>
                  <a:srgbClr val="C00000"/>
                </a:solidFill>
              </a:rPr>
              <a:t>mexicanidad</a:t>
            </a:r>
            <a:r>
              <a:rPr lang="it-IT" i="1" dirty="0">
                <a:solidFill>
                  <a:srgbClr val="C00000"/>
                </a:solidFill>
              </a:rPr>
              <a:t> </a:t>
            </a:r>
            <a:r>
              <a:rPr lang="it-IT" dirty="0"/>
              <a:t>fa un emblema costante della sua personalità. 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DA48E3D-DE85-4EF4-8AF1-BEBB1D996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095" y="2741496"/>
            <a:ext cx="2917272" cy="340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12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D130C5-1D88-4E12-BBDC-06D0A684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 err="1">
                <a:solidFill>
                  <a:srgbClr val="C00000"/>
                </a:solidFill>
              </a:rPr>
              <a:t>Mexicanidad</a:t>
            </a:r>
            <a:r>
              <a:rPr lang="it-IT" i="1" dirty="0">
                <a:solidFill>
                  <a:srgbClr val="C00000"/>
                </a:solidFill>
              </a:rPr>
              <a:t> 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F851F2-B4CF-4650-B68A-CC3D0A22F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La esibisce fieramente attraverso i </a:t>
            </a:r>
            <a:r>
              <a:rPr lang="it-IT" dirty="0">
                <a:solidFill>
                  <a:srgbClr val="C00000"/>
                </a:solidFill>
              </a:rPr>
              <a:t>vestiti indigeni</a:t>
            </a:r>
            <a:r>
              <a:rPr lang="it-IT" dirty="0"/>
              <a:t>, i gioielli ispirati </a:t>
            </a:r>
            <a:r>
              <a:rPr lang="it-IT" dirty="0">
                <a:solidFill>
                  <a:srgbClr val="C00000"/>
                </a:solidFill>
              </a:rPr>
              <a:t>all’arte amerindiana</a:t>
            </a:r>
            <a:r>
              <a:rPr lang="it-IT" dirty="0"/>
              <a:t>, le unghie dipinte a colori vivaci anche nel letto d’ospedale dove periodicamente è immobilizzata per i continui problemi di salute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47B33F5-3E50-42F6-A0F4-EF00B6442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161" y="3177974"/>
            <a:ext cx="2814681" cy="37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386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37464A-8429-42DC-BA2A-70CFA6537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it-IT" sz="3600" dirty="0"/>
            </a:br>
            <a:r>
              <a:rPr lang="it-IT" sz="3600" dirty="0"/>
              <a:t>M. Lowe, (ed.) </a:t>
            </a:r>
            <a:r>
              <a:rPr lang="it-IT" sz="3600" i="1" dirty="0">
                <a:hlinkClick r:id="rId2" tooltip="Apri il record in formato completo"/>
              </a:rPr>
              <a:t>Il diario di Frida </a:t>
            </a:r>
            <a:r>
              <a:rPr lang="it-IT" sz="3600" i="1" dirty="0" err="1">
                <a:hlinkClick r:id="rId2" tooltip="Apri il record in formato completo"/>
              </a:rPr>
              <a:t>Kahlo</a:t>
            </a:r>
            <a:r>
              <a:rPr lang="it-IT" sz="3600" i="1" dirty="0">
                <a:hlinkClick r:id="rId2" tooltip="Apri il record in formato completo"/>
              </a:rPr>
              <a:t>: un autoritratto intimo</a:t>
            </a:r>
            <a:r>
              <a:rPr lang="it-IT" sz="3600" dirty="0">
                <a:hlinkClick r:id="rId2" tooltip="Apri il record in formato completo"/>
              </a:rPr>
              <a:t>,  1995,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AF5CC3-3909-4E3E-96DB-561A9C663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r>
              <a:rPr lang="it-IT" dirty="0"/>
              <a:t>“Nata con la rivoluzione, Frida </a:t>
            </a:r>
            <a:r>
              <a:rPr lang="it-IT" dirty="0" err="1"/>
              <a:t>Kahlo</a:t>
            </a:r>
            <a:r>
              <a:rPr lang="it-IT" dirty="0"/>
              <a:t> </a:t>
            </a:r>
            <a:r>
              <a:rPr lang="it-IT" dirty="0">
                <a:solidFill>
                  <a:srgbClr val="C00000"/>
                </a:solidFill>
              </a:rPr>
              <a:t>riflette e trascende </a:t>
            </a:r>
            <a:r>
              <a:rPr lang="it-IT" dirty="0"/>
              <a:t>l’evento centrale del Messico del ventesimo secolo. Lo riflette nelle immagini di sofferenza, distrazione, spargimento di sangue, mutilazione, perdita, ma anche nella sua immagine di umorismo, gaiezza, </a:t>
            </a:r>
            <a:r>
              <a:rPr lang="it-IT" i="1" dirty="0" err="1"/>
              <a:t>alegría</a:t>
            </a:r>
            <a:r>
              <a:rPr lang="it-IT" dirty="0"/>
              <a:t>, che tanto domina la sua vita sofferta”.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515287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41A2F6-3067-4621-A8FF-15563AFB2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Così la descrive </a:t>
            </a:r>
            <a:r>
              <a:rPr lang="it-IT" dirty="0">
                <a:solidFill>
                  <a:srgbClr val="C00000"/>
                </a:solidFill>
              </a:rPr>
              <a:t>Carlos </a:t>
            </a:r>
            <a:r>
              <a:rPr lang="it-IT" dirty="0" err="1">
                <a:solidFill>
                  <a:srgbClr val="C00000"/>
                </a:solidFill>
              </a:rPr>
              <a:t>Fuentes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/>
              <a:t>nel rammentare il loro primo incontro: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25C27C-4214-4504-8BE6-4E5A74031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r>
              <a:rPr lang="it-IT" dirty="0"/>
              <a:t>“Ho visto Frida </a:t>
            </a:r>
            <a:r>
              <a:rPr lang="it-IT" dirty="0" err="1"/>
              <a:t>Kahlo</a:t>
            </a:r>
            <a:r>
              <a:rPr lang="it-IT" dirty="0"/>
              <a:t> una sola volta. Ma prima l’ho udita. […] Un tintinnio di sontuosa gioielleria coprì tutti i suoni dell’orchestra, ma qualcosa oltre il mero suono ci costrinse tutti a guardare in alto e a scoprire l’apparizione che si annunciava con un incredibile palpitare di ritmi metallici, e finalmente si rivelò l’essere che i sonanti gioielli e il silenzioso magnetismo avevano anticipato. Fu l’ingresso di una dea azteca». </a:t>
            </a:r>
          </a:p>
        </p:txBody>
      </p:sp>
    </p:spTree>
    <p:extLst>
      <p:ext uri="{BB962C8B-B14F-4D97-AF65-F5344CB8AC3E}">
        <p14:creationId xmlns:p14="http://schemas.microsoft.com/office/powerpoint/2010/main" val="32886119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B98891-0CD9-4226-8806-7B7C8743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737912" cy="939240"/>
          </a:xfrm>
        </p:spPr>
        <p:txBody>
          <a:bodyPr>
            <a:normAutofit fontScale="90000"/>
          </a:bodyPr>
          <a:lstStyle/>
          <a:p>
            <a:r>
              <a:rPr lang="it-IT" dirty="0"/>
              <a:t>Così la descrive </a:t>
            </a:r>
            <a:r>
              <a:rPr lang="it-IT" dirty="0">
                <a:solidFill>
                  <a:srgbClr val="C00000"/>
                </a:solidFill>
              </a:rPr>
              <a:t>Carlos </a:t>
            </a:r>
            <a:r>
              <a:rPr lang="it-IT" dirty="0" err="1">
                <a:solidFill>
                  <a:srgbClr val="C00000"/>
                </a:solidFill>
              </a:rPr>
              <a:t>Fuentes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/>
              <a:t>nel rammentare il loro primo incontro: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D48BB6-955F-440C-B0E9-B3572F9EE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9006"/>
            <a:ext cx="10515600" cy="4717957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«Forse </a:t>
            </a:r>
            <a:r>
              <a:rPr lang="it-IT" dirty="0" err="1"/>
              <a:t>Coatlicue</a:t>
            </a:r>
            <a:r>
              <a:rPr lang="it-IT" dirty="0"/>
              <a:t>, la dea madre dalla vesta di serpenti, che ostenta le mani lacerate e sanguinose […] o forse </a:t>
            </a:r>
            <a:r>
              <a:rPr lang="it-IT" dirty="0" err="1"/>
              <a:t>Tlazolteotl</a:t>
            </a:r>
            <a:r>
              <a:rPr lang="it-IT" dirty="0"/>
              <a:t>, la dea della lordura e della purezza nel panteon indio, l’avvoltoio femmina che deve divorare l’immondo per sanare l’intero universo. […]. Un albero di Natale? O un albero della cuccagna? «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E734E7B-9E0B-49CC-B878-8E760DEF7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679" y="3065929"/>
            <a:ext cx="3184602" cy="441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092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E43AAF-849B-41F5-8DDD-C835CB9BB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Così la descrive </a:t>
            </a:r>
            <a:r>
              <a:rPr lang="it-IT" dirty="0">
                <a:solidFill>
                  <a:srgbClr val="C00000"/>
                </a:solidFill>
              </a:rPr>
              <a:t>Carlos </a:t>
            </a:r>
            <a:r>
              <a:rPr lang="it-IT" dirty="0" err="1">
                <a:solidFill>
                  <a:srgbClr val="C00000"/>
                </a:solidFill>
              </a:rPr>
              <a:t>Fuentes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/>
              <a:t>nel rammentare il loro primo incontro: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868B1C-6FA5-4825-ACD5-C06BC8ED1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r>
              <a:rPr lang="it-IT" dirty="0"/>
              <a:t>Frida </a:t>
            </a:r>
            <a:r>
              <a:rPr lang="it-IT" dirty="0" err="1"/>
              <a:t>Kahlo</a:t>
            </a:r>
            <a:r>
              <a:rPr lang="it-IT" dirty="0"/>
              <a:t> era una Cleopatra sfiorita, che nascondeva il corpo tormentato, la gamba inerte, il piede offeso, i busti ortopedici sotto gli spettacolari ornamenti delle contadine messicane, che per secoli conservavano gelosamente i gioielli, protetti dalla povertà, per esibirli soltanto alle grandi </a:t>
            </a:r>
            <a:r>
              <a:rPr lang="it-IT" i="1" dirty="0" err="1"/>
              <a:t>fiestas</a:t>
            </a:r>
            <a:r>
              <a:rPr lang="it-IT" dirty="0"/>
              <a:t> delle </a:t>
            </a:r>
            <a:r>
              <a:rPr lang="it-IT" dirty="0" err="1"/>
              <a:t>comunita’</a:t>
            </a:r>
            <a:r>
              <a:rPr lang="it-IT" dirty="0"/>
              <a:t> agrarie”</a:t>
            </a:r>
          </a:p>
        </p:txBody>
      </p:sp>
    </p:spTree>
    <p:extLst>
      <p:ext uri="{BB962C8B-B14F-4D97-AF65-F5344CB8AC3E}">
        <p14:creationId xmlns:p14="http://schemas.microsoft.com/office/powerpoint/2010/main" val="39792117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CED546-21B9-4370-8F42-B34D9D845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C00000"/>
                </a:solidFill>
              </a:rPr>
              <a:t>Carlos </a:t>
            </a:r>
            <a:r>
              <a:rPr lang="it-IT" dirty="0" err="1">
                <a:solidFill>
                  <a:srgbClr val="C00000"/>
                </a:solidFill>
              </a:rPr>
              <a:t>Fuentes</a:t>
            </a:r>
            <a:r>
              <a:rPr lang="it-IT" dirty="0">
                <a:solidFill>
                  <a:srgbClr val="C00000"/>
                </a:solidFill>
              </a:rPr>
              <a:t>, Il diario di Frida </a:t>
            </a:r>
            <a:r>
              <a:rPr lang="it-IT" dirty="0" err="1">
                <a:solidFill>
                  <a:srgbClr val="C00000"/>
                </a:solidFill>
              </a:rPr>
              <a:t>Kahlo</a:t>
            </a:r>
            <a:r>
              <a:rPr lang="it-IT" dirty="0">
                <a:solidFill>
                  <a:srgbClr val="C00000"/>
                </a:solidFill>
              </a:rPr>
              <a:t>: un autoritratto intimo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7F1D41-62F1-4102-A2F7-BA16EC10AC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r>
              <a:rPr lang="it-IT" dirty="0"/>
              <a:t>Ipotizza poi un suggestivo parallelo tra il </a:t>
            </a:r>
            <a:r>
              <a:rPr lang="it-IT" dirty="0">
                <a:solidFill>
                  <a:srgbClr val="00B050"/>
                </a:solidFill>
              </a:rPr>
              <a:t>corpo della nazione</a:t>
            </a:r>
            <a:r>
              <a:rPr lang="it-IT" dirty="0"/>
              <a:t>, lacerato e mutilato dopo la guerra con gli Stati Uniti del 1848 e la parentesi di Massimiliano d’Asburgo del 1862, </a:t>
            </a:r>
            <a:r>
              <a:rPr lang="it-IT" dirty="0">
                <a:solidFill>
                  <a:srgbClr val="00B050"/>
                </a:solidFill>
              </a:rPr>
              <a:t>e quello di Frida</a:t>
            </a:r>
            <a:r>
              <a:rPr lang="it-IT" dirty="0"/>
              <a:t>, gravemente offeso dall’incidente della sua adolescenza, le cui conseguenze soffrirà per tutta la vita: 35 interventi chirurgici.</a:t>
            </a:r>
          </a:p>
        </p:txBody>
      </p:sp>
    </p:spTree>
    <p:extLst>
      <p:ext uri="{BB962C8B-B14F-4D97-AF65-F5344CB8AC3E}">
        <p14:creationId xmlns:p14="http://schemas.microsoft.com/office/powerpoint/2010/main" val="329566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F355D4-38A0-4D03-AC8B-C6515E5C3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00B050"/>
                </a:solidFill>
              </a:rPr>
              <a:t>Frida </a:t>
            </a:r>
            <a:r>
              <a:rPr lang="it-IT" b="1" dirty="0" err="1">
                <a:solidFill>
                  <a:srgbClr val="00B050"/>
                </a:solidFill>
              </a:rPr>
              <a:t>Kahlo</a:t>
            </a:r>
            <a:r>
              <a:rPr lang="it-IT" b="1" dirty="0">
                <a:solidFill>
                  <a:srgbClr val="00B050"/>
                </a:solidFill>
              </a:rPr>
              <a:t> e Tina Modotti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3C4FD4-0D93-43C9-8B5A-B762AD350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solidFill>
                  <a:srgbClr val="00B050"/>
                </a:solidFill>
              </a:rPr>
              <a:t>Tina </a:t>
            </a:r>
            <a:r>
              <a:rPr lang="it-IT" dirty="0"/>
              <a:t>dedica una grossa parte della sua vita alla </a:t>
            </a:r>
            <a:r>
              <a:rPr lang="it-IT" dirty="0">
                <a:solidFill>
                  <a:srgbClr val="00B050"/>
                </a:solidFill>
              </a:rPr>
              <a:t>fotografia</a:t>
            </a:r>
            <a:r>
              <a:rPr lang="it-IT" dirty="0"/>
              <a:t>, ed essenzialmente per le sue foto viene oggi ricordata. </a:t>
            </a:r>
          </a:p>
          <a:p>
            <a:endParaRPr lang="it-IT" dirty="0"/>
          </a:p>
          <a:p>
            <a:r>
              <a:rPr lang="it-IT" dirty="0"/>
              <a:t>Frida è </a:t>
            </a:r>
            <a:r>
              <a:rPr lang="it-IT" dirty="0">
                <a:solidFill>
                  <a:srgbClr val="00B050"/>
                </a:solidFill>
              </a:rPr>
              <a:t>pittrice</a:t>
            </a:r>
            <a:r>
              <a:rPr lang="it-IT" dirty="0"/>
              <a:t>, ma anche nella sua vita la fotografia riveste un ruolo cruciale. . Il padre </a:t>
            </a:r>
            <a:r>
              <a:rPr lang="it-IT" dirty="0" err="1"/>
              <a:t>Wilhel</a:t>
            </a:r>
            <a:r>
              <a:rPr lang="it-IT" dirty="0"/>
              <a:t> intraprende una fortunata carriera fino a diventare “</a:t>
            </a:r>
            <a:r>
              <a:rPr lang="it-IT" dirty="0">
                <a:solidFill>
                  <a:srgbClr val="7030A0"/>
                </a:solidFill>
              </a:rPr>
              <a:t>il primo fotografo ufficiale </a:t>
            </a:r>
            <a:r>
              <a:rPr lang="it-IT" dirty="0"/>
              <a:t>del patrimonio culturale della nazione”.</a:t>
            </a:r>
          </a:p>
          <a:p>
            <a:r>
              <a:rPr lang="it-IT" dirty="0"/>
              <a:t>precoce</a:t>
            </a:r>
            <a:r>
              <a:rPr lang="it-IT" dirty="0">
                <a:solidFill>
                  <a:srgbClr val="7030A0"/>
                </a:solidFill>
              </a:rPr>
              <a:t> familiarità </a:t>
            </a:r>
            <a:r>
              <a:rPr lang="it-IT" dirty="0"/>
              <a:t>con la camera oscura, tanto da riprodurre nei suoi quadri, secondo alcuni, </a:t>
            </a:r>
            <a:r>
              <a:rPr lang="it-IT" dirty="0">
                <a:solidFill>
                  <a:srgbClr val="7030A0"/>
                </a:solidFill>
              </a:rPr>
              <a:t>lo stile immobile dei personaggi in posa di fronte alla macchina</a:t>
            </a:r>
            <a:r>
              <a:rPr lang="it-IT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7669248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A7AE0D-4F5E-437F-BB48-1C5CB4C96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ADA1C9B-2330-4FFC-B48B-69FADED2BE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953" y="499942"/>
            <a:ext cx="2157237" cy="346132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6294CDB-5675-4A0A-8BF0-A180940D5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229" y="682854"/>
            <a:ext cx="3025080" cy="302508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2217C5A-859C-464E-AF9A-C37C8029D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899" y="3218969"/>
            <a:ext cx="2395587" cy="318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8247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6D571E-660E-48B8-8B68-6C44EBD66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00B050"/>
                </a:solidFill>
              </a:rPr>
              <a:t>Frida </a:t>
            </a:r>
            <a:r>
              <a:rPr lang="it-IT" b="1" dirty="0" err="1">
                <a:solidFill>
                  <a:srgbClr val="00B050"/>
                </a:solidFill>
              </a:rPr>
              <a:t>Kahlo</a:t>
            </a:r>
            <a:r>
              <a:rPr lang="it-IT" b="1" dirty="0">
                <a:solidFill>
                  <a:srgbClr val="00B050"/>
                </a:solidFill>
              </a:rPr>
              <a:t> e Tina Modotti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903643-5B86-45B2-9887-0C837406D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Due personalità </a:t>
            </a:r>
            <a:r>
              <a:rPr lang="it-IT" dirty="0">
                <a:solidFill>
                  <a:srgbClr val="7030A0"/>
                </a:solidFill>
              </a:rPr>
              <a:t>carismatiche, scandalose</a:t>
            </a:r>
            <a:r>
              <a:rPr lang="it-IT" dirty="0"/>
              <a:t> per i loro comportamenti pubblici e privati, continuamente criticate dai mezzi d’informazione dell’epoca.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Hanno entrambe segnato, ognuna a suo modo, un </a:t>
            </a:r>
            <a:r>
              <a:rPr lang="it-IT" dirty="0">
                <a:solidFill>
                  <a:srgbClr val="FF0000"/>
                </a:solidFill>
              </a:rPr>
              <a:t>momento di rottura nei modi </a:t>
            </a:r>
            <a:r>
              <a:rPr lang="it-IT" dirty="0"/>
              <a:t>e negli </a:t>
            </a:r>
            <a:r>
              <a:rPr lang="it-IT" dirty="0">
                <a:solidFill>
                  <a:srgbClr val="FF0000"/>
                </a:solidFill>
              </a:rPr>
              <a:t>stili </a:t>
            </a:r>
            <a:r>
              <a:rPr lang="it-IT" dirty="0"/>
              <a:t>della </a:t>
            </a:r>
            <a:r>
              <a:rPr lang="it-IT" dirty="0">
                <a:solidFill>
                  <a:srgbClr val="7030A0"/>
                </a:solidFill>
              </a:rPr>
              <a:t>presenza femminile nella sfera pubblica .</a:t>
            </a:r>
          </a:p>
        </p:txBody>
      </p:sp>
    </p:spTree>
    <p:extLst>
      <p:ext uri="{BB962C8B-B14F-4D97-AF65-F5344CB8AC3E}">
        <p14:creationId xmlns:p14="http://schemas.microsoft.com/office/powerpoint/2010/main" val="2932133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8D06B3-1E12-4357-B7D6-ACE28C40B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/>
              <a:t>Porfirio Díaz (1876-1910)</a:t>
            </a:r>
            <a:endParaRPr lang="it-IT" sz="36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F12868-227A-41F7-B5A8-EB3622E2D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847" y="1553592"/>
            <a:ext cx="10616953" cy="462337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dirty="0"/>
              <a:t>Concause: </a:t>
            </a:r>
          </a:p>
          <a:p>
            <a:pPr marL="0" indent="0">
              <a:buNone/>
            </a:pPr>
            <a:endParaRPr lang="es-ES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s-ES" dirty="0">
                <a:solidFill>
                  <a:srgbClr val="FFC000"/>
                </a:solidFill>
              </a:rPr>
              <a:t>Politiche: Il </a:t>
            </a:r>
            <a:r>
              <a:rPr lang="es-ES" dirty="0"/>
              <a:t>regime Diaz (Porfiriato, dal 1876) </a:t>
            </a:r>
            <a:r>
              <a:rPr lang="es-ES" dirty="0">
                <a:solidFill>
                  <a:srgbClr val="FFC000"/>
                </a:solidFill>
              </a:rPr>
              <a:t>assenza di integrazione sociale </a:t>
            </a:r>
            <a:r>
              <a:rPr lang="es-ES" dirty="0"/>
              <a:t>e della nuova classe dirigente  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b="1" dirty="0">
                <a:solidFill>
                  <a:srgbClr val="FFC000"/>
                </a:solidFill>
              </a:rPr>
              <a:t>Sociali: Corruzione </a:t>
            </a:r>
            <a:r>
              <a:rPr lang="es-ES" dirty="0"/>
              <a:t>nell</a:t>
            </a:r>
            <a:r>
              <a:rPr lang="es-ES" b="1" dirty="0">
                <a:solidFill>
                  <a:srgbClr val="FFC000"/>
                </a:solidFill>
              </a:rPr>
              <a:t>’</a:t>
            </a:r>
            <a:r>
              <a:rPr lang="es-ES" dirty="0"/>
              <a:t>amministrazione della giustizia; ineguale distribuzione della ricchezza e </a:t>
            </a:r>
            <a:r>
              <a:rPr lang="es-ES" dirty="0">
                <a:solidFill>
                  <a:srgbClr val="FFC000"/>
                </a:solidFill>
              </a:rPr>
              <a:t> povertà estrema </a:t>
            </a:r>
            <a:r>
              <a:rPr lang="es-ES" dirty="0"/>
              <a:t>di vasti strati della popolazione. 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>
                <a:solidFill>
                  <a:srgbClr val="FFC000"/>
                </a:solidFill>
              </a:rPr>
              <a:t>Condizioni sub umane classe lavoratrice agricola , </a:t>
            </a:r>
            <a:r>
              <a:rPr lang="es-ES" dirty="0"/>
              <a:t>paragonabile a condizioni di </a:t>
            </a:r>
            <a:r>
              <a:rPr lang="es-ES" dirty="0">
                <a:solidFill>
                  <a:srgbClr val="FFC000"/>
                </a:solidFill>
              </a:rPr>
              <a:t>schiavitù.  </a:t>
            </a:r>
            <a:r>
              <a:rPr lang="es-ES" dirty="0"/>
              <a:t>Giornate lavorative di </a:t>
            </a:r>
            <a:r>
              <a:rPr lang="es-ES" dirty="0">
                <a:solidFill>
                  <a:srgbClr val="FFC000"/>
                </a:solidFill>
              </a:rPr>
              <a:t>14- 16 al giorno </a:t>
            </a:r>
            <a:r>
              <a:rPr lang="es-ES" dirty="0"/>
              <a:t>paghe miserabili.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Partecipazione politica molto ristretta. 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936168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C98773-3817-4A86-9C65-7761D2DBA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it-IT" sz="3600" b="1" dirty="0">
                <a:solidFill>
                  <a:srgbClr val="00B050"/>
                </a:solidFill>
              </a:rPr>
            </a:br>
            <a:br>
              <a:rPr lang="it-IT" sz="3600" b="1" dirty="0">
                <a:solidFill>
                  <a:srgbClr val="00B050"/>
                </a:solidFill>
              </a:rPr>
            </a:br>
            <a:r>
              <a:rPr lang="it-IT" sz="3600" b="1" dirty="0">
                <a:solidFill>
                  <a:srgbClr val="00B050"/>
                </a:solidFill>
              </a:rPr>
              <a:t>Frida (</a:t>
            </a:r>
            <a:r>
              <a:rPr lang="it-IT" sz="3600" b="1" dirty="0">
                <a:solidFill>
                  <a:srgbClr val="00B050"/>
                </a:solidFill>
                <a:hlinkClick r:id="rId2"/>
              </a:rPr>
              <a:t>2002</a:t>
            </a:r>
            <a:r>
              <a:rPr lang="it-IT" sz="3600" b="1" dirty="0">
                <a:solidFill>
                  <a:srgbClr val="00B050"/>
                </a:solidFill>
              </a:rPr>
              <a:t>),  dir. </a:t>
            </a:r>
            <a:r>
              <a:rPr lang="it-IT" sz="3600" dirty="0">
                <a:hlinkClick r:id="rId3"/>
              </a:rPr>
              <a:t>Julie </a:t>
            </a:r>
            <a:r>
              <a:rPr lang="it-IT" sz="3600" dirty="0" err="1">
                <a:hlinkClick r:id="rId3"/>
              </a:rPr>
              <a:t>Taymor</a:t>
            </a:r>
            <a:br>
              <a:rPr lang="it-IT" sz="3600" dirty="0"/>
            </a:br>
            <a:br>
              <a:rPr lang="it-IT" sz="3600" dirty="0"/>
            </a:br>
            <a:r>
              <a:rPr lang="it-IT" sz="2200" b="1" dirty="0"/>
              <a:t>https://www.youtube.com/watch?v=06u-a5jmi6o</a:t>
            </a:r>
            <a:br>
              <a:rPr lang="it-IT" sz="2000" dirty="0"/>
            </a:br>
            <a:r>
              <a:rPr lang="it-IT" sz="3600" dirty="0"/>
              <a:t> </a:t>
            </a:r>
            <a:br>
              <a:rPr lang="it-IT" sz="3600" dirty="0"/>
            </a:br>
            <a:endParaRPr lang="it-IT" sz="3600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0C6D0F3-0B09-4E93-9282-04C68CD922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0424" y="1754841"/>
            <a:ext cx="2945056" cy="433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233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F26056-D60F-4100-BB2E-3FC71AB34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Da ‘Frida’,  </a:t>
            </a:r>
            <a:r>
              <a:rPr lang="it-IT" sz="4000" b="1" dirty="0">
                <a:solidFill>
                  <a:srgbClr val="FF0000"/>
                </a:solidFill>
              </a:rPr>
              <a:t>(dir. Julie </a:t>
            </a:r>
            <a:r>
              <a:rPr lang="it-IT" sz="4000" b="1" dirty="0" err="1">
                <a:solidFill>
                  <a:srgbClr val="FF0000"/>
                </a:solidFill>
              </a:rPr>
              <a:t>Taymor</a:t>
            </a:r>
            <a:r>
              <a:rPr lang="it-IT" sz="4000" b="1" dirty="0">
                <a:solidFill>
                  <a:srgbClr val="FF0000"/>
                </a:solidFill>
              </a:rPr>
              <a:t>)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CEFD73-6A7C-4315-817D-8C2960413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https://www.youtube.com/watch?v=06u-a5jmi6o</a:t>
            </a:r>
          </a:p>
        </p:txBody>
      </p:sp>
    </p:spTree>
    <p:extLst>
      <p:ext uri="{BB962C8B-B14F-4D97-AF65-F5344CB8AC3E}">
        <p14:creationId xmlns:p14="http://schemas.microsoft.com/office/powerpoint/2010/main" val="14172506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3243B0-6400-4AAE-825E-D76E2D77E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00B050"/>
                </a:solidFill>
              </a:rPr>
              <a:t>Frida </a:t>
            </a:r>
            <a:r>
              <a:rPr lang="it-IT" b="1" dirty="0" err="1">
                <a:solidFill>
                  <a:srgbClr val="00B050"/>
                </a:solidFill>
              </a:rPr>
              <a:t>Kahlo</a:t>
            </a:r>
            <a:r>
              <a:rPr lang="it-IT" b="1" dirty="0">
                <a:solidFill>
                  <a:srgbClr val="00B050"/>
                </a:solidFill>
              </a:rPr>
              <a:t> e Tina Modotti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C4EB250-6A7E-46EE-9F58-62C800289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nell’ambito di quel </a:t>
            </a:r>
            <a:r>
              <a:rPr lang="it-IT" dirty="0">
                <a:solidFill>
                  <a:srgbClr val="C00000"/>
                </a:solidFill>
              </a:rPr>
              <a:t>ricchissimo laboratorio di dinamiche sociali </a:t>
            </a:r>
            <a:r>
              <a:rPr lang="it-IT" dirty="0"/>
              <a:t>e politiche che è il </a:t>
            </a:r>
            <a:r>
              <a:rPr lang="it-IT" dirty="0">
                <a:solidFill>
                  <a:srgbClr val="C00000"/>
                </a:solidFill>
              </a:rPr>
              <a:t>Messico postrivoluzionario</a:t>
            </a:r>
            <a:r>
              <a:rPr lang="it-IT" dirty="0"/>
              <a:t>, dove artisti come David </a:t>
            </a:r>
            <a:r>
              <a:rPr lang="it-IT" dirty="0" err="1"/>
              <a:t>Siqueiros</a:t>
            </a:r>
            <a:r>
              <a:rPr lang="it-IT" dirty="0"/>
              <a:t>, Diego Rivera e José Clemente </a:t>
            </a:r>
            <a:r>
              <a:rPr lang="it-IT" dirty="0" err="1"/>
              <a:t>Orozco</a:t>
            </a:r>
            <a:r>
              <a:rPr lang="it-IT" dirty="0"/>
              <a:t> si fanno portavoce di nuove tendenze nel panorama artistico, culturale e  ideologico dell’epoca, spesso lacerati nel tentativo di </a:t>
            </a:r>
            <a:r>
              <a:rPr lang="it-IT" dirty="0">
                <a:solidFill>
                  <a:srgbClr val="C00000"/>
                </a:solidFill>
              </a:rPr>
              <a:t>coniugare la tensione estetica con la militanza di partito.</a:t>
            </a:r>
          </a:p>
        </p:txBody>
      </p:sp>
    </p:spTree>
    <p:extLst>
      <p:ext uri="{BB962C8B-B14F-4D97-AF65-F5344CB8AC3E}">
        <p14:creationId xmlns:p14="http://schemas.microsoft.com/office/powerpoint/2010/main" val="16711861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837B88-A511-4BFE-A37A-265673C91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Come spunti comparativi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4CE0CE-29AC-4FF6-AC24-21DCF57A6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Tre </a:t>
            </a:r>
            <a:r>
              <a:rPr lang="it-IT" dirty="0">
                <a:solidFill>
                  <a:srgbClr val="00B050"/>
                </a:solidFill>
              </a:rPr>
              <a:t>aspetti essenziali </a:t>
            </a:r>
            <a:r>
              <a:rPr lang="it-IT" dirty="0"/>
              <a:t>dei percorsi biografici di Tina e Frida:</a:t>
            </a:r>
          </a:p>
          <a:p>
            <a:endParaRPr lang="it-IT" dirty="0"/>
          </a:p>
          <a:p>
            <a:r>
              <a:rPr lang="it-IT" dirty="0"/>
              <a:t>1. la relazione con gli Stati Uniti</a:t>
            </a:r>
          </a:p>
          <a:p>
            <a:endParaRPr lang="it-IT" dirty="0"/>
          </a:p>
          <a:p>
            <a:r>
              <a:rPr lang="it-IT" dirty="0"/>
              <a:t>2. La relazione con la politica </a:t>
            </a:r>
          </a:p>
          <a:p>
            <a:endParaRPr lang="it-IT" dirty="0"/>
          </a:p>
          <a:p>
            <a:r>
              <a:rPr lang="it-IT" dirty="0"/>
              <a:t>3. La relazione con le figure di riferimento maschili</a:t>
            </a:r>
          </a:p>
        </p:txBody>
      </p:sp>
    </p:spTree>
    <p:extLst>
      <p:ext uri="{BB962C8B-B14F-4D97-AF65-F5344CB8AC3E}">
        <p14:creationId xmlns:p14="http://schemas.microsoft.com/office/powerpoint/2010/main" val="9909174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9025CB-4CD8-49E6-904D-5A4FB4670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00B050"/>
                </a:solidFill>
              </a:rPr>
              <a:t>Tina Modotti e gli Stati Uniti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0E4754-9B2B-4605-87B2-42A5EBF1F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Negli Stati Uniti, </a:t>
            </a:r>
            <a:r>
              <a:rPr lang="it-IT" dirty="0">
                <a:solidFill>
                  <a:srgbClr val="00B050"/>
                </a:solidFill>
              </a:rPr>
              <a:t>nel 1913 </a:t>
            </a:r>
            <a:r>
              <a:rPr lang="it-IT" dirty="0"/>
              <a:t>si ricongiunge ancora adolescente alla famiglia nel frattempo emigrata; si trasferisce in seguito </a:t>
            </a:r>
            <a:r>
              <a:rPr lang="it-IT" dirty="0">
                <a:solidFill>
                  <a:srgbClr val="00B050"/>
                </a:solidFill>
              </a:rPr>
              <a:t>da San Francisco a Los Angeles </a:t>
            </a:r>
            <a:r>
              <a:rPr lang="it-IT" dirty="0"/>
              <a:t>e, nel 1923, dalla California al Messico.</a:t>
            </a:r>
          </a:p>
          <a:p>
            <a:endParaRPr lang="it-IT" dirty="0"/>
          </a:p>
          <a:p>
            <a:r>
              <a:rPr lang="it-IT" dirty="0"/>
              <a:t>Letizia </a:t>
            </a:r>
            <a:r>
              <a:rPr lang="it-IT" dirty="0" err="1"/>
              <a:t>Argenteri</a:t>
            </a:r>
            <a:r>
              <a:rPr lang="it-IT" dirty="0"/>
              <a:t>, nella più recente e accreditata biografia della Modotti, rintraccia nel </a:t>
            </a:r>
            <a:r>
              <a:rPr lang="it-IT" dirty="0">
                <a:solidFill>
                  <a:srgbClr val="00B050"/>
                </a:solidFill>
              </a:rPr>
              <a:t>periodo californiano (1913-1923) </a:t>
            </a:r>
            <a:r>
              <a:rPr lang="it-IT" dirty="0"/>
              <a:t>una chiave di lettura per interpretare </a:t>
            </a:r>
            <a:r>
              <a:rPr lang="it-IT" dirty="0">
                <a:solidFill>
                  <a:srgbClr val="C00000"/>
                </a:solidFill>
              </a:rPr>
              <a:t>tutte le sue successive scelte politiche </a:t>
            </a:r>
            <a:r>
              <a:rPr lang="it-IT" dirty="0"/>
              <a:t>ed esistenziali.</a:t>
            </a:r>
          </a:p>
        </p:txBody>
      </p:sp>
    </p:spTree>
    <p:extLst>
      <p:ext uri="{BB962C8B-B14F-4D97-AF65-F5344CB8AC3E}">
        <p14:creationId xmlns:p14="http://schemas.microsoft.com/office/powerpoint/2010/main" val="22715374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3013A0-BF94-41B9-ABEE-83D6446FD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00B050"/>
                </a:solidFill>
              </a:rPr>
              <a:t>Tina Modotti e gli Stati Uniti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62E44C-4B4F-45E5-A48B-FB8C46C220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La fase trascorsa in West </a:t>
            </a:r>
            <a:r>
              <a:rPr lang="it-IT" dirty="0" err="1"/>
              <a:t>Coast</a:t>
            </a:r>
            <a:r>
              <a:rPr lang="it-IT" dirty="0"/>
              <a:t>, altamente formativa.</a:t>
            </a:r>
          </a:p>
          <a:p>
            <a:r>
              <a:rPr lang="it-IT" dirty="0"/>
              <a:t>Dieci anni a contatto con una </a:t>
            </a:r>
            <a:r>
              <a:rPr lang="it-IT" dirty="0">
                <a:solidFill>
                  <a:srgbClr val="7030A0"/>
                </a:solidFill>
              </a:rPr>
              <a:t>comunità culturalmente vivace </a:t>
            </a:r>
            <a:r>
              <a:rPr lang="it-IT" dirty="0"/>
              <a:t>ed economicamente florida di italiani, </a:t>
            </a:r>
            <a:r>
              <a:rPr lang="it-IT" i="1" dirty="0" err="1"/>
              <a:t>desirable</a:t>
            </a:r>
            <a:r>
              <a:rPr lang="it-IT" i="1" dirty="0"/>
              <a:t> </a:t>
            </a:r>
            <a:r>
              <a:rPr lang="it-IT" i="1" dirty="0" err="1"/>
              <a:t>citizens</a:t>
            </a:r>
            <a:r>
              <a:rPr lang="it-IT" dirty="0"/>
              <a:t>  nella </a:t>
            </a:r>
            <a:r>
              <a:rPr lang="it-IT" dirty="0">
                <a:solidFill>
                  <a:srgbClr val="7030A0"/>
                </a:solidFill>
              </a:rPr>
              <a:t>libera San Francisco, </a:t>
            </a:r>
            <a:r>
              <a:rPr lang="it-IT" dirty="0"/>
              <a:t>poco legata alla rigida morale puritana . </a:t>
            </a:r>
          </a:p>
          <a:p>
            <a:r>
              <a:rPr lang="it-IT" dirty="0"/>
              <a:t>In questa terra di frontiera e di opportunità la colpiscono in particolare due elementi:</a:t>
            </a:r>
            <a:endParaRPr lang="it-IT" dirty="0">
              <a:solidFill>
                <a:srgbClr val="7030A0"/>
              </a:solidFill>
            </a:endParaRP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266610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FC9277-7E6E-4E23-B818-1BB205A66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00B050"/>
                </a:solidFill>
              </a:rPr>
              <a:t>Tina Modotti e gli Stati Uniti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0E5A749-B26C-4F5A-8ADA-27ABB911C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Il primo è il movimento degli immigrati, già molto ben definito nel 1913, anno del suo sbarco dall’Italia e da alcuni ricordato come momento di svolta nella storia del movimento operaio della costa ovest</a:t>
            </a:r>
          </a:p>
          <a:p>
            <a:r>
              <a:rPr lang="it-IT" dirty="0"/>
              <a:t>. Il secondo è il radicalismo bohemien che la Modotti respira a partire dal 1916</a:t>
            </a:r>
          </a:p>
          <a:p>
            <a:r>
              <a:rPr lang="it-IT" dirty="0"/>
              <a:t>“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913DB0E-24F8-45D9-8130-09343C63B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4001293"/>
            <a:ext cx="1978959" cy="290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98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2E7ECF-F955-4830-A9BA-DAEC580DA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00B050"/>
                </a:solidFill>
              </a:rPr>
              <a:t>Tina Modotti e gli Stati Uniti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416ECF-11CB-4FF4-8351-F70BCC7BF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t-IT" dirty="0" err="1"/>
              <a:t>Gale’s</a:t>
            </a:r>
            <a:r>
              <a:rPr lang="it-IT" dirty="0"/>
              <a:t>”, rivista di comunismo rivoluzionario pubblicata in inglese a Città del Messico e lettura di riferimento imprescindibile per la comunità di progressisti radicali nordamericani, affascinati dagli eventi rivoluzionari in atto. </a:t>
            </a:r>
          </a:p>
          <a:p>
            <a:endParaRPr lang="it-IT" dirty="0"/>
          </a:p>
          <a:p>
            <a:r>
              <a:rPr lang="it-IT" dirty="0"/>
              <a:t>Tina e il fotografo Edward </a:t>
            </a:r>
            <a:r>
              <a:rPr lang="it-IT" dirty="0" err="1"/>
              <a:t>Weston</a:t>
            </a:r>
            <a:r>
              <a:rPr lang="it-IT" dirty="0"/>
              <a:t> vengono invitati nei primi anni venti nel Messico di José </a:t>
            </a:r>
            <a:r>
              <a:rPr lang="it-IT" dirty="0" err="1"/>
              <a:t>Vasconcelos</a:t>
            </a:r>
            <a:r>
              <a:rPr lang="it-IT" dirty="0"/>
              <a:t>, celebre teorico della “razza cosmica” e ministro della pubblica istruzione dal 1921 sotto la presidenza </a:t>
            </a:r>
            <a:r>
              <a:rPr lang="it-IT" dirty="0" err="1"/>
              <a:t>Obregón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/>
              <a:t>per Tina si apre l’esperienza quasi decennale del </a:t>
            </a:r>
            <a:r>
              <a:rPr lang="it-IT" i="1" dirty="0" err="1"/>
              <a:t>Distrito</a:t>
            </a:r>
            <a:r>
              <a:rPr lang="it-IT" i="1" dirty="0"/>
              <a:t> Federal.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489755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361D25-1737-488B-BDF1-9F8421EA0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00B050"/>
                </a:solidFill>
              </a:rPr>
              <a:t>Frida </a:t>
            </a:r>
            <a:r>
              <a:rPr lang="it-IT" b="1" dirty="0" err="1">
                <a:solidFill>
                  <a:srgbClr val="00B050"/>
                </a:solidFill>
              </a:rPr>
              <a:t>Kahlo</a:t>
            </a:r>
            <a:r>
              <a:rPr lang="it-IT" b="1" dirty="0">
                <a:solidFill>
                  <a:srgbClr val="00B050"/>
                </a:solidFill>
              </a:rPr>
              <a:t> </a:t>
            </a:r>
            <a:r>
              <a:rPr lang="it-IT" dirty="0">
                <a:solidFill>
                  <a:srgbClr val="00B050"/>
                </a:solidFill>
              </a:rPr>
              <a:t>e gli Stati Uniti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AE7ED81-3E5D-486B-9298-E6767D335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Nel corso della sua vita si trova anch’essa, e più di una volta, a </a:t>
            </a:r>
            <a:r>
              <a:rPr lang="it-IT" dirty="0">
                <a:solidFill>
                  <a:srgbClr val="7030A0"/>
                </a:solidFill>
              </a:rPr>
              <a:t>risiedere negli Stati Uniti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/>
              <a:t>Il primo lungo soggiorno risale agli anni </a:t>
            </a:r>
            <a:r>
              <a:rPr lang="it-IT" dirty="0">
                <a:solidFill>
                  <a:srgbClr val="7030A0"/>
                </a:solidFill>
              </a:rPr>
              <a:t>1929-33</a:t>
            </a:r>
            <a:r>
              <a:rPr lang="it-IT" dirty="0"/>
              <a:t>, sedici anni dopo che la Modotti vi era sbarcata da giovanissima emigrante.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87323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53F743-A506-42A0-B27A-23EB71F4F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dirty="0"/>
              <a:t>Tina ci era arrivata da figlia, Frida vi giunge come </a:t>
            </a:r>
            <a:r>
              <a:rPr lang="it-IT" dirty="0">
                <a:solidFill>
                  <a:srgbClr val="7030A0"/>
                </a:solidFill>
              </a:rPr>
              <a:t>moglie di Diego River</a:t>
            </a:r>
            <a:r>
              <a:rPr lang="it-IT" dirty="0"/>
              <a:t>a, a cui viene offerto di affrescare il </a:t>
            </a:r>
            <a:r>
              <a:rPr lang="it-IT" dirty="0">
                <a:solidFill>
                  <a:srgbClr val="7030A0"/>
                </a:solidFill>
              </a:rPr>
              <a:t>San Francisco Art </a:t>
            </a:r>
            <a:r>
              <a:rPr lang="it-IT" dirty="0" err="1">
                <a:solidFill>
                  <a:srgbClr val="7030A0"/>
                </a:solidFill>
              </a:rPr>
              <a:t>Institute</a:t>
            </a:r>
            <a:br>
              <a:rPr lang="it-IT" dirty="0">
                <a:solidFill>
                  <a:srgbClr val="7030A0"/>
                </a:solidFill>
              </a:rPr>
            </a:b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D48DFDA-77C8-4F7C-A251-7BAF5A6834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1361" y="2659972"/>
            <a:ext cx="5596250" cy="37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62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8BDFCB-1392-4BF5-8099-F6E0A470F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Gli inizi: 1909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00E3A0-2A0E-46BC-AA97-10F671B6C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437" y="1447060"/>
            <a:ext cx="10732363" cy="47299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/>
              <a:t>1909 Emergono gruppi anti- ri elezionisti , tra cui </a:t>
            </a:r>
            <a:r>
              <a:rPr lang="es-ES" dirty="0">
                <a:solidFill>
                  <a:srgbClr val="C00000"/>
                </a:solidFill>
              </a:rPr>
              <a:t>Partido Antirreeleccionista</a:t>
            </a:r>
            <a:r>
              <a:rPr lang="es-ES" dirty="0"/>
              <a:t> di </a:t>
            </a:r>
            <a:r>
              <a:rPr lang="es-ES" dirty="0">
                <a:solidFill>
                  <a:srgbClr val="C00000"/>
                </a:solidFill>
              </a:rPr>
              <a:t>Francisco I. Madero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Libro “La Sucesión Presidencial en 1910”, uno </a:t>
            </a:r>
            <a:r>
              <a:rPr lang="es-ES" dirty="0">
                <a:solidFill>
                  <a:srgbClr val="FFC000"/>
                </a:solidFill>
              </a:rPr>
              <a:t>studio della situazione politica messicana + candidatura alla Presidenza della Repubblica. </a:t>
            </a:r>
          </a:p>
          <a:p>
            <a:pPr marL="0" indent="0">
              <a:buNone/>
            </a:pPr>
            <a:r>
              <a:rPr lang="es-ES" dirty="0"/>
              <a:t>Campagna elettorale.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228729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1EF30E-1EBC-4FC0-ADAB-2F8D15EBF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00B050"/>
                </a:solidFill>
              </a:rPr>
              <a:t>Frida </a:t>
            </a:r>
            <a:r>
              <a:rPr lang="it-IT" b="1" dirty="0" err="1">
                <a:solidFill>
                  <a:srgbClr val="00B050"/>
                </a:solidFill>
              </a:rPr>
              <a:t>Kahlo</a:t>
            </a:r>
            <a:r>
              <a:rPr lang="it-IT" b="1" dirty="0">
                <a:solidFill>
                  <a:srgbClr val="00B050"/>
                </a:solidFill>
              </a:rPr>
              <a:t> </a:t>
            </a:r>
            <a:r>
              <a:rPr lang="it-IT" dirty="0">
                <a:solidFill>
                  <a:srgbClr val="00B050"/>
                </a:solidFill>
              </a:rPr>
              <a:t>e gli Stati Uniti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854D65-A3C7-4B20-A896-0895916DE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In seguito a un decreto presidenziale che aveva sospeso la maggior parte della produzione muralista nel paese. Era sancita un’inversione della tendenza che aveva caratterizzato il </a:t>
            </a:r>
            <a:r>
              <a:rPr lang="it-IT" dirty="0">
                <a:solidFill>
                  <a:srgbClr val="C00000"/>
                </a:solidFill>
              </a:rPr>
              <a:t>contesto immediatamente successivo alla rivoluzione</a:t>
            </a:r>
            <a:r>
              <a:rPr lang="it-IT" dirty="0"/>
              <a:t>. </a:t>
            </a:r>
          </a:p>
          <a:p>
            <a:endParaRPr lang="it-IT" dirty="0"/>
          </a:p>
          <a:p>
            <a:r>
              <a:rPr lang="it-IT" dirty="0"/>
              <a:t>I </a:t>
            </a:r>
            <a:r>
              <a:rPr lang="it-IT" i="1" dirty="0" err="1"/>
              <a:t>caudillos</a:t>
            </a:r>
            <a:r>
              <a:rPr lang="it-IT" dirty="0"/>
              <a:t> militari avevano bisogno </a:t>
            </a:r>
            <a:r>
              <a:rPr lang="it-IT" dirty="0">
                <a:solidFill>
                  <a:srgbClr val="00B050"/>
                </a:solidFill>
              </a:rPr>
              <a:t>degli intellettuali e degli artisti per costruire e legittimare il nuovo stato </a:t>
            </a:r>
            <a:r>
              <a:rPr lang="it-IT" dirty="0"/>
              <a:t>rappresentando, anche visivamente, la </a:t>
            </a:r>
            <a:r>
              <a:rPr lang="it-IT" dirty="0">
                <a:solidFill>
                  <a:srgbClr val="C00000"/>
                </a:solidFill>
              </a:rPr>
              <a:t>nuova irruzione delle masse in politica e l’occupazione degli spazi pubblici, fisici e sociali, degli opera</a:t>
            </a:r>
            <a:r>
              <a:rPr lang="it-IT" dirty="0"/>
              <a:t>i e dei </a:t>
            </a:r>
            <a:r>
              <a:rPr lang="it-IT" dirty="0">
                <a:solidFill>
                  <a:srgbClr val="C00000"/>
                </a:solidFill>
              </a:rPr>
              <a:t>contadini</a:t>
            </a:r>
          </a:p>
        </p:txBody>
      </p:sp>
    </p:spTree>
    <p:extLst>
      <p:ext uri="{BB962C8B-B14F-4D97-AF65-F5344CB8AC3E}">
        <p14:creationId xmlns:p14="http://schemas.microsoft.com/office/powerpoint/2010/main" val="13364239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0DE7B4-2D8A-4714-B8BC-2C79F8D09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0070C0"/>
                </a:solidFill>
              </a:rPr>
              <a:t>I muralisti messicani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11B02B-F3F9-4772-9CD9-79D0F630D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In una popolazione che, all’epoca, è </a:t>
            </a:r>
            <a:r>
              <a:rPr lang="it-IT" dirty="0">
                <a:solidFill>
                  <a:srgbClr val="C00000"/>
                </a:solidFill>
              </a:rPr>
              <a:t>analfabeta per l’80</a:t>
            </a:r>
            <a:r>
              <a:rPr lang="it-IT" dirty="0"/>
              <a:t>%, le </a:t>
            </a:r>
            <a:r>
              <a:rPr lang="it-IT" dirty="0">
                <a:solidFill>
                  <a:srgbClr val="C00000"/>
                </a:solidFill>
              </a:rPr>
              <a:t>potenzialità educative e politiche delle arti visive </a:t>
            </a:r>
            <a:r>
              <a:rPr lang="it-IT" dirty="0"/>
              <a:t>assumono rilevanza assoluta. E dunque i murales si fanno</a:t>
            </a:r>
            <a:r>
              <a:rPr lang="it-IT" dirty="0">
                <a:solidFill>
                  <a:srgbClr val="0070C0"/>
                </a:solidFill>
              </a:rPr>
              <a:t> veicolo </a:t>
            </a:r>
            <a:r>
              <a:rPr lang="it-IT" dirty="0"/>
              <a:t>privilegiato di trasmissione dei nuovi contenuti della </a:t>
            </a:r>
            <a:r>
              <a:rPr lang="it-IT" dirty="0">
                <a:solidFill>
                  <a:srgbClr val="0070C0"/>
                </a:solidFill>
              </a:rPr>
              <a:t>nazione messicana</a:t>
            </a:r>
            <a:r>
              <a:rPr lang="it-IT" dirty="0"/>
              <a:t>, sono emozione e persuasione. 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BF54E61-EF9F-4A6C-B9A2-86C5B7697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970" y="3589805"/>
            <a:ext cx="6183162" cy="290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296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881D97-3081-425D-8F8D-2850D68B6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0070C0"/>
                </a:solidFill>
              </a:rPr>
              <a:t>I muralisti messicani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BE83D7-5C04-4E3A-9CB9-82CF3BC9D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Nelle loro </a:t>
            </a:r>
            <a:r>
              <a:rPr lang="it-IT" dirty="0">
                <a:solidFill>
                  <a:srgbClr val="C00000"/>
                </a:solidFill>
              </a:rPr>
              <a:t>dimensioni iperboliche</a:t>
            </a:r>
            <a:r>
              <a:rPr lang="it-IT" dirty="0"/>
              <a:t>, incarnano la cultura popolare, </a:t>
            </a:r>
            <a:r>
              <a:rPr lang="it-IT" dirty="0">
                <a:solidFill>
                  <a:srgbClr val="C00000"/>
                </a:solidFill>
              </a:rPr>
              <a:t>forgiano identità e rappresentazioni collettive</a:t>
            </a:r>
            <a:r>
              <a:rPr lang="it-IT" dirty="0"/>
              <a:t>, aiutano a </a:t>
            </a:r>
            <a:r>
              <a:rPr lang="it-IT" dirty="0">
                <a:solidFill>
                  <a:srgbClr val="7030A0"/>
                </a:solidFill>
              </a:rPr>
              <a:t>centralizzare</a:t>
            </a:r>
            <a:r>
              <a:rPr lang="it-IT" dirty="0"/>
              <a:t> e incorporare le </a:t>
            </a:r>
            <a:r>
              <a:rPr lang="it-IT" dirty="0">
                <a:solidFill>
                  <a:srgbClr val="7030A0"/>
                </a:solidFill>
              </a:rPr>
              <a:t>differenze regionali</a:t>
            </a:r>
            <a:r>
              <a:rPr lang="it-IT" dirty="0"/>
              <a:t>.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E06594D-6E6C-48EC-A74A-722093744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718" y="2753846"/>
            <a:ext cx="4330793" cy="324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665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D06F9B-C358-4250-96C7-C97DCC131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C00000"/>
                </a:solidFill>
              </a:rPr>
              <a:t>Diego Rivera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77C5C5-F04A-48E1-A729-F20853C05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Rivera, che la rivista statunitense “New </a:t>
            </a:r>
            <a:r>
              <a:rPr lang="it-IT" dirty="0" err="1"/>
              <a:t>Masses</a:t>
            </a:r>
            <a:r>
              <a:rPr lang="it-IT" dirty="0"/>
              <a:t>” vede come un’espressione di </a:t>
            </a:r>
            <a:r>
              <a:rPr lang="it-IT" dirty="0">
                <a:solidFill>
                  <a:srgbClr val="7030A0"/>
                </a:solidFill>
              </a:rPr>
              <a:t>sintesi tra l’avanguardia russa e quella messicana </a:t>
            </a:r>
            <a:r>
              <a:rPr lang="it-IT" dirty="0"/>
              <a:t>ed </a:t>
            </a:r>
            <a:r>
              <a:rPr lang="it-IT" dirty="0">
                <a:solidFill>
                  <a:srgbClr val="7030A0"/>
                </a:solidFill>
              </a:rPr>
              <a:t>esempio paradigmatico di arte popolare</a:t>
            </a:r>
            <a:r>
              <a:rPr lang="it-IT" dirty="0"/>
              <a:t>, lodando i colori vivaci con i quali immortala i protagonisti della </a:t>
            </a:r>
            <a:r>
              <a:rPr lang="it-IT" dirty="0">
                <a:solidFill>
                  <a:srgbClr val="C00000"/>
                </a:solidFill>
              </a:rPr>
              <a:t>subalternità</a:t>
            </a:r>
            <a:r>
              <a:rPr lang="it-IT" dirty="0"/>
              <a:t> (contadini, operai, neri), è invitato a varcare i confini del </a:t>
            </a:r>
            <a:r>
              <a:rPr lang="it-IT" dirty="0" err="1"/>
              <a:t>Río</a:t>
            </a:r>
            <a:r>
              <a:rPr lang="it-IT" dirty="0"/>
              <a:t> Grande.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4C65778-9D9D-490A-A80C-FAD10C641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413" y="3825688"/>
            <a:ext cx="4332227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50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4AB24E-5FDA-4FB0-AD9C-BD79AD86F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Scrive il critico Max </a:t>
            </a:r>
            <a:r>
              <a:rPr lang="it-IT" dirty="0" err="1"/>
              <a:t>Kozloff</a:t>
            </a:r>
            <a:r>
              <a:rPr lang="it-IT" dirty="0"/>
              <a:t> ..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147408-D5C0-4F74-87FB-2C7414E89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«“in nessun altro luogo un’arte che si dichiarava </a:t>
            </a:r>
            <a:r>
              <a:rPr lang="it-IT" dirty="0">
                <a:solidFill>
                  <a:srgbClr val="C00000"/>
                </a:solidFill>
              </a:rPr>
              <a:t>proletaria</a:t>
            </a:r>
            <a:r>
              <a:rPr lang="it-IT" dirty="0"/>
              <a:t> fu con tanta generosità </a:t>
            </a:r>
            <a:r>
              <a:rPr lang="it-IT" dirty="0">
                <a:solidFill>
                  <a:srgbClr val="00B0F0"/>
                </a:solidFill>
              </a:rPr>
              <a:t>sponsorizzata e protetta dal capitalismo</a:t>
            </a:r>
            <a:r>
              <a:rPr lang="it-IT" dirty="0"/>
              <a:t>”.</a:t>
            </a:r>
          </a:p>
          <a:p>
            <a:endParaRPr lang="it-IT" dirty="0"/>
          </a:p>
          <a:p>
            <a:r>
              <a:rPr lang="it-IT" dirty="0">
                <a:solidFill>
                  <a:srgbClr val="00B0F0"/>
                </a:solidFill>
              </a:rPr>
              <a:t>Frida </a:t>
            </a:r>
            <a:r>
              <a:rPr lang="it-IT" dirty="0"/>
              <a:t>è al suo fianco, non possiede ancora un’identità automa di artista, manifesta una costante </a:t>
            </a:r>
            <a:r>
              <a:rPr lang="it-IT" dirty="0">
                <a:solidFill>
                  <a:srgbClr val="00B0F0"/>
                </a:solidFill>
              </a:rPr>
              <a:t>estraneità linguistica, culturale, ideologica </a:t>
            </a:r>
            <a:r>
              <a:rPr lang="it-IT" dirty="0"/>
              <a:t>per quel luogo</a:t>
            </a:r>
          </a:p>
        </p:txBody>
      </p:sp>
    </p:spTree>
    <p:extLst>
      <p:ext uri="{BB962C8B-B14F-4D97-AF65-F5344CB8AC3E}">
        <p14:creationId xmlns:p14="http://schemas.microsoft.com/office/powerpoint/2010/main" val="39923394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0C39E9-653F-4295-BB62-F749F9E47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00B050"/>
                </a:solidFill>
              </a:rPr>
              <a:t>Frida </a:t>
            </a:r>
            <a:r>
              <a:rPr lang="it-IT" b="1" dirty="0" err="1">
                <a:solidFill>
                  <a:srgbClr val="00B050"/>
                </a:solidFill>
              </a:rPr>
              <a:t>Kahlo</a:t>
            </a:r>
            <a:r>
              <a:rPr lang="it-IT" b="1" dirty="0">
                <a:solidFill>
                  <a:srgbClr val="00B050"/>
                </a:solidFill>
              </a:rPr>
              <a:t> </a:t>
            </a:r>
            <a:r>
              <a:rPr lang="it-IT" dirty="0">
                <a:solidFill>
                  <a:srgbClr val="00B050"/>
                </a:solidFill>
              </a:rPr>
              <a:t>e gli Stati Uniti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47FD83-11F5-4E37-9F8D-0988BF8F3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il 26 Novembre del </a:t>
            </a:r>
            <a:r>
              <a:rPr lang="it-IT" dirty="0">
                <a:solidFill>
                  <a:srgbClr val="00B0F0"/>
                </a:solidFill>
              </a:rPr>
              <a:t>1931</a:t>
            </a:r>
            <a:r>
              <a:rPr lang="it-IT" dirty="0"/>
              <a:t> al dottor Leo </a:t>
            </a:r>
            <a:r>
              <a:rPr lang="it-IT" dirty="0" err="1"/>
              <a:t>Eloesser</a:t>
            </a:r>
            <a:r>
              <a:rPr lang="it-IT" dirty="0"/>
              <a:t>, suo medico di fiducia dall’epoca, come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“è terribile vedere che i ricchi fanno </a:t>
            </a:r>
            <a:r>
              <a:rPr lang="it-IT" i="1" dirty="0"/>
              <a:t>parties </a:t>
            </a:r>
            <a:r>
              <a:rPr lang="it-IT" dirty="0"/>
              <a:t>giorno e notte mentre migliaia di persone muoiono di fame.. […] trovo che gli americani mancano completamente di sensibilità e di buon gusto. Vivono come in un enorme pollaio sporco e scomodo.”</a:t>
            </a:r>
          </a:p>
        </p:txBody>
      </p:sp>
    </p:spTree>
    <p:extLst>
      <p:ext uri="{BB962C8B-B14F-4D97-AF65-F5344CB8AC3E}">
        <p14:creationId xmlns:p14="http://schemas.microsoft.com/office/powerpoint/2010/main" val="2132550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7FA6EB-DDE0-4000-95BC-4DFC20123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00B050"/>
                </a:solidFill>
              </a:rPr>
              <a:t>Frida </a:t>
            </a:r>
            <a:r>
              <a:rPr lang="it-IT" b="1" dirty="0" err="1">
                <a:solidFill>
                  <a:srgbClr val="00B050"/>
                </a:solidFill>
              </a:rPr>
              <a:t>Kahlo</a:t>
            </a:r>
            <a:r>
              <a:rPr lang="it-IT" b="1" dirty="0">
                <a:solidFill>
                  <a:srgbClr val="00B050"/>
                </a:solidFill>
              </a:rPr>
              <a:t> </a:t>
            </a:r>
            <a:r>
              <a:rPr lang="it-IT" dirty="0">
                <a:solidFill>
                  <a:srgbClr val="00B050"/>
                </a:solidFill>
              </a:rPr>
              <a:t>e gli Stati Uniti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C6C5ED-FCEB-4D18-BA38-1663E581B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Nell’aprile del 1932 la coppia si sposta poi a </a:t>
            </a:r>
            <a:r>
              <a:rPr lang="it-IT" dirty="0">
                <a:solidFill>
                  <a:srgbClr val="00B0F0"/>
                </a:solidFill>
              </a:rPr>
              <a:t>Detroit</a:t>
            </a:r>
            <a:r>
              <a:rPr lang="it-IT" dirty="0"/>
              <a:t>, dove a Diego viene commissionata da </a:t>
            </a:r>
            <a:r>
              <a:rPr lang="it-IT" dirty="0" err="1"/>
              <a:t>Edsel</a:t>
            </a:r>
            <a:r>
              <a:rPr lang="it-IT" dirty="0"/>
              <a:t> </a:t>
            </a:r>
            <a:r>
              <a:rPr lang="it-IT" dirty="0">
                <a:solidFill>
                  <a:srgbClr val="00B0F0"/>
                </a:solidFill>
              </a:rPr>
              <a:t>Ford, </a:t>
            </a:r>
            <a:r>
              <a:rPr lang="it-IT" dirty="0"/>
              <a:t>presidente della Ford Motor Company , ‘la grande saga della macchina e dell’acciaio’ presso il </a:t>
            </a:r>
            <a:r>
              <a:rPr lang="it-IT" dirty="0">
                <a:solidFill>
                  <a:srgbClr val="00B0F0"/>
                </a:solidFill>
              </a:rPr>
              <a:t>Detroit </a:t>
            </a:r>
            <a:r>
              <a:rPr lang="it-IT" dirty="0" err="1">
                <a:solidFill>
                  <a:srgbClr val="00B0F0"/>
                </a:solidFill>
              </a:rPr>
              <a:t>Institute</a:t>
            </a:r>
            <a:r>
              <a:rPr lang="it-IT" dirty="0">
                <a:solidFill>
                  <a:srgbClr val="00B0F0"/>
                </a:solidFill>
              </a:rPr>
              <a:t> of </a:t>
            </a:r>
            <a:r>
              <a:rPr lang="it-IT" dirty="0" err="1">
                <a:solidFill>
                  <a:srgbClr val="00B0F0"/>
                </a:solidFill>
              </a:rPr>
              <a:t>Arts</a:t>
            </a:r>
            <a:r>
              <a:rPr lang="it-IT" dirty="0"/>
              <a:t>.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16178D9-57FD-4F7F-AB23-7D4673855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562" y="3191715"/>
            <a:ext cx="4213249" cy="281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632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2E163C-8273-4D6A-8547-4F5B50254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200" b="1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Frida (7/12) Movie CLIP - Diego Conquers New York (2002) HD</a:t>
            </a:r>
            <a:br>
              <a:rPr lang="en-GB" b="1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</a:b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98234E-2F35-454C-8A43-2DB9908A4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https://www.youtube.com/watch?v=lJb5RFIGMzM</a:t>
            </a:r>
          </a:p>
        </p:txBody>
      </p:sp>
    </p:spTree>
    <p:extLst>
      <p:ext uri="{BB962C8B-B14F-4D97-AF65-F5344CB8AC3E}">
        <p14:creationId xmlns:p14="http://schemas.microsoft.com/office/powerpoint/2010/main" val="34812685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B2C491-8631-47A1-92F7-DE60EF020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00B050"/>
                </a:solidFill>
              </a:rPr>
              <a:t>Frida </a:t>
            </a:r>
            <a:r>
              <a:rPr lang="it-IT" b="1" dirty="0" err="1">
                <a:solidFill>
                  <a:srgbClr val="00B050"/>
                </a:solidFill>
              </a:rPr>
              <a:t>Kahlo</a:t>
            </a:r>
            <a:r>
              <a:rPr lang="it-IT" b="1" dirty="0">
                <a:solidFill>
                  <a:srgbClr val="00B050"/>
                </a:solidFill>
              </a:rPr>
              <a:t> </a:t>
            </a:r>
            <a:r>
              <a:rPr lang="it-IT" dirty="0">
                <a:solidFill>
                  <a:srgbClr val="00B050"/>
                </a:solidFill>
              </a:rPr>
              <a:t>e gli Stati Uniti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6617D-7033-464A-8006-3DF403ED2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565" y="1606923"/>
            <a:ext cx="10735235" cy="4570040"/>
          </a:xfrm>
        </p:spPr>
        <p:txBody>
          <a:bodyPr>
            <a:normAutofit lnSpcReduction="10000"/>
          </a:bodyPr>
          <a:lstStyle/>
          <a:p>
            <a:r>
              <a:rPr lang="it-IT" dirty="0"/>
              <a:t>Mentre Diego è sempre più </a:t>
            </a:r>
            <a:r>
              <a:rPr lang="it-IT" dirty="0">
                <a:solidFill>
                  <a:srgbClr val="00B050"/>
                </a:solidFill>
              </a:rPr>
              <a:t>catturato dal fascino della potenza industriale </a:t>
            </a:r>
            <a:r>
              <a:rPr lang="it-IT" dirty="0"/>
              <a:t>del luogo, 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Frida parla della città come di un </a:t>
            </a:r>
            <a:r>
              <a:rPr lang="it-IT" dirty="0">
                <a:solidFill>
                  <a:srgbClr val="00B050"/>
                </a:solidFill>
              </a:rPr>
              <a:t>luogo “orribile e stupido”,</a:t>
            </a:r>
            <a:r>
              <a:rPr lang="it-IT" dirty="0"/>
              <a:t> “come dappertutto negli Stati Uniti”.</a:t>
            </a:r>
          </a:p>
          <a:p>
            <a:endParaRPr lang="it-IT" sz="2000" dirty="0"/>
          </a:p>
          <a:p>
            <a:endParaRPr lang="it-IT" sz="20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FBA6ACE-188D-4B4C-9F52-C07F20A70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552" y="2084295"/>
            <a:ext cx="4087796" cy="3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998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354558-ACEB-4E46-A9D9-3307E09C4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00B050"/>
                </a:solidFill>
              </a:rPr>
              <a:t>Frida </a:t>
            </a:r>
            <a:r>
              <a:rPr lang="it-IT" b="1" dirty="0" err="1">
                <a:solidFill>
                  <a:srgbClr val="00B050"/>
                </a:solidFill>
              </a:rPr>
              <a:t>Kahlo</a:t>
            </a:r>
            <a:r>
              <a:rPr lang="it-IT" b="1" dirty="0">
                <a:solidFill>
                  <a:srgbClr val="00B050"/>
                </a:solidFill>
              </a:rPr>
              <a:t> </a:t>
            </a:r>
            <a:r>
              <a:rPr lang="it-IT" dirty="0">
                <a:solidFill>
                  <a:srgbClr val="00B050"/>
                </a:solidFill>
              </a:rPr>
              <a:t>e gli Stati Uniti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BFE5A3-9421-4037-8946-74AC9B6C3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In una successiva corrispondenza sempre diretta a </a:t>
            </a:r>
            <a:r>
              <a:rPr lang="it-IT" dirty="0" err="1"/>
              <a:t>Eloessner</a:t>
            </a:r>
            <a:r>
              <a:rPr lang="it-IT" dirty="0"/>
              <a:t>: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«Anche il loro sistema di vita mi sembra dei più ripugnanti, quei dannati </a:t>
            </a:r>
            <a:r>
              <a:rPr lang="it-IT" i="1" dirty="0"/>
              <a:t>parties</a:t>
            </a:r>
            <a:r>
              <a:rPr lang="it-IT" dirty="0"/>
              <a:t>, in cui tutto, dalla vendita di un quadro alla dichiarazione di guerra, si risolve dopo aver sorseggiato quei piccoli cocktails (non sanno neanche ubriacarsi in modo piccante. […] si attaccano solo a “</a:t>
            </a:r>
            <a:r>
              <a:rPr lang="it-IT" dirty="0" err="1"/>
              <a:t>important</a:t>
            </a:r>
            <a:r>
              <a:rPr lang="it-IT" dirty="0"/>
              <a:t> </a:t>
            </a:r>
            <a:r>
              <a:rPr lang="it-IT" dirty="0" err="1"/>
              <a:t>people</a:t>
            </a:r>
            <a:r>
              <a:rPr lang="it-IT" dirty="0"/>
              <a:t>” non importa che siano </a:t>
            </a:r>
            <a:r>
              <a:rPr lang="it-IT" i="1" dirty="0" err="1"/>
              <a:t>unos</a:t>
            </a:r>
            <a:r>
              <a:rPr lang="it-IT" i="1" dirty="0"/>
              <a:t> </a:t>
            </a:r>
            <a:r>
              <a:rPr lang="it-IT" i="1" dirty="0" err="1"/>
              <a:t>hijos</a:t>
            </a:r>
            <a:r>
              <a:rPr lang="it-IT" i="1" dirty="0"/>
              <a:t> de su madre</a:t>
            </a:r>
            <a:r>
              <a:rPr lang="it-IT" dirty="0"/>
              <a:t>….”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05219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F35C79-175F-4BF0-935E-2C5DBDFBB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FFC000"/>
                </a:solidFill>
              </a:rPr>
              <a:t>Elezioni 1910</a:t>
            </a:r>
            <a:endParaRPr lang="it-IT" b="1" dirty="0">
              <a:solidFill>
                <a:srgbClr val="FFC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9FC3EF-3419-40BD-805B-72CCBC373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38" y="1358283"/>
            <a:ext cx="10812262" cy="4818680"/>
          </a:xfrm>
        </p:spPr>
        <p:txBody>
          <a:bodyPr/>
          <a:lstStyle/>
          <a:p>
            <a:r>
              <a:rPr lang="es-ES" dirty="0"/>
              <a:t>Elezioni fraudolente e vittoria </a:t>
            </a:r>
            <a:r>
              <a:rPr lang="es-ES" dirty="0">
                <a:solidFill>
                  <a:srgbClr val="FFC000"/>
                </a:solidFill>
              </a:rPr>
              <a:t>Porfirio Díaz </a:t>
            </a:r>
            <a:r>
              <a:rPr lang="es-ES" dirty="0"/>
              <a:t>per gli anni 1910-1914. 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Francisco I. Madero </a:t>
            </a:r>
            <a:r>
              <a:rPr lang="es-ES" dirty="0">
                <a:solidFill>
                  <a:srgbClr val="FFC000"/>
                </a:solidFill>
              </a:rPr>
              <a:t>fugge a San Antonio, Texas, </a:t>
            </a:r>
            <a:r>
              <a:rPr lang="es-ES" dirty="0"/>
              <a:t>preparandosi per la lotta armata.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98BD927-658B-4F0D-B511-63E091FBE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173" y="2204195"/>
            <a:ext cx="2408115" cy="227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876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113984-FE38-4BC5-B8E8-1A1C9DADA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130988" cy="919069"/>
          </a:xfrm>
        </p:spPr>
        <p:txBody>
          <a:bodyPr/>
          <a:lstStyle/>
          <a:p>
            <a:r>
              <a:rPr lang="it-IT" b="1" dirty="0">
                <a:solidFill>
                  <a:srgbClr val="00B050"/>
                </a:solidFill>
              </a:rPr>
              <a:t>Frida </a:t>
            </a:r>
            <a:r>
              <a:rPr lang="it-IT" b="1" dirty="0" err="1">
                <a:solidFill>
                  <a:srgbClr val="00B050"/>
                </a:solidFill>
              </a:rPr>
              <a:t>Kahlo</a:t>
            </a:r>
            <a:r>
              <a:rPr lang="it-IT" b="1" dirty="0">
                <a:solidFill>
                  <a:srgbClr val="00B050"/>
                </a:solidFill>
              </a:rPr>
              <a:t> </a:t>
            </a:r>
            <a:r>
              <a:rPr lang="it-IT" dirty="0">
                <a:solidFill>
                  <a:srgbClr val="00B050"/>
                </a:solidFill>
              </a:rPr>
              <a:t>e gli Stati Uniti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6BBEAE-5A0F-4C80-AE05-417AC3A0C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753" y="1284194"/>
            <a:ext cx="10910047" cy="4892769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Questa totale </a:t>
            </a:r>
            <a:r>
              <a:rPr lang="it-IT" dirty="0">
                <a:solidFill>
                  <a:srgbClr val="00B050"/>
                </a:solidFill>
              </a:rPr>
              <a:t>estraneità</a:t>
            </a:r>
            <a:r>
              <a:rPr lang="it-IT" dirty="0"/>
              <a:t>, così come il suo costante, anzi crescente amore per il Messico, compaiono con evidenza nel </a:t>
            </a:r>
            <a:r>
              <a:rPr lang="it-IT" dirty="0">
                <a:solidFill>
                  <a:srgbClr val="00B0F0"/>
                </a:solidFill>
              </a:rPr>
              <a:t>suo </a:t>
            </a:r>
            <a:r>
              <a:rPr lang="it-IT" i="1" dirty="0">
                <a:solidFill>
                  <a:srgbClr val="00B0F0"/>
                </a:solidFill>
              </a:rPr>
              <a:t>Autoritratto al confine tra Messico e Stati Uniti, </a:t>
            </a:r>
            <a:r>
              <a:rPr lang="it-IT" dirty="0">
                <a:solidFill>
                  <a:srgbClr val="00B0F0"/>
                </a:solidFill>
              </a:rPr>
              <a:t>del 1932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8F9569D-EC72-458C-B964-88DB9DA75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547" y="2137802"/>
            <a:ext cx="5103442" cy="444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899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432130-B4C0-4A64-AB82-E2474C286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00B050"/>
                </a:solidFill>
              </a:rPr>
              <a:t>Frida </a:t>
            </a:r>
            <a:r>
              <a:rPr lang="it-IT" b="1" dirty="0" err="1">
                <a:solidFill>
                  <a:srgbClr val="00B050"/>
                </a:solidFill>
              </a:rPr>
              <a:t>Kahlo</a:t>
            </a:r>
            <a:r>
              <a:rPr lang="it-IT" b="1" dirty="0">
                <a:solidFill>
                  <a:srgbClr val="00B050"/>
                </a:solidFill>
              </a:rPr>
              <a:t> </a:t>
            </a:r>
            <a:r>
              <a:rPr lang="it-IT" dirty="0">
                <a:solidFill>
                  <a:srgbClr val="00B050"/>
                </a:solidFill>
              </a:rPr>
              <a:t>e gli Stati Uniti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50A197-1BED-4B74-BFCA-BE9896C28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Eppure, a detta della critica e curatrice del suo diario personale Sarah M. Lowe, il passaggio da dilettante </a:t>
            </a:r>
            <a:r>
              <a:rPr lang="it-IT" dirty="0">
                <a:solidFill>
                  <a:srgbClr val="00B050"/>
                </a:solidFill>
              </a:rPr>
              <a:t>a professionista della pittura </a:t>
            </a:r>
            <a:r>
              <a:rPr lang="it-IT" dirty="0"/>
              <a:t>lo segna proprio la risonanza che acquisisce negli Stati Uniti, quando nel 1938 espone le sue tele alla Julian Levy Gallery di </a:t>
            </a:r>
            <a:r>
              <a:rPr lang="it-IT" dirty="0">
                <a:solidFill>
                  <a:srgbClr val="00B050"/>
                </a:solidFill>
              </a:rPr>
              <a:t>New York</a:t>
            </a:r>
          </a:p>
          <a:p>
            <a:pPr marL="0" indent="0">
              <a:buNone/>
            </a:pPr>
            <a:endParaRPr lang="it-IT" dirty="0">
              <a:solidFill>
                <a:srgbClr val="00B05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013D8C2-091F-468C-99D5-0D48ECD64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105" y="3429000"/>
            <a:ext cx="2220596" cy="327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117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74C38D-3FDF-4613-BF0D-979CCF4C7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8043582" cy="885450"/>
          </a:xfrm>
        </p:spPr>
        <p:txBody>
          <a:bodyPr/>
          <a:lstStyle/>
          <a:p>
            <a:r>
              <a:rPr lang="it-IT" b="1" dirty="0">
                <a:solidFill>
                  <a:srgbClr val="00B050"/>
                </a:solidFill>
              </a:rPr>
              <a:t>Frida </a:t>
            </a:r>
            <a:r>
              <a:rPr lang="it-IT" b="1" dirty="0" err="1">
                <a:solidFill>
                  <a:srgbClr val="00B050"/>
                </a:solidFill>
              </a:rPr>
              <a:t>Kahlo</a:t>
            </a:r>
            <a:r>
              <a:rPr lang="it-IT" b="1" dirty="0">
                <a:solidFill>
                  <a:srgbClr val="00B050"/>
                </a:solidFill>
              </a:rPr>
              <a:t> </a:t>
            </a:r>
            <a:r>
              <a:rPr lang="it-IT" dirty="0">
                <a:solidFill>
                  <a:srgbClr val="00B050"/>
                </a:solidFill>
              </a:rPr>
              <a:t>e gli Stati Uniti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D53F08-410E-42B5-9D03-AAEC0893A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688" y="1499347"/>
            <a:ext cx="10957112" cy="4677616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Una delle </a:t>
            </a:r>
            <a:r>
              <a:rPr lang="it-IT" dirty="0">
                <a:solidFill>
                  <a:srgbClr val="00B050"/>
                </a:solidFill>
              </a:rPr>
              <a:t>ultime foto pubbliche </a:t>
            </a:r>
            <a:r>
              <a:rPr lang="it-IT" dirty="0"/>
              <a:t>di Frida viene scattata il </a:t>
            </a:r>
            <a:r>
              <a:rPr lang="it-IT" dirty="0">
                <a:solidFill>
                  <a:srgbClr val="00B050"/>
                </a:solidFill>
              </a:rPr>
              <a:t>2 luglio del 1954</a:t>
            </a:r>
            <a:r>
              <a:rPr lang="it-IT" dirty="0"/>
              <a:t>, mentre sfila a una manifestazione di protesta contro l’invasione del Guatemala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EE11FEA-0C48-43FC-AC4F-8D27D5A98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619" y="2351274"/>
            <a:ext cx="3476625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180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82A14A-DB36-42C0-84FC-DAC828D3F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00B050"/>
                </a:solidFill>
              </a:rPr>
              <a:t>Frida </a:t>
            </a:r>
            <a:r>
              <a:rPr lang="it-IT" b="1" dirty="0" err="1">
                <a:solidFill>
                  <a:srgbClr val="00B050"/>
                </a:solidFill>
              </a:rPr>
              <a:t>Kahlo</a:t>
            </a:r>
            <a:r>
              <a:rPr lang="it-IT" b="1" dirty="0">
                <a:solidFill>
                  <a:srgbClr val="00B050"/>
                </a:solidFill>
              </a:rPr>
              <a:t>, Luglio 1954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3440BDF-6B44-4907-A490-414C6E2E0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Il giorno 13 dello stesso mese</a:t>
            </a:r>
            <a:r>
              <a:rPr lang="it-IT" dirty="0">
                <a:solidFill>
                  <a:srgbClr val="C00000"/>
                </a:solidFill>
              </a:rPr>
              <a:t> muore </a:t>
            </a:r>
            <a:r>
              <a:rPr lang="it-IT" dirty="0"/>
              <a:t>in un letto d’ospedale, in circostanze mai accertate fino in fondo.</a:t>
            </a:r>
          </a:p>
        </p:txBody>
      </p:sp>
    </p:spTree>
    <p:extLst>
      <p:ext uri="{BB962C8B-B14F-4D97-AF65-F5344CB8AC3E}">
        <p14:creationId xmlns:p14="http://schemas.microsoft.com/office/powerpoint/2010/main" val="752524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12FF7E-057A-4316-B1F5-51E52644B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7030A0"/>
                </a:solidFill>
              </a:rPr>
              <a:t>1911- FINE DEL PORFIRIATO </a:t>
            </a:r>
            <a:br>
              <a:rPr lang="es-ES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A5A126-B05F-4579-927E-DFEE7BC34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782" y="1219200"/>
            <a:ext cx="10941414" cy="5160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/>
              <a:t>1911, maggio Trattati di Ciudad Juárez e </a:t>
            </a:r>
            <a:r>
              <a:rPr lang="es-ES" dirty="0">
                <a:solidFill>
                  <a:srgbClr val="92D050"/>
                </a:solidFill>
              </a:rPr>
              <a:t>rinuncia di Porfirio Díaz</a:t>
            </a: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Esilio in </a:t>
            </a:r>
            <a:r>
              <a:rPr lang="es-ES" dirty="0">
                <a:solidFill>
                  <a:srgbClr val="92D050"/>
                </a:solidFill>
              </a:rPr>
              <a:t>Francia fino al 1915 (morte)</a:t>
            </a:r>
            <a:endParaRPr lang="it-IT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E61327A-CC3C-464F-A22A-FB4AA3F80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161308"/>
            <a:ext cx="2389072" cy="205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97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A65B82-7040-4719-BAF5-B7C3973F7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rivoluzioni parallele…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C02A38-2472-4DE6-8DB9-F32F905F5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71" y="1482572"/>
            <a:ext cx="10705730" cy="46943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>
                <a:solidFill>
                  <a:srgbClr val="7030A0"/>
                </a:solidFill>
              </a:rPr>
              <a:t>Guerrille in tutto il paese tra le quali </a:t>
            </a:r>
            <a:r>
              <a:rPr lang="es-ES" dirty="0"/>
              <a:t>: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>
                <a:solidFill>
                  <a:srgbClr val="7030A0"/>
                </a:solidFill>
              </a:rPr>
              <a:t>Emiliano Zapata, </a:t>
            </a:r>
            <a:r>
              <a:rPr lang="es-ES" dirty="0"/>
              <a:t>Morelos.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Pascual Orozco , </a:t>
            </a:r>
            <a:r>
              <a:rPr lang="es-ES" dirty="0">
                <a:solidFill>
                  <a:srgbClr val="FFC000"/>
                </a:solidFill>
              </a:rPr>
              <a:t>Francisco Villa , </a:t>
            </a:r>
            <a:r>
              <a:rPr lang="es-ES" dirty="0"/>
              <a:t>Chihuahua. 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4DF30B2-FDCE-4063-B27E-AFC7DF82F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9150" y="2023252"/>
            <a:ext cx="2793229" cy="232769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8B1A18F-F594-4253-A7F0-B5131A7E2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110" y="4097669"/>
            <a:ext cx="2424807" cy="266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0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it-IT" b="1" dirty="0">
                <a:solidFill>
                  <a:srgbClr val="00B050"/>
                </a:solidFill>
              </a:rPr>
            </a:br>
            <a:r>
              <a:rPr lang="it-IT" b="1" dirty="0">
                <a:solidFill>
                  <a:srgbClr val="00B050"/>
                </a:solidFill>
              </a:rPr>
              <a:t>Emiliano Zapata</a:t>
            </a:r>
            <a:br>
              <a:rPr lang="it-IT" b="1" dirty="0">
                <a:solidFill>
                  <a:srgbClr val="00B050"/>
                </a:solidFill>
              </a:rPr>
            </a:br>
            <a:br>
              <a:rPr lang="it-IT" b="1" dirty="0">
                <a:solidFill>
                  <a:srgbClr val="00B050"/>
                </a:solidFill>
              </a:rPr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411550"/>
            <a:ext cx="10515600" cy="4765413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>
                <a:solidFill>
                  <a:srgbClr val="7030A0"/>
                </a:solidFill>
              </a:rPr>
              <a:t>tierra y </a:t>
            </a:r>
            <a:r>
              <a:rPr lang="en-US" b="1" i="1" dirty="0" err="1">
                <a:solidFill>
                  <a:srgbClr val="7030A0"/>
                </a:solidFill>
              </a:rPr>
              <a:t>libertad</a:t>
            </a:r>
            <a:r>
              <a:rPr lang="en-US" dirty="0"/>
              <a:t>, terra e </a:t>
            </a:r>
            <a:r>
              <a:rPr lang="en-US" dirty="0" err="1"/>
              <a:t>libertà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2800" dirty="0"/>
              <a:t>https://www.youtube.com/watch?v=ECMwsWCMEFA</a:t>
            </a:r>
            <a:endParaRPr lang="it-IT" sz="28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56915" y="2406101"/>
            <a:ext cx="3055448" cy="305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060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3035</Words>
  <Application>Microsoft Office PowerPoint</Application>
  <PresentationFormat>Widescreen</PresentationFormat>
  <Paragraphs>302</Paragraphs>
  <Slides>63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63</vt:i4>
      </vt:variant>
    </vt:vector>
  </HeadingPairs>
  <TitlesOfParts>
    <vt:vector size="70" baseType="lpstr">
      <vt:lpstr>Arial</vt:lpstr>
      <vt:lpstr>Calibri</vt:lpstr>
      <vt:lpstr>Calibri Light</vt:lpstr>
      <vt:lpstr>Roboto</vt:lpstr>
      <vt:lpstr>Tahoma</vt:lpstr>
      <vt:lpstr>Times New Roman</vt:lpstr>
      <vt:lpstr>Tema di Office</vt:lpstr>
      <vt:lpstr>La Rivoluzione messicana e le nuove tendenze artistiche e culturali </vt:lpstr>
      <vt:lpstr>UNA PERIODIZZAZIONE DI CARATTERE GENERALE </vt:lpstr>
      <vt:lpstr>Presentazione standard di PowerPoint</vt:lpstr>
      <vt:lpstr>Porfirio Díaz (1876-1910)</vt:lpstr>
      <vt:lpstr>Gli inizi: 1909 </vt:lpstr>
      <vt:lpstr>Elezioni 1910</vt:lpstr>
      <vt:lpstr>1911- FINE DEL PORFIRIATO  </vt:lpstr>
      <vt:lpstr>Le rivoluzioni parallele…</vt:lpstr>
      <vt:lpstr> Emiliano Zapata  </vt:lpstr>
      <vt:lpstr>Ruolo delle donne combattenti – Adelitas </vt:lpstr>
      <vt:lpstr>La Adelita </vt:lpstr>
      <vt:lpstr>GOVERNO MADERO (1911 - 1913). </vt:lpstr>
      <vt:lpstr>IL GOVERNO GENERALE VICTORIANO HUERTA  (1913 -1914). </vt:lpstr>
      <vt:lpstr>1914- LA DIVISIONE RIVOLUZIONARIA</vt:lpstr>
      <vt:lpstr>LA FASE DEL COSTITUZIONALISMO  (1914 -1920).</vt:lpstr>
      <vt:lpstr>La Costituzione del 1917</vt:lpstr>
      <vt:lpstr>La Costituzione del 1917</vt:lpstr>
      <vt:lpstr>La Costituzione del 1917</vt:lpstr>
      <vt:lpstr>La Costituzione del 1917</vt:lpstr>
      <vt:lpstr>Donne e Costituzione </vt:lpstr>
      <vt:lpstr>Inoltre …</vt:lpstr>
      <vt:lpstr>Articolo 27</vt:lpstr>
      <vt:lpstr>La Costituzione del 1917</vt:lpstr>
      <vt:lpstr>Fine delle fazioni più radicali </vt:lpstr>
      <vt:lpstr>Una rivoluzione (culturale)  nella rivoluzione    (https://www.youtube.com/watch?v=pVWcgOcvgV0 1h 33 min)  </vt:lpstr>
      <vt:lpstr>          Biografie femminili a confronto nel Messico post-rivoluzionario: Frida Kahlo e Tina Modotti. </vt:lpstr>
      <vt:lpstr>Octavio Paz, 1983, Frida y Tina: vidas no paralelas </vt:lpstr>
      <vt:lpstr>Frida Kahlo e Tina Modotti</vt:lpstr>
      <vt:lpstr>Tina Modotti</vt:lpstr>
      <vt:lpstr>Frida Kahlo</vt:lpstr>
      <vt:lpstr>Mexicanidad </vt:lpstr>
      <vt:lpstr> M. Lowe, (ed.) Il diario di Frida Kahlo: un autoritratto intimo,  1995, </vt:lpstr>
      <vt:lpstr>Così la descrive Carlos Fuentes nel rammentare il loro primo incontro:</vt:lpstr>
      <vt:lpstr>Così la descrive Carlos Fuentes nel rammentare il loro primo incontro:</vt:lpstr>
      <vt:lpstr>Così la descrive Carlos Fuentes nel rammentare il loro primo incontro:</vt:lpstr>
      <vt:lpstr>Carlos Fuentes, Il diario di Frida Kahlo: un autoritratto intimo</vt:lpstr>
      <vt:lpstr>Frida Kahlo e Tina Modotti</vt:lpstr>
      <vt:lpstr>Presentazione standard di PowerPoint</vt:lpstr>
      <vt:lpstr>Frida Kahlo e Tina Modotti</vt:lpstr>
      <vt:lpstr>  Frida (2002),  dir. Julie Taymor  https://www.youtube.com/watch?v=06u-a5jmi6o   </vt:lpstr>
      <vt:lpstr>Da ‘Frida’,  (dir. Julie Taymor) </vt:lpstr>
      <vt:lpstr>Frida Kahlo e Tina Modotti</vt:lpstr>
      <vt:lpstr>Come spunti comparativi</vt:lpstr>
      <vt:lpstr>Tina Modotti e gli Stati Uniti </vt:lpstr>
      <vt:lpstr>Tina Modotti e gli Stati Uniti </vt:lpstr>
      <vt:lpstr>Tina Modotti e gli Stati Uniti </vt:lpstr>
      <vt:lpstr>Tina Modotti e gli Stati Uniti </vt:lpstr>
      <vt:lpstr>Frida Kahlo e gli Stati Uniti </vt:lpstr>
      <vt:lpstr>   Tina ci era arrivata da figlia, Frida vi giunge come moglie di Diego Rivera, a cui viene offerto di affrescare il San Francisco Art Institute </vt:lpstr>
      <vt:lpstr>Frida Kahlo e gli Stati Uniti </vt:lpstr>
      <vt:lpstr>I muralisti messicani </vt:lpstr>
      <vt:lpstr>I muralisti messicani </vt:lpstr>
      <vt:lpstr>Diego Rivera </vt:lpstr>
      <vt:lpstr>Scrive il critico Max Kozloff .. </vt:lpstr>
      <vt:lpstr>Frida Kahlo e gli Stati Uniti </vt:lpstr>
      <vt:lpstr>Frida Kahlo e gli Stati Uniti </vt:lpstr>
      <vt:lpstr>Frida (7/12) Movie CLIP - Diego Conquers New York (2002) HD </vt:lpstr>
      <vt:lpstr>Frida Kahlo e gli Stati Uniti </vt:lpstr>
      <vt:lpstr>Frida Kahlo e gli Stati Uniti </vt:lpstr>
      <vt:lpstr>Frida Kahlo e gli Stati Uniti </vt:lpstr>
      <vt:lpstr>Frida Kahlo e gli Stati Uniti </vt:lpstr>
      <vt:lpstr>Frida Kahlo e gli Stati Uniti </vt:lpstr>
      <vt:lpstr>Frida Kahlo, Luglio 1954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Benedetta Calandra</dc:creator>
  <cp:lastModifiedBy>Benedetta Calandra</cp:lastModifiedBy>
  <cp:revision>111</cp:revision>
  <dcterms:created xsi:type="dcterms:W3CDTF">2021-04-24T19:31:33Z</dcterms:created>
  <dcterms:modified xsi:type="dcterms:W3CDTF">2024-04-21T16:55:00Z</dcterms:modified>
</cp:coreProperties>
</file>