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0" r:id="rId4"/>
    <p:sldId id="287" r:id="rId5"/>
    <p:sldId id="264" r:id="rId6"/>
    <p:sldId id="261" r:id="rId7"/>
    <p:sldId id="288" r:id="rId8"/>
    <p:sldId id="257" r:id="rId9"/>
    <p:sldId id="256" r:id="rId10"/>
    <p:sldId id="266" r:id="rId11"/>
    <p:sldId id="262" r:id="rId12"/>
    <p:sldId id="267" r:id="rId13"/>
    <p:sldId id="289" r:id="rId14"/>
    <p:sldId id="292" r:id="rId15"/>
    <p:sldId id="295" r:id="rId16"/>
    <p:sldId id="290" r:id="rId17"/>
    <p:sldId id="291" r:id="rId18"/>
    <p:sldId id="285" r:id="rId19"/>
    <p:sldId id="269" r:id="rId20"/>
    <p:sldId id="293" r:id="rId21"/>
    <p:sldId id="270" r:id="rId22"/>
    <p:sldId id="272" r:id="rId23"/>
    <p:sldId id="271" r:id="rId24"/>
    <p:sldId id="273" r:id="rId25"/>
    <p:sldId id="268" r:id="rId26"/>
    <p:sldId id="280" r:id="rId27"/>
    <p:sldId id="281" r:id="rId28"/>
    <p:sldId id="282" r:id="rId29"/>
    <p:sldId id="277" r:id="rId30"/>
    <p:sldId id="278" r:id="rId31"/>
    <p:sldId id="279" r:id="rId32"/>
    <p:sldId id="284" r:id="rId33"/>
    <p:sldId id="283" r:id="rId34"/>
    <p:sldId id="294" r:id="rId35"/>
    <p:sldId id="286"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89A09F-850F-40B4-86E2-4F603982861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D47216B-2249-4567-8345-89C0C252E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E23F1C5-D8F8-4A5E-ACAE-A39FA2796D60}"/>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5" name="Segnaposto piè di pagina 4">
            <a:extLst>
              <a:ext uri="{FF2B5EF4-FFF2-40B4-BE49-F238E27FC236}">
                <a16:creationId xmlns:a16="http://schemas.microsoft.com/office/drawing/2014/main" id="{4A6A3070-002C-4AAE-8456-E289C0931D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B20F01-75D4-4788-BDB7-100B393566F5}"/>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227392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86A3-D19C-413A-A2A1-BA7F4494475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D3712B-2815-47CE-B472-34A7F3BFB97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6BADC5C-8901-4500-8C24-EE66D4D05BA2}"/>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5" name="Segnaposto piè di pagina 4">
            <a:extLst>
              <a:ext uri="{FF2B5EF4-FFF2-40B4-BE49-F238E27FC236}">
                <a16:creationId xmlns:a16="http://schemas.microsoft.com/office/drawing/2014/main" id="{D717B2D3-9045-4243-AEEA-18C5361D63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79F3D2-15DA-4072-BFD3-142EE73F7286}"/>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21556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640D3E6-EF23-439B-917E-9EC95EF39E6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86D23C-AF7F-473B-83E4-2638EBB3E2B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CFF548-59CF-4AF2-B9B1-83FF88B5631E}"/>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5" name="Segnaposto piè di pagina 4">
            <a:extLst>
              <a:ext uri="{FF2B5EF4-FFF2-40B4-BE49-F238E27FC236}">
                <a16:creationId xmlns:a16="http://schemas.microsoft.com/office/drawing/2014/main" id="{3E0E63BE-EA77-4D00-A9F7-73FEBD6E77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93E6DF-FCC6-4FD5-8FF3-4DC3E167C261}"/>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324803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2A5B4-3E55-47A9-ADB7-EC11ED2C195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712796-41ED-449C-AF2E-F7DDFA6C00E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A9F9885-B3ED-409B-99C7-7DC6743B9601}"/>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5" name="Segnaposto piè di pagina 4">
            <a:extLst>
              <a:ext uri="{FF2B5EF4-FFF2-40B4-BE49-F238E27FC236}">
                <a16:creationId xmlns:a16="http://schemas.microsoft.com/office/drawing/2014/main" id="{1662DA75-0F93-4B74-A7D2-C2207D81E4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8E580A-0DAB-4CE6-A27B-A6F87C543C34}"/>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223994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7F4304-A606-4ED9-9BFA-8EC1B767BAF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39CC53F-2BA3-41B2-98D1-D1D47CA7F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7617BA8-1D96-42A4-A280-F17665B9EB38}"/>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5" name="Segnaposto piè di pagina 4">
            <a:extLst>
              <a:ext uri="{FF2B5EF4-FFF2-40B4-BE49-F238E27FC236}">
                <a16:creationId xmlns:a16="http://schemas.microsoft.com/office/drawing/2014/main" id="{30A05D14-F3F4-4D17-A950-BF2A085B93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C3F1E1-2C90-4440-BF70-586E4EF4F8C0}"/>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416596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4622A1-E670-4F41-AB5C-10C5A9EB9E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159E6F-3285-4700-B297-F1BD2ABF2BA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074D113-0803-484C-ADFD-8618B3DD9CE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C6190CA-C621-415C-8DC8-F6C4D9E5937B}"/>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6" name="Segnaposto piè di pagina 5">
            <a:extLst>
              <a:ext uri="{FF2B5EF4-FFF2-40B4-BE49-F238E27FC236}">
                <a16:creationId xmlns:a16="http://schemas.microsoft.com/office/drawing/2014/main" id="{76F0A356-7D7E-4F20-B082-E546093C8EC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0459EBD-D2CF-47E5-A224-888C91C0F18A}"/>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90882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ABB63A-A8CB-4A63-BAC7-D01CC3CAB59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AF5D511-F124-40AF-9CC6-73A54E848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B91C68F-B359-4DE9-8D5F-4153BB2F25B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10C4723-2B6B-4CFD-AD0B-C5D8E1FCF1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2DA935F-4BE0-478D-B156-A31CEFE78AC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7573051-7BF2-4E5D-8ED5-581039C67612}"/>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8" name="Segnaposto piè di pagina 7">
            <a:extLst>
              <a:ext uri="{FF2B5EF4-FFF2-40B4-BE49-F238E27FC236}">
                <a16:creationId xmlns:a16="http://schemas.microsoft.com/office/drawing/2014/main" id="{B6A7DCD3-C878-4658-8CF2-6ED717CCC2B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556E1EB-C558-40CD-9CF0-AB47CF0C933E}"/>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6183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B5048D-6DF2-447D-BC70-70AA88491B8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56B9D0B-B7FB-47DF-9828-78B95914532F}"/>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4" name="Segnaposto piè di pagina 3">
            <a:extLst>
              <a:ext uri="{FF2B5EF4-FFF2-40B4-BE49-F238E27FC236}">
                <a16:creationId xmlns:a16="http://schemas.microsoft.com/office/drawing/2014/main" id="{ED2693E9-E05D-45B3-A3C8-85DDCFA3C66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725C607-C719-4262-B80A-7BD4874BDE20}"/>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12812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374A2F0-7BA8-4633-BCDF-C95D306BA67D}"/>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3" name="Segnaposto piè di pagina 2">
            <a:extLst>
              <a:ext uri="{FF2B5EF4-FFF2-40B4-BE49-F238E27FC236}">
                <a16:creationId xmlns:a16="http://schemas.microsoft.com/office/drawing/2014/main" id="{D3BBEC17-7C26-4822-A569-B2765EB1B78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851A639-FA96-4762-BBDE-D9019368743B}"/>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2265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8680D1-319D-49D4-B19D-A6065A8B5DA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BF33F6D-4833-4792-8908-3256FD9EF3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2AF684E-00B0-4257-A29A-8F086C09E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B45AE1D-6F4A-49A9-9DEF-C2240C7F6D2A}"/>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6" name="Segnaposto piè di pagina 5">
            <a:extLst>
              <a:ext uri="{FF2B5EF4-FFF2-40B4-BE49-F238E27FC236}">
                <a16:creationId xmlns:a16="http://schemas.microsoft.com/office/drawing/2014/main" id="{5DB113FD-3951-4A3C-B9FB-D8C05C1C39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D6B3FEE-2424-414A-946D-49531D020722}"/>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86497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E7B8DC-59D2-4DF1-9CB6-32CF5EB7C67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B1F3821-4443-4873-974F-9ECEEAC91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CA9D4B3-9E88-4A5B-A1D6-CCCED7CC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7E1BE1A-3FAF-4C7E-9EE9-B14287CA6BEA}"/>
              </a:ext>
            </a:extLst>
          </p:cNvPr>
          <p:cNvSpPr>
            <a:spLocks noGrp="1"/>
          </p:cNvSpPr>
          <p:nvPr>
            <p:ph type="dt" sz="half" idx="10"/>
          </p:nvPr>
        </p:nvSpPr>
        <p:spPr/>
        <p:txBody>
          <a:bodyPr/>
          <a:lstStyle/>
          <a:p>
            <a:fld id="{9E2B3AE3-C9AA-4C3C-9002-EA1BDFF5663F}" type="datetimeFigureOut">
              <a:rPr lang="it-IT" smtClean="0"/>
              <a:t>05/12/2022</a:t>
            </a:fld>
            <a:endParaRPr lang="it-IT"/>
          </a:p>
        </p:txBody>
      </p:sp>
      <p:sp>
        <p:nvSpPr>
          <p:cNvPr id="6" name="Segnaposto piè di pagina 5">
            <a:extLst>
              <a:ext uri="{FF2B5EF4-FFF2-40B4-BE49-F238E27FC236}">
                <a16:creationId xmlns:a16="http://schemas.microsoft.com/office/drawing/2014/main" id="{BD29C7F3-1D33-4A00-8587-3DBDE547142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747DE0-3019-426A-B9E4-082CFB8A92C1}"/>
              </a:ext>
            </a:extLst>
          </p:cNvPr>
          <p:cNvSpPr>
            <a:spLocks noGrp="1"/>
          </p:cNvSpPr>
          <p:nvPr>
            <p:ph type="sldNum" sz="quarter" idx="12"/>
          </p:nvPr>
        </p:nvSpPr>
        <p:spPr/>
        <p:txBody>
          <a:bodyPr/>
          <a:lstStyle/>
          <a:p>
            <a:fld id="{EB8A6A5F-2B7B-4EDA-9F01-10010339337E}" type="slidenum">
              <a:rPr lang="it-IT" smtClean="0"/>
              <a:t>‹N›</a:t>
            </a:fld>
            <a:endParaRPr lang="it-IT"/>
          </a:p>
        </p:txBody>
      </p:sp>
    </p:spTree>
    <p:extLst>
      <p:ext uri="{BB962C8B-B14F-4D97-AF65-F5344CB8AC3E}">
        <p14:creationId xmlns:p14="http://schemas.microsoft.com/office/powerpoint/2010/main" val="136248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F4FA75E-79C9-4111-A47C-804D38301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B8FD86D-E711-4078-83B2-7E3D2C289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2BC622-EF09-4646-AF92-8FC39055D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B3AE3-C9AA-4C3C-9002-EA1BDFF5663F}" type="datetimeFigureOut">
              <a:rPr lang="it-IT" smtClean="0"/>
              <a:t>05/12/2022</a:t>
            </a:fld>
            <a:endParaRPr lang="it-IT"/>
          </a:p>
        </p:txBody>
      </p:sp>
      <p:sp>
        <p:nvSpPr>
          <p:cNvPr id="5" name="Segnaposto piè di pagina 4">
            <a:extLst>
              <a:ext uri="{FF2B5EF4-FFF2-40B4-BE49-F238E27FC236}">
                <a16:creationId xmlns:a16="http://schemas.microsoft.com/office/drawing/2014/main" id="{B0F0C1DB-E1C6-4C28-9448-EFCD16F5A1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21772BF-39DA-4D32-BC3B-96F3216E26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A6A5F-2B7B-4EDA-9F01-10010339337E}" type="slidenum">
              <a:rPr lang="it-IT" smtClean="0"/>
              <a:t>‹N›</a:t>
            </a:fld>
            <a:endParaRPr lang="it-IT"/>
          </a:p>
        </p:txBody>
      </p:sp>
    </p:spTree>
    <p:extLst>
      <p:ext uri="{BB962C8B-B14F-4D97-AF65-F5344CB8AC3E}">
        <p14:creationId xmlns:p14="http://schemas.microsoft.com/office/powerpoint/2010/main" val="265383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co.fama@unibg.it"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jZffi5fLH8k"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90BA245-EEFC-426B-B11E-60D45C800F51}"/>
              </a:ext>
            </a:extLst>
          </p:cNvPr>
          <p:cNvSpPr txBox="1"/>
          <p:nvPr/>
        </p:nvSpPr>
        <p:spPr>
          <a:xfrm>
            <a:off x="895068" y="2477954"/>
            <a:ext cx="10401863" cy="2215991"/>
          </a:xfrm>
          <a:prstGeom prst="rect">
            <a:avLst/>
          </a:prstGeom>
          <a:noFill/>
        </p:spPr>
        <p:txBody>
          <a:bodyPr wrap="square" rtlCol="0">
            <a:spAutoFit/>
          </a:bodyPr>
          <a:lstStyle/>
          <a:p>
            <a:r>
              <a:rPr lang="it-IT" sz="3600" dirty="0">
                <a:solidFill>
                  <a:schemeClr val="accent2"/>
                </a:solidFill>
              </a:rPr>
              <a:t>3. Innovazione tecnica e digitalizzazione</a:t>
            </a:r>
          </a:p>
          <a:p>
            <a:endParaRPr lang="it-IT" dirty="0"/>
          </a:p>
          <a:p>
            <a:endParaRPr lang="it-IT" dirty="0"/>
          </a:p>
          <a:p>
            <a:r>
              <a:rPr lang="it-IT" sz="2400" dirty="0"/>
              <a:t>Corso di Sociologia dell’innovazione</a:t>
            </a:r>
          </a:p>
          <a:p>
            <a:r>
              <a:rPr lang="it-IT" sz="2400" dirty="0"/>
              <a:t>Marco Fama, </a:t>
            </a:r>
            <a:r>
              <a:rPr lang="it-IT" sz="2400" dirty="0">
                <a:hlinkClick r:id="rId2"/>
              </a:rPr>
              <a:t>marco.fama@unibg.it</a:t>
            </a:r>
            <a:endParaRPr lang="it-IT" sz="2400" dirty="0"/>
          </a:p>
          <a:p>
            <a:endParaRPr lang="it-IT" dirty="0"/>
          </a:p>
        </p:txBody>
      </p:sp>
    </p:spTree>
    <p:extLst>
      <p:ext uri="{BB962C8B-B14F-4D97-AF65-F5344CB8AC3E}">
        <p14:creationId xmlns:p14="http://schemas.microsoft.com/office/powerpoint/2010/main" val="103555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What is Smart Factory? The Impact of Factory 4.0">
            <a:extLst>
              <a:ext uri="{FF2B5EF4-FFF2-40B4-BE49-F238E27FC236}">
                <a16:creationId xmlns:a16="http://schemas.microsoft.com/office/drawing/2014/main" id="{B518950B-FD19-48C8-A7CF-ED35D156A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557" y="2354316"/>
            <a:ext cx="5479443" cy="307503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52525724-86DC-4E9B-9145-1408DADFD624}"/>
              </a:ext>
            </a:extLst>
          </p:cNvPr>
          <p:cNvSpPr txBox="1"/>
          <p:nvPr/>
        </p:nvSpPr>
        <p:spPr>
          <a:xfrm>
            <a:off x="294289" y="379713"/>
            <a:ext cx="11666484" cy="646331"/>
          </a:xfrm>
          <a:prstGeom prst="rect">
            <a:avLst/>
          </a:prstGeom>
          <a:noFill/>
        </p:spPr>
        <p:txBody>
          <a:bodyPr wrap="square">
            <a:spAutoFit/>
          </a:bodyPr>
          <a:lstStyle/>
          <a:p>
            <a:r>
              <a:rPr lang="it-IT" b="1" i="0" dirty="0">
                <a:solidFill>
                  <a:srgbClr val="202122"/>
                </a:solidFill>
                <a:effectLst/>
                <a:latin typeface="Arial" panose="020B0604020202020204" pitchFamily="34" charset="0"/>
              </a:rPr>
              <a:t>Industria 4.0 </a:t>
            </a:r>
            <a:r>
              <a:rPr lang="it-IT" b="0" i="0" dirty="0">
                <a:solidFill>
                  <a:srgbClr val="202122"/>
                </a:solidFill>
                <a:effectLst/>
                <a:latin typeface="Arial" panose="020B0604020202020204" pitchFamily="34" charset="0"/>
              </a:rPr>
              <a:t>prende il nome dall'iniziativa europea Industry 4.0, a sua volta ispirata ad un progetto del governo tedesco. </a:t>
            </a:r>
            <a:endParaRPr lang="it-IT" dirty="0"/>
          </a:p>
        </p:txBody>
      </p:sp>
      <p:sp>
        <p:nvSpPr>
          <p:cNvPr id="5" name="CasellaDiTesto 4">
            <a:extLst>
              <a:ext uri="{FF2B5EF4-FFF2-40B4-BE49-F238E27FC236}">
                <a16:creationId xmlns:a16="http://schemas.microsoft.com/office/drawing/2014/main" id="{18889F85-1EDC-4416-B1F0-80E632822854}"/>
              </a:ext>
            </a:extLst>
          </p:cNvPr>
          <p:cNvSpPr txBox="1"/>
          <p:nvPr/>
        </p:nvSpPr>
        <p:spPr>
          <a:xfrm>
            <a:off x="294289" y="1919242"/>
            <a:ext cx="6674070" cy="4247317"/>
          </a:xfrm>
          <a:prstGeom prst="rect">
            <a:avLst/>
          </a:prstGeom>
          <a:noFill/>
        </p:spPr>
        <p:txBody>
          <a:bodyPr wrap="square">
            <a:spAutoFit/>
          </a:bodyPr>
          <a:lstStyle/>
          <a:p>
            <a:pPr algn="l"/>
            <a:endParaRPr lang="it-IT" b="0" i="0" dirty="0">
              <a:solidFill>
                <a:srgbClr val="202122"/>
              </a:solidFill>
              <a:effectLst/>
              <a:latin typeface="Arial" panose="020B0604020202020204" pitchFamily="34" charset="0"/>
            </a:endParaRPr>
          </a:p>
          <a:p>
            <a:pPr algn="l">
              <a:buFont typeface="Arial" panose="020B0604020202020204" pitchFamily="34" charset="0"/>
              <a:buChar char="•"/>
            </a:pPr>
            <a:r>
              <a:rPr lang="it-IT" b="0" i="1" dirty="0">
                <a:solidFill>
                  <a:srgbClr val="202122"/>
                </a:solidFill>
                <a:effectLst/>
                <a:latin typeface="Arial" panose="020B0604020202020204" pitchFamily="34" charset="0"/>
              </a:rPr>
              <a:t>Smart production</a:t>
            </a:r>
            <a:r>
              <a:rPr lang="it-IT" b="0" i="0" dirty="0">
                <a:solidFill>
                  <a:srgbClr val="202122"/>
                </a:solidFill>
                <a:effectLst/>
                <a:latin typeface="Arial" panose="020B0604020202020204" pitchFamily="34" charset="0"/>
              </a:rPr>
              <a:t>: nuove tecnologie produttive che creano collaborazione tra tutti gli elementi presenti nella produzione ovvero collaborazione tra operatore, macchine e strumenti.</a:t>
            </a:r>
          </a:p>
          <a:p>
            <a:pPr algn="l">
              <a:buFont typeface="Arial" panose="020B0604020202020204" pitchFamily="34" charset="0"/>
              <a:buChar char="•"/>
            </a:pPr>
            <a:endParaRPr lang="it-IT" b="0" i="0" dirty="0">
              <a:solidFill>
                <a:srgbClr val="202122"/>
              </a:solidFill>
              <a:effectLst/>
              <a:latin typeface="Arial" panose="020B0604020202020204" pitchFamily="34" charset="0"/>
            </a:endParaRPr>
          </a:p>
          <a:p>
            <a:pPr algn="l">
              <a:buFont typeface="Arial" panose="020B0604020202020204" pitchFamily="34" charset="0"/>
              <a:buChar char="•"/>
            </a:pPr>
            <a:r>
              <a:rPr lang="it-IT" b="0" i="1" dirty="0">
                <a:solidFill>
                  <a:srgbClr val="202122"/>
                </a:solidFill>
                <a:effectLst/>
                <a:latin typeface="Arial" panose="020B0604020202020204" pitchFamily="34" charset="0"/>
              </a:rPr>
              <a:t>Smart service</a:t>
            </a:r>
            <a:r>
              <a:rPr lang="it-IT" b="0" i="0" dirty="0">
                <a:solidFill>
                  <a:srgbClr val="202122"/>
                </a:solidFill>
                <a:effectLst/>
                <a:latin typeface="Arial" panose="020B0604020202020204" pitchFamily="34" charset="0"/>
              </a:rPr>
              <a:t>: tutte le “infrastrutture informatiche” e tecniche che permettono di integrare i sistemi; ma anche tutte le strutture che permettono, in modo collaborativo, di integrare le aziende (fornitore – cliente) tra loro e con le strutture esterne (strade, centri, gestione dei rifiuti, ecc.).</a:t>
            </a:r>
          </a:p>
          <a:p>
            <a:pPr algn="l">
              <a:buFont typeface="Arial" panose="020B0604020202020204" pitchFamily="34" charset="0"/>
              <a:buChar char="•"/>
            </a:pPr>
            <a:endParaRPr lang="it-IT" b="0" i="0" dirty="0">
              <a:solidFill>
                <a:srgbClr val="202122"/>
              </a:solidFill>
              <a:effectLst/>
              <a:latin typeface="Arial" panose="020B0604020202020204" pitchFamily="34" charset="0"/>
            </a:endParaRPr>
          </a:p>
          <a:p>
            <a:pPr algn="l">
              <a:buFont typeface="Arial" panose="020B0604020202020204" pitchFamily="34" charset="0"/>
              <a:buChar char="•"/>
            </a:pPr>
            <a:r>
              <a:rPr lang="it-IT" b="0" i="1" dirty="0">
                <a:solidFill>
                  <a:srgbClr val="202122"/>
                </a:solidFill>
                <a:effectLst/>
                <a:latin typeface="Arial" panose="020B0604020202020204" pitchFamily="34" charset="0"/>
              </a:rPr>
              <a:t>Smart energy</a:t>
            </a:r>
            <a:r>
              <a:rPr lang="it-IT" b="0" i="0" dirty="0">
                <a:solidFill>
                  <a:srgbClr val="202122"/>
                </a:solidFill>
                <a:effectLst/>
                <a:latin typeface="Arial" panose="020B0604020202020204" pitchFamily="34" charset="0"/>
              </a:rPr>
              <a:t>: tutto questo sempre con un occhio attento ai consumi energetici, creando sistemi più performanti e riducendo gli sprechi di energia secondo i paradigmi tipici dell’energia sostenibile.</a:t>
            </a:r>
          </a:p>
        </p:txBody>
      </p:sp>
    </p:spTree>
    <p:extLst>
      <p:ext uri="{BB962C8B-B14F-4D97-AF65-F5344CB8AC3E}">
        <p14:creationId xmlns:p14="http://schemas.microsoft.com/office/powerpoint/2010/main" val="247845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3E8A0CA-ACC4-4F72-AE47-A2739CA6617D}"/>
              </a:ext>
            </a:extLst>
          </p:cNvPr>
          <p:cNvSpPr txBox="1"/>
          <p:nvPr/>
        </p:nvSpPr>
        <p:spPr>
          <a:xfrm>
            <a:off x="630620" y="291939"/>
            <a:ext cx="10457794" cy="6247864"/>
          </a:xfrm>
          <a:prstGeom prst="rect">
            <a:avLst/>
          </a:prstGeom>
          <a:noFill/>
        </p:spPr>
        <p:txBody>
          <a:bodyPr wrap="square">
            <a:spAutoFit/>
          </a:bodyPr>
          <a:lstStyle/>
          <a:p>
            <a:pPr algn="l" fontAlgn="base"/>
            <a:r>
              <a:rPr lang="it-IT" sz="4000" b="0" i="0" dirty="0">
                <a:effectLst/>
                <a:latin typeface="Crimson Text"/>
              </a:rPr>
              <a:t>9 tecnologie</a:t>
            </a:r>
            <a:r>
              <a:rPr lang="it-IT" sz="4000" dirty="0">
                <a:latin typeface="Crimson Text"/>
              </a:rPr>
              <a:t> </a:t>
            </a:r>
            <a:r>
              <a:rPr lang="it-IT" sz="4000" b="0" i="0" dirty="0">
                <a:effectLst/>
                <a:latin typeface="Crimson Text"/>
              </a:rPr>
              <a:t>abilitanti:</a:t>
            </a:r>
          </a:p>
          <a:p>
            <a:pPr algn="l" fontAlgn="base"/>
            <a:br>
              <a:rPr lang="it-IT" dirty="0">
                <a:latin typeface="Crimson Text"/>
              </a:rPr>
            </a:br>
            <a:br>
              <a:rPr lang="it-IT" dirty="0">
                <a:latin typeface="Crimson Text"/>
              </a:rPr>
            </a:br>
            <a:r>
              <a:rPr lang="it-IT" b="0" i="0" dirty="0">
                <a:effectLst/>
                <a:latin typeface="Crimson Text"/>
              </a:rPr>
              <a:t>- </a:t>
            </a:r>
            <a:r>
              <a:rPr lang="it-IT" b="1" i="0" dirty="0">
                <a:effectLst/>
                <a:latin typeface="Crimson Text"/>
              </a:rPr>
              <a:t>Advanced manufacturing </a:t>
            </a:r>
            <a:r>
              <a:rPr lang="it-IT" b="1" i="0" dirty="0" err="1">
                <a:effectLst/>
                <a:latin typeface="Crimson Text"/>
              </a:rPr>
              <a:t>solution</a:t>
            </a:r>
            <a:r>
              <a:rPr lang="it-IT" b="0" i="0" dirty="0">
                <a:effectLst/>
                <a:latin typeface="Crimson Text"/>
              </a:rPr>
              <a:t>: sistemi avanzati di produzione, ovvero sistemi interconnessi e modulari che permettono flessibilità e performance. In queste tecnologie rientrano i sistemi di movimentazione dei materiali automatici e la robotica avanzata, che oggi entra sul mercato con i robot collaborativi o </a:t>
            </a:r>
            <a:r>
              <a:rPr lang="it-IT" b="0" i="0" dirty="0" err="1">
                <a:effectLst/>
                <a:latin typeface="Crimson Text"/>
              </a:rPr>
              <a:t>cobot</a:t>
            </a:r>
            <a:r>
              <a:rPr lang="it-IT" b="0" i="0" dirty="0">
                <a:effectLst/>
                <a:latin typeface="Crimson Text"/>
              </a:rPr>
              <a:t>.</a:t>
            </a:r>
            <a:br>
              <a:rPr lang="it-IT" b="0" i="0" dirty="0">
                <a:effectLst/>
                <a:latin typeface="Crimson Text"/>
              </a:rPr>
            </a:br>
            <a:r>
              <a:rPr lang="it-IT" b="0" i="0" dirty="0">
                <a:effectLst/>
                <a:latin typeface="Crimson Text"/>
              </a:rPr>
              <a:t>- </a:t>
            </a:r>
            <a:r>
              <a:rPr lang="it-IT" b="1" i="0" dirty="0">
                <a:effectLst/>
                <a:latin typeface="Crimson Text"/>
              </a:rPr>
              <a:t>Additive manufacturing</a:t>
            </a:r>
            <a:r>
              <a:rPr lang="it-IT" b="0" i="0" dirty="0">
                <a:effectLst/>
                <a:latin typeface="Crimson Text"/>
              </a:rPr>
              <a:t>: sistemi di produzione additiva che aumentano l'efficienza dell’uso dei materiali.</a:t>
            </a:r>
            <a:br>
              <a:rPr lang="it-IT" b="0" i="0" dirty="0">
                <a:effectLst/>
                <a:latin typeface="Crimson Text"/>
              </a:rPr>
            </a:br>
            <a:r>
              <a:rPr lang="it-IT" b="0" i="0" dirty="0">
                <a:effectLst/>
                <a:latin typeface="Crimson Text"/>
              </a:rPr>
              <a:t>- </a:t>
            </a:r>
            <a:r>
              <a:rPr lang="it-IT" b="1" i="0" dirty="0" err="1">
                <a:effectLst/>
                <a:latin typeface="Crimson Text"/>
              </a:rPr>
              <a:t>Augmented</a:t>
            </a:r>
            <a:r>
              <a:rPr lang="it-IT" b="1" i="0" dirty="0">
                <a:effectLst/>
                <a:latin typeface="Crimson Text"/>
              </a:rPr>
              <a:t> reality</a:t>
            </a:r>
            <a:r>
              <a:rPr lang="it-IT" b="0" i="0" dirty="0">
                <a:effectLst/>
                <a:latin typeface="Crimson Text"/>
              </a:rPr>
              <a:t>: sistemi di visione con realtà aumentata per giudicare meglio gli operatori nello svolgimento delle attività quotidiane.</a:t>
            </a:r>
            <a:br>
              <a:rPr lang="it-IT" b="0" i="0" dirty="0">
                <a:effectLst/>
                <a:latin typeface="Crimson Text"/>
              </a:rPr>
            </a:br>
            <a:r>
              <a:rPr lang="it-IT" b="0" i="0" dirty="0">
                <a:effectLst/>
                <a:latin typeface="Crimson Text"/>
              </a:rPr>
              <a:t>- </a:t>
            </a:r>
            <a:r>
              <a:rPr lang="it-IT" b="1" i="0" dirty="0" err="1">
                <a:effectLst/>
                <a:latin typeface="Crimson Text"/>
              </a:rPr>
              <a:t>Simulation</a:t>
            </a:r>
            <a:r>
              <a:rPr lang="it-IT" b="0" i="0" dirty="0">
                <a:effectLst/>
                <a:latin typeface="Crimson Text"/>
              </a:rPr>
              <a:t>: simulazione tra macchine interconnesse per ottimizzare i processi.</a:t>
            </a:r>
            <a:br>
              <a:rPr lang="it-IT" b="0" i="0" dirty="0">
                <a:effectLst/>
                <a:latin typeface="Crimson Text"/>
              </a:rPr>
            </a:br>
            <a:r>
              <a:rPr lang="it-IT" b="0" i="0" dirty="0">
                <a:effectLst/>
                <a:latin typeface="Crimson Text"/>
              </a:rPr>
              <a:t>- </a:t>
            </a:r>
            <a:r>
              <a:rPr lang="it-IT" b="1" i="0" dirty="0" err="1">
                <a:effectLst/>
                <a:latin typeface="Crimson Text"/>
              </a:rPr>
              <a:t>Horizontal</a:t>
            </a:r>
            <a:r>
              <a:rPr lang="it-IT" b="1" i="0" dirty="0">
                <a:effectLst/>
                <a:latin typeface="Crimson Text"/>
              </a:rPr>
              <a:t> e </a:t>
            </a:r>
            <a:r>
              <a:rPr lang="it-IT" b="1" i="0" dirty="0" err="1">
                <a:effectLst/>
                <a:latin typeface="Crimson Text"/>
              </a:rPr>
              <a:t>vertical</a:t>
            </a:r>
            <a:r>
              <a:rPr lang="it-IT" b="1" i="0" dirty="0">
                <a:effectLst/>
                <a:latin typeface="Crimson Text"/>
              </a:rPr>
              <a:t> </a:t>
            </a:r>
            <a:r>
              <a:rPr lang="it-IT" b="1" i="0" dirty="0" err="1">
                <a:effectLst/>
                <a:latin typeface="Crimson Text"/>
              </a:rPr>
              <a:t>integration</a:t>
            </a:r>
            <a:r>
              <a:rPr lang="it-IT" b="0" i="0" dirty="0">
                <a:effectLst/>
                <a:latin typeface="Crimson Text"/>
              </a:rPr>
              <a:t>: integrazione e scambio di informazioni in orizzontale e in verticale, tra tutti gli attori del processo produttivo.</a:t>
            </a:r>
            <a:br>
              <a:rPr lang="it-IT" b="0" i="0" dirty="0">
                <a:effectLst/>
                <a:latin typeface="Crimson Text"/>
              </a:rPr>
            </a:br>
            <a:r>
              <a:rPr lang="it-IT" b="0" i="0" dirty="0">
                <a:effectLst/>
                <a:latin typeface="Crimson Text"/>
              </a:rPr>
              <a:t>- </a:t>
            </a:r>
            <a:r>
              <a:rPr lang="it-IT" b="1" i="0" dirty="0">
                <a:effectLst/>
                <a:latin typeface="Crimson Text"/>
              </a:rPr>
              <a:t>Industrial internet</a:t>
            </a:r>
            <a:r>
              <a:rPr lang="it-IT" b="0" i="0" dirty="0">
                <a:effectLst/>
                <a:latin typeface="Crimson Text"/>
              </a:rPr>
              <a:t>: comunicazione tra elementi della produzione, non solo all’interno dell'azienda, ma anche all’esterno grazie all'utilizzo di internet.</a:t>
            </a:r>
            <a:br>
              <a:rPr lang="it-IT" b="0" i="0" dirty="0">
                <a:effectLst/>
                <a:latin typeface="Crimson Text"/>
              </a:rPr>
            </a:br>
            <a:r>
              <a:rPr lang="it-IT" b="0" i="0" dirty="0">
                <a:effectLst/>
                <a:latin typeface="Crimson Text"/>
              </a:rPr>
              <a:t>- </a:t>
            </a:r>
            <a:r>
              <a:rPr lang="it-IT" b="1" i="0" dirty="0">
                <a:effectLst/>
                <a:latin typeface="Crimson Text"/>
              </a:rPr>
              <a:t>Cloud</a:t>
            </a:r>
            <a:r>
              <a:rPr lang="it-IT" b="0" i="0" dirty="0">
                <a:effectLst/>
                <a:latin typeface="Crimson Text"/>
              </a:rPr>
              <a:t>: implementazione di tutte le tecnologie cloud come lo storage online delle informazioni, l’uso del cloud computing, e di servizi esterni di analisi dati, ecc. Nel Cloud sono contemplate anche le tecniche di gestione di grandissime quantità di dati attraverso sistemi aperti.</a:t>
            </a:r>
            <a:br>
              <a:rPr lang="it-IT" b="0" i="0" dirty="0">
                <a:effectLst/>
                <a:latin typeface="Crimson Text"/>
              </a:rPr>
            </a:br>
            <a:r>
              <a:rPr lang="it-IT" b="0" i="0" dirty="0">
                <a:effectLst/>
                <a:latin typeface="Crimson Text"/>
              </a:rPr>
              <a:t>- </a:t>
            </a:r>
            <a:r>
              <a:rPr lang="it-IT" b="1" i="0" dirty="0">
                <a:effectLst/>
                <a:latin typeface="Crimson Text"/>
              </a:rPr>
              <a:t>Cyber-security</a:t>
            </a:r>
            <a:r>
              <a:rPr lang="it-IT" b="0" i="0" dirty="0">
                <a:effectLst/>
                <a:latin typeface="Crimson Text"/>
              </a:rPr>
              <a:t>: l’aumento delle interconnessioni interne ed esterne aprono la porta a tutta la tematica della sicurezza delle informazioni e dei sistemi che non devono essere alterati dall’esterno.</a:t>
            </a:r>
            <a:br>
              <a:rPr lang="it-IT" b="0" i="0" dirty="0">
                <a:effectLst/>
                <a:latin typeface="Crimson Text"/>
              </a:rPr>
            </a:br>
            <a:r>
              <a:rPr lang="it-IT" b="0" i="0" dirty="0">
                <a:effectLst/>
                <a:latin typeface="Crimson Text"/>
              </a:rPr>
              <a:t>- </a:t>
            </a:r>
            <a:r>
              <a:rPr lang="it-IT" b="1" i="0" dirty="0">
                <a:effectLst/>
                <a:latin typeface="Crimson Text"/>
              </a:rPr>
              <a:t>Big Data Analytics</a:t>
            </a:r>
            <a:r>
              <a:rPr lang="it-IT" b="0" i="0" dirty="0">
                <a:effectLst/>
                <a:latin typeface="Crimson Text"/>
              </a:rPr>
              <a:t>: tecniche di gestione di grandissime quantità di dati attraverso sistemi aperti che permettono previsioni o predizioni.</a:t>
            </a:r>
          </a:p>
        </p:txBody>
      </p:sp>
    </p:spTree>
    <p:extLst>
      <p:ext uri="{BB962C8B-B14F-4D97-AF65-F5344CB8AC3E}">
        <p14:creationId xmlns:p14="http://schemas.microsoft.com/office/powerpoint/2010/main" val="375967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3941931-43EF-4019-B081-14DB4A83DB51}"/>
              </a:ext>
            </a:extLst>
          </p:cNvPr>
          <p:cNvSpPr txBox="1"/>
          <p:nvPr/>
        </p:nvSpPr>
        <p:spPr>
          <a:xfrm>
            <a:off x="654817" y="6337002"/>
            <a:ext cx="6096000" cy="646331"/>
          </a:xfrm>
          <a:prstGeom prst="rect">
            <a:avLst/>
          </a:prstGeom>
          <a:noFill/>
        </p:spPr>
        <p:txBody>
          <a:bodyPr wrap="square">
            <a:spAutoFit/>
          </a:bodyPr>
          <a:lstStyle/>
          <a:p>
            <a:r>
              <a:rPr lang="it-IT" dirty="0">
                <a:hlinkClick r:id="rId2"/>
              </a:rPr>
              <a:t>https://www.youtube.com/watch?v=jZffi5fLH8k</a:t>
            </a:r>
            <a:endParaRPr lang="it-IT" dirty="0"/>
          </a:p>
          <a:p>
            <a:endParaRPr lang="it-IT" dirty="0"/>
          </a:p>
        </p:txBody>
      </p:sp>
      <p:pic>
        <p:nvPicPr>
          <p:cNvPr id="9218" name="Picture 2" descr="Agricoltura 4.0, la tecnologia al servizio del cibo - la Repubblica">
            <a:extLst>
              <a:ext uri="{FF2B5EF4-FFF2-40B4-BE49-F238E27FC236}">
                <a16:creationId xmlns:a16="http://schemas.microsoft.com/office/drawing/2014/main" id="{FE90A22A-759F-49D0-B79C-9F5ED0EE4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012" y="368747"/>
            <a:ext cx="4080748" cy="230964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gricoltura 4.0: KUHN is ready | KUHN Italia">
            <a:extLst>
              <a:ext uri="{FF2B5EF4-FFF2-40B4-BE49-F238E27FC236}">
                <a16:creationId xmlns:a16="http://schemas.microsoft.com/office/drawing/2014/main" id="{DFD6FF76-41BF-4429-AF4F-9C3B0B714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13" y="3168119"/>
            <a:ext cx="5122637" cy="288148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obot di mungitura per mucche - Taurus - Lely - a box singolo / con sistema  di pulizia">
            <a:extLst>
              <a:ext uri="{FF2B5EF4-FFF2-40B4-BE49-F238E27FC236}">
                <a16:creationId xmlns:a16="http://schemas.microsoft.com/office/drawing/2014/main" id="{30FB4720-6B6A-49D2-B26D-F0E649E36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750" y="3429000"/>
            <a:ext cx="5122637" cy="295974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AGRICOLTURA 4.0 - Amodio &amp; Partners">
            <a:extLst>
              <a:ext uri="{FF2B5EF4-FFF2-40B4-BE49-F238E27FC236}">
                <a16:creationId xmlns:a16="http://schemas.microsoft.com/office/drawing/2014/main" id="{8A23A478-A61E-4A91-B14E-686499199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578" y="368747"/>
            <a:ext cx="2996341" cy="251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8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FE3EFC8-C3E7-1F9B-02F6-45DF89A6AD3D}"/>
              </a:ext>
            </a:extLst>
          </p:cNvPr>
          <p:cNvSpPr txBox="1"/>
          <p:nvPr/>
        </p:nvSpPr>
        <p:spPr>
          <a:xfrm>
            <a:off x="471487" y="104775"/>
            <a:ext cx="9496425" cy="523220"/>
          </a:xfrm>
          <a:prstGeom prst="rect">
            <a:avLst/>
          </a:prstGeom>
          <a:noFill/>
        </p:spPr>
        <p:txBody>
          <a:bodyPr wrap="square" rtlCol="0">
            <a:spAutoFit/>
          </a:bodyPr>
          <a:lstStyle/>
          <a:p>
            <a:r>
              <a:rPr lang="it-IT" sz="2800" dirty="0">
                <a:solidFill>
                  <a:schemeClr val="accent2"/>
                </a:solidFill>
              </a:rPr>
              <a:t>Quali sono gli effetti occupazionali della digitalizzazione?</a:t>
            </a:r>
          </a:p>
        </p:txBody>
      </p:sp>
      <p:sp>
        <p:nvSpPr>
          <p:cNvPr id="3" name="CasellaDiTesto 2">
            <a:extLst>
              <a:ext uri="{FF2B5EF4-FFF2-40B4-BE49-F238E27FC236}">
                <a16:creationId xmlns:a16="http://schemas.microsoft.com/office/drawing/2014/main" id="{4E2991E2-D930-B411-8B49-21C691C653BF}"/>
              </a:ext>
            </a:extLst>
          </p:cNvPr>
          <p:cNvSpPr txBox="1"/>
          <p:nvPr/>
        </p:nvSpPr>
        <p:spPr>
          <a:xfrm>
            <a:off x="471487" y="723245"/>
            <a:ext cx="11249026" cy="5940088"/>
          </a:xfrm>
          <a:prstGeom prst="rect">
            <a:avLst/>
          </a:prstGeom>
          <a:noFill/>
        </p:spPr>
        <p:txBody>
          <a:bodyPr wrap="square" rtlCol="0">
            <a:spAutoFit/>
          </a:bodyPr>
          <a:lstStyle/>
          <a:p>
            <a:r>
              <a:rPr lang="it-IT" sz="2000" dirty="0"/>
              <a:t>Gli effetti dell’innovazione sull’occupazione sono stati analizzati a partire diverse prospettive e approcci teorici.</a:t>
            </a:r>
          </a:p>
          <a:p>
            <a:endParaRPr lang="it-IT" sz="2000" dirty="0"/>
          </a:p>
          <a:p>
            <a:pPr marL="342900" indent="-342900">
              <a:buFont typeface="Arial" panose="020B0604020202020204" pitchFamily="34" charset="0"/>
              <a:buChar char="•"/>
            </a:pPr>
            <a:r>
              <a:rPr lang="it-IT" sz="2000" b="1" dirty="0"/>
              <a:t>Per l’economia cosiddetta mainstream l’innovazione è un elemento esogeno</a:t>
            </a:r>
            <a:r>
              <a:rPr lang="it-IT" sz="2000" dirty="0"/>
              <a:t> che avviene sempre in un contesto di equilibrio parziale o generale in cui si assume che il mercato sia sempre in grado di aggiustarsi autonomamente. </a:t>
            </a:r>
            <a:r>
              <a:rPr lang="it-IT" sz="2000" b="1" dirty="0"/>
              <a:t>La disoccupazione tecnologica non esiste </a:t>
            </a:r>
            <a:r>
              <a:rPr lang="it-IT" sz="2000" dirty="0"/>
              <a:t>(basta un aggiustamento salariale accettato dai lavoratori per riportare il sistema in equilibrio). La disoccupazione, semmai, è sempre temporanea e frizionale (o riconducibile a rigidità del mercato del lavoro, quali la contrattazione collettiva o l’esistenza di minimi salariali).  </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Al contrario, </a:t>
            </a:r>
            <a:r>
              <a:rPr lang="it-IT" sz="2000" b="1" dirty="0"/>
              <a:t>da una prospettiva del disequilibrio, la comparsa di tecnologie radicalmente nuove può produrre un cambiamento di paradigma tecnologico </a:t>
            </a:r>
            <a:r>
              <a:rPr lang="it-IT" sz="2000" dirty="0"/>
              <a:t>che si accompagna a degli shock occupazionali. Ciò rende necessario un processo di adeguamento che implica, tra le altre cose, degli interventi politici atti a mutare il contesto istituzionale.    </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b="1" dirty="0"/>
              <a:t>Da una prospettiva marxista, le macchine hanno un effetto dequalificante sul lavoro</a:t>
            </a:r>
            <a:r>
              <a:rPr lang="it-IT" sz="2000" dirty="0"/>
              <a:t>, nascono dall’esigenza di sostituire i lavoratori e vanno ad aumentare l’autorità e il controllo sui processi lavorativi. La stessa innovazione tecnologica può essere letta come un effetto della dialettica conflittuale tra capitale e lavoro. </a:t>
            </a:r>
          </a:p>
        </p:txBody>
      </p:sp>
    </p:spTree>
    <p:extLst>
      <p:ext uri="{BB962C8B-B14F-4D97-AF65-F5344CB8AC3E}">
        <p14:creationId xmlns:p14="http://schemas.microsoft.com/office/powerpoint/2010/main" val="298357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OBOT VISIONS - Asimov cover on Behance">
            <a:extLst>
              <a:ext uri="{FF2B5EF4-FFF2-40B4-BE49-F238E27FC236}">
                <a16:creationId xmlns:a16="http://schemas.microsoft.com/office/drawing/2014/main" id="{2FDD8C23-5C5D-C08B-9492-A482A6310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ADEA1E0-3AD7-A333-1992-3E7C25441E6B}"/>
              </a:ext>
            </a:extLst>
          </p:cNvPr>
          <p:cNvSpPr txBox="1"/>
          <p:nvPr/>
        </p:nvSpPr>
        <p:spPr>
          <a:xfrm>
            <a:off x="6438900" y="1866900"/>
            <a:ext cx="5181600" cy="1754326"/>
          </a:xfrm>
          <a:prstGeom prst="rect">
            <a:avLst/>
          </a:prstGeom>
          <a:noFill/>
        </p:spPr>
        <p:txBody>
          <a:bodyPr wrap="square" rtlCol="0">
            <a:spAutoFit/>
          </a:bodyPr>
          <a:lstStyle/>
          <a:p>
            <a:r>
              <a:rPr lang="it-IT" sz="3600" dirty="0">
                <a:solidFill>
                  <a:schemeClr val="accent2"/>
                </a:solidFill>
              </a:rPr>
              <a:t>I robot sostituiranno del tutto i lavoratori e le lavoratrici?</a:t>
            </a:r>
          </a:p>
        </p:txBody>
      </p:sp>
    </p:spTree>
    <p:extLst>
      <p:ext uri="{BB962C8B-B14F-4D97-AF65-F5344CB8AC3E}">
        <p14:creationId xmlns:p14="http://schemas.microsoft.com/office/powerpoint/2010/main" val="276618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60CC532-880F-33C3-A8B8-01048F8FED06}"/>
              </a:ext>
            </a:extLst>
          </p:cNvPr>
          <p:cNvSpPr txBox="1"/>
          <p:nvPr/>
        </p:nvSpPr>
        <p:spPr>
          <a:xfrm>
            <a:off x="419100" y="1557367"/>
            <a:ext cx="5324475" cy="4524315"/>
          </a:xfrm>
          <a:prstGeom prst="rect">
            <a:avLst/>
          </a:prstGeom>
          <a:noFill/>
        </p:spPr>
        <p:txBody>
          <a:bodyPr wrap="square">
            <a:spAutoFit/>
          </a:bodyPr>
          <a:lstStyle/>
          <a:p>
            <a:r>
              <a:rPr lang="it-IT" sz="2400" b="0" i="0" dirty="0">
                <a:solidFill>
                  <a:srgbClr val="202122"/>
                </a:solidFill>
                <a:effectLst/>
                <a:cs typeface="Times New Roman" panose="02020603050405020304" pitchFamily="18" charset="0"/>
              </a:rPr>
              <a:t>Il termine luddismo indica tutte le forme di lotta violenta contro l'introduzione di nuove macchine e, per estensione e con intento denigratorio, ogni resistenza operaia al mutamento tecnologico. Il </a:t>
            </a:r>
            <a:r>
              <a:rPr lang="it-IT" sz="2400" i="0" dirty="0">
                <a:solidFill>
                  <a:srgbClr val="202122"/>
                </a:solidFill>
                <a:effectLst/>
                <a:cs typeface="Times New Roman" panose="02020603050405020304" pitchFamily="18" charset="0"/>
              </a:rPr>
              <a:t>luddismo</a:t>
            </a:r>
            <a:r>
              <a:rPr lang="it-IT" sz="2400" b="0" i="0" dirty="0">
                <a:solidFill>
                  <a:srgbClr val="202122"/>
                </a:solidFill>
                <a:effectLst/>
                <a:cs typeface="Times New Roman" panose="02020603050405020304" pitchFamily="18" charset="0"/>
              </a:rPr>
              <a:t> è stato un movimento di protesta operaia sviluppatosi all'inizio del XIX secolo in Inghilterra caratterizzato dal sabotaggio della produzione industriale, attraverso la distruzione di macchine considerate una minaccia dai lavoratori e causa di bassi salari e disoccupazione.</a:t>
            </a:r>
            <a:endParaRPr lang="it-IT" sz="2400" dirty="0">
              <a:cs typeface="Times New Roman" panose="02020603050405020304" pitchFamily="18" charset="0"/>
            </a:endParaRPr>
          </a:p>
        </p:txBody>
      </p:sp>
      <p:pic>
        <p:nvPicPr>
          <p:cNvPr id="2050" name="Picture 2" descr="Cos'è il luddismo? | Sapere.it">
            <a:extLst>
              <a:ext uri="{FF2B5EF4-FFF2-40B4-BE49-F238E27FC236}">
                <a16:creationId xmlns:a16="http://schemas.microsoft.com/office/drawing/2014/main" id="{00DAFC3D-D8B5-846A-AAB4-6A5376181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78536"/>
            <a:ext cx="5505450" cy="361736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8A0E728-BEEC-50B8-FC61-4AD847613DF7}"/>
              </a:ext>
            </a:extLst>
          </p:cNvPr>
          <p:cNvSpPr txBox="1"/>
          <p:nvPr/>
        </p:nvSpPr>
        <p:spPr>
          <a:xfrm>
            <a:off x="619125" y="514350"/>
            <a:ext cx="2838450" cy="584775"/>
          </a:xfrm>
          <a:prstGeom prst="rect">
            <a:avLst/>
          </a:prstGeom>
          <a:noFill/>
        </p:spPr>
        <p:txBody>
          <a:bodyPr wrap="square" rtlCol="0">
            <a:spAutoFit/>
          </a:bodyPr>
          <a:lstStyle/>
          <a:p>
            <a:r>
              <a:rPr lang="it-IT" sz="3200" dirty="0">
                <a:solidFill>
                  <a:schemeClr val="accent2"/>
                </a:solidFill>
              </a:rPr>
              <a:t>Il luddismo</a:t>
            </a:r>
          </a:p>
        </p:txBody>
      </p:sp>
    </p:spTree>
    <p:extLst>
      <p:ext uri="{BB962C8B-B14F-4D97-AF65-F5344CB8AC3E}">
        <p14:creationId xmlns:p14="http://schemas.microsoft.com/office/powerpoint/2010/main" val="1156120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C1B2FE3-DF81-ED65-E243-36A19627A525}"/>
              </a:ext>
            </a:extLst>
          </p:cNvPr>
          <p:cNvSpPr txBox="1"/>
          <p:nvPr/>
        </p:nvSpPr>
        <p:spPr>
          <a:xfrm>
            <a:off x="857250" y="485775"/>
            <a:ext cx="10687050" cy="5386090"/>
          </a:xfrm>
          <a:prstGeom prst="rect">
            <a:avLst/>
          </a:prstGeom>
          <a:noFill/>
        </p:spPr>
        <p:txBody>
          <a:bodyPr wrap="square" rtlCol="0">
            <a:spAutoFit/>
          </a:bodyPr>
          <a:lstStyle/>
          <a:p>
            <a:r>
              <a:rPr lang="it-IT" sz="3600" dirty="0">
                <a:solidFill>
                  <a:schemeClr val="accent2"/>
                </a:solidFill>
              </a:rPr>
              <a:t>Il paradosso di </a:t>
            </a:r>
            <a:r>
              <a:rPr lang="it-IT" sz="3600" dirty="0" err="1">
                <a:solidFill>
                  <a:schemeClr val="accent2"/>
                </a:solidFill>
              </a:rPr>
              <a:t>Moravec</a:t>
            </a:r>
            <a:endParaRPr lang="it-IT" sz="3600" dirty="0">
              <a:solidFill>
                <a:schemeClr val="accent2"/>
              </a:solidFill>
            </a:endParaRPr>
          </a:p>
          <a:p>
            <a:endParaRPr lang="it-IT" sz="2000" dirty="0"/>
          </a:p>
          <a:p>
            <a:r>
              <a:rPr lang="it-IT" sz="2400" dirty="0"/>
              <a:t>È relativamente semplice fare in modo che i computer esibiscano capacità simili a quelle degli adulti nei test di intelligenza o giocando a scacchi e difficile o impossibile dare loro le abilità di un bambino di un anno quando si tratta di percezione e mobilità.</a:t>
            </a:r>
          </a:p>
          <a:p>
            <a:endParaRPr lang="it-IT" sz="2400" dirty="0"/>
          </a:p>
          <a:p>
            <a:r>
              <a:rPr lang="it-IT" sz="2400" dirty="0"/>
              <a:t>Flessibilità, giudizio, senso comune, capacità di prendere decisioni in situazioni impreviste sono caratteristiche difficili da codificare in degli algoritmi. Alcuni lavori poco qualificati sono difficilmente sostituibili dai robot (mentre viceversa alcuni compiti complessi di progettazione possono essere svolti dalle macchine).</a:t>
            </a:r>
          </a:p>
          <a:p>
            <a:endParaRPr lang="it-IT" sz="2400" dirty="0"/>
          </a:p>
          <a:p>
            <a:r>
              <a:rPr lang="it-IT" sz="2400" dirty="0"/>
              <a:t>È anche vero che, negli ultimi lustri, i sistemi di </a:t>
            </a:r>
            <a:r>
              <a:rPr lang="it-IT" sz="2400" b="1" i="1" dirty="0"/>
              <a:t>machine learning </a:t>
            </a:r>
            <a:r>
              <a:rPr lang="it-IT" sz="2400" dirty="0"/>
              <a:t>e </a:t>
            </a:r>
            <a:r>
              <a:rPr lang="it-IT" sz="2400" b="1" i="1" dirty="0"/>
              <a:t>deep learning </a:t>
            </a:r>
            <a:r>
              <a:rPr lang="it-IT" sz="2400" dirty="0"/>
              <a:t>stanno spingendo in avanti le frontiere della robotica.   </a:t>
            </a:r>
          </a:p>
        </p:txBody>
      </p:sp>
    </p:spTree>
    <p:extLst>
      <p:ext uri="{BB962C8B-B14F-4D97-AF65-F5344CB8AC3E}">
        <p14:creationId xmlns:p14="http://schemas.microsoft.com/office/powerpoint/2010/main" val="8077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BCDCBA6-19E0-6132-78D5-22A4E3B6CC40}"/>
              </a:ext>
            </a:extLst>
          </p:cNvPr>
          <p:cNvSpPr txBox="1"/>
          <p:nvPr/>
        </p:nvSpPr>
        <p:spPr>
          <a:xfrm>
            <a:off x="552450" y="438150"/>
            <a:ext cx="10487025" cy="6001643"/>
          </a:xfrm>
          <a:prstGeom prst="rect">
            <a:avLst/>
          </a:prstGeom>
          <a:noFill/>
        </p:spPr>
        <p:txBody>
          <a:bodyPr wrap="square" rtlCol="0">
            <a:spAutoFit/>
          </a:bodyPr>
          <a:lstStyle/>
          <a:p>
            <a:r>
              <a:rPr lang="it-IT" sz="2400" dirty="0">
                <a:solidFill>
                  <a:schemeClr val="accent2"/>
                </a:solidFill>
              </a:rPr>
              <a:t>Gli effetti quanti-qualitativi della digitalizzazione sull’occupazione</a:t>
            </a:r>
          </a:p>
          <a:p>
            <a:endParaRPr lang="it-IT" sz="2400" dirty="0">
              <a:solidFill>
                <a:schemeClr val="accent2"/>
              </a:solidFill>
            </a:endParaRPr>
          </a:p>
          <a:p>
            <a:r>
              <a:rPr lang="it-IT" sz="2400" dirty="0"/>
              <a:t>Non è semplice stabilire quali effetti la digitalizzazione stia avendo sull’occupazione da un punto di vista sia quantitativo che qualitativo. Dipende anche dalla scala che si considera (se a livello micro, cioè della singola impresa, o macro, cioè dell’economia nel suo complesso).</a:t>
            </a:r>
          </a:p>
          <a:p>
            <a:endParaRPr lang="it-IT" sz="2400" dirty="0"/>
          </a:p>
          <a:p>
            <a:r>
              <a:rPr lang="it-IT" sz="2400" dirty="0"/>
              <a:t>Gli studi esistenti mettono in luce una serie di rischi e di opportunità.</a:t>
            </a:r>
          </a:p>
          <a:p>
            <a:endParaRPr lang="it-IT" sz="2400" dirty="0"/>
          </a:p>
          <a:p>
            <a:r>
              <a:rPr lang="it-IT" sz="2400" dirty="0"/>
              <a:t>Le opportunità riguardano, in primo luogo, la possibilità di migliorare la sicurezza sul lavoro e alleggerire i carichi.</a:t>
            </a:r>
          </a:p>
          <a:p>
            <a:endParaRPr lang="it-IT" sz="2400" dirty="0"/>
          </a:p>
          <a:p>
            <a:r>
              <a:rPr lang="it-IT" sz="2400" dirty="0"/>
              <a:t>Quanto ai rischi, emerge la possibilità di una riduzione complessiva dell’occupazione e di una crescente polarizzazione del mercato del lavoro con la scomparsa del lavoro mediamente qualificato e più routinario e un conseguente aumento delle sperequazioni sociali. </a:t>
            </a:r>
          </a:p>
        </p:txBody>
      </p:sp>
    </p:spTree>
    <p:extLst>
      <p:ext uri="{BB962C8B-B14F-4D97-AF65-F5344CB8AC3E}">
        <p14:creationId xmlns:p14="http://schemas.microsoft.com/office/powerpoint/2010/main" val="361500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067D4D4-1596-410D-98F9-30B640EDD200}"/>
              </a:ext>
            </a:extLst>
          </p:cNvPr>
          <p:cNvSpPr txBox="1"/>
          <p:nvPr/>
        </p:nvSpPr>
        <p:spPr>
          <a:xfrm>
            <a:off x="819805" y="366623"/>
            <a:ext cx="10951781" cy="6124754"/>
          </a:xfrm>
          <a:prstGeom prst="rect">
            <a:avLst/>
          </a:prstGeom>
          <a:noFill/>
        </p:spPr>
        <p:txBody>
          <a:bodyPr wrap="square">
            <a:spAutoFit/>
          </a:bodyPr>
          <a:lstStyle/>
          <a:p>
            <a:r>
              <a:rPr lang="it-IT" sz="2800" dirty="0"/>
              <a:t>La relazione tra cambiamento tecnologico e lavoro va osservata da una pluralità di angolazioni, quali:</a:t>
            </a:r>
          </a:p>
          <a:p>
            <a:endParaRPr lang="it-IT" sz="2400" dirty="0"/>
          </a:p>
          <a:p>
            <a:endParaRPr lang="it-IT" sz="2400" dirty="0"/>
          </a:p>
          <a:p>
            <a:r>
              <a:rPr lang="it-IT" sz="2400" dirty="0"/>
              <a:t>• la quantità e la qualità dell’occupazione; </a:t>
            </a:r>
          </a:p>
          <a:p>
            <a:endParaRPr lang="it-IT" sz="2400" dirty="0"/>
          </a:p>
          <a:p>
            <a:r>
              <a:rPr lang="it-IT" sz="2400" dirty="0"/>
              <a:t>• le competenze e la formazione; </a:t>
            </a:r>
          </a:p>
          <a:p>
            <a:endParaRPr lang="it-IT" sz="2400" dirty="0"/>
          </a:p>
          <a:p>
            <a:r>
              <a:rPr lang="it-IT" sz="2400" dirty="0"/>
              <a:t>• le relazioni industriali e la regolamentazione; </a:t>
            </a:r>
          </a:p>
          <a:p>
            <a:endParaRPr lang="it-IT" sz="2400" dirty="0"/>
          </a:p>
          <a:p>
            <a:r>
              <a:rPr lang="it-IT" sz="2400" dirty="0"/>
              <a:t>• le politiche industriali; </a:t>
            </a:r>
          </a:p>
          <a:p>
            <a:endParaRPr lang="it-IT" sz="2400" dirty="0"/>
          </a:p>
          <a:p>
            <a:r>
              <a:rPr lang="it-IT" sz="2400" dirty="0"/>
              <a:t>• la nuova organizzazione del lavoro e del welfare state; </a:t>
            </a:r>
          </a:p>
          <a:p>
            <a:endParaRPr lang="it-IT" sz="2400" dirty="0"/>
          </a:p>
          <a:p>
            <a:r>
              <a:rPr lang="it-IT" sz="2400" dirty="0"/>
              <a:t>• l’interazione tra prospetti micro (condizioni lavorative che cambiano) e macro (crescita economica). </a:t>
            </a:r>
          </a:p>
        </p:txBody>
      </p:sp>
    </p:spTree>
    <p:extLst>
      <p:ext uri="{BB962C8B-B14F-4D97-AF65-F5344CB8AC3E}">
        <p14:creationId xmlns:p14="http://schemas.microsoft.com/office/powerpoint/2010/main" val="271363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gital + platform = 1 #18. Digital and platform are two words that… | by  Shippr | Medium">
            <a:extLst>
              <a:ext uri="{FF2B5EF4-FFF2-40B4-BE49-F238E27FC236}">
                <a16:creationId xmlns:a16="http://schemas.microsoft.com/office/drawing/2014/main" id="{CCB16D1D-A317-4463-B02F-E7A625CEE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187" y="-31861"/>
            <a:ext cx="4168338" cy="208416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604CCB1-D81F-4EE4-82DB-4B11BC30D4A9}"/>
              </a:ext>
            </a:extLst>
          </p:cNvPr>
          <p:cNvSpPr txBox="1"/>
          <p:nvPr/>
        </p:nvSpPr>
        <p:spPr>
          <a:xfrm>
            <a:off x="273269" y="517803"/>
            <a:ext cx="11147206" cy="6432530"/>
          </a:xfrm>
          <a:prstGeom prst="rect">
            <a:avLst/>
          </a:prstGeom>
          <a:noFill/>
        </p:spPr>
        <p:txBody>
          <a:bodyPr wrap="square">
            <a:spAutoFit/>
          </a:bodyPr>
          <a:lstStyle/>
          <a:p>
            <a:r>
              <a:rPr lang="it-IT" sz="2800" b="1" dirty="0">
                <a:solidFill>
                  <a:schemeClr val="tx2"/>
                </a:solidFill>
                <a:latin typeface="Crimson Text"/>
              </a:rPr>
              <a:t>Capitalismo delle piattaforme </a:t>
            </a:r>
          </a:p>
          <a:p>
            <a:endParaRPr lang="it-IT" dirty="0">
              <a:latin typeface="Crimson Text"/>
            </a:endParaRPr>
          </a:p>
          <a:p>
            <a:endParaRPr lang="it-IT" dirty="0">
              <a:latin typeface="Crimson Text"/>
            </a:endParaRPr>
          </a:p>
          <a:p>
            <a:endParaRPr lang="it-IT" dirty="0">
              <a:latin typeface="Crimson Text"/>
            </a:endParaRPr>
          </a:p>
          <a:p>
            <a:r>
              <a:rPr lang="it-IT" sz="2400" dirty="0">
                <a:latin typeface="Crimson Text"/>
              </a:rPr>
              <a:t>Sistema di intermediazione basato sulla gestione dei dati che consente di: </a:t>
            </a:r>
          </a:p>
          <a:p>
            <a:endParaRPr lang="it-IT" sz="2400" dirty="0">
              <a:latin typeface="Crimson Text"/>
            </a:endParaRPr>
          </a:p>
          <a:p>
            <a:r>
              <a:rPr lang="it-IT" sz="2400" dirty="0">
                <a:latin typeface="Crimson Text"/>
              </a:rPr>
              <a:t>• fornire un luogo online (piattaforma) dove i prestatori di servizi entrano direttamente in contatto con gli acquirenti; </a:t>
            </a:r>
          </a:p>
          <a:p>
            <a:endParaRPr lang="it-IT" sz="2400" dirty="0">
              <a:latin typeface="Crimson Text"/>
            </a:endParaRPr>
          </a:p>
          <a:p>
            <a:r>
              <a:rPr lang="it-IT" sz="2400" dirty="0">
                <a:latin typeface="Crimson Text"/>
              </a:rPr>
              <a:t>• lavorare in qualunque momento e, in molti casi, da qualunque luogo; </a:t>
            </a:r>
          </a:p>
          <a:p>
            <a:endParaRPr lang="it-IT" sz="2400" dirty="0">
              <a:latin typeface="Crimson Text"/>
            </a:endParaRPr>
          </a:p>
          <a:p>
            <a:r>
              <a:rPr lang="it-IT" sz="2400" dirty="0">
                <a:latin typeface="Crimson Text"/>
              </a:rPr>
              <a:t>• pagare sulla base di una “contrattazione” o per un prezzo prestabilito singole operazioni che normalmente sono piccole componenti di mansioni più complesse – ad esempio una ricerca bibliografica o la traduzione di un breve brano effettuata mediante piattaforme quali Amazon </a:t>
            </a:r>
            <a:r>
              <a:rPr lang="it-IT" sz="2400" dirty="0" err="1">
                <a:latin typeface="Crimson Text"/>
              </a:rPr>
              <a:t>Mechanical</a:t>
            </a:r>
            <a:r>
              <a:rPr lang="it-IT" sz="2400" dirty="0">
                <a:latin typeface="Crimson Text"/>
              </a:rPr>
              <a:t> </a:t>
            </a:r>
            <a:r>
              <a:rPr lang="it-IT" sz="2400" dirty="0" err="1">
                <a:latin typeface="Crimson Text"/>
              </a:rPr>
              <a:t>Turk</a:t>
            </a:r>
            <a:r>
              <a:rPr lang="it-IT" sz="2400" dirty="0">
                <a:latin typeface="Crimson Text"/>
              </a:rPr>
              <a:t> o </a:t>
            </a:r>
            <a:r>
              <a:rPr lang="it-IT" sz="2400" dirty="0" err="1">
                <a:latin typeface="Crimson Text"/>
              </a:rPr>
              <a:t>Crowdflower</a:t>
            </a:r>
            <a:r>
              <a:rPr lang="it-IT" sz="2400" dirty="0">
                <a:latin typeface="Crimson Text"/>
              </a:rPr>
              <a:t>; </a:t>
            </a:r>
          </a:p>
          <a:p>
            <a:endParaRPr lang="it-IT" sz="2400" dirty="0">
              <a:latin typeface="Crimson Text"/>
            </a:endParaRPr>
          </a:p>
          <a:p>
            <a:r>
              <a:rPr lang="it-IT" sz="2400" dirty="0">
                <a:latin typeface="Crimson Text"/>
              </a:rPr>
              <a:t>• intermediare o facilitare i pagamenti per qualunque tipo di transazione. </a:t>
            </a:r>
          </a:p>
          <a:p>
            <a:endParaRPr lang="it-IT" dirty="0">
              <a:latin typeface="Crimson Text"/>
            </a:endParaRPr>
          </a:p>
        </p:txBody>
      </p:sp>
    </p:spTree>
    <p:extLst>
      <p:ext uri="{BB962C8B-B14F-4D97-AF65-F5344CB8AC3E}">
        <p14:creationId xmlns:p14="http://schemas.microsoft.com/office/powerpoint/2010/main" val="412127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rando La Chiave Nel Buco Della Serratura Disegno Illustrazione stock -  Getty Images">
            <a:extLst>
              <a:ext uri="{FF2B5EF4-FFF2-40B4-BE49-F238E27FC236}">
                <a16:creationId xmlns:a16="http://schemas.microsoft.com/office/drawing/2014/main" id="{FEA2AA7B-E5D7-46AC-A3FD-0D1A70696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510" y="588148"/>
            <a:ext cx="6812784" cy="568170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CD193E71-52FC-4A2F-A997-694B9E3964C8}"/>
              </a:ext>
            </a:extLst>
          </p:cNvPr>
          <p:cNvSpPr txBox="1"/>
          <p:nvPr/>
        </p:nvSpPr>
        <p:spPr>
          <a:xfrm>
            <a:off x="493987" y="998483"/>
            <a:ext cx="7620000" cy="830997"/>
          </a:xfrm>
          <a:prstGeom prst="rect">
            <a:avLst/>
          </a:prstGeom>
          <a:noFill/>
        </p:spPr>
        <p:txBody>
          <a:bodyPr wrap="square" rtlCol="0">
            <a:spAutoFit/>
          </a:bodyPr>
          <a:lstStyle/>
          <a:p>
            <a:r>
              <a:rPr lang="it-IT" sz="4800" b="1" dirty="0">
                <a:solidFill>
                  <a:schemeClr val="tx2"/>
                </a:solidFill>
              </a:rPr>
              <a:t>KEY CONCEPTS</a:t>
            </a:r>
          </a:p>
        </p:txBody>
      </p:sp>
    </p:spTree>
    <p:extLst>
      <p:ext uri="{BB962C8B-B14F-4D97-AF65-F5344CB8AC3E}">
        <p14:creationId xmlns:p14="http://schemas.microsoft.com/office/powerpoint/2010/main" val="351004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B8D7B74-74D5-FEA9-A60E-9E058298DE6B}"/>
              </a:ext>
            </a:extLst>
          </p:cNvPr>
          <p:cNvSpPr txBox="1"/>
          <p:nvPr/>
        </p:nvSpPr>
        <p:spPr>
          <a:xfrm>
            <a:off x="885825" y="2362200"/>
            <a:ext cx="10620375" cy="3539430"/>
          </a:xfrm>
          <a:prstGeom prst="rect">
            <a:avLst/>
          </a:prstGeom>
          <a:noFill/>
        </p:spPr>
        <p:txBody>
          <a:bodyPr wrap="square">
            <a:spAutoFit/>
          </a:bodyPr>
          <a:lstStyle/>
          <a:p>
            <a:r>
              <a:rPr lang="it-IT" sz="2800" b="1" dirty="0">
                <a:latin typeface="Crimson Text"/>
              </a:rPr>
              <a:t>Capital </a:t>
            </a:r>
            <a:r>
              <a:rPr lang="it-IT" sz="2800" b="1" dirty="0" err="1">
                <a:latin typeface="Crimson Text"/>
              </a:rPr>
              <a:t>platform</a:t>
            </a:r>
            <a:r>
              <a:rPr lang="it-IT" sz="2800" dirty="0">
                <a:latin typeface="Crimson Text"/>
              </a:rPr>
              <a:t>: connettono clienti con venditori o affittuari che cedono in modo diretto beni di cui sono proprietari (</a:t>
            </a:r>
            <a:r>
              <a:rPr lang="it-IT" sz="2800" dirty="0" err="1">
                <a:latin typeface="Crimson Text"/>
              </a:rPr>
              <a:t>Ebay</a:t>
            </a:r>
            <a:r>
              <a:rPr lang="it-IT" sz="2800" dirty="0">
                <a:latin typeface="Crimson Text"/>
              </a:rPr>
              <a:t> e </a:t>
            </a:r>
            <a:r>
              <a:rPr lang="it-IT" sz="2800" dirty="0" err="1">
                <a:latin typeface="Crimson Text"/>
              </a:rPr>
              <a:t>Airbnb</a:t>
            </a:r>
            <a:r>
              <a:rPr lang="it-IT" sz="2800" dirty="0">
                <a:latin typeface="Crimson Text"/>
              </a:rPr>
              <a:t>).</a:t>
            </a:r>
          </a:p>
          <a:p>
            <a:endParaRPr lang="it-IT" sz="2800" dirty="0">
              <a:latin typeface="Crimson Text"/>
            </a:endParaRPr>
          </a:p>
          <a:p>
            <a:r>
              <a:rPr lang="it-IT" sz="2800" b="1" dirty="0">
                <a:latin typeface="Crimson Text"/>
              </a:rPr>
              <a:t>Labour </a:t>
            </a:r>
            <a:r>
              <a:rPr lang="it-IT" sz="2800" b="1" dirty="0" err="1">
                <a:latin typeface="Crimson Text"/>
              </a:rPr>
              <a:t>platform</a:t>
            </a:r>
            <a:r>
              <a:rPr lang="it-IT" sz="2800" b="1" dirty="0">
                <a:latin typeface="Crimson Text"/>
              </a:rPr>
              <a:t>:</a:t>
            </a:r>
            <a:r>
              <a:rPr lang="it-IT" sz="2800" dirty="0">
                <a:latin typeface="Crimson Text"/>
              </a:rPr>
              <a:t> connettono in modo immediato clienti e prestatori di servizi caratterizzati da tassi di complessità più o meno elevata (forniscono la consegna di pasti a domicilio come </a:t>
            </a:r>
            <a:r>
              <a:rPr lang="it-IT" sz="2800" dirty="0" err="1">
                <a:latin typeface="Crimson Text"/>
              </a:rPr>
              <a:t>Foodora</a:t>
            </a:r>
            <a:r>
              <a:rPr lang="it-IT" sz="2800" dirty="0">
                <a:latin typeface="Crimson Text"/>
              </a:rPr>
              <a:t> o </a:t>
            </a:r>
            <a:r>
              <a:rPr lang="it-IT" sz="2800" dirty="0" err="1">
                <a:latin typeface="Crimson Text"/>
              </a:rPr>
              <a:t>Deliveroo</a:t>
            </a:r>
            <a:r>
              <a:rPr lang="it-IT" sz="2800" dirty="0">
                <a:latin typeface="Crimson Text"/>
              </a:rPr>
              <a:t>, trasporto come Uber, servizi per la casa come </a:t>
            </a:r>
            <a:r>
              <a:rPr lang="it-IT" sz="2800" dirty="0" err="1">
                <a:latin typeface="Crimson Text"/>
              </a:rPr>
              <a:t>TaskRabbit</a:t>
            </a:r>
            <a:r>
              <a:rPr lang="it-IT" sz="2800" dirty="0">
                <a:latin typeface="Crimson Text"/>
              </a:rPr>
              <a:t> o servizi intellettuali come Amazon </a:t>
            </a:r>
            <a:r>
              <a:rPr lang="it-IT" sz="2800" dirty="0" err="1">
                <a:latin typeface="Crimson Text"/>
              </a:rPr>
              <a:t>Mechanical</a:t>
            </a:r>
            <a:r>
              <a:rPr lang="it-IT" sz="2800" dirty="0">
                <a:latin typeface="Crimson Text"/>
              </a:rPr>
              <a:t> </a:t>
            </a:r>
            <a:r>
              <a:rPr lang="it-IT" sz="2800" dirty="0" err="1">
                <a:latin typeface="Crimson Text"/>
              </a:rPr>
              <a:t>Turk</a:t>
            </a:r>
            <a:r>
              <a:rPr lang="it-IT" sz="2800" dirty="0">
                <a:latin typeface="Crimson Text"/>
              </a:rPr>
              <a:t> e </a:t>
            </a:r>
            <a:r>
              <a:rPr lang="it-IT" sz="2800" dirty="0" err="1">
                <a:latin typeface="Crimson Text"/>
              </a:rPr>
              <a:t>Crowdflower</a:t>
            </a:r>
            <a:r>
              <a:rPr lang="it-IT" sz="2800" dirty="0">
                <a:latin typeface="Crimson Text"/>
              </a:rPr>
              <a:t>). </a:t>
            </a:r>
          </a:p>
        </p:txBody>
      </p:sp>
      <p:pic>
        <p:nvPicPr>
          <p:cNvPr id="4" name="Picture 2" descr="Digital + platform = 1 #18. Digital and platform are two words that… | by  Shippr | Medium">
            <a:extLst>
              <a:ext uri="{FF2B5EF4-FFF2-40B4-BE49-F238E27FC236}">
                <a16:creationId xmlns:a16="http://schemas.microsoft.com/office/drawing/2014/main" id="{880F0F94-87C1-C933-9240-7F50419B3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187" y="-41386"/>
            <a:ext cx="4168338" cy="208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36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07DF46B-D2D4-4E0C-9EC0-B22A87FE697B}"/>
              </a:ext>
            </a:extLst>
          </p:cNvPr>
          <p:cNvSpPr txBox="1"/>
          <p:nvPr/>
        </p:nvSpPr>
        <p:spPr>
          <a:xfrm>
            <a:off x="231228" y="605117"/>
            <a:ext cx="10983310" cy="6143285"/>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it-IT" i="1" dirty="0">
                <a:effectLst/>
                <a:latin typeface="Crimson Text"/>
                <a:ea typeface="Times New Roman" panose="02020603050405020304" pitchFamily="18" charset="0"/>
                <a:cs typeface="Times New Roman" panose="02020603050405020304" pitchFamily="18" charset="0"/>
              </a:rPr>
              <a:t>Piattaforme pubblicitarie </a:t>
            </a:r>
            <a:r>
              <a:rPr lang="it-IT" dirty="0">
                <a:effectLst/>
                <a:latin typeface="Crimson Text"/>
                <a:ea typeface="Times New Roman" panose="02020603050405020304" pitchFamily="18" charset="0"/>
                <a:cs typeface="Times New Roman" panose="02020603050405020304" pitchFamily="18" charset="0"/>
              </a:rPr>
              <a:t>(</a:t>
            </a:r>
            <a:r>
              <a:rPr lang="it-IT" i="1" dirty="0">
                <a:effectLst/>
                <a:latin typeface="Crimson Text"/>
                <a:ea typeface="Times New Roman" panose="02020603050405020304" pitchFamily="18" charset="0"/>
                <a:cs typeface="Times New Roman" panose="02020603050405020304" pitchFamily="18" charset="0"/>
              </a:rPr>
              <a:t>advertising </a:t>
            </a:r>
            <a:r>
              <a:rPr lang="it-IT" i="1" dirty="0" err="1">
                <a:effectLst/>
                <a:latin typeface="Crimson Text"/>
                <a:ea typeface="Times New Roman" panose="02020603050405020304" pitchFamily="18" charset="0"/>
                <a:cs typeface="Times New Roman" panose="02020603050405020304" pitchFamily="18" charset="0"/>
              </a:rPr>
              <a:t>platforms</a:t>
            </a:r>
            <a:r>
              <a:rPr lang="it-IT" dirty="0">
                <a:effectLst/>
                <a:latin typeface="Crimson Text"/>
                <a:ea typeface="Times New Roman" panose="02020603050405020304" pitchFamily="18" charset="0"/>
                <a:cs typeface="Times New Roman" panose="02020603050405020304" pitchFamily="18" charset="0"/>
              </a:rPr>
              <a:t>) come Google e Facebook, che estraggono informazioni dai propri utenti per rivendere i loro profili sotto forma di spazi pubblicitari.</a:t>
            </a:r>
          </a:p>
          <a:p>
            <a:pPr marL="342900" lvl="0" indent="-342900">
              <a:lnSpc>
                <a:spcPct val="107000"/>
              </a:lnSpc>
              <a:spcAft>
                <a:spcPts val="800"/>
              </a:spcAft>
              <a:buSzPts val="1000"/>
              <a:buFont typeface="Symbol" panose="05050102010706020507" pitchFamily="18" charset="2"/>
              <a:buChar char=""/>
              <a:tabLst>
                <a:tab pos="457200" algn="l"/>
              </a:tabLst>
            </a:pPr>
            <a:endParaRPr lang="it-IT" dirty="0">
              <a:effectLst/>
              <a:latin typeface="Crimson Tex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i="1" dirty="0">
                <a:effectLst/>
                <a:latin typeface="Crimson Text"/>
                <a:ea typeface="Times New Roman" panose="02020603050405020304" pitchFamily="18" charset="0"/>
                <a:cs typeface="Times New Roman" panose="02020603050405020304" pitchFamily="18" charset="0"/>
              </a:rPr>
              <a:t>Piattaforme Cloud </a:t>
            </a:r>
            <a:r>
              <a:rPr lang="it-IT" dirty="0">
                <a:effectLst/>
                <a:latin typeface="Crimson Text"/>
                <a:ea typeface="Times New Roman" panose="02020603050405020304" pitchFamily="18" charset="0"/>
                <a:cs typeface="Times New Roman" panose="02020603050405020304" pitchFamily="18" charset="0"/>
              </a:rPr>
              <a:t>come Amazon Web Services, che creano hardware e software per i mercati dipendenti dal digitale e li affittano ad aziende di ogni tipo, creando monopoli sulla conoscenza.</a:t>
            </a:r>
          </a:p>
          <a:p>
            <a:pPr marL="342900" lvl="0" indent="-342900">
              <a:lnSpc>
                <a:spcPct val="107000"/>
              </a:lnSpc>
              <a:spcAft>
                <a:spcPts val="800"/>
              </a:spcAft>
              <a:buSzPts val="1000"/>
              <a:buFont typeface="Symbol" panose="05050102010706020507" pitchFamily="18" charset="2"/>
              <a:buChar char=""/>
              <a:tabLst>
                <a:tab pos="457200" algn="l"/>
              </a:tabLst>
            </a:pPr>
            <a:endParaRPr lang="it-IT" dirty="0">
              <a:effectLst/>
              <a:latin typeface="Crimson Tex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i="1" dirty="0">
                <a:effectLst/>
                <a:latin typeface="Crimson Text"/>
                <a:ea typeface="Times New Roman" panose="02020603050405020304" pitchFamily="18" charset="0"/>
                <a:cs typeface="Times New Roman" panose="02020603050405020304" pitchFamily="18" charset="0"/>
              </a:rPr>
              <a:t>Piattaforme industriali</a:t>
            </a:r>
            <a:r>
              <a:rPr lang="it-IT" dirty="0">
                <a:effectLst/>
                <a:latin typeface="Crimson Text"/>
                <a:ea typeface="Times New Roman" panose="02020603050405020304" pitchFamily="18" charset="0"/>
                <a:cs typeface="Times New Roman" panose="02020603050405020304" pitchFamily="18" charset="0"/>
              </a:rPr>
              <a:t> come General Electric o Siemens, che costruiscono hardware e software a costi di produzione inferiori, producendo e trasformando i beni in servizi (la così detta Industria 4.0).</a:t>
            </a:r>
          </a:p>
          <a:p>
            <a:pPr marL="342900" lvl="0" indent="-342900">
              <a:lnSpc>
                <a:spcPct val="107000"/>
              </a:lnSpc>
              <a:spcAft>
                <a:spcPts val="800"/>
              </a:spcAft>
              <a:buSzPts val="1000"/>
              <a:buFont typeface="Symbol" panose="05050102010706020507" pitchFamily="18" charset="2"/>
              <a:buChar char=""/>
              <a:tabLst>
                <a:tab pos="457200" algn="l"/>
              </a:tabLst>
            </a:pPr>
            <a:endParaRPr lang="it-IT" dirty="0">
              <a:effectLst/>
              <a:latin typeface="Crimson Tex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i="1" dirty="0">
                <a:effectLst/>
                <a:latin typeface="Crimson Text"/>
                <a:ea typeface="Times New Roman" panose="02020603050405020304" pitchFamily="18" charset="0"/>
                <a:cs typeface="Times New Roman" panose="02020603050405020304" pitchFamily="18" charset="0"/>
              </a:rPr>
              <a:t>Piattaforme di prodotto</a:t>
            </a:r>
            <a:r>
              <a:rPr lang="it-IT" dirty="0">
                <a:effectLst/>
                <a:latin typeface="Crimson Text"/>
                <a:ea typeface="Times New Roman" panose="02020603050405020304" pitchFamily="18" charset="0"/>
                <a:cs typeface="Times New Roman" panose="02020603050405020304" pitchFamily="18" charset="0"/>
              </a:rPr>
              <a:t> come Spotify, che genera profitti affidandosi ad altre piattaforme che trasformano una merce come la musica in un servizio, e guadagnano attraverso la quota di abbonamento pagata agli abbonati al suddetto servizio.</a:t>
            </a:r>
          </a:p>
          <a:p>
            <a:pPr marL="342900" lvl="0" indent="-342900">
              <a:lnSpc>
                <a:spcPct val="107000"/>
              </a:lnSpc>
              <a:spcAft>
                <a:spcPts val="800"/>
              </a:spcAft>
              <a:buSzPts val="1000"/>
              <a:buFont typeface="Symbol" panose="05050102010706020507" pitchFamily="18" charset="2"/>
              <a:buChar char=""/>
              <a:tabLst>
                <a:tab pos="457200" algn="l"/>
              </a:tabLst>
            </a:pPr>
            <a:endParaRPr lang="it-IT" dirty="0">
              <a:effectLst/>
              <a:latin typeface="Crimson Tex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i="1" dirty="0">
                <a:effectLst/>
                <a:latin typeface="Crimson Text"/>
                <a:ea typeface="Times New Roman" panose="02020603050405020304" pitchFamily="18" charset="0"/>
                <a:cs typeface="Times New Roman" panose="02020603050405020304" pitchFamily="18" charset="0"/>
              </a:rPr>
              <a:t>Work </a:t>
            </a:r>
            <a:r>
              <a:rPr lang="it-IT" i="1" dirty="0" err="1">
                <a:effectLst/>
                <a:latin typeface="Crimson Text"/>
                <a:ea typeface="Times New Roman" panose="02020603050405020304" pitchFamily="18" charset="0"/>
                <a:cs typeface="Times New Roman" panose="02020603050405020304" pitchFamily="18" charset="0"/>
              </a:rPr>
              <a:t>platform</a:t>
            </a:r>
            <a:r>
              <a:rPr lang="it-IT" i="1" dirty="0">
                <a:effectLst/>
                <a:latin typeface="Crimson Text"/>
                <a:ea typeface="Times New Roman" panose="02020603050405020304" pitchFamily="18" charset="0"/>
                <a:cs typeface="Times New Roman" panose="02020603050405020304" pitchFamily="18" charset="0"/>
              </a:rPr>
              <a:t> </a:t>
            </a:r>
            <a:r>
              <a:rPr lang="it-IT" dirty="0">
                <a:effectLst/>
                <a:latin typeface="Crimson Text"/>
                <a:ea typeface="Times New Roman" panose="02020603050405020304" pitchFamily="18" charset="0"/>
                <a:cs typeface="Times New Roman" panose="02020603050405020304" pitchFamily="18" charset="0"/>
              </a:rPr>
              <a:t>come Uber, </a:t>
            </a:r>
            <a:r>
              <a:rPr lang="it-IT" dirty="0" err="1">
                <a:effectLst/>
                <a:latin typeface="Crimson Text"/>
                <a:ea typeface="Times New Roman" panose="02020603050405020304" pitchFamily="18" charset="0"/>
                <a:cs typeface="Times New Roman" panose="02020603050405020304" pitchFamily="18" charset="0"/>
              </a:rPr>
              <a:t>Airbnb</a:t>
            </a:r>
            <a:r>
              <a:rPr lang="it-IT" dirty="0">
                <a:effectLst/>
                <a:latin typeface="Crimson Text"/>
                <a:ea typeface="Times New Roman" panose="02020603050405020304" pitchFamily="18" charset="0"/>
                <a:cs typeface="Times New Roman" panose="02020603050405020304" pitchFamily="18" charset="0"/>
              </a:rPr>
              <a:t>, </a:t>
            </a:r>
            <a:r>
              <a:rPr lang="it-IT" dirty="0" err="1">
                <a:effectLst/>
                <a:latin typeface="Crimson Text"/>
                <a:ea typeface="Times New Roman" panose="02020603050405020304" pitchFamily="18" charset="0"/>
                <a:cs typeface="Times New Roman" panose="02020603050405020304" pitchFamily="18" charset="0"/>
              </a:rPr>
              <a:t>Deliveroo</a:t>
            </a:r>
            <a:r>
              <a:rPr lang="it-IT" dirty="0">
                <a:effectLst/>
                <a:latin typeface="Crimson Text"/>
                <a:ea typeface="Times New Roman" panose="02020603050405020304" pitchFamily="18" charset="0"/>
                <a:cs typeface="Times New Roman" panose="02020603050405020304" pitchFamily="18" charset="0"/>
              </a:rPr>
              <a:t> o </a:t>
            </a:r>
            <a:r>
              <a:rPr lang="it-IT" dirty="0" err="1">
                <a:effectLst/>
                <a:latin typeface="Crimson Text"/>
                <a:ea typeface="Times New Roman" panose="02020603050405020304" pitchFamily="18" charset="0"/>
                <a:cs typeface="Times New Roman" panose="02020603050405020304" pitchFamily="18" charset="0"/>
              </a:rPr>
              <a:t>Foodora</a:t>
            </a:r>
            <a:r>
              <a:rPr lang="it-IT" dirty="0">
                <a:effectLst/>
                <a:latin typeface="Crimson Text"/>
                <a:ea typeface="Times New Roman" panose="02020603050405020304" pitchFamily="18" charset="0"/>
                <a:cs typeface="Times New Roman" panose="02020603050405020304" pitchFamily="18" charset="0"/>
              </a:rPr>
              <a:t>, che organizzano la forza lavoro attraverso un algoritmo e collegano clienti e imprese traendo profitto dalla riduzione del costo del lavoro.</a:t>
            </a:r>
          </a:p>
          <a:p>
            <a:pPr marL="342900" lvl="0" indent="-342900">
              <a:lnSpc>
                <a:spcPct val="107000"/>
              </a:lnSpc>
              <a:spcAft>
                <a:spcPts val="800"/>
              </a:spcAft>
              <a:buSzPts val="1000"/>
              <a:buFont typeface="Symbol" panose="05050102010706020507" pitchFamily="18" charset="2"/>
              <a:buChar char=""/>
              <a:tabLst>
                <a:tab pos="457200" algn="l"/>
              </a:tabLst>
            </a:pPr>
            <a:endParaRPr lang="it-IT" dirty="0">
              <a:effectLst/>
              <a:latin typeface="Crimson Tex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i="1" dirty="0">
                <a:effectLst/>
                <a:latin typeface="Crimson Text"/>
                <a:ea typeface="Times New Roman" panose="02020603050405020304" pitchFamily="18" charset="0"/>
                <a:cs typeface="Times New Roman" panose="02020603050405020304" pitchFamily="18" charset="0"/>
              </a:rPr>
              <a:t>Piattaforme logistiche</a:t>
            </a:r>
            <a:r>
              <a:rPr lang="it-IT" dirty="0">
                <a:effectLst/>
                <a:latin typeface="Crimson Text"/>
                <a:ea typeface="Times New Roman" panose="02020603050405020304" pitchFamily="18" charset="0"/>
                <a:cs typeface="Times New Roman" panose="02020603050405020304" pitchFamily="18" charset="0"/>
              </a:rPr>
              <a:t> come Amazon, che regolano la logistica e il trasferimento delle merci</a:t>
            </a:r>
            <a:endParaRPr lang="it-IT" dirty="0">
              <a:effectLst/>
              <a:latin typeface="Crimson Tex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17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DF869D-7C30-4027-BEBE-8FF30985E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530" y="233660"/>
            <a:ext cx="8555421" cy="662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173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C9404CE-920C-4FAD-BA25-A5DCC6D8C4DD}"/>
              </a:ext>
            </a:extLst>
          </p:cNvPr>
          <p:cNvSpPr txBox="1"/>
          <p:nvPr/>
        </p:nvSpPr>
        <p:spPr>
          <a:xfrm>
            <a:off x="515006" y="390691"/>
            <a:ext cx="11161987" cy="5886868"/>
          </a:xfrm>
          <a:prstGeom prst="rect">
            <a:avLst/>
          </a:prstGeom>
          <a:noFill/>
        </p:spPr>
        <p:txBody>
          <a:bodyPr wrap="square">
            <a:spAutoFit/>
          </a:bodyPr>
          <a:lstStyle/>
          <a:p>
            <a:r>
              <a:rPr lang="it-IT" sz="2800" dirty="0">
                <a:effectLst/>
                <a:latin typeface="Crimson Text"/>
                <a:ea typeface="Calibri" panose="020F0502020204030204" pitchFamily="34" charset="0"/>
              </a:rPr>
              <a:t>Il capitalismo delle piattaforme si basa sulla partecipazione, più o meno consapevole, di singoli utenti, ora trasformati in </a:t>
            </a:r>
            <a:r>
              <a:rPr lang="it-IT" sz="2800" b="1" i="1" dirty="0" err="1">
                <a:effectLst/>
                <a:latin typeface="Crimson Text"/>
              </a:rPr>
              <a:t>prosumer</a:t>
            </a:r>
            <a:r>
              <a:rPr lang="it-IT" sz="2800" dirty="0">
                <a:effectLst/>
                <a:latin typeface="Crimson Text"/>
              </a:rPr>
              <a:t>. Sono infatti gli utenti, interagendo con le piattaforme, attraverso le quali comunicano e si relazionano in varie forme, che forniscono la materia prima che viene poi inglobata nell’organizzazione capitalistica produttiva. </a:t>
            </a:r>
          </a:p>
          <a:p>
            <a:endParaRPr lang="it-IT" sz="2800" dirty="0">
              <a:latin typeface="Crimson Text"/>
            </a:endParaRPr>
          </a:p>
          <a:p>
            <a:pPr>
              <a:lnSpc>
                <a:spcPct val="107000"/>
              </a:lnSpc>
              <a:spcAft>
                <a:spcPts val="800"/>
              </a:spcAft>
            </a:pPr>
            <a:r>
              <a:rPr lang="it-IT" sz="2800" dirty="0">
                <a:effectLst/>
                <a:latin typeface="Crimson Text"/>
                <a:ea typeface="Calibri" panose="020F0502020204030204" pitchFamily="34" charset="0"/>
                <a:cs typeface="Times New Roman" panose="02020603050405020304" pitchFamily="18" charset="0"/>
              </a:rPr>
              <a:t>Alla base vi sono algoritmi impiegati in processi di </a:t>
            </a:r>
            <a:r>
              <a:rPr lang="it-IT" sz="2800" i="1" dirty="0">
                <a:effectLst/>
                <a:latin typeface="Crimson Text"/>
                <a:ea typeface="Times New Roman" panose="02020603050405020304" pitchFamily="18" charset="0"/>
                <a:cs typeface="Times New Roman" panose="02020603050405020304" pitchFamily="18" charset="0"/>
              </a:rPr>
              <a:t>machine learning</a:t>
            </a:r>
            <a:r>
              <a:rPr lang="it-IT" sz="2800" dirty="0">
                <a:effectLst/>
                <a:latin typeface="Crimson Text"/>
                <a:ea typeface="Times New Roman" panose="02020603050405020304" pitchFamily="18" charset="0"/>
                <a:cs typeface="Times New Roman" panose="02020603050405020304" pitchFamily="18" charset="0"/>
              </a:rPr>
              <a:t>. Per algoritmo si intende una procedura di calcolo, un metodo per risolvere un problema o una sequenza di istruzioni che dice al computer cosa fare.</a:t>
            </a:r>
            <a:endParaRPr lang="it-IT" sz="2800" dirty="0">
              <a:effectLst/>
              <a:latin typeface="Crimson Text"/>
              <a:ea typeface="Calibri" panose="020F0502020204030204" pitchFamily="34" charset="0"/>
              <a:cs typeface="Times New Roman" panose="02020603050405020304" pitchFamily="18" charset="0"/>
            </a:endParaRPr>
          </a:p>
          <a:p>
            <a:endParaRPr lang="it-IT" sz="2800" dirty="0">
              <a:latin typeface="Crimson Text"/>
            </a:endParaRPr>
          </a:p>
          <a:p>
            <a:r>
              <a:rPr lang="it-IT" sz="2800" dirty="0">
                <a:effectLst/>
                <a:latin typeface="Crimson Text"/>
                <a:ea typeface="Calibri" panose="020F0502020204030204" pitchFamily="34" charset="0"/>
              </a:rPr>
              <a:t>La rivoluzione industriale ha automatizzato il lavoro manuale, e la rivoluzione dell’informazione ha fatto lo stesso con il lavoro intellettuale</a:t>
            </a:r>
            <a:r>
              <a:rPr lang="it-IT" sz="2800" b="1" dirty="0">
                <a:effectLst/>
                <a:latin typeface="Crimson Text"/>
                <a:ea typeface="Calibri" panose="020F0502020204030204" pitchFamily="34" charset="0"/>
              </a:rPr>
              <a:t>. Il</a:t>
            </a:r>
            <a:r>
              <a:rPr lang="it-IT" sz="2800" b="1" dirty="0">
                <a:effectLst/>
                <a:latin typeface="Crimson Text"/>
              </a:rPr>
              <a:t> </a:t>
            </a:r>
            <a:r>
              <a:rPr lang="it-IT" sz="2800" b="1" i="1" dirty="0">
                <a:effectLst/>
                <a:latin typeface="Crimson Text"/>
              </a:rPr>
              <a:t>machine learning</a:t>
            </a:r>
            <a:r>
              <a:rPr lang="it-IT" sz="2800" b="1" dirty="0">
                <a:effectLst/>
                <a:latin typeface="Crimson Text"/>
              </a:rPr>
              <a:t>, invece, automatizza l’automazione stessa.</a:t>
            </a:r>
            <a:endParaRPr lang="it-IT" sz="2800" b="1" dirty="0">
              <a:latin typeface="Crimson Text"/>
            </a:endParaRPr>
          </a:p>
        </p:txBody>
      </p:sp>
    </p:spTree>
    <p:extLst>
      <p:ext uri="{BB962C8B-B14F-4D97-AF65-F5344CB8AC3E}">
        <p14:creationId xmlns:p14="http://schemas.microsoft.com/office/powerpoint/2010/main" val="3133006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4C5E8D9-E568-4E10-986F-894A253F237C}"/>
              </a:ext>
            </a:extLst>
          </p:cNvPr>
          <p:cNvSpPr txBox="1"/>
          <p:nvPr/>
        </p:nvSpPr>
        <p:spPr>
          <a:xfrm>
            <a:off x="1886606" y="556313"/>
            <a:ext cx="8418787" cy="646331"/>
          </a:xfrm>
          <a:prstGeom prst="rect">
            <a:avLst/>
          </a:prstGeom>
          <a:noFill/>
        </p:spPr>
        <p:txBody>
          <a:bodyPr wrap="square">
            <a:spAutoFit/>
          </a:bodyPr>
          <a:lstStyle/>
          <a:p>
            <a:r>
              <a:rPr lang="it-IT" sz="3600" dirty="0"/>
              <a:t>SHARING ECONOMY vs GIG ECONOMY</a:t>
            </a:r>
          </a:p>
        </p:txBody>
      </p:sp>
      <p:pic>
        <p:nvPicPr>
          <p:cNvPr id="4" name="Picture 2" descr="Precarious work under platform capitalism - Cosmin Popan - Medium">
            <a:extLst>
              <a:ext uri="{FF2B5EF4-FFF2-40B4-BE49-F238E27FC236}">
                <a16:creationId xmlns:a16="http://schemas.microsoft.com/office/drawing/2014/main" id="{F9E2F771-1952-41FA-8013-730CCFDDB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917" y="2344513"/>
            <a:ext cx="5744889" cy="353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873A68D-186D-4B87-9087-D6C554766738}"/>
              </a:ext>
            </a:extLst>
          </p:cNvPr>
          <p:cNvSpPr txBox="1"/>
          <p:nvPr/>
        </p:nvSpPr>
        <p:spPr>
          <a:xfrm>
            <a:off x="2207171" y="325821"/>
            <a:ext cx="8303173" cy="1200329"/>
          </a:xfrm>
          <a:prstGeom prst="rect">
            <a:avLst/>
          </a:prstGeom>
          <a:noFill/>
        </p:spPr>
        <p:txBody>
          <a:bodyPr wrap="square" rtlCol="0">
            <a:spAutoFit/>
          </a:bodyPr>
          <a:lstStyle/>
          <a:p>
            <a:endParaRPr lang="it-IT" dirty="0"/>
          </a:p>
          <a:p>
            <a:endParaRPr lang="it-IT" dirty="0"/>
          </a:p>
          <a:p>
            <a:r>
              <a:rPr lang="it-IT" sz="3600" dirty="0"/>
              <a:t>IL CAPITALSIMO DELLA SORVEGLIANZA</a:t>
            </a:r>
          </a:p>
        </p:txBody>
      </p:sp>
      <p:pic>
        <p:nvPicPr>
          <p:cNvPr id="3074" name="Picture 2" descr="Il capitalismo della sorveglianza - PDE">
            <a:extLst>
              <a:ext uri="{FF2B5EF4-FFF2-40B4-BE49-F238E27FC236}">
                <a16:creationId xmlns:a16="http://schemas.microsoft.com/office/drawing/2014/main" id="{183B36A5-9CF8-48A6-ACED-4189A7324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393" y="2624058"/>
            <a:ext cx="4887744" cy="274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940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5DBFB6C-520A-4924-A595-9C2D6D79BA66}"/>
              </a:ext>
            </a:extLst>
          </p:cNvPr>
          <p:cNvPicPr>
            <a:picLocks noChangeAspect="1"/>
          </p:cNvPicPr>
          <p:nvPr/>
        </p:nvPicPr>
        <p:blipFill>
          <a:blip r:embed="rId2"/>
          <a:stretch>
            <a:fillRect/>
          </a:stretch>
        </p:blipFill>
        <p:spPr>
          <a:xfrm>
            <a:off x="1824547" y="788276"/>
            <a:ext cx="8862692" cy="4944127"/>
          </a:xfrm>
          <a:prstGeom prst="rect">
            <a:avLst/>
          </a:prstGeom>
        </p:spPr>
      </p:pic>
    </p:spTree>
    <p:extLst>
      <p:ext uri="{BB962C8B-B14F-4D97-AF65-F5344CB8AC3E}">
        <p14:creationId xmlns:p14="http://schemas.microsoft.com/office/powerpoint/2010/main" val="208258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A15A485-DAFB-40B2-B1E0-36F23EB902A1}"/>
              </a:ext>
            </a:extLst>
          </p:cNvPr>
          <p:cNvPicPr>
            <a:picLocks noChangeAspect="1"/>
          </p:cNvPicPr>
          <p:nvPr/>
        </p:nvPicPr>
        <p:blipFill>
          <a:blip r:embed="rId2"/>
          <a:stretch>
            <a:fillRect/>
          </a:stretch>
        </p:blipFill>
        <p:spPr>
          <a:xfrm>
            <a:off x="1681655" y="552987"/>
            <a:ext cx="9305373" cy="5752026"/>
          </a:xfrm>
          <a:prstGeom prst="rect">
            <a:avLst/>
          </a:prstGeom>
        </p:spPr>
      </p:pic>
    </p:spTree>
    <p:extLst>
      <p:ext uri="{BB962C8B-B14F-4D97-AF65-F5344CB8AC3E}">
        <p14:creationId xmlns:p14="http://schemas.microsoft.com/office/powerpoint/2010/main" val="127817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E1673F6-6E8E-4CCE-8E88-4E0A491AA987}"/>
              </a:ext>
            </a:extLst>
          </p:cNvPr>
          <p:cNvPicPr>
            <a:picLocks noChangeAspect="1"/>
          </p:cNvPicPr>
          <p:nvPr/>
        </p:nvPicPr>
        <p:blipFill>
          <a:blip r:embed="rId2"/>
          <a:stretch>
            <a:fillRect/>
          </a:stretch>
        </p:blipFill>
        <p:spPr>
          <a:xfrm>
            <a:off x="137459" y="629137"/>
            <a:ext cx="5882342" cy="3483323"/>
          </a:xfrm>
          <a:prstGeom prst="rect">
            <a:avLst/>
          </a:prstGeom>
        </p:spPr>
      </p:pic>
      <p:pic>
        <p:nvPicPr>
          <p:cNvPr id="3" name="Immagine 2">
            <a:extLst>
              <a:ext uri="{FF2B5EF4-FFF2-40B4-BE49-F238E27FC236}">
                <a16:creationId xmlns:a16="http://schemas.microsoft.com/office/drawing/2014/main" id="{E5D9A0CA-8E40-4992-BED7-2737F2A9CA90}"/>
              </a:ext>
            </a:extLst>
          </p:cNvPr>
          <p:cNvPicPr>
            <a:picLocks noChangeAspect="1"/>
          </p:cNvPicPr>
          <p:nvPr/>
        </p:nvPicPr>
        <p:blipFill>
          <a:blip r:embed="rId3"/>
          <a:stretch>
            <a:fillRect/>
          </a:stretch>
        </p:blipFill>
        <p:spPr>
          <a:xfrm>
            <a:off x="137459" y="41101"/>
            <a:ext cx="9644287" cy="679795"/>
          </a:xfrm>
          <a:prstGeom prst="rect">
            <a:avLst/>
          </a:prstGeom>
        </p:spPr>
      </p:pic>
      <p:pic>
        <p:nvPicPr>
          <p:cNvPr id="7" name="Immagine 6">
            <a:extLst>
              <a:ext uri="{FF2B5EF4-FFF2-40B4-BE49-F238E27FC236}">
                <a16:creationId xmlns:a16="http://schemas.microsoft.com/office/drawing/2014/main" id="{301C3537-C439-435E-B425-4377FC669327}"/>
              </a:ext>
            </a:extLst>
          </p:cNvPr>
          <p:cNvPicPr>
            <a:picLocks noChangeAspect="1"/>
          </p:cNvPicPr>
          <p:nvPr/>
        </p:nvPicPr>
        <p:blipFill>
          <a:blip r:embed="rId4"/>
          <a:stretch>
            <a:fillRect/>
          </a:stretch>
        </p:blipFill>
        <p:spPr>
          <a:xfrm>
            <a:off x="300346" y="3924451"/>
            <a:ext cx="5439820" cy="2933549"/>
          </a:xfrm>
          <a:prstGeom prst="rect">
            <a:avLst/>
          </a:prstGeom>
        </p:spPr>
      </p:pic>
      <p:pic>
        <p:nvPicPr>
          <p:cNvPr id="9" name="Immagine 8">
            <a:extLst>
              <a:ext uri="{FF2B5EF4-FFF2-40B4-BE49-F238E27FC236}">
                <a16:creationId xmlns:a16="http://schemas.microsoft.com/office/drawing/2014/main" id="{E900BF0F-2850-4884-916E-33740DEBB3BC}"/>
              </a:ext>
            </a:extLst>
          </p:cNvPr>
          <p:cNvPicPr>
            <a:picLocks noChangeAspect="1"/>
          </p:cNvPicPr>
          <p:nvPr/>
        </p:nvPicPr>
        <p:blipFill>
          <a:blip r:embed="rId5"/>
          <a:stretch>
            <a:fillRect/>
          </a:stretch>
        </p:blipFill>
        <p:spPr>
          <a:xfrm>
            <a:off x="6481912" y="881742"/>
            <a:ext cx="3016405" cy="5321573"/>
          </a:xfrm>
          <a:prstGeom prst="rect">
            <a:avLst/>
          </a:prstGeom>
        </p:spPr>
      </p:pic>
    </p:spTree>
    <p:extLst>
      <p:ext uri="{BB962C8B-B14F-4D97-AF65-F5344CB8AC3E}">
        <p14:creationId xmlns:p14="http://schemas.microsoft.com/office/powerpoint/2010/main" val="222605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FEC7DDB-F93A-4697-B85A-F73767743DBD}"/>
              </a:ext>
            </a:extLst>
          </p:cNvPr>
          <p:cNvPicPr>
            <a:picLocks noChangeAspect="1"/>
          </p:cNvPicPr>
          <p:nvPr/>
        </p:nvPicPr>
        <p:blipFill>
          <a:blip r:embed="rId2"/>
          <a:stretch>
            <a:fillRect/>
          </a:stretch>
        </p:blipFill>
        <p:spPr>
          <a:xfrm>
            <a:off x="277046" y="0"/>
            <a:ext cx="11280556" cy="6373672"/>
          </a:xfrm>
          <a:prstGeom prst="rect">
            <a:avLst/>
          </a:prstGeom>
        </p:spPr>
      </p:pic>
      <p:sp>
        <p:nvSpPr>
          <p:cNvPr id="5" name="CasellaDiTesto 4">
            <a:extLst>
              <a:ext uri="{FF2B5EF4-FFF2-40B4-BE49-F238E27FC236}">
                <a16:creationId xmlns:a16="http://schemas.microsoft.com/office/drawing/2014/main" id="{19C43C26-5542-4ED1-BAD6-2E30E5FEB672}"/>
              </a:ext>
            </a:extLst>
          </p:cNvPr>
          <p:cNvSpPr txBox="1"/>
          <p:nvPr/>
        </p:nvSpPr>
        <p:spPr>
          <a:xfrm>
            <a:off x="1576552" y="6459338"/>
            <a:ext cx="9375228" cy="369332"/>
          </a:xfrm>
          <a:prstGeom prst="rect">
            <a:avLst/>
          </a:prstGeom>
          <a:noFill/>
        </p:spPr>
        <p:txBody>
          <a:bodyPr wrap="square">
            <a:spAutoFit/>
          </a:bodyPr>
          <a:lstStyle/>
          <a:p>
            <a:r>
              <a:rPr lang="it-IT" dirty="0"/>
              <a:t>https://ec.europa.eu/eurostat/web/digital-economy-and-society/data/database</a:t>
            </a:r>
          </a:p>
        </p:txBody>
      </p:sp>
    </p:spTree>
    <p:extLst>
      <p:ext uri="{BB962C8B-B14F-4D97-AF65-F5344CB8AC3E}">
        <p14:creationId xmlns:p14="http://schemas.microsoft.com/office/powerpoint/2010/main" val="347060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83BC92F-B39F-55B3-BAE8-0860D3975B2E}"/>
              </a:ext>
            </a:extLst>
          </p:cNvPr>
          <p:cNvSpPr txBox="1"/>
          <p:nvPr/>
        </p:nvSpPr>
        <p:spPr>
          <a:xfrm>
            <a:off x="628650" y="1504949"/>
            <a:ext cx="11201400" cy="7386638"/>
          </a:xfrm>
          <a:prstGeom prst="rect">
            <a:avLst/>
          </a:prstGeom>
          <a:noFill/>
        </p:spPr>
        <p:txBody>
          <a:bodyPr wrap="square" rtlCol="0">
            <a:spAutoFit/>
          </a:bodyPr>
          <a:lstStyle/>
          <a:p>
            <a:r>
              <a:rPr lang="it-IT" sz="2400" dirty="0"/>
              <a:t>Il termine tecnica indica «l’Insieme delle conoscenze, dei procedimenti e degli strumenti impiegati per compiere un’azione sia di tipi manuale che intellettuale» (</a:t>
            </a:r>
            <a:r>
              <a:rPr lang="it-IT" sz="2400" dirty="0" err="1"/>
              <a:t>Màdera</a:t>
            </a:r>
            <a:r>
              <a:rPr lang="it-IT" sz="2400" dirty="0"/>
              <a:t>, 2011).</a:t>
            </a:r>
          </a:p>
          <a:p>
            <a:endParaRPr lang="it-IT" sz="2400" dirty="0"/>
          </a:p>
          <a:p>
            <a:r>
              <a:rPr lang="it-IT" sz="2400" dirty="0"/>
              <a:t>Con il termine tecnica dobbiamo intendere sia l’universo dei mezzi (cioè le tecnologie) che nel loro insieme compongono l’apparato tecnico, sia la razionalità che presiede al loro impiego in termini di funzionalità e di efficienza (Galimberti, 1999).</a:t>
            </a:r>
          </a:p>
          <a:p>
            <a:endParaRPr lang="it-IT" sz="2400" dirty="0"/>
          </a:p>
          <a:p>
            <a:r>
              <a:rPr lang="it-IT" sz="2400" dirty="0"/>
              <a:t>Per analizzare lo sviluppo tecnologico e gli effetti sociali della tecnica (intesa come apparato integrato e ibridante di macchine e uomini), dobbiamo focalizzarci sulle finalità della tecnica stessa. In particolare, ci si può domandare se nel modello economico attualmente vigente esistano dei limiti tecnico, morali, antropologici, ambientali alla tecnica. Qual è, oggi, il fine della tecnica? La tecnologia può considerarsi come qualcosa di neutrale?  </a:t>
            </a:r>
          </a:p>
          <a:p>
            <a:endParaRPr lang="it-IT" dirty="0"/>
          </a:p>
          <a:p>
            <a:r>
              <a:rPr lang="it-IT" dirty="0"/>
              <a:t> </a:t>
            </a:r>
          </a:p>
          <a:p>
            <a:endParaRPr lang="it-IT" dirty="0"/>
          </a:p>
          <a:p>
            <a:endParaRPr lang="it-IT" dirty="0"/>
          </a:p>
          <a:p>
            <a:endParaRPr lang="it-IT" dirty="0"/>
          </a:p>
          <a:p>
            <a:endParaRPr lang="it-IT" dirty="0"/>
          </a:p>
          <a:p>
            <a:endParaRPr lang="it-IT" dirty="0"/>
          </a:p>
          <a:p>
            <a:endParaRPr lang="it-IT" dirty="0"/>
          </a:p>
          <a:p>
            <a:endParaRPr lang="it-IT" dirty="0"/>
          </a:p>
        </p:txBody>
      </p:sp>
      <p:sp>
        <p:nvSpPr>
          <p:cNvPr id="5" name="CasellaDiTesto 4">
            <a:extLst>
              <a:ext uri="{FF2B5EF4-FFF2-40B4-BE49-F238E27FC236}">
                <a16:creationId xmlns:a16="http://schemas.microsoft.com/office/drawing/2014/main" id="{19A60240-339D-A77F-251B-4EEB557C8A84}"/>
              </a:ext>
            </a:extLst>
          </p:cNvPr>
          <p:cNvSpPr txBox="1"/>
          <p:nvPr/>
        </p:nvSpPr>
        <p:spPr>
          <a:xfrm>
            <a:off x="723900" y="533400"/>
            <a:ext cx="6438900" cy="523220"/>
          </a:xfrm>
          <a:prstGeom prst="rect">
            <a:avLst/>
          </a:prstGeom>
          <a:noFill/>
        </p:spPr>
        <p:txBody>
          <a:bodyPr wrap="square" rtlCol="0">
            <a:spAutoFit/>
          </a:bodyPr>
          <a:lstStyle/>
          <a:p>
            <a:r>
              <a:rPr lang="it-IT" sz="2800" dirty="0">
                <a:solidFill>
                  <a:schemeClr val="accent2"/>
                </a:solidFill>
              </a:rPr>
              <a:t>Considerazioni sulla tecnica</a:t>
            </a:r>
          </a:p>
        </p:txBody>
      </p:sp>
    </p:spTree>
    <p:extLst>
      <p:ext uri="{BB962C8B-B14F-4D97-AF65-F5344CB8AC3E}">
        <p14:creationId xmlns:p14="http://schemas.microsoft.com/office/powerpoint/2010/main" val="106854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845A402-D243-442B-A025-1B9708557E07}"/>
              </a:ext>
            </a:extLst>
          </p:cNvPr>
          <p:cNvPicPr>
            <a:picLocks noChangeAspect="1"/>
          </p:cNvPicPr>
          <p:nvPr/>
        </p:nvPicPr>
        <p:blipFill>
          <a:blip r:embed="rId2"/>
          <a:stretch>
            <a:fillRect/>
          </a:stretch>
        </p:blipFill>
        <p:spPr>
          <a:xfrm>
            <a:off x="682591" y="840827"/>
            <a:ext cx="10826818" cy="4309241"/>
          </a:xfrm>
          <a:prstGeom prst="rect">
            <a:avLst/>
          </a:prstGeom>
        </p:spPr>
      </p:pic>
    </p:spTree>
    <p:extLst>
      <p:ext uri="{BB962C8B-B14F-4D97-AF65-F5344CB8AC3E}">
        <p14:creationId xmlns:p14="http://schemas.microsoft.com/office/powerpoint/2010/main" val="1725468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6789398-519C-4B1D-A2B1-5D643A80FA2E}"/>
              </a:ext>
            </a:extLst>
          </p:cNvPr>
          <p:cNvPicPr>
            <a:picLocks noChangeAspect="1"/>
          </p:cNvPicPr>
          <p:nvPr/>
        </p:nvPicPr>
        <p:blipFill>
          <a:blip r:embed="rId2"/>
          <a:stretch>
            <a:fillRect/>
          </a:stretch>
        </p:blipFill>
        <p:spPr>
          <a:xfrm>
            <a:off x="1965435" y="492156"/>
            <a:ext cx="8465467" cy="5189102"/>
          </a:xfrm>
          <a:prstGeom prst="rect">
            <a:avLst/>
          </a:prstGeom>
        </p:spPr>
      </p:pic>
      <p:pic>
        <p:nvPicPr>
          <p:cNvPr id="5" name="Immagine 4">
            <a:extLst>
              <a:ext uri="{FF2B5EF4-FFF2-40B4-BE49-F238E27FC236}">
                <a16:creationId xmlns:a16="http://schemas.microsoft.com/office/drawing/2014/main" id="{AE5C8E94-7C43-4BC8-BA5B-4BD2339D7598}"/>
              </a:ext>
            </a:extLst>
          </p:cNvPr>
          <p:cNvPicPr>
            <a:picLocks noChangeAspect="1"/>
          </p:cNvPicPr>
          <p:nvPr/>
        </p:nvPicPr>
        <p:blipFill>
          <a:blip r:embed="rId3"/>
          <a:stretch>
            <a:fillRect/>
          </a:stretch>
        </p:blipFill>
        <p:spPr>
          <a:xfrm>
            <a:off x="1965435" y="5460545"/>
            <a:ext cx="8261130" cy="1126012"/>
          </a:xfrm>
          <a:prstGeom prst="rect">
            <a:avLst/>
          </a:prstGeom>
        </p:spPr>
      </p:pic>
    </p:spTree>
    <p:extLst>
      <p:ext uri="{BB962C8B-B14F-4D97-AF65-F5344CB8AC3E}">
        <p14:creationId xmlns:p14="http://schemas.microsoft.com/office/powerpoint/2010/main" val="526213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DDD8F98-3800-45F0-B6D5-BF1C364CADC7}"/>
              </a:ext>
            </a:extLst>
          </p:cNvPr>
          <p:cNvPicPr>
            <a:picLocks noChangeAspect="1"/>
          </p:cNvPicPr>
          <p:nvPr/>
        </p:nvPicPr>
        <p:blipFill>
          <a:blip r:embed="rId2"/>
          <a:stretch>
            <a:fillRect/>
          </a:stretch>
        </p:blipFill>
        <p:spPr>
          <a:xfrm>
            <a:off x="2286875" y="924207"/>
            <a:ext cx="8349309" cy="5009585"/>
          </a:xfrm>
          <a:prstGeom prst="rect">
            <a:avLst/>
          </a:prstGeom>
        </p:spPr>
      </p:pic>
    </p:spTree>
    <p:extLst>
      <p:ext uri="{BB962C8B-B14F-4D97-AF65-F5344CB8AC3E}">
        <p14:creationId xmlns:p14="http://schemas.microsoft.com/office/powerpoint/2010/main" val="1021292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C3740E3-2D29-4EBB-AF94-7D6388E144F8}"/>
              </a:ext>
            </a:extLst>
          </p:cNvPr>
          <p:cNvSpPr txBox="1"/>
          <p:nvPr/>
        </p:nvSpPr>
        <p:spPr>
          <a:xfrm>
            <a:off x="609600" y="782340"/>
            <a:ext cx="5717628" cy="646331"/>
          </a:xfrm>
          <a:prstGeom prst="rect">
            <a:avLst/>
          </a:prstGeom>
          <a:noFill/>
        </p:spPr>
        <p:txBody>
          <a:bodyPr wrap="square" rtlCol="0">
            <a:spAutoFit/>
          </a:bodyPr>
          <a:lstStyle/>
          <a:p>
            <a:endParaRPr lang="it-IT" dirty="0"/>
          </a:p>
          <a:p>
            <a:endParaRPr lang="it-IT" dirty="0"/>
          </a:p>
        </p:txBody>
      </p:sp>
      <p:sp>
        <p:nvSpPr>
          <p:cNvPr id="7" name="CasellaDiTesto 6">
            <a:extLst>
              <a:ext uri="{FF2B5EF4-FFF2-40B4-BE49-F238E27FC236}">
                <a16:creationId xmlns:a16="http://schemas.microsoft.com/office/drawing/2014/main" id="{4EB47E23-1C12-4165-9F1E-98483CE40DD3}"/>
              </a:ext>
            </a:extLst>
          </p:cNvPr>
          <p:cNvSpPr txBox="1"/>
          <p:nvPr/>
        </p:nvSpPr>
        <p:spPr>
          <a:xfrm>
            <a:off x="346841" y="351453"/>
            <a:ext cx="7357241" cy="1077218"/>
          </a:xfrm>
          <a:prstGeom prst="rect">
            <a:avLst/>
          </a:prstGeom>
          <a:noFill/>
        </p:spPr>
        <p:txBody>
          <a:bodyPr wrap="square">
            <a:spAutoFit/>
          </a:bodyPr>
          <a:lstStyle/>
          <a:p>
            <a:r>
              <a:rPr lang="it-IT" sz="2800" b="1" dirty="0">
                <a:solidFill>
                  <a:schemeClr val="tx2"/>
                </a:solidFill>
              </a:rPr>
              <a:t>OECD – </a:t>
            </a:r>
            <a:r>
              <a:rPr lang="it-IT" sz="2800" b="1" dirty="0" err="1">
                <a:solidFill>
                  <a:schemeClr val="tx2"/>
                </a:solidFill>
              </a:rPr>
              <a:t>Going</a:t>
            </a:r>
            <a:r>
              <a:rPr lang="it-IT" sz="2800" b="1" dirty="0">
                <a:solidFill>
                  <a:schemeClr val="tx2"/>
                </a:solidFill>
              </a:rPr>
              <a:t> </a:t>
            </a:r>
            <a:r>
              <a:rPr lang="it-IT" sz="2800" b="1" dirty="0" err="1">
                <a:solidFill>
                  <a:schemeClr val="tx2"/>
                </a:solidFill>
              </a:rPr>
              <a:t>Digitial</a:t>
            </a:r>
            <a:r>
              <a:rPr lang="it-IT" sz="2800" b="1" dirty="0">
                <a:solidFill>
                  <a:schemeClr val="tx2"/>
                </a:solidFill>
              </a:rPr>
              <a:t> Toolkit</a:t>
            </a:r>
          </a:p>
          <a:p>
            <a:endParaRPr lang="it-IT" dirty="0"/>
          </a:p>
          <a:p>
            <a:r>
              <a:rPr lang="it-IT" dirty="0"/>
              <a:t>https://goingdigital.oecd.org/</a:t>
            </a:r>
          </a:p>
        </p:txBody>
      </p:sp>
      <p:pic>
        <p:nvPicPr>
          <p:cNvPr id="9" name="Immagine 8">
            <a:extLst>
              <a:ext uri="{FF2B5EF4-FFF2-40B4-BE49-F238E27FC236}">
                <a16:creationId xmlns:a16="http://schemas.microsoft.com/office/drawing/2014/main" id="{5FF0B8B2-8CE4-4519-8C14-0165BA7D06D3}"/>
              </a:ext>
            </a:extLst>
          </p:cNvPr>
          <p:cNvPicPr>
            <a:picLocks noChangeAspect="1"/>
          </p:cNvPicPr>
          <p:nvPr/>
        </p:nvPicPr>
        <p:blipFill>
          <a:blip r:embed="rId2"/>
          <a:stretch>
            <a:fillRect/>
          </a:stretch>
        </p:blipFill>
        <p:spPr>
          <a:xfrm>
            <a:off x="5549462" y="501848"/>
            <a:ext cx="5538949" cy="5854304"/>
          </a:xfrm>
          <a:prstGeom prst="rect">
            <a:avLst/>
          </a:prstGeom>
        </p:spPr>
      </p:pic>
    </p:spTree>
    <p:extLst>
      <p:ext uri="{BB962C8B-B14F-4D97-AF65-F5344CB8AC3E}">
        <p14:creationId xmlns:p14="http://schemas.microsoft.com/office/powerpoint/2010/main" val="135310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AB8DCA2-7962-8F19-C426-75E731727B86}"/>
              </a:ext>
            </a:extLst>
          </p:cNvPr>
          <p:cNvSpPr txBox="1"/>
          <p:nvPr/>
        </p:nvSpPr>
        <p:spPr>
          <a:xfrm>
            <a:off x="4924424" y="621090"/>
            <a:ext cx="6924675" cy="5632311"/>
          </a:xfrm>
          <a:prstGeom prst="rect">
            <a:avLst/>
          </a:prstGeom>
          <a:noFill/>
        </p:spPr>
        <p:txBody>
          <a:bodyPr wrap="square">
            <a:spAutoFit/>
          </a:bodyPr>
          <a:lstStyle/>
          <a:p>
            <a:r>
              <a:rPr lang="it-IT" sz="2400" dirty="0"/>
              <a:t>Cosa è successo alla vecchia pretesa dell’illuminismo di emancipare gli esseri umani dalla loro condizione di minorità?</a:t>
            </a:r>
          </a:p>
          <a:p>
            <a:endParaRPr lang="it-IT" sz="2400" dirty="0"/>
          </a:p>
          <a:p>
            <a:r>
              <a:rPr lang="it-IT" sz="2400" dirty="0"/>
              <a:t>Questa idea che l’uomo e la donna possano e debbano osare conoscere tutto ciò che riguarda se stessi e il mondo che li circonda ci ha davvero liberato dall’oscurantismo e dalle pastoie del passato?</a:t>
            </a:r>
          </a:p>
          <a:p>
            <a:endParaRPr lang="it-IT" sz="2400" dirty="0"/>
          </a:p>
          <a:p>
            <a:r>
              <a:rPr lang="it-IT" sz="2400" dirty="0"/>
              <a:t>Le nostre conquiste nei campi della scienza e della tecnica ci stanno davvero facendo progredire verso un mondo libero dal bisogno? Oppure questa stessa idea della possibilità di un progresso illimitato, tanto cara all’illuminismo, si sta trasformando in una gabbia in cui ci siamo rinchiusi?</a:t>
            </a:r>
          </a:p>
        </p:txBody>
      </p:sp>
      <p:pic>
        <p:nvPicPr>
          <p:cNvPr id="4" name="Picture 2" descr="Sociologia della tecnica e del capitalismo : Demichelis, Lelio: Amazon.it:  Libri">
            <a:extLst>
              <a:ext uri="{FF2B5EF4-FFF2-40B4-BE49-F238E27FC236}">
                <a16:creationId xmlns:a16="http://schemas.microsoft.com/office/drawing/2014/main" id="{2A9DEF92-E5DE-241A-CD58-41E8E0ED2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6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717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iologia della tecnica e del capitalismo : Demichelis, Lelio: Amazon.it:  Libri">
            <a:extLst>
              <a:ext uri="{FF2B5EF4-FFF2-40B4-BE49-F238E27FC236}">
                <a16:creationId xmlns:a16="http://schemas.microsoft.com/office/drawing/2014/main" id="{744C2773-8592-4EA0-9FEB-5EF3DD61E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190" y="0"/>
            <a:ext cx="4646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DB81631C-3D10-71A5-D02E-E4383CB9F4BF}"/>
              </a:ext>
            </a:extLst>
          </p:cNvPr>
          <p:cNvSpPr txBox="1"/>
          <p:nvPr/>
        </p:nvSpPr>
        <p:spPr>
          <a:xfrm>
            <a:off x="561975" y="900916"/>
            <a:ext cx="6096000" cy="4708981"/>
          </a:xfrm>
          <a:prstGeom prst="rect">
            <a:avLst/>
          </a:prstGeom>
          <a:noFill/>
        </p:spPr>
        <p:txBody>
          <a:bodyPr wrap="square">
            <a:spAutoFit/>
          </a:bodyPr>
          <a:lstStyle/>
          <a:p>
            <a:r>
              <a:rPr lang="it-IT" sz="2000" dirty="0"/>
              <a:t>Un tempo la tecnica era un mezzo e l’uomo il soggetto che la inventava e la usava, consapevole della propria limitatezza biologica e dell’uso che poteva fare della tecnica. Oggi, nell’epoca del </a:t>
            </a:r>
            <a:r>
              <a:rPr lang="it-IT" sz="2000" dirty="0" err="1"/>
              <a:t>Tecnocene</a:t>
            </a:r>
            <a:r>
              <a:rPr lang="it-IT" sz="2000" dirty="0"/>
              <a:t>, non abbiamo più a che fare con strumenti singoli, su cui siamo anche in grado di esercitare un controllo, ma con sistemi integrati di macchine del cui funzionamento sappiamo dire poco o nulla. La tecnica è diventata un fine in sé.</a:t>
            </a:r>
          </a:p>
          <a:p>
            <a:endParaRPr lang="it-IT" sz="2000" dirty="0"/>
          </a:p>
          <a:p>
            <a:r>
              <a:rPr lang="it-IT" sz="2000" b="1" dirty="0"/>
              <a:t>Se la vita stessa si riduce alla banalità del fare senza domandarsi il senso di quello che facciamo</a:t>
            </a:r>
            <a:r>
              <a:rPr lang="it-IT" sz="2000" dirty="0"/>
              <a:t>, la tecnica cessa di essere qualcosa che accresce la libertà dell’uomo. Semmai è qualcosa che sfida la nostra stessa libertà. Noi stessi finiamo per essere posseduti dalle cose che pensiamo di possedere. </a:t>
            </a:r>
          </a:p>
        </p:txBody>
      </p:sp>
    </p:spTree>
    <p:extLst>
      <p:ext uri="{BB962C8B-B14F-4D97-AF65-F5344CB8AC3E}">
        <p14:creationId xmlns:p14="http://schemas.microsoft.com/office/powerpoint/2010/main" val="239475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84AB48E-02C8-C7BB-173C-599A1249ADF1}"/>
              </a:ext>
            </a:extLst>
          </p:cNvPr>
          <p:cNvSpPr txBox="1"/>
          <p:nvPr/>
        </p:nvSpPr>
        <p:spPr>
          <a:xfrm>
            <a:off x="723900" y="1724025"/>
            <a:ext cx="10229850" cy="4154984"/>
          </a:xfrm>
          <a:prstGeom prst="rect">
            <a:avLst/>
          </a:prstGeom>
          <a:noFill/>
        </p:spPr>
        <p:txBody>
          <a:bodyPr wrap="square" rtlCol="0">
            <a:spAutoFit/>
          </a:bodyPr>
          <a:lstStyle/>
          <a:p>
            <a:r>
              <a:rPr lang="it-IT" sz="2400" dirty="0"/>
              <a:t>La tecnologia non è un elemento esogeno alla struttura sociale che implica in maniera predeterminata i rapporti sociali per il suo utilizzo. Il determinismo tecnologico, cioè l’idea che le macchine facciano la storia al posto delle persone in carne e ossa, è fuorviante.</a:t>
            </a:r>
          </a:p>
          <a:p>
            <a:endParaRPr lang="it-IT" sz="2400" dirty="0"/>
          </a:p>
          <a:p>
            <a:endParaRPr lang="it-IT" sz="2400" dirty="0"/>
          </a:p>
          <a:p>
            <a:r>
              <a:rPr lang="it-IT" sz="2400" dirty="0"/>
              <a:t>La </a:t>
            </a:r>
            <a:r>
              <a:rPr lang="it-IT" sz="2400" b="1" dirty="0"/>
              <a:t>tecnologia è determinata dalle relazioni sociali di produzione</a:t>
            </a:r>
            <a:r>
              <a:rPr lang="it-IT" sz="2400" dirty="0"/>
              <a:t>. Essa è progettata e messa in opera secondo l’ideologia e il potere sociale di coloro che prendono le decisioni; inoltre, il suo effettivo utilizzo nella produzione è determinato dalle vicissitudini delle lotte tra le classi nei luoghi di produzione (Noble, 1979).    </a:t>
            </a:r>
          </a:p>
        </p:txBody>
      </p:sp>
      <p:sp>
        <p:nvSpPr>
          <p:cNvPr id="5" name="CasellaDiTesto 4">
            <a:extLst>
              <a:ext uri="{FF2B5EF4-FFF2-40B4-BE49-F238E27FC236}">
                <a16:creationId xmlns:a16="http://schemas.microsoft.com/office/drawing/2014/main" id="{4C5A6AF4-4079-CD69-D65F-85740AA4E508}"/>
              </a:ext>
            </a:extLst>
          </p:cNvPr>
          <p:cNvSpPr txBox="1"/>
          <p:nvPr/>
        </p:nvSpPr>
        <p:spPr>
          <a:xfrm>
            <a:off x="723900" y="533400"/>
            <a:ext cx="6438900" cy="523220"/>
          </a:xfrm>
          <a:prstGeom prst="rect">
            <a:avLst/>
          </a:prstGeom>
          <a:noFill/>
        </p:spPr>
        <p:txBody>
          <a:bodyPr wrap="square" rtlCol="0">
            <a:spAutoFit/>
          </a:bodyPr>
          <a:lstStyle/>
          <a:p>
            <a:r>
              <a:rPr lang="it-IT" sz="2800" dirty="0">
                <a:solidFill>
                  <a:schemeClr val="accent2"/>
                </a:solidFill>
              </a:rPr>
              <a:t>Considerazioni sulla tecnica</a:t>
            </a:r>
          </a:p>
        </p:txBody>
      </p:sp>
    </p:spTree>
    <p:extLst>
      <p:ext uri="{BB962C8B-B14F-4D97-AF65-F5344CB8AC3E}">
        <p14:creationId xmlns:p14="http://schemas.microsoft.com/office/powerpoint/2010/main" val="265894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istemI per l'Automazione Industriale – Assistenza Tecnica su macchinari ed  impianti industriali">
            <a:extLst>
              <a:ext uri="{FF2B5EF4-FFF2-40B4-BE49-F238E27FC236}">
                <a16:creationId xmlns:a16="http://schemas.microsoft.com/office/drawing/2014/main" id="{B31232F9-E382-4D7C-BC3A-89AB45061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986" y="872359"/>
            <a:ext cx="5746138" cy="493015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4DD32696-D883-4344-BD92-9592C42DCDCE}"/>
              </a:ext>
            </a:extLst>
          </p:cNvPr>
          <p:cNvSpPr txBox="1"/>
          <p:nvPr/>
        </p:nvSpPr>
        <p:spPr>
          <a:xfrm>
            <a:off x="351669" y="1152072"/>
            <a:ext cx="5475890" cy="5324535"/>
          </a:xfrm>
          <a:prstGeom prst="rect">
            <a:avLst/>
          </a:prstGeom>
          <a:noFill/>
        </p:spPr>
        <p:txBody>
          <a:bodyPr wrap="square">
            <a:spAutoFit/>
          </a:bodyPr>
          <a:lstStyle/>
          <a:p>
            <a:r>
              <a:rPr lang="it-IT" sz="2000" b="0" i="0" dirty="0">
                <a:solidFill>
                  <a:srgbClr val="3E3F3E"/>
                </a:solidFill>
                <a:effectLst/>
                <a:latin typeface="Crimson Text"/>
              </a:rPr>
              <a:t>L’</a:t>
            </a:r>
            <a:r>
              <a:rPr lang="it-IT" sz="2000" b="1" i="0" dirty="0">
                <a:solidFill>
                  <a:srgbClr val="3E3F3E"/>
                </a:solidFill>
                <a:effectLst/>
                <a:latin typeface="Crimson Text"/>
              </a:rPr>
              <a:t>automazione </a:t>
            </a:r>
            <a:r>
              <a:rPr lang="it-IT" sz="2000" b="0" i="0" dirty="0">
                <a:solidFill>
                  <a:srgbClr val="3E3F3E"/>
                </a:solidFill>
                <a:effectLst/>
                <a:latin typeface="Crimson Text"/>
              </a:rPr>
              <a:t>è l’impiego di un insieme di mezzi e procedimenti tecnici che, agendo opportunamente su congegni o dispositivi, assicurano lo svolgimento automatico di un determinato processo, il funzionamento automatico di un impianto industriale, di un servizio pubblico ecc.</a:t>
            </a:r>
          </a:p>
          <a:p>
            <a:endParaRPr lang="it-IT" sz="2000" dirty="0">
              <a:solidFill>
                <a:srgbClr val="3E3F3E"/>
              </a:solidFill>
              <a:latin typeface="Crimson Text"/>
            </a:endParaRPr>
          </a:p>
          <a:p>
            <a:r>
              <a:rPr lang="it-IT" sz="2000" b="0" i="0" dirty="0">
                <a:solidFill>
                  <a:srgbClr val="3E3F3E"/>
                </a:solidFill>
                <a:effectLst/>
                <a:latin typeface="Crimson Text"/>
              </a:rPr>
              <a:t>Il livello di automazione in una determinata applicazione è tanto più elevato quanto più è ridotta la necessità dell’intervento umano.</a:t>
            </a:r>
          </a:p>
          <a:p>
            <a:endParaRPr lang="it-IT" sz="2000" dirty="0">
              <a:solidFill>
                <a:srgbClr val="3E3F3E"/>
              </a:solidFill>
              <a:latin typeface="Crimson Text"/>
            </a:endParaRPr>
          </a:p>
          <a:p>
            <a:r>
              <a:rPr lang="it-IT" sz="2000" b="0" i="0" dirty="0">
                <a:solidFill>
                  <a:srgbClr val="202122"/>
                </a:solidFill>
                <a:effectLst/>
                <a:latin typeface="Crimson Text"/>
              </a:rPr>
              <a:t>Per automazione si può intendere </a:t>
            </a:r>
            <a:r>
              <a:rPr lang="it-IT" sz="2000" b="0" dirty="0">
                <a:solidFill>
                  <a:srgbClr val="202122"/>
                </a:solidFill>
                <a:effectLst/>
                <a:latin typeface="Crimson Text"/>
              </a:rPr>
              <a:t>un fenomeno che ha - insieme - natura tecnologica economica, organizzativa e sociale e ha per oggetto la gestione e l'evoluzione di complessi sistemi tecnico-organizzativi che realizzano processi produttivi di prodotti e/o servizi.</a:t>
            </a:r>
            <a:endParaRPr lang="it-IT" sz="2000" dirty="0">
              <a:latin typeface="Crimson Text"/>
            </a:endParaRPr>
          </a:p>
        </p:txBody>
      </p:sp>
    </p:spTree>
    <p:extLst>
      <p:ext uri="{BB962C8B-B14F-4D97-AF65-F5344CB8AC3E}">
        <p14:creationId xmlns:p14="http://schemas.microsoft.com/office/powerpoint/2010/main" val="373624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utorial - Arduino spiegato facile - Introduzione e funzionalità principali  - Antima">
            <a:extLst>
              <a:ext uri="{FF2B5EF4-FFF2-40B4-BE49-F238E27FC236}">
                <a16:creationId xmlns:a16="http://schemas.microsoft.com/office/drawing/2014/main" id="{9B2D4821-8EC5-492F-A852-F7928C4BC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911" y="2099975"/>
            <a:ext cx="5890509" cy="265805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F74231D-DAEF-42DC-A796-78237CFBC398}"/>
              </a:ext>
            </a:extLst>
          </p:cNvPr>
          <p:cNvSpPr txBox="1"/>
          <p:nvPr/>
        </p:nvSpPr>
        <p:spPr>
          <a:xfrm>
            <a:off x="451946" y="799185"/>
            <a:ext cx="5108026" cy="6186309"/>
          </a:xfrm>
          <a:prstGeom prst="rect">
            <a:avLst/>
          </a:prstGeom>
          <a:noFill/>
        </p:spPr>
        <p:txBody>
          <a:bodyPr wrap="square">
            <a:spAutoFit/>
          </a:bodyPr>
          <a:lstStyle/>
          <a:p>
            <a:r>
              <a:rPr lang="it-IT" sz="2000" b="0" i="0" dirty="0">
                <a:solidFill>
                  <a:srgbClr val="202122"/>
                </a:solidFill>
                <a:effectLst/>
                <a:latin typeface="Crimson Text"/>
              </a:rPr>
              <a:t>La </a:t>
            </a:r>
            <a:r>
              <a:rPr lang="it-IT" sz="2000" b="1" i="0" dirty="0">
                <a:solidFill>
                  <a:srgbClr val="202122"/>
                </a:solidFill>
                <a:effectLst/>
                <a:latin typeface="Crimson Text"/>
              </a:rPr>
              <a:t>digitalizzazione</a:t>
            </a:r>
            <a:r>
              <a:rPr lang="it-IT" sz="2000" b="0" i="0" dirty="0">
                <a:solidFill>
                  <a:srgbClr val="202122"/>
                </a:solidFill>
                <a:effectLst/>
                <a:latin typeface="Crimson Text"/>
              </a:rPr>
              <a:t> è un processo attraverso cui dei dati (analogici, e quindi con valori infiniti) vengono convertiti in un linguaggio interpretabile dai computer (cioè in un formato basato su di un codice binario – 0-1, on-off – su cui è possibile effettuare dei calcoli tramite appositi circuiti elettronici). </a:t>
            </a:r>
          </a:p>
          <a:p>
            <a:endParaRPr lang="it-IT" sz="2000" dirty="0">
              <a:solidFill>
                <a:srgbClr val="202122"/>
              </a:solidFill>
              <a:latin typeface="Crimson Text"/>
            </a:endParaRPr>
          </a:p>
          <a:p>
            <a:endParaRPr lang="it-IT" sz="2000" dirty="0">
              <a:solidFill>
                <a:srgbClr val="202122"/>
              </a:solidFill>
              <a:latin typeface="Crimson Text"/>
            </a:endParaRPr>
          </a:p>
          <a:p>
            <a:r>
              <a:rPr lang="it-IT" sz="2000" dirty="0">
                <a:solidFill>
                  <a:srgbClr val="202122"/>
                </a:solidFill>
                <a:latin typeface="Crimson Text"/>
              </a:rPr>
              <a:t>Tale processo consente di semplificare la selezione delle informazioni e di riorganizzare la conoscenza in maniera più efficace. </a:t>
            </a:r>
          </a:p>
          <a:p>
            <a:endParaRPr lang="it-IT" sz="2000" dirty="0">
              <a:solidFill>
                <a:srgbClr val="202122"/>
              </a:solidFill>
              <a:latin typeface="Crimson Text"/>
            </a:endParaRPr>
          </a:p>
          <a:p>
            <a:endParaRPr lang="it-IT" sz="2000" dirty="0">
              <a:solidFill>
                <a:srgbClr val="202122"/>
              </a:solidFill>
              <a:latin typeface="Crimson Text"/>
            </a:endParaRPr>
          </a:p>
          <a:p>
            <a:r>
              <a:rPr lang="it-IT" sz="2000" dirty="0">
                <a:solidFill>
                  <a:srgbClr val="202122"/>
                </a:solidFill>
                <a:latin typeface="Crimson Text"/>
              </a:rPr>
              <a:t>La diffusione delle </a:t>
            </a:r>
            <a:r>
              <a:rPr lang="it-IT" sz="2000" b="1" dirty="0">
                <a:solidFill>
                  <a:srgbClr val="202122"/>
                </a:solidFill>
                <a:latin typeface="Crimson Text"/>
              </a:rPr>
              <a:t>tecnologie digitali, </a:t>
            </a:r>
            <a:r>
              <a:rPr lang="it-IT" sz="2000" dirty="0">
                <a:solidFill>
                  <a:srgbClr val="202122"/>
                </a:solidFill>
                <a:latin typeface="Crimson Text"/>
              </a:rPr>
              <a:t>e la crescente integrazione tra queste e i processi di automazione, ha – secondo alcuni osservatori – dato inizio ad una nuova «era economica».</a:t>
            </a:r>
            <a:endParaRPr lang="it-IT" sz="2000" b="1" dirty="0">
              <a:solidFill>
                <a:srgbClr val="202122"/>
              </a:solidFill>
              <a:latin typeface="Crimson Text"/>
            </a:endParaRPr>
          </a:p>
          <a:p>
            <a:endParaRPr lang="it-IT" dirty="0">
              <a:solidFill>
                <a:srgbClr val="202122"/>
              </a:solidFill>
              <a:latin typeface="Arial" panose="020B0604020202020204" pitchFamily="34" charset="0"/>
            </a:endParaRPr>
          </a:p>
          <a:p>
            <a:endParaRPr lang="it-IT" dirty="0"/>
          </a:p>
        </p:txBody>
      </p:sp>
    </p:spTree>
    <p:extLst>
      <p:ext uri="{BB962C8B-B14F-4D97-AF65-F5344CB8AC3E}">
        <p14:creationId xmlns:p14="http://schemas.microsoft.com/office/powerpoint/2010/main" val="321909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B83142F-76F7-1E9C-815B-AEE4BFFE64B9}"/>
              </a:ext>
            </a:extLst>
          </p:cNvPr>
          <p:cNvSpPr txBox="1"/>
          <p:nvPr/>
        </p:nvSpPr>
        <p:spPr>
          <a:xfrm>
            <a:off x="828675" y="885825"/>
            <a:ext cx="10534650" cy="5262979"/>
          </a:xfrm>
          <a:prstGeom prst="rect">
            <a:avLst/>
          </a:prstGeom>
          <a:noFill/>
        </p:spPr>
        <p:txBody>
          <a:bodyPr wrap="square" rtlCol="0">
            <a:spAutoFit/>
          </a:bodyPr>
          <a:lstStyle/>
          <a:p>
            <a:r>
              <a:rPr lang="it-IT" sz="2400" dirty="0"/>
              <a:t>Le trasformazioni economiche degli ultimi 50 anni hanno comportato la necessità di rivedere il modello di fordista e di creare nuovi sistemi più snelli e flessibili (</a:t>
            </a:r>
            <a:r>
              <a:rPr lang="it-IT" sz="2400" i="1" dirty="0" err="1"/>
              <a:t>lean</a:t>
            </a:r>
            <a:r>
              <a:rPr lang="it-IT" sz="2400" i="1" dirty="0"/>
              <a:t> production</a:t>
            </a:r>
            <a:r>
              <a:rPr lang="it-IT" sz="2400" dirty="0"/>
              <a:t>), adatti alla produzione di beni personalizzati, creati </a:t>
            </a:r>
            <a:r>
              <a:rPr lang="it-IT" sz="2400" i="1" dirty="0"/>
              <a:t>on time</a:t>
            </a:r>
            <a:r>
              <a:rPr lang="it-IT" sz="2400" dirty="0"/>
              <a:t>. </a:t>
            </a:r>
          </a:p>
          <a:p>
            <a:endParaRPr lang="it-IT" sz="2400" dirty="0"/>
          </a:p>
          <a:p>
            <a:r>
              <a:rPr lang="it-IT" sz="2400" dirty="0"/>
              <a:t>Parallelamente, si è assistito ad una riarticolazione spaziale e organizzativa dei processi produttivi. Le filiere produttive si sono disperse su ampie scale geografiche (catene del valore). Allo stesso tempo, tuttavia, le funzioni strategiche delle imprese sono sempre più concentrate e verticalizzate. Ne è un chiaro esempio il caso europeo, dove la Germania è al centro di una struttura industriale integrata e transazionale. Il progetto </a:t>
            </a:r>
            <a:r>
              <a:rPr lang="it-IT" sz="2400" b="1" dirty="0"/>
              <a:t>industria 4.0</a:t>
            </a:r>
            <a:r>
              <a:rPr lang="it-IT" sz="2400" dirty="0"/>
              <a:t> fa leva sulle nuove tecnologie digitali con l’obiettivo di aumentare la competitività della manifattura europea riportando quest’ultima su valori prossimo al 20% del PIL. Esso presenta però una serie di rischi, sia per i paesi più periferici (quali l’Italia), che per gli effetti quantitativi e qualitativi sul lavoro.</a:t>
            </a:r>
          </a:p>
        </p:txBody>
      </p:sp>
    </p:spTree>
    <p:extLst>
      <p:ext uri="{BB962C8B-B14F-4D97-AF65-F5344CB8AC3E}">
        <p14:creationId xmlns:p14="http://schemas.microsoft.com/office/powerpoint/2010/main" val="248598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dustry 4.0 | l’era della 4 rivoluzione industriale">
            <a:extLst>
              <a:ext uri="{FF2B5EF4-FFF2-40B4-BE49-F238E27FC236}">
                <a16:creationId xmlns:a16="http://schemas.microsoft.com/office/drawing/2014/main" id="{F7155A65-05A1-47E0-91DF-837B9E765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716" y="0"/>
            <a:ext cx="8925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4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ustry 4.0 | l’era della 4 rivoluzione industriale">
            <a:extLst>
              <a:ext uri="{FF2B5EF4-FFF2-40B4-BE49-F238E27FC236}">
                <a16:creationId xmlns:a16="http://schemas.microsoft.com/office/drawing/2014/main" id="{5C351481-A291-47E9-89B6-40F81B87E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077" y="1695751"/>
            <a:ext cx="9835536" cy="303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03506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2463</Words>
  <Application>Microsoft Office PowerPoint</Application>
  <PresentationFormat>Widescreen</PresentationFormat>
  <Paragraphs>138</Paragraphs>
  <Slides>35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35</vt:i4>
      </vt:variant>
    </vt:vector>
  </HeadingPairs>
  <TitlesOfParts>
    <vt:vector size="41" baseType="lpstr">
      <vt:lpstr>Arial</vt:lpstr>
      <vt:lpstr>Calibri</vt:lpstr>
      <vt:lpstr>Calibri Light</vt:lpstr>
      <vt:lpstr>Crimson Text</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fama</dc:creator>
  <cp:lastModifiedBy>marco fama</cp:lastModifiedBy>
  <cp:revision>23</cp:revision>
  <dcterms:created xsi:type="dcterms:W3CDTF">2022-03-20T18:22:08Z</dcterms:created>
  <dcterms:modified xsi:type="dcterms:W3CDTF">2022-12-05T10:58:02Z</dcterms:modified>
</cp:coreProperties>
</file>