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83" r:id="rId9"/>
    <p:sldId id="260" r:id="rId10"/>
    <p:sldId id="267" r:id="rId11"/>
    <p:sldId id="259" r:id="rId12"/>
    <p:sldId id="261" r:id="rId13"/>
    <p:sldId id="262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87" r:id="rId32"/>
    <p:sldId id="282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FF"/>
    <a:srgbClr val="CC66FF"/>
    <a:srgbClr val="9999FF"/>
    <a:srgbClr val="6699FF"/>
    <a:srgbClr val="FFFFCC"/>
    <a:srgbClr val="FFFF99"/>
    <a:srgbClr val="CCCCFF"/>
    <a:srgbClr val="FFFFFF"/>
    <a:srgbClr val="C6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CD36F-6264-4CC4-95BD-AE193E7ED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266736-AC12-49A1-887C-7CD5A2E3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84FCEE-3026-466D-BA3C-0D5B579D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FB8D50-111C-47BC-868F-29B1FA71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DD9CEE-8A32-4BC5-B710-31505172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08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CE2CE-635E-4DE5-BBE7-2CC1718A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A8680D-1F00-40EA-A56D-5D78636E9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053A7F-7BAC-4003-B5A0-78BF40D5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BCBFAD-8F75-45CA-A080-E065EEF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2A5599-1B31-4EA7-A65B-D3CF5F08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60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E75DEBA-C47A-4980-83CD-259A727CC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722E12-86B4-4D4B-ADA3-90CC76E45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D213C1-0EB7-4B8A-A8CA-DD38877B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D88DF5-F6D5-440D-8708-78B7BA11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FC756A-5E06-46FE-9264-D3D95171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70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E03D6-5B0A-438D-A180-62901031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A7EA2A-2A32-4A32-A42A-74F149BC3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35E410-BEE5-4406-9CFF-E752B16D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ABF11B-1581-437D-A83A-7E424141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569EE5-7124-4253-A887-1CE184DB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4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3B597-C5F7-4DE6-BA96-5C69D275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C86D2C-EE93-427C-92A2-07B7C9D94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E347C4-E3D4-4E4D-B316-67D95BB0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79BC7-C72D-49B4-8B29-149749C4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1D3DFA-0091-412B-9866-D1C12698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79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6BF2A2-6CC5-4A9D-A960-749F877E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35530-EEFF-4147-BA02-9A71F95A6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4B2807-AE76-414C-8938-6342251D6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6D5AAF-6945-4123-8C47-2F9E9730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C31FCE-5895-4B0B-88E7-CB65E6FB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E521C9-5CA1-4443-AB9F-1DE3C8A5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49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3C16E-6677-4DEC-A16B-94E8CC53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DE7D59-AB79-4611-B938-AC23D5603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F9A68A-E281-4FF5-8244-324C15B61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125ECF2-B61C-4720-85AC-2C32FF076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9149D6-DF89-4619-A2D5-6EEDE3E55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4D4CB08-50E5-413C-9950-3862075B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B5AA67-2E64-48D7-B2DB-DF5C57A4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32ED69-C822-44D5-AB68-3B110387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61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1A228A-D67E-4B30-A595-7DD83102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D567B0-1DD4-473D-9328-6B0FC438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4D7380-D64F-482E-9F36-885159DD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2E682A-3822-4A78-A87D-965401DB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23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21279AE-CE8B-4395-87E4-F663C9F4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101F9D-0BB1-49CF-B117-A7330131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757A76-F6B6-43D4-B40C-6F5D652A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06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99D02-C212-41CA-B1E9-9A3A487F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576B5C-8D77-4C10-B3C3-60B4B997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273F0C-7C02-445D-8962-F3C78DB67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2EDC3B-1D70-446D-A4F6-F629D766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A405FB-F7F9-4160-ACF9-A512D358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3A7F44-0CDF-4E7A-85A0-7B3748FA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28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A585D7-FC01-4761-8CDF-2BF7698F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96644E-4095-47BC-ACA8-7FFE929A0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B234E7-32D9-4F6D-83E4-90948EC21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001A36-67B7-4BBE-988B-06DED3AF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B4-4B72-41A9-992C-D44356461D21}" type="datetimeFigureOut">
              <a:rPr lang="it-IT" smtClean="0"/>
              <a:t>16/09/2024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9F5B00-78B2-46F3-805F-A5C151455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9D45A0-C72E-4B1D-AFC0-2A8E1FB5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61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A42679-5B8A-48C0-A5AA-67C2382A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2392FD-AAA4-4CF9-8ED1-1086A334E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3B92C6-A63C-42E3-914F-ED3E4C098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18B4-4B72-41A9-992C-D44356461D21}" type="datetimeFigureOut">
              <a:rPr lang="it-IT" smtClean="0"/>
              <a:t>16/09/2024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F8E4C8-4AE7-47C7-996A-0ABA85EB6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0A63AB-4FC5-4334-A94C-E71180861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3AFD-374A-4099-95A2-F82EA05DE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8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9BA52A0-034A-40D2-B5BA-5B081E554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75" y="5110531"/>
            <a:ext cx="5887453" cy="1229735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3600" dirty="0"/>
              <a:t>Docente: Rosa Maria Marafioti</a:t>
            </a:r>
          </a:p>
          <a:p>
            <a:r>
              <a:rPr lang="it-IT" sz="3200" dirty="0"/>
              <a:t>rosamaria.marafioti@unibg.it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89051A5-96A7-48BA-A04D-1EC3A05A4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720" y="176697"/>
            <a:ext cx="9144000" cy="1084397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b="1" dirty="0"/>
              <a:t>DIDATTICA DELLA FILOSOFIA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15CAC4E-8402-4F8E-A808-C8618F36E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747469"/>
            <a:ext cx="4213017" cy="280548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EB5F7F6-32F1-42BC-9116-92B8E1280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28" y="1457472"/>
            <a:ext cx="6647511" cy="2808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F47B052-9A0A-4FCC-8035-4C78CFC1D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38" y="4461850"/>
            <a:ext cx="3493827" cy="20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C66361-5908-4C02-BE6B-7A08536063DA}"/>
              </a:ext>
            </a:extLst>
          </p:cNvPr>
          <p:cNvSpPr txBox="1"/>
          <p:nvPr/>
        </p:nvSpPr>
        <p:spPr>
          <a:xfrm>
            <a:off x="6266048" y="536429"/>
            <a:ext cx="5486399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laboratorio filosofico nella forma del gioco</a:t>
            </a:r>
            <a:endParaRPr lang="it-IT" sz="2400" i="1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AEFBA2A-B4B6-478D-BC77-F2A598C0CF7F}"/>
              </a:ext>
            </a:extLst>
          </p:cNvPr>
          <p:cNvCxnSpPr/>
          <p:nvPr/>
        </p:nvCxnSpPr>
        <p:spPr>
          <a:xfrm>
            <a:off x="11338560" y="0"/>
            <a:ext cx="0" cy="536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1782B2-0BEC-4630-88B2-A3BD74EF457C}"/>
              </a:ext>
            </a:extLst>
          </p:cNvPr>
          <p:cNvSpPr txBox="1"/>
          <p:nvPr/>
        </p:nvSpPr>
        <p:spPr>
          <a:xfrm>
            <a:off x="673768" y="1414914"/>
            <a:ext cx="2387066" cy="830997"/>
          </a:xfrm>
          <a:prstGeom prst="rect">
            <a:avLst/>
          </a:prstGeom>
          <a:solidFill>
            <a:srgbClr val="F5F501">
              <a:alpha val="7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P4C (</a:t>
            </a:r>
            <a:r>
              <a:rPr lang="it-IT" sz="2400" i="1" dirty="0" err="1"/>
              <a:t>Philosophy</a:t>
            </a:r>
            <a:r>
              <a:rPr lang="it-IT" sz="2400" i="1" dirty="0"/>
              <a:t> for Children</a:t>
            </a:r>
            <a:r>
              <a:rPr lang="it-IT" sz="2400" dirty="0"/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91E689-B2B3-4AE0-93DD-62D9DDD17BA5}"/>
              </a:ext>
            </a:extLst>
          </p:cNvPr>
          <p:cNvSpPr txBox="1"/>
          <p:nvPr/>
        </p:nvSpPr>
        <p:spPr>
          <a:xfrm>
            <a:off x="7603958" y="1491916"/>
            <a:ext cx="2666198" cy="461665"/>
          </a:xfrm>
          <a:prstGeom prst="rect">
            <a:avLst/>
          </a:prstGeom>
          <a:solidFill>
            <a:srgbClr val="F5F501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i="1" dirty="0" err="1"/>
              <a:t>Philosophia</a:t>
            </a:r>
            <a:r>
              <a:rPr lang="it-IT" sz="2400" i="1" dirty="0"/>
              <a:t> </a:t>
            </a:r>
            <a:r>
              <a:rPr lang="it-IT" sz="2400" i="1" dirty="0" err="1"/>
              <a:t>ludens</a:t>
            </a:r>
            <a:endParaRPr lang="it-IT" sz="2400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5363B6-106C-47D2-A108-190AB8A18C67}"/>
              </a:ext>
            </a:extLst>
          </p:cNvPr>
          <p:cNvSpPr txBox="1"/>
          <p:nvPr/>
        </p:nvSpPr>
        <p:spPr>
          <a:xfrm>
            <a:off x="231005" y="2926080"/>
            <a:ext cx="4870384" cy="267765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porsi in cerchio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stimolo-guida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redazione dell’agenda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analisi dell’agenda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scelta dell’argomento da discutere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dialogo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autovalutazione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0434F6-BC44-4A3A-88A5-CC3796EC34FA}"/>
              </a:ext>
            </a:extLst>
          </p:cNvPr>
          <p:cNvSpPr txBox="1"/>
          <p:nvPr/>
        </p:nvSpPr>
        <p:spPr>
          <a:xfrm>
            <a:off x="7603958" y="3121810"/>
            <a:ext cx="3667225" cy="378565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Giocare con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i problemi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le astrazioni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il linguaggio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per visualizzare i concetti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per immedesimarsi con gli autori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per riflettere sul presente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con i testi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/>
              <a:t>con </a:t>
            </a:r>
            <a:r>
              <a:rPr lang="it-IT" sz="2400" dirty="0"/>
              <a:t>i giochi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2FCEE50-C0D6-4EC4-8E18-F47BF36B0685}"/>
              </a:ext>
            </a:extLst>
          </p:cNvPr>
          <p:cNvCxnSpPr>
            <a:stCxn id="2" idx="1"/>
          </p:cNvCxnSpPr>
          <p:nvPr/>
        </p:nvCxnSpPr>
        <p:spPr>
          <a:xfrm flipH="1">
            <a:off x="3060834" y="767262"/>
            <a:ext cx="3205214" cy="647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E192A52-4C15-4CB3-88B4-95AF5111ED1C}"/>
              </a:ext>
            </a:extLst>
          </p:cNvPr>
          <p:cNvCxnSpPr/>
          <p:nvPr/>
        </p:nvCxnSpPr>
        <p:spPr>
          <a:xfrm>
            <a:off x="9230627" y="998094"/>
            <a:ext cx="0" cy="493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1E3E08F-9E8F-48D2-A1B4-756945E1C900}"/>
              </a:ext>
            </a:extLst>
          </p:cNvPr>
          <p:cNvCxnSpPr>
            <a:stCxn id="5" idx="2"/>
          </p:cNvCxnSpPr>
          <p:nvPr/>
        </p:nvCxnSpPr>
        <p:spPr>
          <a:xfrm>
            <a:off x="1867301" y="2245911"/>
            <a:ext cx="0" cy="680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5843809-40D7-4B67-A514-2C818D6FE6FC}"/>
              </a:ext>
            </a:extLst>
          </p:cNvPr>
          <p:cNvCxnSpPr>
            <a:cxnSpLocks/>
          </p:cNvCxnSpPr>
          <p:nvPr/>
        </p:nvCxnSpPr>
        <p:spPr>
          <a:xfrm flipH="1">
            <a:off x="8518359" y="1953581"/>
            <a:ext cx="712268" cy="1203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021A69A-9FA0-4D23-84E0-BB24CE596AC4}"/>
              </a:ext>
            </a:extLst>
          </p:cNvPr>
          <p:cNvSpPr txBox="1"/>
          <p:nvPr/>
        </p:nvSpPr>
        <p:spPr>
          <a:xfrm>
            <a:off x="1867301" y="5923363"/>
            <a:ext cx="5168766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Simile a un gioco: il </a:t>
            </a:r>
            <a:r>
              <a:rPr lang="it-IT" sz="2800" i="1" dirty="0"/>
              <a:t>Brainstorming</a:t>
            </a:r>
          </a:p>
        </p:txBody>
      </p:sp>
    </p:spTree>
    <p:extLst>
      <p:ext uri="{BB962C8B-B14F-4D97-AF65-F5344CB8AC3E}">
        <p14:creationId xmlns:p14="http://schemas.microsoft.com/office/powerpoint/2010/main" val="176302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F9D6A0-468B-4E8C-8CD3-DEEA233DBEFD}"/>
              </a:ext>
            </a:extLst>
          </p:cNvPr>
          <p:cNvSpPr txBox="1"/>
          <p:nvPr/>
        </p:nvSpPr>
        <p:spPr>
          <a:xfrm>
            <a:off x="4312118" y="327259"/>
            <a:ext cx="3041583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Modelli francesi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988336-885D-409D-A26F-13D4657ACA83}"/>
              </a:ext>
            </a:extLst>
          </p:cNvPr>
          <p:cNvSpPr txBox="1"/>
          <p:nvPr/>
        </p:nvSpPr>
        <p:spPr>
          <a:xfrm>
            <a:off x="1501540" y="1540825"/>
            <a:ext cx="1299411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aporie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5BCF94-A180-4A53-B212-00C33BC58F76}"/>
              </a:ext>
            </a:extLst>
          </p:cNvPr>
          <p:cNvSpPr txBox="1"/>
          <p:nvPr/>
        </p:nvSpPr>
        <p:spPr>
          <a:xfrm>
            <a:off x="8056345" y="761425"/>
            <a:ext cx="3493971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metafore e immagini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6481BB9-1F09-494C-A063-A84814464C82}"/>
              </a:ext>
            </a:extLst>
          </p:cNvPr>
          <p:cNvCxnSpPr/>
          <p:nvPr/>
        </p:nvCxnSpPr>
        <p:spPr>
          <a:xfrm flipH="1">
            <a:off x="2666198" y="912034"/>
            <a:ext cx="1645920" cy="5798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6E8C09-B7D9-4A21-99BA-D5EC7B3F7FA7}"/>
              </a:ext>
            </a:extLst>
          </p:cNvPr>
          <p:cNvSpPr txBox="1"/>
          <p:nvPr/>
        </p:nvSpPr>
        <p:spPr>
          <a:xfrm>
            <a:off x="3339965" y="2152429"/>
            <a:ext cx="4985887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Modelli di didattica generale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9F6F02-61D8-4D3F-B02E-C6BE0D906F49}"/>
              </a:ext>
            </a:extLst>
          </p:cNvPr>
          <p:cNvSpPr txBox="1"/>
          <p:nvPr/>
        </p:nvSpPr>
        <p:spPr>
          <a:xfrm>
            <a:off x="317634" y="3311612"/>
            <a:ext cx="6901313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didattica individualizzata (strategie diverse per raggiungere obiettivi comuni); nell’ambito della didattica speciale (rivolta agli alunni con disabilità) essa si precisa in didattica personalizzata (strategie diverse per obiettivi semplificati, generalmente connessa a un PDP)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D6CEFE-42F3-4203-AB73-5ED3572B70EE}"/>
              </a:ext>
            </a:extLst>
          </p:cNvPr>
          <p:cNvSpPr txBox="1"/>
          <p:nvPr/>
        </p:nvSpPr>
        <p:spPr>
          <a:xfrm>
            <a:off x="336882" y="5086349"/>
            <a:ext cx="5496026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0" i="0" dirty="0">
                <a:effectLst/>
                <a:latin typeface="arial" panose="020B0604020202020204" pitchFamily="34" charset="0"/>
              </a:rPr>
              <a:t>PDP (Piano Educativo Personalizzato) per l’inclusione degli alunni con BES (tra cui quelli con DSA) (https://www.areato.org/cosa-sono-il-pei-e-il-pdp/)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503ADA8-A398-49BB-B04E-18E98ECE31E4}"/>
              </a:ext>
            </a:extLst>
          </p:cNvPr>
          <p:cNvSpPr txBox="1"/>
          <p:nvPr/>
        </p:nvSpPr>
        <p:spPr>
          <a:xfrm>
            <a:off x="7623209" y="3910245"/>
            <a:ext cx="1116531" cy="1477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approccio meta-cognitivo e meta-emotivo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923131-0B67-40AB-8773-CAB39037F4C5}"/>
              </a:ext>
            </a:extLst>
          </p:cNvPr>
          <p:cNvSpPr txBox="1"/>
          <p:nvPr/>
        </p:nvSpPr>
        <p:spPr>
          <a:xfrm>
            <a:off x="9628473" y="5015242"/>
            <a:ext cx="2508985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/>
              <a:t>flipped</a:t>
            </a:r>
            <a:r>
              <a:rPr lang="it-IT" sz="2400" i="1" dirty="0"/>
              <a:t> </a:t>
            </a:r>
            <a:r>
              <a:rPr lang="it-IT" sz="2400" i="1" dirty="0" err="1"/>
              <a:t>classroom</a:t>
            </a:r>
            <a:endParaRPr lang="it-IT" sz="2400" i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A570D3A-9956-45F9-907C-C1D508BDBEC1}"/>
              </a:ext>
            </a:extLst>
          </p:cNvPr>
          <p:cNvSpPr txBox="1"/>
          <p:nvPr/>
        </p:nvSpPr>
        <p:spPr>
          <a:xfrm>
            <a:off x="7907154" y="5950859"/>
            <a:ext cx="3031958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didattica della ricerca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521A6D31-4D36-4045-B34D-8695D095381C}"/>
              </a:ext>
            </a:extLst>
          </p:cNvPr>
          <p:cNvCxnSpPr/>
          <p:nvPr/>
        </p:nvCxnSpPr>
        <p:spPr>
          <a:xfrm flipH="1">
            <a:off x="2261937" y="2737204"/>
            <a:ext cx="1078028" cy="518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D015837-2B27-4A44-9E9D-E885A40B9550}"/>
              </a:ext>
            </a:extLst>
          </p:cNvPr>
          <p:cNvCxnSpPr/>
          <p:nvPr/>
        </p:nvCxnSpPr>
        <p:spPr>
          <a:xfrm>
            <a:off x="8325852" y="2737204"/>
            <a:ext cx="1357163" cy="3213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3A286EC-DF24-4388-B66E-75EE0AB38708}"/>
              </a:ext>
            </a:extLst>
          </p:cNvPr>
          <p:cNvCxnSpPr/>
          <p:nvPr/>
        </p:nvCxnSpPr>
        <p:spPr>
          <a:xfrm>
            <a:off x="7007192" y="2737204"/>
            <a:ext cx="899962" cy="1173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83071BC-61C0-4340-ABF0-1BF8EF1744A4}"/>
              </a:ext>
            </a:extLst>
          </p:cNvPr>
          <p:cNvCxnSpPr/>
          <p:nvPr/>
        </p:nvCxnSpPr>
        <p:spPr>
          <a:xfrm>
            <a:off x="5368490" y="4511941"/>
            <a:ext cx="14438" cy="56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FB3A11F-9E7D-4E14-AC65-84821608D161}"/>
              </a:ext>
            </a:extLst>
          </p:cNvPr>
          <p:cNvSpPr txBox="1"/>
          <p:nvPr/>
        </p:nvSpPr>
        <p:spPr>
          <a:xfrm>
            <a:off x="9904396" y="1748972"/>
            <a:ext cx="2069432" cy="16312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traduzione di un concetto in un’immagine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fumetti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 err="1"/>
              <a:t>cavierdage</a:t>
            </a:r>
            <a:endParaRPr lang="it-IT" sz="2000" i="1" dirty="0"/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9E1497EB-C7A8-4EF3-B820-D6B34AFB7121}"/>
              </a:ext>
            </a:extLst>
          </p:cNvPr>
          <p:cNvCxnSpPr/>
          <p:nvPr/>
        </p:nvCxnSpPr>
        <p:spPr>
          <a:xfrm>
            <a:off x="7353701" y="445476"/>
            <a:ext cx="1386039" cy="315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0120783F-40BA-4C33-A7DB-AFB926852EFF}"/>
              </a:ext>
            </a:extLst>
          </p:cNvPr>
          <p:cNvCxnSpPr/>
          <p:nvPr/>
        </p:nvCxnSpPr>
        <p:spPr>
          <a:xfrm>
            <a:off x="11328935" y="1268175"/>
            <a:ext cx="105878" cy="444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A878590E-EE59-4E98-81A0-0DFE5D1E1837}"/>
              </a:ext>
            </a:extLst>
          </p:cNvPr>
          <p:cNvCxnSpPr>
            <a:stCxn id="9" idx="3"/>
          </p:cNvCxnSpPr>
          <p:nvPr/>
        </p:nvCxnSpPr>
        <p:spPr>
          <a:xfrm>
            <a:off x="8325852" y="2444817"/>
            <a:ext cx="2271563" cy="2570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1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A00503-517E-443A-9A9E-6C7314F031EC}"/>
              </a:ext>
            </a:extLst>
          </p:cNvPr>
          <p:cNvSpPr txBox="1"/>
          <p:nvPr/>
        </p:nvSpPr>
        <p:spPr>
          <a:xfrm>
            <a:off x="4735629" y="240632"/>
            <a:ext cx="297420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Analisi del testo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B13ABD-674F-4904-8C93-9A2D136203DC}"/>
              </a:ext>
            </a:extLst>
          </p:cNvPr>
          <p:cNvSpPr txBox="1"/>
          <p:nvPr/>
        </p:nvSpPr>
        <p:spPr>
          <a:xfrm>
            <a:off x="2014888" y="1085462"/>
            <a:ext cx="7276699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/>
              <a:t>paragrafazione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titolazione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individuazione delle parole-chiave (in caso di BES scelta di un colore specifico per ciascuna di esse, con cui si evidenzieranno le frasi connesse ai rispettivi concetti)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enunciazione della tesi e degli argomenti addotti a suo sostegno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individuazione delle domande e delle risposte esplicite o implicite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ricerca relativa al contesto storico e al genere letterario (esame dello stile, delle figure retoriche ecc.)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confronto personale con le tesi dell’autore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B4734D-AFAA-4027-80DB-F9A4BFAA9F5E}"/>
              </a:ext>
            </a:extLst>
          </p:cNvPr>
          <p:cNvSpPr txBox="1"/>
          <p:nvPr/>
        </p:nvSpPr>
        <p:spPr>
          <a:xfrm>
            <a:off x="346509" y="5291703"/>
            <a:ext cx="2415941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elaborazione di un dizionario filosofico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22201B-4F70-4235-AE87-C5846143028D}"/>
              </a:ext>
            </a:extLst>
          </p:cNvPr>
          <p:cNvSpPr txBox="1"/>
          <p:nvPr/>
        </p:nvSpPr>
        <p:spPr>
          <a:xfrm>
            <a:off x="5510463" y="4823392"/>
            <a:ext cx="2560320" cy="19389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addurre ulteriori esempi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creare nuove argomentazioni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applicare alla propria esperienza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BD4852-54C3-43EC-BC2C-38500A76ED87}"/>
              </a:ext>
            </a:extLst>
          </p:cNvPr>
          <p:cNvSpPr txBox="1"/>
          <p:nvPr/>
        </p:nvSpPr>
        <p:spPr>
          <a:xfrm>
            <a:off x="9734349" y="5435654"/>
            <a:ext cx="1530417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confrontare tra loro testi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269F710-6C8C-4811-9E8A-D772315099E8}"/>
              </a:ext>
            </a:extLst>
          </p:cNvPr>
          <p:cNvCxnSpPr>
            <a:stCxn id="2" idx="2"/>
          </p:cNvCxnSpPr>
          <p:nvPr/>
        </p:nvCxnSpPr>
        <p:spPr>
          <a:xfrm flipH="1">
            <a:off x="6222732" y="825407"/>
            <a:ext cx="1" cy="260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23A49CB-037B-4872-A4E0-94B6F64A67AD}"/>
              </a:ext>
            </a:extLst>
          </p:cNvPr>
          <p:cNvCxnSpPr/>
          <p:nvPr/>
        </p:nvCxnSpPr>
        <p:spPr>
          <a:xfrm flipH="1">
            <a:off x="1674796" y="4563337"/>
            <a:ext cx="1010652" cy="728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C249133-A091-4C0D-82AC-971B8B986811}"/>
              </a:ext>
            </a:extLst>
          </p:cNvPr>
          <p:cNvCxnSpPr/>
          <p:nvPr/>
        </p:nvCxnSpPr>
        <p:spPr>
          <a:xfrm>
            <a:off x="4523874" y="4563337"/>
            <a:ext cx="986589" cy="990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AE6009A-F312-49B5-BF69-39BA7E6BC45A}"/>
              </a:ext>
            </a:extLst>
          </p:cNvPr>
          <p:cNvCxnSpPr/>
          <p:nvPr/>
        </p:nvCxnSpPr>
        <p:spPr>
          <a:xfrm>
            <a:off x="9291587" y="4563337"/>
            <a:ext cx="885525" cy="872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1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FC6088-B30E-4494-A894-F60E8D855B60}"/>
              </a:ext>
            </a:extLst>
          </p:cNvPr>
          <p:cNvSpPr txBox="1"/>
          <p:nvPr/>
        </p:nvSpPr>
        <p:spPr>
          <a:xfrm>
            <a:off x="4263992" y="317634"/>
            <a:ext cx="521689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Esercizi di scrittura filosofica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D74086-51C1-4F54-9535-682FA7AFA39B}"/>
              </a:ext>
            </a:extLst>
          </p:cNvPr>
          <p:cNvSpPr txBox="1"/>
          <p:nvPr/>
        </p:nvSpPr>
        <p:spPr>
          <a:xfrm>
            <a:off x="750771" y="1520792"/>
            <a:ext cx="3022332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scrivere con lo stile di un autore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riscrivere le tesi di un autore con lo stile di un altro (ove possibile)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5EB71D-203A-4979-A1F9-112C013E7C6D}"/>
              </a:ext>
            </a:extLst>
          </p:cNvPr>
          <p:cNvSpPr txBox="1"/>
          <p:nvPr/>
        </p:nvSpPr>
        <p:spPr>
          <a:xfrm>
            <a:off x="4382702" y="2318946"/>
            <a:ext cx="2829827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usare media attuali o inusuali (e-mail, telefonata, ricetta ecc.)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F6BFCC-7EBF-4727-8DD4-A2BD3D064E78}"/>
              </a:ext>
            </a:extLst>
          </p:cNvPr>
          <p:cNvSpPr txBox="1"/>
          <p:nvPr/>
        </p:nvSpPr>
        <p:spPr>
          <a:xfrm>
            <a:off x="8008220" y="2549778"/>
            <a:ext cx="3551722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descrivere il mondo, raccontare una giornata o elaborare altre narrazioni adoperando le categorie del pensatore/della corrente filosofica di riferimento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BFE020D-CB6F-4086-AF68-CE1075C9DBB9}"/>
              </a:ext>
            </a:extLst>
          </p:cNvPr>
          <p:cNvCxnSpPr/>
          <p:nvPr/>
        </p:nvCxnSpPr>
        <p:spPr>
          <a:xfrm flipH="1">
            <a:off x="3051208" y="902409"/>
            <a:ext cx="1212784" cy="618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B595A5F-6B71-476E-AA15-2D3030E24B43}"/>
              </a:ext>
            </a:extLst>
          </p:cNvPr>
          <p:cNvCxnSpPr/>
          <p:nvPr/>
        </p:nvCxnSpPr>
        <p:spPr>
          <a:xfrm flipH="1">
            <a:off x="6391175" y="902409"/>
            <a:ext cx="163629" cy="1416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B987EB3-9159-4183-B3E7-738D12D1348F}"/>
              </a:ext>
            </a:extLst>
          </p:cNvPr>
          <p:cNvCxnSpPr/>
          <p:nvPr/>
        </p:nvCxnSpPr>
        <p:spPr>
          <a:xfrm>
            <a:off x="9480884" y="902409"/>
            <a:ext cx="818148" cy="1647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2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CB2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C22DCF-9835-47CB-B731-E3B22D96F064}"/>
              </a:ext>
            </a:extLst>
          </p:cNvPr>
          <p:cNvSpPr txBox="1"/>
          <p:nvPr/>
        </p:nvSpPr>
        <p:spPr>
          <a:xfrm>
            <a:off x="4892562" y="48126"/>
            <a:ext cx="266619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Pratiche d’aula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4505DA-BFDF-4717-9936-9A3A1980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49" y="632901"/>
            <a:ext cx="7545518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9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FAF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100492-EEBD-4CC5-B6EC-C78BEDF0D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53" y="171000"/>
            <a:ext cx="6545757" cy="65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6D85E1-EB02-4AEB-AAAF-A6B3DA848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65" y="154355"/>
            <a:ext cx="6852794" cy="3384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B803CDC-BBCD-46F6-BCB3-9BB2C8090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65" y="3247645"/>
            <a:ext cx="6880728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9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FAF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E9BB55-51ED-4CD5-8C6E-CC1A9A1C3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17" y="438150"/>
            <a:ext cx="85248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5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2D2E9B-EAB5-4BA3-AC9E-CDE1649BA008}"/>
              </a:ext>
            </a:extLst>
          </p:cNvPr>
          <p:cNvSpPr txBox="1"/>
          <p:nvPr/>
        </p:nvSpPr>
        <p:spPr>
          <a:xfrm>
            <a:off x="1761422" y="231007"/>
            <a:ext cx="923062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i="1" dirty="0" err="1"/>
              <a:t>Mimesis</a:t>
            </a:r>
            <a:r>
              <a:rPr lang="it-IT" sz="3200" dirty="0"/>
              <a:t> (prefigurazione, configurazione, </a:t>
            </a:r>
            <a:r>
              <a:rPr lang="it-IT" sz="3200" dirty="0" err="1"/>
              <a:t>rifigurazione</a:t>
            </a:r>
            <a:r>
              <a:rPr lang="it-IT" sz="3200" dirty="0"/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FBEEA8-F830-461C-9E76-0C24105C6B1E}"/>
              </a:ext>
            </a:extLst>
          </p:cNvPr>
          <p:cNvSpPr txBox="1"/>
          <p:nvPr/>
        </p:nvSpPr>
        <p:spPr>
          <a:xfrm>
            <a:off x="288757" y="1395663"/>
            <a:ext cx="3416969" cy="47129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disputa (in stile tribunale)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6DEFEB-E8FA-4ECE-B1BA-3E93068C71C1}"/>
              </a:ext>
            </a:extLst>
          </p:cNvPr>
          <p:cNvSpPr txBox="1"/>
          <p:nvPr/>
        </p:nvSpPr>
        <p:spPr>
          <a:xfrm>
            <a:off x="4148489" y="1339099"/>
            <a:ext cx="2021306" cy="46166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dialogo-ricerca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D59E43-7135-4D4D-B167-EBB7027F0C4A}"/>
              </a:ext>
            </a:extLst>
          </p:cNvPr>
          <p:cNvSpPr txBox="1"/>
          <p:nvPr/>
        </p:nvSpPr>
        <p:spPr>
          <a:xfrm>
            <a:off x="7324825" y="1395663"/>
            <a:ext cx="2444817" cy="830997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drammatizzazione (anche filmica)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9B9E01-BCA8-40EE-9843-8EAC9AA84FAD}"/>
              </a:ext>
            </a:extLst>
          </p:cNvPr>
          <p:cNvSpPr txBox="1"/>
          <p:nvPr/>
        </p:nvSpPr>
        <p:spPr>
          <a:xfrm>
            <a:off x="10289406" y="1559294"/>
            <a:ext cx="1491916" cy="830997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indossare maschere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323903-63A6-4F95-BC22-1C26B89C4EDC}"/>
              </a:ext>
            </a:extLst>
          </p:cNvPr>
          <p:cNvSpPr txBox="1"/>
          <p:nvPr/>
        </p:nvSpPr>
        <p:spPr>
          <a:xfrm>
            <a:off x="3739416" y="2221427"/>
            <a:ext cx="2839452" cy="46166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programmi televisivi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A2FDB3-A3DD-4656-BD26-49AD87E87315}"/>
              </a:ext>
            </a:extLst>
          </p:cNvPr>
          <p:cNvSpPr txBox="1"/>
          <p:nvPr/>
        </p:nvSpPr>
        <p:spPr>
          <a:xfrm>
            <a:off x="612007" y="3211574"/>
            <a:ext cx="1096798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Attualizzazione ed educazione alla cittadinanza responsabile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E681AA3-EEA7-4B1C-920E-C0DB08849113}"/>
              </a:ext>
            </a:extLst>
          </p:cNvPr>
          <p:cNvSpPr txBox="1"/>
          <p:nvPr/>
        </p:nvSpPr>
        <p:spPr>
          <a:xfrm>
            <a:off x="264693" y="4781263"/>
            <a:ext cx="2194559" cy="46166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lettera filosofica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C47DC8-F540-403B-ACD4-B442645E959B}"/>
              </a:ext>
            </a:extLst>
          </p:cNvPr>
          <p:cNvSpPr txBox="1"/>
          <p:nvPr/>
        </p:nvSpPr>
        <p:spPr>
          <a:xfrm>
            <a:off x="3120189" y="4847520"/>
            <a:ext cx="2492944" cy="156966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lettura delle dinamiche storico-sociali attraverso Marx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2D76695-FE5A-4398-B33A-7A829ECC8588}"/>
              </a:ext>
            </a:extLst>
          </p:cNvPr>
          <p:cNvSpPr txBox="1"/>
          <p:nvPr/>
        </p:nvSpPr>
        <p:spPr>
          <a:xfrm>
            <a:off x="6578868" y="4605796"/>
            <a:ext cx="2194559" cy="830997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campagna elettorale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AE0B397-D033-403A-88F7-988FAD2FD512}"/>
              </a:ext>
            </a:extLst>
          </p:cNvPr>
          <p:cNvSpPr txBox="1"/>
          <p:nvPr/>
        </p:nvSpPr>
        <p:spPr>
          <a:xfrm>
            <a:off x="9484093" y="5067873"/>
            <a:ext cx="1626669" cy="46166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pacifismo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1BC8FB2-EB08-4F65-889D-616F49FC93E0}"/>
              </a:ext>
            </a:extLst>
          </p:cNvPr>
          <p:cNvCxnSpPr/>
          <p:nvPr/>
        </p:nvCxnSpPr>
        <p:spPr>
          <a:xfrm flipH="1">
            <a:off x="721895" y="849158"/>
            <a:ext cx="2120767" cy="492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E51A9CF-814B-4833-B346-CA2F9F7CC50E}"/>
              </a:ext>
            </a:extLst>
          </p:cNvPr>
          <p:cNvCxnSpPr/>
          <p:nvPr/>
        </p:nvCxnSpPr>
        <p:spPr>
          <a:xfrm>
            <a:off x="3917482" y="815782"/>
            <a:ext cx="0" cy="140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8B28B3C-2908-4F91-B622-533AA8AA7C79}"/>
              </a:ext>
            </a:extLst>
          </p:cNvPr>
          <p:cNvCxnSpPr>
            <a:endCxn id="4" idx="0"/>
          </p:cNvCxnSpPr>
          <p:nvPr/>
        </p:nvCxnSpPr>
        <p:spPr>
          <a:xfrm>
            <a:off x="5159142" y="815782"/>
            <a:ext cx="0" cy="523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318F8E7-FF31-45C3-BC7C-94345F150511}"/>
              </a:ext>
            </a:extLst>
          </p:cNvPr>
          <p:cNvCxnSpPr/>
          <p:nvPr/>
        </p:nvCxnSpPr>
        <p:spPr>
          <a:xfrm>
            <a:off x="7931217" y="815782"/>
            <a:ext cx="0" cy="548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B1DFD1C-00CE-43F8-B553-375D003CB483}"/>
              </a:ext>
            </a:extLst>
          </p:cNvPr>
          <p:cNvCxnSpPr>
            <a:endCxn id="6" idx="0"/>
          </p:cNvCxnSpPr>
          <p:nvPr/>
        </p:nvCxnSpPr>
        <p:spPr>
          <a:xfrm>
            <a:off x="10443411" y="872138"/>
            <a:ext cx="591953" cy="687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39CE84E-6F6C-4639-A0D4-A47555368403}"/>
              </a:ext>
            </a:extLst>
          </p:cNvPr>
          <p:cNvCxnSpPr/>
          <p:nvPr/>
        </p:nvCxnSpPr>
        <p:spPr>
          <a:xfrm flipH="1">
            <a:off x="1761422" y="3796349"/>
            <a:ext cx="1035521" cy="984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D49CA8DF-5873-4038-8F79-41C08EB4BAD1}"/>
              </a:ext>
            </a:extLst>
          </p:cNvPr>
          <p:cNvCxnSpPr>
            <a:endCxn id="10" idx="0"/>
          </p:cNvCxnSpPr>
          <p:nvPr/>
        </p:nvCxnSpPr>
        <p:spPr>
          <a:xfrm>
            <a:off x="4366661" y="3829477"/>
            <a:ext cx="0" cy="1018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0303955B-EF52-42C4-BA45-DC4597C63E97}"/>
              </a:ext>
            </a:extLst>
          </p:cNvPr>
          <p:cNvCxnSpPr/>
          <p:nvPr/>
        </p:nvCxnSpPr>
        <p:spPr>
          <a:xfrm>
            <a:off x="7449954" y="3796349"/>
            <a:ext cx="0" cy="809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6A578C27-5CDE-42D2-813A-90247BB607EE}"/>
              </a:ext>
            </a:extLst>
          </p:cNvPr>
          <p:cNvCxnSpPr/>
          <p:nvPr/>
        </p:nvCxnSpPr>
        <p:spPr>
          <a:xfrm>
            <a:off x="9837019" y="3829477"/>
            <a:ext cx="693019" cy="1182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408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F271F9-4DDD-4337-BF41-78C98EE1BF6E}"/>
              </a:ext>
            </a:extLst>
          </p:cNvPr>
          <p:cNvSpPr txBox="1"/>
          <p:nvPr/>
        </p:nvSpPr>
        <p:spPr>
          <a:xfrm>
            <a:off x="3696101" y="259882"/>
            <a:ext cx="5188017" cy="584775"/>
          </a:xfrm>
          <a:prstGeom prst="rect">
            <a:avLst/>
          </a:prstGeom>
          <a:solidFill>
            <a:srgbClr val="03FB5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Possibili rapporti tra discipline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D0EA17-E8C2-4C97-AA52-4D27372A5961}"/>
              </a:ext>
            </a:extLst>
          </p:cNvPr>
          <p:cNvSpPr txBox="1"/>
          <p:nvPr/>
        </p:nvSpPr>
        <p:spPr>
          <a:xfrm>
            <a:off x="437949" y="1969520"/>
            <a:ext cx="2752825" cy="1200329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intra-disciplinare (interna alla singola disciplina)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786AD5-B18F-4FFB-B113-0AF9DDFCABCE}"/>
              </a:ext>
            </a:extLst>
          </p:cNvPr>
          <p:cNvSpPr txBox="1"/>
          <p:nvPr/>
        </p:nvSpPr>
        <p:spPr>
          <a:xfrm>
            <a:off x="1199948" y="3624782"/>
            <a:ext cx="2752825" cy="2308324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inter-disciplinare (si connettono concetti, principi e linguaggio che appartengono a diverse discipline)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8C21AE-6539-4F8A-95D9-E58C83AB3C35}"/>
              </a:ext>
            </a:extLst>
          </p:cNvPr>
          <p:cNvSpPr txBox="1"/>
          <p:nvPr/>
        </p:nvSpPr>
        <p:spPr>
          <a:xfrm>
            <a:off x="4663440" y="4565315"/>
            <a:ext cx="2646947" cy="1569660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multi-disciplinare (si affronta un medesimo tema in diverse discipline)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B89434-DE65-4F9C-BECE-6DC53C58403C}"/>
              </a:ext>
            </a:extLst>
          </p:cNvPr>
          <p:cNvSpPr txBox="1"/>
          <p:nvPr/>
        </p:nvSpPr>
        <p:spPr>
          <a:xfrm>
            <a:off x="8322643" y="1257164"/>
            <a:ext cx="3593434" cy="1200329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trans-disciplinare (si contaminano/integrano metodi e contenuti)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945220-4D91-47BB-87A6-0C3EC6B93684}"/>
              </a:ext>
            </a:extLst>
          </p:cNvPr>
          <p:cNvSpPr txBox="1"/>
          <p:nvPr/>
        </p:nvSpPr>
        <p:spPr>
          <a:xfrm>
            <a:off x="5728634" y="1507855"/>
            <a:ext cx="1453416" cy="461665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didattica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40AF5B6-C375-4E78-B239-FECE8D692D88}"/>
              </a:ext>
            </a:extLst>
          </p:cNvPr>
          <p:cNvCxnSpPr>
            <a:stCxn id="2" idx="2"/>
          </p:cNvCxnSpPr>
          <p:nvPr/>
        </p:nvCxnSpPr>
        <p:spPr>
          <a:xfrm flipH="1">
            <a:off x="6290109" y="844657"/>
            <a:ext cx="1" cy="693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F027F10-0FA7-4717-9183-D2AB66C4DFF1}"/>
              </a:ext>
            </a:extLst>
          </p:cNvPr>
          <p:cNvCxnSpPr>
            <a:stCxn id="7" idx="1"/>
          </p:cNvCxnSpPr>
          <p:nvPr/>
        </p:nvCxnSpPr>
        <p:spPr>
          <a:xfrm flipH="1">
            <a:off x="3190774" y="1738688"/>
            <a:ext cx="2537860" cy="340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DCAA2E-97BF-4401-A9AF-B28D5D97183B}"/>
              </a:ext>
            </a:extLst>
          </p:cNvPr>
          <p:cNvSpPr txBox="1"/>
          <p:nvPr/>
        </p:nvSpPr>
        <p:spPr>
          <a:xfrm>
            <a:off x="8661135" y="3829915"/>
            <a:ext cx="3330341" cy="2862322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didattica integrata tra linguaggio concettuale e linguaggi legati all’esperienza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attraverso i testi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attraverso le pratiche argomentative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per temi o problemi (trasversali)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CF863DD2-0556-4F90-AA5B-533C0D8437BE}"/>
              </a:ext>
            </a:extLst>
          </p:cNvPr>
          <p:cNvCxnSpPr/>
          <p:nvPr/>
        </p:nvCxnSpPr>
        <p:spPr>
          <a:xfrm flipH="1">
            <a:off x="3426594" y="1969520"/>
            <a:ext cx="2302040" cy="1655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60E5F721-A72F-44F6-8721-074A8879BD82}"/>
              </a:ext>
            </a:extLst>
          </p:cNvPr>
          <p:cNvCxnSpPr>
            <a:stCxn id="7" idx="2"/>
          </p:cNvCxnSpPr>
          <p:nvPr/>
        </p:nvCxnSpPr>
        <p:spPr>
          <a:xfrm>
            <a:off x="6455342" y="1969520"/>
            <a:ext cx="80212" cy="2595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5DA9484-5470-4C23-BC99-B49126B4D56C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0119360" y="2457493"/>
            <a:ext cx="551047" cy="1372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8E77556-B6CF-45AF-90CC-B5DAE6068F00}"/>
              </a:ext>
            </a:extLst>
          </p:cNvPr>
          <p:cNvCxnSpPr>
            <a:stCxn id="7" idx="3"/>
          </p:cNvCxnSpPr>
          <p:nvPr/>
        </p:nvCxnSpPr>
        <p:spPr>
          <a:xfrm>
            <a:off x="7182050" y="1738688"/>
            <a:ext cx="1049153" cy="25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33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A14517-B38F-4B4F-A386-39C4B82EAD74}"/>
              </a:ext>
            </a:extLst>
          </p:cNvPr>
          <p:cNvSpPr txBox="1"/>
          <p:nvPr/>
        </p:nvSpPr>
        <p:spPr>
          <a:xfrm>
            <a:off x="4509435" y="1371210"/>
            <a:ext cx="2945331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Modelli storici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EADF0F-9F36-4039-A49F-9401D58D6A00}"/>
              </a:ext>
            </a:extLst>
          </p:cNvPr>
          <p:cNvSpPr txBox="1"/>
          <p:nvPr/>
        </p:nvSpPr>
        <p:spPr>
          <a:xfrm>
            <a:off x="523374" y="2599276"/>
            <a:ext cx="1645920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tipologico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09ACFA-37F1-4475-8068-576A129BCD98}"/>
              </a:ext>
            </a:extLst>
          </p:cNvPr>
          <p:cNvSpPr txBox="1"/>
          <p:nvPr/>
        </p:nvSpPr>
        <p:spPr>
          <a:xfrm>
            <a:off x="4580822" y="2570234"/>
            <a:ext cx="2218623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storico-marxista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C201A3-C908-4989-877B-4C09ABA82DC2}"/>
              </a:ext>
            </a:extLst>
          </p:cNvPr>
          <p:cNvSpPr txBox="1"/>
          <p:nvPr/>
        </p:nvSpPr>
        <p:spPr>
          <a:xfrm>
            <a:off x="8393228" y="2608455"/>
            <a:ext cx="2218623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storico-tematico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7C5D4E-84A3-428E-8C68-F67EE384967E}"/>
              </a:ext>
            </a:extLst>
          </p:cNvPr>
          <p:cNvSpPr txBox="1"/>
          <p:nvPr/>
        </p:nvSpPr>
        <p:spPr>
          <a:xfrm>
            <a:off x="4870382" y="3591464"/>
            <a:ext cx="3027145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Modelli teoretici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CB84D3-0EE5-4951-B2AB-F022F6CEDD31}"/>
              </a:ext>
            </a:extLst>
          </p:cNvPr>
          <p:cNvSpPr txBox="1"/>
          <p:nvPr/>
        </p:nvSpPr>
        <p:spPr>
          <a:xfrm>
            <a:off x="866273" y="4788917"/>
            <a:ext cx="1953929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maieutico-socratico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A38774-8DCB-43CE-8FFA-26BA2498BD06}"/>
              </a:ext>
            </a:extLst>
          </p:cNvPr>
          <p:cNvSpPr txBox="1"/>
          <p:nvPr/>
        </p:nvSpPr>
        <p:spPr>
          <a:xfrm>
            <a:off x="5422231" y="5375263"/>
            <a:ext cx="1347537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zetetico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391F57-053B-48FC-89F3-AA6DAA93538F}"/>
              </a:ext>
            </a:extLst>
          </p:cNvPr>
          <p:cNvSpPr txBox="1"/>
          <p:nvPr/>
        </p:nvSpPr>
        <p:spPr>
          <a:xfrm>
            <a:off x="8802303" y="5035078"/>
            <a:ext cx="3094524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didattica per concetti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8ABE6E2-CF3E-4924-9BAF-BB64FDBD4BE6}"/>
              </a:ext>
            </a:extLst>
          </p:cNvPr>
          <p:cNvCxnSpPr/>
          <p:nvPr/>
        </p:nvCxnSpPr>
        <p:spPr>
          <a:xfrm flipH="1">
            <a:off x="2618072" y="4176239"/>
            <a:ext cx="2319688" cy="612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2C8D05C2-96C6-4ECA-8884-F5E0AFBAC588}"/>
              </a:ext>
            </a:extLst>
          </p:cNvPr>
          <p:cNvCxnSpPr>
            <a:stCxn id="6" idx="2"/>
            <a:endCxn id="8" idx="0"/>
          </p:cNvCxnSpPr>
          <p:nvPr/>
        </p:nvCxnSpPr>
        <p:spPr>
          <a:xfrm flipH="1">
            <a:off x="6096000" y="4176239"/>
            <a:ext cx="287955" cy="1199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3C33D903-9F2F-4BB2-941F-1C287B029D8E}"/>
              </a:ext>
            </a:extLst>
          </p:cNvPr>
          <p:cNvCxnSpPr/>
          <p:nvPr/>
        </p:nvCxnSpPr>
        <p:spPr>
          <a:xfrm>
            <a:off x="7844589" y="4176239"/>
            <a:ext cx="2305248" cy="790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2C98604-5982-4E1C-81CC-555B39E4508D}"/>
              </a:ext>
            </a:extLst>
          </p:cNvPr>
          <p:cNvSpPr txBox="1"/>
          <p:nvPr/>
        </p:nvSpPr>
        <p:spPr>
          <a:xfrm>
            <a:off x="1009450" y="6047926"/>
            <a:ext cx="2319688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dialogo filosofico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BA4E7AE-1600-41E9-83DB-0B0BF29827B1}"/>
              </a:ext>
            </a:extLst>
          </p:cNvPr>
          <p:cNvCxnSpPr/>
          <p:nvPr/>
        </p:nvCxnSpPr>
        <p:spPr>
          <a:xfrm>
            <a:off x="1607419" y="5619914"/>
            <a:ext cx="0" cy="4055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6478506-F6B8-4C26-8795-26FA5AEE46B7}"/>
              </a:ext>
            </a:extLst>
          </p:cNvPr>
          <p:cNvSpPr txBox="1"/>
          <p:nvPr/>
        </p:nvSpPr>
        <p:spPr>
          <a:xfrm>
            <a:off x="7748338" y="5822664"/>
            <a:ext cx="3925104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mappe concettuali e mentali, enigmistica e cruciverba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EE91551-AAF8-4448-ACDC-DF415BC59231}"/>
              </a:ext>
            </a:extLst>
          </p:cNvPr>
          <p:cNvCxnSpPr>
            <a:stCxn id="9" idx="2"/>
          </p:cNvCxnSpPr>
          <p:nvPr/>
        </p:nvCxnSpPr>
        <p:spPr>
          <a:xfrm>
            <a:off x="10349565" y="5496743"/>
            <a:ext cx="0" cy="325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8E138958-4DE4-4052-9190-9353A1457214}"/>
              </a:ext>
            </a:extLst>
          </p:cNvPr>
          <p:cNvCxnSpPr>
            <a:stCxn id="2" idx="1"/>
          </p:cNvCxnSpPr>
          <p:nvPr/>
        </p:nvCxnSpPr>
        <p:spPr>
          <a:xfrm flipH="1">
            <a:off x="1694046" y="1663598"/>
            <a:ext cx="2815389" cy="906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67D313E1-C0BC-4952-9721-A29EEF822BF9}"/>
              </a:ext>
            </a:extLst>
          </p:cNvPr>
          <p:cNvCxnSpPr>
            <a:stCxn id="2" idx="2"/>
          </p:cNvCxnSpPr>
          <p:nvPr/>
        </p:nvCxnSpPr>
        <p:spPr>
          <a:xfrm flipH="1">
            <a:off x="5982100" y="1955985"/>
            <a:ext cx="1" cy="612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831C2F8-374B-4660-AB25-454B4DEDFC13}"/>
              </a:ext>
            </a:extLst>
          </p:cNvPr>
          <p:cNvCxnSpPr>
            <a:stCxn id="2" idx="3"/>
          </p:cNvCxnSpPr>
          <p:nvPr/>
        </p:nvCxnSpPr>
        <p:spPr>
          <a:xfrm>
            <a:off x="7454766" y="1663598"/>
            <a:ext cx="1756207" cy="935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DDDBED5-C3E2-49B8-A87E-65ADECD1EBAA}"/>
              </a:ext>
            </a:extLst>
          </p:cNvPr>
          <p:cNvSpPr txBox="1"/>
          <p:nvPr/>
        </p:nvSpPr>
        <p:spPr>
          <a:xfrm>
            <a:off x="2088082" y="265091"/>
            <a:ext cx="806175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600" dirty="0"/>
              <a:t>Metodi di insegnamento-apprendimento</a:t>
            </a:r>
          </a:p>
        </p:txBody>
      </p:sp>
    </p:spTree>
    <p:extLst>
      <p:ext uri="{BB962C8B-B14F-4D97-AF65-F5344CB8AC3E}">
        <p14:creationId xmlns:p14="http://schemas.microsoft.com/office/powerpoint/2010/main" val="2110400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5C2C6C1-4A87-49A2-A67B-9F54FE1BC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68" y="159820"/>
            <a:ext cx="6513610" cy="370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639321-868C-4364-B683-A46959449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9" b="34620"/>
          <a:stretch/>
        </p:blipFill>
        <p:spPr>
          <a:xfrm>
            <a:off x="2600517" y="4032231"/>
            <a:ext cx="6692512" cy="226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6145BE-1D50-42BE-8B9B-3E822CF07CC8}"/>
              </a:ext>
            </a:extLst>
          </p:cNvPr>
          <p:cNvSpPr txBox="1"/>
          <p:nvPr/>
        </p:nvSpPr>
        <p:spPr>
          <a:xfrm>
            <a:off x="2600517" y="6279976"/>
            <a:ext cx="119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delle parti.</a:t>
            </a:r>
          </a:p>
        </p:txBody>
      </p:sp>
    </p:spTree>
    <p:extLst>
      <p:ext uri="{BB962C8B-B14F-4D97-AF65-F5344CB8AC3E}">
        <p14:creationId xmlns:p14="http://schemas.microsoft.com/office/powerpoint/2010/main" val="2259440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1F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AED217-63F8-4A53-936F-C94CCFDFB9C1}"/>
              </a:ext>
            </a:extLst>
          </p:cNvPr>
          <p:cNvSpPr txBox="1"/>
          <p:nvPr/>
        </p:nvSpPr>
        <p:spPr>
          <a:xfrm>
            <a:off x="365760" y="279133"/>
            <a:ext cx="11194181" cy="1077218"/>
          </a:xfrm>
          <a:prstGeom prst="rect">
            <a:avLst/>
          </a:prstGeom>
          <a:solidFill>
            <a:srgbClr val="00FFFF">
              <a:alpha val="2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Utilizzo delle TIC (Tecnologie dell’Informazione e della Comunicazione)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61FC647-70F9-4E36-8325-06D26CD9D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42" y="1653917"/>
            <a:ext cx="7470871" cy="342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EAF0C5-470D-44BA-A1DC-48402D5A6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70" y="5073917"/>
            <a:ext cx="7456101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07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1F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21C0F7D-6087-4338-8D8F-12BA89F7B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614362"/>
            <a:ext cx="86106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6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1F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9E1CA9-C000-4BD3-9842-7C0F48BAC904}"/>
              </a:ext>
            </a:extLst>
          </p:cNvPr>
          <p:cNvSpPr txBox="1"/>
          <p:nvPr/>
        </p:nvSpPr>
        <p:spPr>
          <a:xfrm>
            <a:off x="856648" y="2147525"/>
            <a:ext cx="2021305" cy="2677656"/>
          </a:xfrm>
          <a:prstGeom prst="rect">
            <a:avLst/>
          </a:prstGeom>
          <a:solidFill>
            <a:srgbClr val="66CCFF">
              <a:alpha val="71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uso di materiale digitale (video, PowerPoint, Podcast ecc.) nella spiegazione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524F07-6DCB-4C54-9FB2-DD3A84396005}"/>
              </a:ext>
            </a:extLst>
          </p:cNvPr>
          <p:cNvSpPr txBox="1"/>
          <p:nvPr/>
        </p:nvSpPr>
        <p:spPr>
          <a:xfrm>
            <a:off x="4369870" y="3840480"/>
            <a:ext cx="2021305" cy="1569660"/>
          </a:xfrm>
          <a:prstGeom prst="rect">
            <a:avLst/>
          </a:prstGeom>
          <a:solidFill>
            <a:srgbClr val="66CCFF">
              <a:alpha val="7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ricerche su internet come compito assegnato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87BB55-C259-4BB6-BC49-0AC95BB0EA2C}"/>
              </a:ext>
            </a:extLst>
          </p:cNvPr>
          <p:cNvSpPr txBox="1"/>
          <p:nvPr/>
        </p:nvSpPr>
        <p:spPr>
          <a:xfrm>
            <a:off x="6920564" y="1859340"/>
            <a:ext cx="1684421" cy="1569660"/>
          </a:xfrm>
          <a:prstGeom prst="rect">
            <a:avLst/>
          </a:prstGeom>
          <a:solidFill>
            <a:srgbClr val="66CCFF">
              <a:alpha val="7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ipertesti e materiali da pubblicare in rete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957396-069D-4640-98FA-7D01846F6509}"/>
              </a:ext>
            </a:extLst>
          </p:cNvPr>
          <p:cNvSpPr txBox="1"/>
          <p:nvPr/>
        </p:nvSpPr>
        <p:spPr>
          <a:xfrm>
            <a:off x="8989995" y="3840480"/>
            <a:ext cx="2887579" cy="1569660"/>
          </a:xfrm>
          <a:prstGeom prst="rect">
            <a:avLst/>
          </a:prstGeom>
          <a:solidFill>
            <a:srgbClr val="66CCFF">
              <a:alpha val="7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collaborazione tramite </a:t>
            </a:r>
            <a:r>
              <a:rPr lang="it-IT" sz="2400" dirty="0" err="1"/>
              <a:t>eTwinning</a:t>
            </a:r>
            <a:r>
              <a:rPr lang="it-IT" sz="2400" dirty="0"/>
              <a:t> (</a:t>
            </a:r>
            <a:r>
              <a:rPr lang="it-IT" sz="2400" i="1" dirty="0" err="1"/>
              <a:t>European</a:t>
            </a:r>
            <a:r>
              <a:rPr lang="it-IT" sz="2400" i="1" dirty="0"/>
              <a:t> School </a:t>
            </a:r>
            <a:r>
              <a:rPr lang="it-IT" sz="2400" i="1" dirty="0" err="1"/>
              <a:t>Education</a:t>
            </a:r>
            <a:r>
              <a:rPr lang="it-IT" sz="2400" i="1" dirty="0"/>
              <a:t> Platform</a:t>
            </a:r>
            <a:r>
              <a:rPr lang="it-IT" sz="2400" dirty="0"/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2B22EA-E6B7-402A-83DA-81616386913E}"/>
              </a:ext>
            </a:extLst>
          </p:cNvPr>
          <p:cNvSpPr txBox="1"/>
          <p:nvPr/>
        </p:nvSpPr>
        <p:spPr>
          <a:xfrm>
            <a:off x="3946358" y="308009"/>
            <a:ext cx="4745254" cy="584775"/>
          </a:xfrm>
          <a:prstGeom prst="rect">
            <a:avLst/>
          </a:prstGeom>
          <a:solidFill>
            <a:srgbClr val="00FFFF">
              <a:alpha val="2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Possibili usi del digitale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6B8E3D8-205F-4DDD-92A8-1E6D28D7B805}"/>
              </a:ext>
            </a:extLst>
          </p:cNvPr>
          <p:cNvCxnSpPr/>
          <p:nvPr/>
        </p:nvCxnSpPr>
        <p:spPr>
          <a:xfrm flipH="1">
            <a:off x="2531444" y="892784"/>
            <a:ext cx="1414914" cy="1254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01280DF-887F-45B6-826D-2E38E100AE75}"/>
              </a:ext>
            </a:extLst>
          </p:cNvPr>
          <p:cNvCxnSpPr/>
          <p:nvPr/>
        </p:nvCxnSpPr>
        <p:spPr>
          <a:xfrm>
            <a:off x="5024387" y="892784"/>
            <a:ext cx="0" cy="2947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5BE9483-0975-4FCB-8604-574AB76CDF25}"/>
              </a:ext>
            </a:extLst>
          </p:cNvPr>
          <p:cNvCxnSpPr/>
          <p:nvPr/>
        </p:nvCxnSpPr>
        <p:spPr>
          <a:xfrm>
            <a:off x="7565457" y="892784"/>
            <a:ext cx="0" cy="966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C28D940-AE31-476F-9DCC-42C70E425091}"/>
              </a:ext>
            </a:extLst>
          </p:cNvPr>
          <p:cNvCxnSpPr/>
          <p:nvPr/>
        </p:nvCxnSpPr>
        <p:spPr>
          <a:xfrm>
            <a:off x="8691612" y="892784"/>
            <a:ext cx="1867302" cy="2947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37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1F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7C80EB-C36A-4517-BAC9-80FF19EBAA53}"/>
              </a:ext>
            </a:extLst>
          </p:cNvPr>
          <p:cNvSpPr txBox="1"/>
          <p:nvPr/>
        </p:nvSpPr>
        <p:spPr>
          <a:xfrm>
            <a:off x="211756" y="58846"/>
            <a:ext cx="11579191" cy="6740307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Siti utili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https://www.teche.rai.it/programmi/enciclopedia-multimediale-delle-scienze-filosofiche/</a:t>
            </a:r>
            <a:r>
              <a:rPr lang="it-IT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(enciclopedia multimediale delle scienze filosofiche)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http://www.filosofia.rai.it/programmi/zettel/57/1/default.aspx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(Rai cultura, filosofia)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http://www.giornaledifilosofia.net/public/filosofiaitaliana/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(giornale dedicato alla filosofia italiana)</a:t>
            </a: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www.liberliber.it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(da cui si possono scaricare numerosi classici)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Episteme links.com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(Contiene numerosi link a risorse filosofiche on line e la ricerca è facilitata dalla presenza di diversi contenitori tematici)</a:t>
            </a:r>
          </a:p>
          <a:p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http://cisadu2.let.uniroma1.it/cspa/index.htm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Centro di studi del pensiero antico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http://www.sfi.it/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(sito della società filosofica italiana)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https://www.heidegger-gesellschaft.de/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(sito della società tedesca di Martin Heidegger)</a:t>
            </a:r>
          </a:p>
          <a:p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www.hegel.org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(sito della società hegeliana americana)</a:t>
            </a:r>
          </a:p>
          <a:p>
            <a:pPr algn="just"/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https://www.fumettianimati.eu/portfolio/filosofia/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(la filosofia a fumetti)</a:t>
            </a:r>
          </a:p>
          <a:p>
            <a:pPr algn="just"/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https://www.filosofico.net/quiz.html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(quiz filosofici)</a:t>
            </a:r>
          </a:p>
          <a:p>
            <a:pPr algn="just"/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GB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http://www.utm.edu/research/iep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Internet </a:t>
            </a:r>
            <a:r>
              <a:rPr lang="en-GB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Encyclopedia</a:t>
            </a:r>
            <a:r>
              <a:rPr lang="en-GB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Philosophy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 inglese)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www.didaweb.net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(sito dedicato alla didattica)</a:t>
            </a:r>
          </a:p>
          <a:p>
            <a:pPr algn="just"/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http://www.sbn.it/opacsbn/opac/iccu/free.jsp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(per ricerche bibliografiche: catalogo del servizio bibliotecario nazionale)</a:t>
            </a:r>
          </a:p>
        </p:txBody>
      </p:sp>
    </p:spTree>
    <p:extLst>
      <p:ext uri="{BB962C8B-B14F-4D97-AF65-F5344CB8AC3E}">
        <p14:creationId xmlns:p14="http://schemas.microsoft.com/office/powerpoint/2010/main" val="1224897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1F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B86B44-E890-45A0-B4C6-18ABB51E272E}"/>
              </a:ext>
            </a:extLst>
          </p:cNvPr>
          <p:cNvSpPr txBox="1"/>
          <p:nvPr/>
        </p:nvSpPr>
        <p:spPr>
          <a:xfrm>
            <a:off x="741145" y="279133"/>
            <a:ext cx="10491537" cy="62478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Alcuni programmi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Canva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(immagini = infografiche): </a:t>
            </a:r>
            <a:r>
              <a:rPr lang="it-IT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canva.com/q/pro/?v=2&amp;utm_source=google_sem&amp;utm_medium=cpc&amp;utm_campaign=REV_IT_EN_CanvaPro_Branded_Tier1_Core_EM&amp;utm_term=REV_IT_EN_CanvaPro_Branded_Tier1_Canva_EM&amp;gclsrc=aw.ds&amp;&amp;gclid=CjwKCAjwtNf6BRAwEiwAkt6UQvRnCZerpA-gCu6eDFDKhdAsCqzk3z_XD4N8DFN_HMGLQIDaURqgchoCVYsQAvD_BwE&amp;gclsrc=aw.ds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umpu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(volume sfogliabile):  https://www.yumpu.com/en/user/</a:t>
            </a:r>
          </a:p>
          <a:p>
            <a:pPr algn="just"/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Powtoon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(video = animazioni fino a 5 minuti): </a:t>
            </a:r>
            <a:r>
              <a:rPr lang="it-IT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powtoon.com/homepage/?utm_source=google&amp;utm_medium=cpc&amp;utm_campaign=07_2020_brand&amp;pa_id=erSJ4UHQwCA&amp;ad_id=455432561707&amp;ad_group_id=75206365907&amp;keyword=powtoon&amp;gclid=CjwKCAjwtNf6BRAwEiwAkt6UQg-1MA9ULjAeQKrLlouk61VNtnqBTZeaMMArrC4raDFDIt5FBjCUYxoCwvgQAvD_BwE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ordart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(nuvole di parole) per </a:t>
            </a:r>
            <a:r>
              <a:rPr lang="it-IT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Brainstorming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https://wordart.com/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Mindomo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(mappe mentali): </a:t>
            </a:r>
            <a:r>
              <a:rPr lang="it-I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https://www.mindomo.com/it/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6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966133-6323-4177-9F57-07F8DC914DB9}"/>
              </a:ext>
            </a:extLst>
          </p:cNvPr>
          <p:cNvSpPr txBox="1"/>
          <p:nvPr/>
        </p:nvSpPr>
        <p:spPr>
          <a:xfrm>
            <a:off x="3792354" y="66955"/>
            <a:ext cx="4427621" cy="584775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Alternanza scuola-lavoro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00FEC7-77CD-4C56-A596-2FB6EAB92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4" y="883831"/>
            <a:ext cx="10484069" cy="684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C7279B2-6A79-4410-9144-ED8C7F31A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4" y="1533730"/>
            <a:ext cx="10692001" cy="936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4B236F-5FBC-405A-AF25-1FE3FD309858}"/>
              </a:ext>
            </a:extLst>
          </p:cNvPr>
          <p:cNvSpPr txBox="1"/>
          <p:nvPr/>
        </p:nvSpPr>
        <p:spPr>
          <a:xfrm>
            <a:off x="1005587" y="2376855"/>
            <a:ext cx="79555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nelle scuole secondarie superiori di secondo grado. Ha le seguenti finalità: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09222C4-4CAB-4517-B7BF-00DC2C19C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83" y="2895082"/>
            <a:ext cx="6805802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3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64EB2D-B838-4D4A-BF00-9E8AE1B82FB1}"/>
              </a:ext>
            </a:extLst>
          </p:cNvPr>
          <p:cNvSpPr txBox="1"/>
          <p:nvPr/>
        </p:nvSpPr>
        <p:spPr>
          <a:xfrm>
            <a:off x="3272589" y="288758"/>
            <a:ext cx="6545179" cy="584775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Schema di un’unità di apprendimento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781040-B814-461B-A1D9-44AD1EF2B183}"/>
              </a:ext>
            </a:extLst>
          </p:cNvPr>
          <p:cNvSpPr txBox="1"/>
          <p:nvPr/>
        </p:nvSpPr>
        <p:spPr>
          <a:xfrm>
            <a:off x="1193533" y="1203158"/>
            <a:ext cx="10183527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denominazione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destinatari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discipline coinvolte (in caso di un’</a:t>
            </a:r>
            <a:r>
              <a:rPr lang="it-IT" sz="2400" dirty="0" err="1"/>
              <a:t>UdA</a:t>
            </a:r>
            <a:r>
              <a:rPr lang="it-IT" sz="2400" dirty="0"/>
              <a:t> con </a:t>
            </a:r>
            <a:r>
              <a:rPr lang="it-IT" sz="2400" dirty="0" err="1"/>
              <a:t>Clil</a:t>
            </a:r>
            <a:r>
              <a:rPr lang="it-IT" sz="2400" dirty="0"/>
              <a:t> o attività inter- trans- multidisciplinari)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finalità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obiettivi (competenze trasversali, competenze disciplinari, conoscenze)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prerequisiti (conoscenze e competenze)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tempi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luoghi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metodi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strumenti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verifica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valutazione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potenziamento e recupero</a:t>
            </a:r>
          </a:p>
        </p:txBody>
      </p:sp>
    </p:spTree>
    <p:extLst>
      <p:ext uri="{BB962C8B-B14F-4D97-AF65-F5344CB8AC3E}">
        <p14:creationId xmlns:p14="http://schemas.microsoft.com/office/powerpoint/2010/main" val="285605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5844E5-18CB-41F8-8202-CA71B832C496}"/>
              </a:ext>
            </a:extLst>
          </p:cNvPr>
          <p:cNvSpPr txBox="1"/>
          <p:nvPr/>
        </p:nvSpPr>
        <p:spPr>
          <a:xfrm>
            <a:off x="3860800" y="284480"/>
            <a:ext cx="4917440" cy="584775"/>
          </a:xfrm>
          <a:prstGeom prst="rect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Riferimenti legislativi italiani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B1C7E7-184E-4F6B-9E8B-A5EEC1F0D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-778" r="4445" b="2250"/>
          <a:stretch/>
        </p:blipFill>
        <p:spPr>
          <a:xfrm rot="5400000">
            <a:off x="3212330" y="983587"/>
            <a:ext cx="5726539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2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A60AB9-14E2-40E5-8B9D-6FCFB3AA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82" y="243000"/>
            <a:ext cx="7091291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0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631B2F-E544-40A1-BAE8-87B329C06105}"/>
              </a:ext>
            </a:extLst>
          </p:cNvPr>
          <p:cNvSpPr txBox="1"/>
          <p:nvPr/>
        </p:nvSpPr>
        <p:spPr>
          <a:xfrm>
            <a:off x="3010300" y="150104"/>
            <a:ext cx="7055318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Modelli anglo-americani e argomentativi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E8A6D3-8614-48F1-9066-C025629EF089}"/>
              </a:ext>
            </a:extLst>
          </p:cNvPr>
          <p:cNvSpPr txBox="1"/>
          <p:nvPr/>
        </p:nvSpPr>
        <p:spPr>
          <a:xfrm>
            <a:off x="7900974" y="1142656"/>
            <a:ext cx="179992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i="1" dirty="0"/>
              <a:t>CLIL </a:t>
            </a:r>
          </a:p>
          <a:p>
            <a:pPr algn="just"/>
            <a:r>
              <a:rPr lang="it-IT" sz="2400" dirty="0"/>
              <a:t>(</a:t>
            </a:r>
            <a:r>
              <a:rPr lang="en-US" sz="2400" b="0" i="1" dirty="0">
                <a:solidFill>
                  <a:srgbClr val="4D5156"/>
                </a:solidFill>
                <a:effectLst/>
                <a:latin typeface="Google Sans"/>
              </a:rPr>
              <a:t>Content and </a:t>
            </a:r>
          </a:p>
          <a:p>
            <a:pPr algn="just"/>
            <a:r>
              <a:rPr lang="en-US" sz="2400" b="0" i="1" dirty="0">
                <a:solidFill>
                  <a:srgbClr val="4D5156"/>
                </a:solidFill>
                <a:effectLst/>
                <a:latin typeface="Google Sans"/>
              </a:rPr>
              <a:t>Language </a:t>
            </a:r>
          </a:p>
          <a:p>
            <a:pPr algn="just"/>
            <a:r>
              <a:rPr lang="en-US" sz="2400" b="0" i="1" dirty="0">
                <a:solidFill>
                  <a:srgbClr val="4D5156"/>
                </a:solidFill>
                <a:effectLst/>
                <a:latin typeface="Google Sans"/>
              </a:rPr>
              <a:t>Integrated </a:t>
            </a:r>
          </a:p>
          <a:p>
            <a:pPr algn="just"/>
            <a:r>
              <a:rPr lang="en-US" sz="2400" b="0" i="1" dirty="0">
                <a:solidFill>
                  <a:srgbClr val="4D5156"/>
                </a:solidFill>
                <a:effectLst/>
                <a:latin typeface="Google Sans"/>
              </a:rPr>
              <a:t>Learning</a:t>
            </a:r>
            <a:r>
              <a:rPr lang="en-US" sz="2400" b="0" dirty="0">
                <a:solidFill>
                  <a:srgbClr val="4D5156"/>
                </a:solidFill>
                <a:effectLst/>
                <a:latin typeface="Google Sans"/>
              </a:rPr>
              <a:t>)</a:t>
            </a:r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666696-CFCC-405E-A3C4-977A494C878A}"/>
              </a:ext>
            </a:extLst>
          </p:cNvPr>
          <p:cNvSpPr txBox="1"/>
          <p:nvPr/>
        </p:nvSpPr>
        <p:spPr>
          <a:xfrm>
            <a:off x="250258" y="1362374"/>
            <a:ext cx="6586889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/>
              <a:t>Problem</a:t>
            </a:r>
            <a:r>
              <a:rPr lang="it-IT" sz="2400" i="1" dirty="0"/>
              <a:t> solving </a:t>
            </a:r>
            <a:r>
              <a:rPr lang="it-IT" sz="2400" dirty="0"/>
              <a:t>(</a:t>
            </a:r>
            <a:r>
              <a:rPr lang="it-IT" sz="2400" i="1" dirty="0" err="1"/>
              <a:t>question-raising</a:t>
            </a:r>
            <a:r>
              <a:rPr lang="it-IT" sz="2400" i="1" dirty="0"/>
              <a:t>, </a:t>
            </a:r>
            <a:r>
              <a:rPr lang="it-IT" sz="2400" i="1" dirty="0" err="1"/>
              <a:t>question</a:t>
            </a:r>
            <a:r>
              <a:rPr lang="it-IT" sz="2400" i="1" dirty="0"/>
              <a:t>-solving</a:t>
            </a:r>
            <a:r>
              <a:rPr lang="it-IT" sz="2400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7154BA-67C4-49B4-A04D-99A6C2EE5A2D}"/>
              </a:ext>
            </a:extLst>
          </p:cNvPr>
          <p:cNvSpPr txBox="1"/>
          <p:nvPr/>
        </p:nvSpPr>
        <p:spPr>
          <a:xfrm>
            <a:off x="10037889" y="1408585"/>
            <a:ext cx="1313849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/>
              <a:t>Critical </a:t>
            </a:r>
          </a:p>
          <a:p>
            <a:r>
              <a:rPr lang="it-IT" sz="2400" i="1" dirty="0"/>
              <a:t>Thinking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D7D45B3B-DFC0-4A6C-84BA-1C891DB1EB76}"/>
              </a:ext>
            </a:extLst>
          </p:cNvPr>
          <p:cNvCxnSpPr/>
          <p:nvPr/>
        </p:nvCxnSpPr>
        <p:spPr>
          <a:xfrm flipH="1">
            <a:off x="1806338" y="734879"/>
            <a:ext cx="1183907" cy="586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magine 39">
            <a:extLst>
              <a:ext uri="{FF2B5EF4-FFF2-40B4-BE49-F238E27FC236}">
                <a16:creationId xmlns:a16="http://schemas.microsoft.com/office/drawing/2014/main" id="{1B677119-DD13-4098-9B3F-2F8AA9367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8" y="2583378"/>
            <a:ext cx="7243701" cy="1980000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7E980D6-2836-4952-9B09-7E67732FAF44}"/>
              </a:ext>
            </a:extLst>
          </p:cNvPr>
          <p:cNvSpPr txBox="1"/>
          <p:nvPr/>
        </p:nvSpPr>
        <p:spPr>
          <a:xfrm>
            <a:off x="346507" y="4745848"/>
            <a:ext cx="10376036" cy="19389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implica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esplorare (la situazione problematica) e comprendere (la configurazione del problema)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rappresentare (il problema, se necessario anche graficamente) e formulare (ipotesi di spiegazione)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pianificare (definire gli obiettivi e le strategie per raggiungerli, in fasi) e eseguire (il piano)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monitorare (i progressi verso l’obiettivo) e riflettere (sulle soluzioni trovate, comunicandole)</a:t>
            </a: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445FF8AF-BCE2-44D7-A3FC-1DF784C2E4FB}"/>
              </a:ext>
            </a:extLst>
          </p:cNvPr>
          <p:cNvCxnSpPr/>
          <p:nvPr/>
        </p:nvCxnSpPr>
        <p:spPr>
          <a:xfrm>
            <a:off x="2079057" y="4485373"/>
            <a:ext cx="1222408" cy="260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F6254E83-CB61-4171-89D0-8747ABC79352}"/>
              </a:ext>
            </a:extLst>
          </p:cNvPr>
          <p:cNvCxnSpPr/>
          <p:nvPr/>
        </p:nvCxnSpPr>
        <p:spPr>
          <a:xfrm>
            <a:off x="1568918" y="1824039"/>
            <a:ext cx="0" cy="759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14D299-5041-40D5-AF08-4F0657E0F22D}"/>
              </a:ext>
            </a:extLst>
          </p:cNvPr>
          <p:cNvSpPr txBox="1"/>
          <p:nvPr/>
        </p:nvSpPr>
        <p:spPr>
          <a:xfrm>
            <a:off x="10682782" y="2723727"/>
            <a:ext cx="1337912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/>
              <a:t>Debate</a:t>
            </a:r>
            <a:endParaRPr lang="it-IT" sz="2400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203ACD-1F01-4AFA-B86B-FED0C48604DD}"/>
              </a:ext>
            </a:extLst>
          </p:cNvPr>
          <p:cNvSpPr txBox="1"/>
          <p:nvPr/>
        </p:nvSpPr>
        <p:spPr>
          <a:xfrm>
            <a:off x="8826474" y="3554488"/>
            <a:ext cx="242283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insegnamento della filosofia in una lingua straniera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AF7EB79-C4FE-4BE4-8110-AC65909C7C76}"/>
              </a:ext>
            </a:extLst>
          </p:cNvPr>
          <p:cNvCxnSpPr/>
          <p:nvPr/>
        </p:nvCxnSpPr>
        <p:spPr>
          <a:xfrm>
            <a:off x="8628593" y="734879"/>
            <a:ext cx="0" cy="407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A12CA3F-0B3F-4057-BC2C-C8C9D715718F}"/>
              </a:ext>
            </a:extLst>
          </p:cNvPr>
          <p:cNvCxnSpPr/>
          <p:nvPr/>
        </p:nvCxnSpPr>
        <p:spPr>
          <a:xfrm>
            <a:off x="10065618" y="734879"/>
            <a:ext cx="397043" cy="673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04208F6-E71F-46B2-A566-D88FC75F7F69}"/>
              </a:ext>
            </a:extLst>
          </p:cNvPr>
          <p:cNvCxnSpPr>
            <a:stCxn id="6" idx="3"/>
          </p:cNvCxnSpPr>
          <p:nvPr/>
        </p:nvCxnSpPr>
        <p:spPr>
          <a:xfrm flipV="1">
            <a:off x="10065618" y="442491"/>
            <a:ext cx="16822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8644228-199F-4F25-81F1-2413F8E2E81C}"/>
              </a:ext>
            </a:extLst>
          </p:cNvPr>
          <p:cNvCxnSpPr/>
          <p:nvPr/>
        </p:nvCxnSpPr>
        <p:spPr>
          <a:xfrm>
            <a:off x="11733196" y="442491"/>
            <a:ext cx="0" cy="2281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A52E527-CC43-440A-AA0B-79A1302FE2BD}"/>
              </a:ext>
            </a:extLst>
          </p:cNvPr>
          <p:cNvCxnSpPr/>
          <p:nvPr/>
        </p:nvCxnSpPr>
        <p:spPr>
          <a:xfrm>
            <a:off x="9384632" y="3081648"/>
            <a:ext cx="316262" cy="484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93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E8406B0-337D-4BCB-9F4F-5520FDD34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15" y="2172970"/>
            <a:ext cx="9639970" cy="356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02E003-A841-413D-8BDA-57A4345803E2}"/>
              </a:ext>
            </a:extLst>
          </p:cNvPr>
          <p:cNvSpPr txBox="1"/>
          <p:nvPr/>
        </p:nvSpPr>
        <p:spPr>
          <a:xfrm>
            <a:off x="3423920" y="264160"/>
            <a:ext cx="5039360" cy="584775"/>
          </a:xfrm>
          <a:prstGeom prst="rect">
            <a:avLst/>
          </a:prstGeom>
          <a:solidFill>
            <a:srgbClr val="CC66FF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Riferimenti legislativi europei</a:t>
            </a:r>
          </a:p>
        </p:txBody>
      </p:sp>
    </p:spTree>
    <p:extLst>
      <p:ext uri="{BB962C8B-B14F-4D97-AF65-F5344CB8AC3E}">
        <p14:creationId xmlns:p14="http://schemas.microsoft.com/office/powerpoint/2010/main" val="551153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CA5CC2-55F6-4456-8F44-C702C02F1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19" y="207000"/>
            <a:ext cx="7230254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18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D4C40A-233B-4A78-B17C-43C773C3F853}"/>
              </a:ext>
            </a:extLst>
          </p:cNvPr>
          <p:cNvSpPr txBox="1"/>
          <p:nvPr/>
        </p:nvSpPr>
        <p:spPr>
          <a:xfrm>
            <a:off x="664143" y="725443"/>
            <a:ext cx="10703294" cy="214699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solidFill>
                  <a:srgbClr val="22222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mente non è un vaso da riempire, ma un fuoco da accendere</a:t>
            </a:r>
            <a:r>
              <a:rPr lang="it-IT" sz="3200" dirty="0">
                <a:solidFill>
                  <a:srgbClr val="22222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(Plutarco)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109DB8-E0E9-44BD-81BF-293E789D07F1}"/>
              </a:ext>
            </a:extLst>
          </p:cNvPr>
          <p:cNvSpPr txBox="1"/>
          <p:nvPr/>
        </p:nvSpPr>
        <p:spPr>
          <a:xfrm>
            <a:off x="664142" y="3836929"/>
            <a:ext cx="10934299" cy="2074799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solidFill>
                  <a:srgbClr val="222222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accoglie un pensiero non riceve qualcosa, ma qualcuno </a:t>
            </a:r>
          </a:p>
          <a:p>
            <a:pPr algn="just"/>
            <a:r>
              <a:rPr lang="it-IT" sz="2800" dirty="0">
                <a:solidFill>
                  <a:srgbClr val="222222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(Hugo von Hofmannsthal)</a:t>
            </a:r>
          </a:p>
        </p:txBody>
      </p:sp>
    </p:spTree>
    <p:extLst>
      <p:ext uri="{BB962C8B-B14F-4D97-AF65-F5344CB8AC3E}">
        <p14:creationId xmlns:p14="http://schemas.microsoft.com/office/powerpoint/2010/main" val="420258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C2E896-9B81-4A23-9547-97B0C2EA6908}"/>
              </a:ext>
            </a:extLst>
          </p:cNvPr>
          <p:cNvSpPr txBox="1"/>
          <p:nvPr/>
        </p:nvSpPr>
        <p:spPr>
          <a:xfrm>
            <a:off x="1751797" y="661069"/>
            <a:ext cx="9163251" cy="156966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raccogliere idee su un argomento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analizzare le opinioni dei partecipanti identificandone le motivazioni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giudicare la validità di un argomento e difenderlo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tirare conclusioni giustificate, ma sempre pronte a revisione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2016C4-7C53-4AD9-AC0B-B7951D60E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91" y="2583647"/>
            <a:ext cx="7655920" cy="406800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23EC058-EBEB-4753-9E90-49311A2CEEE3}"/>
              </a:ext>
            </a:extLst>
          </p:cNvPr>
          <p:cNvCxnSpPr>
            <a:stCxn id="2" idx="2"/>
          </p:cNvCxnSpPr>
          <p:nvPr/>
        </p:nvCxnSpPr>
        <p:spPr>
          <a:xfrm flipH="1">
            <a:off x="6294922" y="2230729"/>
            <a:ext cx="38501" cy="352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E9FC8B-8C1D-484B-8C37-CD343281F818}"/>
              </a:ext>
            </a:extLst>
          </p:cNvPr>
          <p:cNvSpPr txBox="1"/>
          <p:nvPr/>
        </p:nvSpPr>
        <p:spPr>
          <a:xfrm>
            <a:off x="4541864" y="62783"/>
            <a:ext cx="2330574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/>
              <a:t>Critical  Thinking</a:t>
            </a:r>
          </a:p>
        </p:txBody>
      </p:sp>
    </p:spTree>
    <p:extLst>
      <p:ext uri="{BB962C8B-B14F-4D97-AF65-F5344CB8AC3E}">
        <p14:creationId xmlns:p14="http://schemas.microsoft.com/office/powerpoint/2010/main" val="226298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E17195B-26CE-4E42-ADD6-0B2B5F49B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48" y="202131"/>
            <a:ext cx="7918503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0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1E19872-1323-4A67-8419-31339991B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41" y="261000"/>
            <a:ext cx="7860845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6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444E5A7-677D-44E4-91F0-EDFDF5E7A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99" y="282141"/>
            <a:ext cx="7680002" cy="504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4850EBB-1F7F-4F1B-9D2C-777453F1F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2" y="5449754"/>
            <a:ext cx="775058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9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162A7B-F43B-44F4-860F-E961BD4D735D}"/>
              </a:ext>
            </a:extLst>
          </p:cNvPr>
          <p:cNvSpPr txBox="1"/>
          <p:nvPr/>
        </p:nvSpPr>
        <p:spPr>
          <a:xfrm>
            <a:off x="4436330" y="249464"/>
            <a:ext cx="1337912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/>
              <a:t>Debate</a:t>
            </a:r>
            <a:endParaRPr lang="it-IT" sz="2400" i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60CCB0-2599-4192-B132-3C03112BC798}"/>
              </a:ext>
            </a:extLst>
          </p:cNvPr>
          <p:cNvSpPr txBox="1"/>
          <p:nvPr/>
        </p:nvSpPr>
        <p:spPr>
          <a:xfrm>
            <a:off x="431534" y="3214118"/>
            <a:ext cx="313783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governo e opposizione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BFC102-46EE-4EF4-8CCB-13858586C1F2}"/>
              </a:ext>
            </a:extLst>
          </p:cNvPr>
          <p:cNvSpPr txBox="1"/>
          <p:nvPr/>
        </p:nvSpPr>
        <p:spPr>
          <a:xfrm>
            <a:off x="3569369" y="1964434"/>
            <a:ext cx="198280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quattro angoli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28B4B7-DF16-446E-8587-036009C3EEB6}"/>
              </a:ext>
            </a:extLst>
          </p:cNvPr>
          <p:cNvSpPr txBox="1"/>
          <p:nvPr/>
        </p:nvSpPr>
        <p:spPr>
          <a:xfrm>
            <a:off x="6285297" y="3418557"/>
            <a:ext cx="133791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partner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E1AD71-458D-4CA5-964E-5AFACA5F4E97}"/>
              </a:ext>
            </a:extLst>
          </p:cNvPr>
          <p:cNvSpPr txBox="1"/>
          <p:nvPr/>
        </p:nvSpPr>
        <p:spPr>
          <a:xfrm>
            <a:off x="6954253" y="1238759"/>
            <a:ext cx="273518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avvocato del diavolo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DF2E96-D80E-4A74-B752-739F5DE477E1}"/>
              </a:ext>
            </a:extLst>
          </p:cNvPr>
          <p:cNvSpPr txBox="1"/>
          <p:nvPr/>
        </p:nvSpPr>
        <p:spPr>
          <a:xfrm>
            <a:off x="10223634" y="1146349"/>
            <a:ext cx="158656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/>
              <a:t>worst</a:t>
            </a:r>
            <a:r>
              <a:rPr lang="it-IT" sz="2400" i="1" dirty="0"/>
              <a:t>-case </a:t>
            </a:r>
            <a:r>
              <a:rPr lang="it-IT" sz="2400" dirty="0"/>
              <a:t>scenario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376074-653F-4FA4-BCFD-3F5052DE6D60}"/>
              </a:ext>
            </a:extLst>
          </p:cNvPr>
          <p:cNvSpPr txBox="1"/>
          <p:nvPr/>
        </p:nvSpPr>
        <p:spPr>
          <a:xfrm>
            <a:off x="1091667" y="5251821"/>
            <a:ext cx="495540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bicchiere mezzo pieno e mezzo vuoto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7C460B-DA86-40DD-BE50-A392CE99C9C6}"/>
              </a:ext>
            </a:extLst>
          </p:cNvPr>
          <p:cNvSpPr txBox="1"/>
          <p:nvPr/>
        </p:nvSpPr>
        <p:spPr>
          <a:xfrm>
            <a:off x="7515725" y="4790156"/>
            <a:ext cx="251379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bacchetta magica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ECFFEB3-58E2-46DD-9773-BCD29643328A}"/>
              </a:ext>
            </a:extLst>
          </p:cNvPr>
          <p:cNvCxnSpPr/>
          <p:nvPr/>
        </p:nvCxnSpPr>
        <p:spPr>
          <a:xfrm flipH="1">
            <a:off x="1665171" y="740575"/>
            <a:ext cx="2761190" cy="2473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ADF9556-956D-48C7-A045-2443E7CBAB14}"/>
              </a:ext>
            </a:extLst>
          </p:cNvPr>
          <p:cNvCxnSpPr>
            <a:endCxn id="4" idx="0"/>
          </p:cNvCxnSpPr>
          <p:nvPr/>
        </p:nvCxnSpPr>
        <p:spPr>
          <a:xfrm flipH="1">
            <a:off x="4560772" y="740575"/>
            <a:ext cx="165232" cy="1223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EDD1783-C3BC-4741-B660-0BE274052DFA}"/>
              </a:ext>
            </a:extLst>
          </p:cNvPr>
          <p:cNvCxnSpPr/>
          <p:nvPr/>
        </p:nvCxnSpPr>
        <p:spPr>
          <a:xfrm>
            <a:off x="5552174" y="714750"/>
            <a:ext cx="309611" cy="45370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16BEF6C8-91C7-40AD-BFC9-024996165A56}"/>
              </a:ext>
            </a:extLst>
          </p:cNvPr>
          <p:cNvCxnSpPr/>
          <p:nvPr/>
        </p:nvCxnSpPr>
        <p:spPr>
          <a:xfrm>
            <a:off x="5659998" y="711129"/>
            <a:ext cx="924025" cy="2707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931D7A5-03D3-4F65-B7E7-ED413B723F95}"/>
              </a:ext>
            </a:extLst>
          </p:cNvPr>
          <p:cNvCxnSpPr/>
          <p:nvPr/>
        </p:nvCxnSpPr>
        <p:spPr>
          <a:xfrm>
            <a:off x="5818472" y="711129"/>
            <a:ext cx="2826619" cy="4079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6BF45B1-8DA1-46B9-B2E2-03124D90B7FE}"/>
              </a:ext>
            </a:extLst>
          </p:cNvPr>
          <p:cNvCxnSpPr>
            <a:stCxn id="2" idx="3"/>
          </p:cNvCxnSpPr>
          <p:nvPr/>
        </p:nvCxnSpPr>
        <p:spPr>
          <a:xfrm>
            <a:off x="5774242" y="480297"/>
            <a:ext cx="1858994" cy="758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1CA6C16-FDA1-46E0-AC32-16F2B7B9C422}"/>
              </a:ext>
            </a:extLst>
          </p:cNvPr>
          <p:cNvCxnSpPr/>
          <p:nvPr/>
        </p:nvCxnSpPr>
        <p:spPr>
          <a:xfrm>
            <a:off x="5774242" y="346621"/>
            <a:ext cx="4799912" cy="797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66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7D2FF6-9CDE-4D0F-8E43-A6D1148AA370}"/>
              </a:ext>
            </a:extLst>
          </p:cNvPr>
          <p:cNvSpPr txBox="1"/>
          <p:nvPr/>
        </p:nvSpPr>
        <p:spPr>
          <a:xfrm>
            <a:off x="4977864" y="83527"/>
            <a:ext cx="3724977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Modelli laboratoriali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6AD592-8678-4E59-B62B-9F6D1A4823FA}"/>
              </a:ext>
            </a:extLst>
          </p:cNvPr>
          <p:cNvSpPr txBox="1"/>
          <p:nvPr/>
        </p:nvSpPr>
        <p:spPr>
          <a:xfrm>
            <a:off x="298383" y="1619714"/>
            <a:ext cx="2127183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con-filosofare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6AB394-5560-4699-931D-9E3BC7FA1AD9}"/>
              </a:ext>
            </a:extLst>
          </p:cNvPr>
          <p:cNvSpPr txBox="1"/>
          <p:nvPr/>
        </p:nvSpPr>
        <p:spPr>
          <a:xfrm>
            <a:off x="7393805" y="3039832"/>
            <a:ext cx="2115955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/>
              <a:t>cooperative learning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2911B5-8803-474D-8A86-1E4DB8A91967}"/>
              </a:ext>
            </a:extLst>
          </p:cNvPr>
          <p:cNvSpPr txBox="1"/>
          <p:nvPr/>
        </p:nvSpPr>
        <p:spPr>
          <a:xfrm>
            <a:off x="5489998" y="668302"/>
            <a:ext cx="2537472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Apprendistato cognitivo</a:t>
            </a:r>
          </a:p>
          <a:p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D6A6F7B-B5A1-4AD8-B534-FC027E2E6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66" y="1008067"/>
            <a:ext cx="6180983" cy="1692000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79551FC-E603-475F-8E7F-2B5986C46237}"/>
              </a:ext>
            </a:extLst>
          </p:cNvPr>
          <p:cNvCxnSpPr/>
          <p:nvPr/>
        </p:nvCxnSpPr>
        <p:spPr>
          <a:xfrm flipH="1">
            <a:off x="9509760" y="1126156"/>
            <a:ext cx="13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495BF21-2918-4C23-A6B1-4DF1E0BCAD0E}"/>
              </a:ext>
            </a:extLst>
          </p:cNvPr>
          <p:cNvCxnSpPr/>
          <p:nvPr/>
        </p:nvCxnSpPr>
        <p:spPr>
          <a:xfrm flipH="1">
            <a:off x="1771048" y="856648"/>
            <a:ext cx="3718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48809DE9-35FA-4C38-AE9A-0E88C7EF5765}"/>
              </a:ext>
            </a:extLst>
          </p:cNvPr>
          <p:cNvCxnSpPr/>
          <p:nvPr/>
        </p:nvCxnSpPr>
        <p:spPr>
          <a:xfrm>
            <a:off x="1799924" y="866274"/>
            <a:ext cx="0" cy="753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3598920B-D785-4C72-941B-A5F6D6A9E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1" y="3039832"/>
            <a:ext cx="6546331" cy="3636000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F2D306E-219A-469A-8F33-81E0BC2F911C}"/>
              </a:ext>
            </a:extLst>
          </p:cNvPr>
          <p:cNvSpPr txBox="1"/>
          <p:nvPr/>
        </p:nvSpPr>
        <p:spPr>
          <a:xfrm>
            <a:off x="7940842" y="3698509"/>
            <a:ext cx="3339966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Fasi:</a:t>
            </a:r>
          </a:p>
          <a:p>
            <a:pPr algn="just"/>
            <a:r>
              <a:rPr lang="it-IT" dirty="0"/>
              <a:t>scelta del tema, creazione dei gruppi, assegnazione dei ruoli (facilitatore, controllore, addetto ai materiali, segretario, relatore, armonizzatore ecc.), </a:t>
            </a:r>
            <a:r>
              <a:rPr lang="it-IT" i="1" dirty="0" err="1"/>
              <a:t>mental</a:t>
            </a:r>
            <a:r>
              <a:rPr lang="it-IT" i="1" dirty="0"/>
              <a:t> jogging</a:t>
            </a:r>
            <a:r>
              <a:rPr lang="it-IT" dirty="0"/>
              <a:t>, svolgimento (varianti come «Puzzle» e «Dare e ricevere»), valutazione, </a:t>
            </a:r>
            <a:r>
              <a:rPr lang="it-IT" i="1" dirty="0"/>
              <a:t>Debriefing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B45C230E-3804-4195-B327-F73DA52DA02D}"/>
              </a:ext>
            </a:extLst>
          </p:cNvPr>
          <p:cNvCxnSpPr/>
          <p:nvPr/>
        </p:nvCxnSpPr>
        <p:spPr>
          <a:xfrm flipH="1">
            <a:off x="6758734" y="3429000"/>
            <a:ext cx="652719" cy="81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44D288F7-5167-4573-A9D9-4A68AED7B423}"/>
              </a:ext>
            </a:extLst>
          </p:cNvPr>
          <p:cNvCxnSpPr/>
          <p:nvPr/>
        </p:nvCxnSpPr>
        <p:spPr>
          <a:xfrm>
            <a:off x="9432758" y="3409164"/>
            <a:ext cx="510139" cy="2893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D35DF0DC-5581-4747-863F-30C5B79DA17D}"/>
              </a:ext>
            </a:extLst>
          </p:cNvPr>
          <p:cNvCxnSpPr/>
          <p:nvPr/>
        </p:nvCxnSpPr>
        <p:spPr>
          <a:xfrm flipV="1">
            <a:off x="10096901" y="3031958"/>
            <a:ext cx="0" cy="7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F323E03E-BB11-4576-8CFA-A674564949F8}"/>
              </a:ext>
            </a:extLst>
          </p:cNvPr>
          <p:cNvCxnSpPr/>
          <p:nvPr/>
        </p:nvCxnSpPr>
        <p:spPr>
          <a:xfrm flipH="1">
            <a:off x="9522943" y="3039832"/>
            <a:ext cx="5547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7D264F06-DBC3-45D2-9873-4FCA8E43FB28}"/>
              </a:ext>
            </a:extLst>
          </p:cNvPr>
          <p:cNvCxnSpPr/>
          <p:nvPr/>
        </p:nvCxnSpPr>
        <p:spPr>
          <a:xfrm flipH="1">
            <a:off x="10077651" y="745276"/>
            <a:ext cx="19250" cy="2294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4DD7E8A2-E4DD-4BD1-95C4-4760C6AB1A4B}"/>
              </a:ext>
            </a:extLst>
          </p:cNvPr>
          <p:cNvCxnSpPr/>
          <p:nvPr/>
        </p:nvCxnSpPr>
        <p:spPr>
          <a:xfrm>
            <a:off x="8702841" y="668302"/>
            <a:ext cx="1374810" cy="76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B50F503F-3A90-4475-8435-7F28A93BE3B8}"/>
              </a:ext>
            </a:extLst>
          </p:cNvPr>
          <p:cNvCxnSpPr>
            <a:stCxn id="2" idx="3"/>
          </p:cNvCxnSpPr>
          <p:nvPr/>
        </p:nvCxnSpPr>
        <p:spPr>
          <a:xfrm>
            <a:off x="8702841" y="375915"/>
            <a:ext cx="2876351" cy="66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03703A12-66CC-4503-83FB-561D60AA6C68}"/>
              </a:ext>
            </a:extLst>
          </p:cNvPr>
          <p:cNvCxnSpPr/>
          <p:nvPr/>
        </p:nvCxnSpPr>
        <p:spPr>
          <a:xfrm>
            <a:off x="11579192" y="442762"/>
            <a:ext cx="134753" cy="6415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480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1324</Words>
  <Application>Microsoft Office PowerPoint</Application>
  <PresentationFormat>Widescreen</PresentationFormat>
  <Paragraphs>183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arial</vt:lpstr>
      <vt:lpstr>arial</vt:lpstr>
      <vt:lpstr>Book Antiqua</vt:lpstr>
      <vt:lpstr>Calibri</vt:lpstr>
      <vt:lpstr>Calibri Light</vt:lpstr>
      <vt:lpstr>Google Sans</vt:lpstr>
      <vt:lpstr>Open Sans</vt:lpstr>
      <vt:lpstr>Times New Roman</vt:lpstr>
      <vt:lpstr>Tema di Office</vt:lpstr>
      <vt:lpstr>DIDATTICA DELLA FILOSOFIA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 di insegnamento-apprendimento</dc:title>
  <dc:creator>Rosa Maria Marafioti</dc:creator>
  <cp:lastModifiedBy>Rosa Maria Marafioti</cp:lastModifiedBy>
  <cp:revision>87</cp:revision>
  <dcterms:created xsi:type="dcterms:W3CDTF">2024-03-14T15:04:48Z</dcterms:created>
  <dcterms:modified xsi:type="dcterms:W3CDTF">2024-09-16T20:39:32Z</dcterms:modified>
</cp:coreProperties>
</file>