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 id="261" r:id="rId7"/>
    <p:sldId id="262" r:id="rId8"/>
    <p:sldId id="263" r:id="rId9"/>
    <p:sldId id="264" r:id="rId10"/>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76" d="100"/>
          <a:sy n="76" d="100"/>
        </p:scale>
        <p:origin x="-480" y="21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712D759-0340-4CFF-A3AB-AECBEA5B9775}"/>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xmlns="" id="{4056D5B3-8A84-4EF0-8B12-C57AB442B2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xmlns="" id="{457333F4-CD46-48AC-8859-7564B0DACF3B}"/>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5" name="Segnaposto piè di pagina 4">
            <a:extLst>
              <a:ext uri="{FF2B5EF4-FFF2-40B4-BE49-F238E27FC236}">
                <a16:creationId xmlns:a16="http://schemas.microsoft.com/office/drawing/2014/main" xmlns="" id="{98BEDF7B-8DF6-4ABD-974A-50C6619CF31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AB6D8E09-3D3C-47CE-8574-2BA7C04702C1}"/>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3963920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DFD1AEC6-30E8-4D8C-9038-275FF36DD69E}"/>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DD870005-A346-47E4-9251-D56F734F3B7E}"/>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A847E532-BAD6-4382-B3B8-587C8D11C002}"/>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5" name="Segnaposto piè di pagina 4">
            <a:extLst>
              <a:ext uri="{FF2B5EF4-FFF2-40B4-BE49-F238E27FC236}">
                <a16:creationId xmlns:a16="http://schemas.microsoft.com/office/drawing/2014/main" xmlns="" id="{1F0383BF-26F9-43DD-AD75-EDBC993D0A0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3306D48B-FBBB-48F4-8369-877DA5B212A2}"/>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1631676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xmlns="" id="{5B6BC2F6-912B-4AB3-A10B-24B0F51DE7B3}"/>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xmlns="" id="{9E577BD9-38DC-4339-9C9E-4384D47044E9}"/>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AF7B9AED-DA8D-4807-8314-CB3F63991029}"/>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5" name="Segnaposto piè di pagina 4">
            <a:extLst>
              <a:ext uri="{FF2B5EF4-FFF2-40B4-BE49-F238E27FC236}">
                <a16:creationId xmlns:a16="http://schemas.microsoft.com/office/drawing/2014/main" xmlns="" id="{C71F0763-827D-40F8-BDD7-8D2A7F54569A}"/>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66D6C10D-84B0-4E43-BBE6-74F22E0DA3E8}"/>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3687743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3810417-8DB7-4AB0-BCD7-1CDE442C1DB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56613024-DBA1-417D-B0C2-2C75BD4B75D3}"/>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ED1EF483-6CFB-42C0-9454-B6F68C0B6899}"/>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5" name="Segnaposto piè di pagina 4">
            <a:extLst>
              <a:ext uri="{FF2B5EF4-FFF2-40B4-BE49-F238E27FC236}">
                <a16:creationId xmlns:a16="http://schemas.microsoft.com/office/drawing/2014/main" xmlns="" id="{574E312B-9A6E-4E97-9A39-DB3AFD02BAF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467BB7DD-FF69-4B94-ABBB-867866E1E268}"/>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3142200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7613659-68DC-4C5C-A891-95B80DCE7BE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FA5F83AD-AFFD-4109-B1B5-4B0280CD50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xmlns="" id="{B327E803-95A2-47D4-8072-7F22F9BA62F8}"/>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5" name="Segnaposto piè di pagina 4">
            <a:extLst>
              <a:ext uri="{FF2B5EF4-FFF2-40B4-BE49-F238E27FC236}">
                <a16:creationId xmlns:a16="http://schemas.microsoft.com/office/drawing/2014/main" xmlns="" id="{D6D70384-6A9E-4326-9FDE-70F66F3F89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xmlns="" id="{0C0CD8F4-1334-4BEC-9FA1-07F90D1803FF}"/>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2678028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709D7638-F565-4290-B70B-92105121476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4260A980-1999-4764-AF1B-976CF89519A7}"/>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xmlns="" id="{8A040333-193E-4654-9032-F39C494557A9}"/>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xmlns="" id="{A71085FB-458B-4D7C-A3F9-C6FCB68EABBE}"/>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6" name="Segnaposto piè di pagina 5">
            <a:extLst>
              <a:ext uri="{FF2B5EF4-FFF2-40B4-BE49-F238E27FC236}">
                <a16:creationId xmlns:a16="http://schemas.microsoft.com/office/drawing/2014/main" xmlns="" id="{75B1484C-80AF-452A-96A3-8F2CB0F4AEF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95605FD1-A24F-4FF1-BDCD-C840BAA44EA3}"/>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193566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E6AEA6A4-68DA-44EF-AD9B-50651BDA9DE2}"/>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158C22AC-59A2-4933-AA3C-DFCC2A39CD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xmlns="" id="{6E955190-5860-4580-953F-2EB66A056A25}"/>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xmlns="" id="{3D460575-B903-49E5-94B5-48AE087064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xmlns="" id="{2726BA29-7618-4ACD-A0C1-89E1DBDCF644}"/>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xmlns="" id="{00620AC6-8074-4FAA-BCCA-480CFBE8EA49}"/>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8" name="Segnaposto piè di pagina 7">
            <a:extLst>
              <a:ext uri="{FF2B5EF4-FFF2-40B4-BE49-F238E27FC236}">
                <a16:creationId xmlns:a16="http://schemas.microsoft.com/office/drawing/2014/main" xmlns="" id="{0774B2C4-C7B1-47DC-A522-CF0312A2B9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xmlns="" id="{E909C84E-7603-4FB9-B7C0-6E81E9F69FB5}"/>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499401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C466CC7D-B999-4BA5-BF74-058D5172704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xmlns="" id="{DD089CCD-293A-4709-AC86-2F253338F320}"/>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4" name="Segnaposto piè di pagina 3">
            <a:extLst>
              <a:ext uri="{FF2B5EF4-FFF2-40B4-BE49-F238E27FC236}">
                <a16:creationId xmlns:a16="http://schemas.microsoft.com/office/drawing/2014/main" xmlns="" id="{63C10957-2CC0-4A6E-ABCB-3DC1DDE481B5}"/>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xmlns="" id="{C57C45B0-0E35-4ADF-9675-C8AF2D5C8629}"/>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2553161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xmlns="" id="{46D842BE-1099-4003-BD9E-CBFE1D612A44}"/>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3" name="Segnaposto piè di pagina 2">
            <a:extLst>
              <a:ext uri="{FF2B5EF4-FFF2-40B4-BE49-F238E27FC236}">
                <a16:creationId xmlns:a16="http://schemas.microsoft.com/office/drawing/2014/main" xmlns="" id="{C335D151-EF8F-4253-BABF-63978E21D5F0}"/>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xmlns="" id="{5946D022-4FE8-45E0-B623-3262CE531616}"/>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835992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51C9CF8-99C7-470C-860E-1FA16322E41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xmlns="" id="{6E190F29-1F4C-43CB-B99A-BFAF5A026E2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xmlns="" id="{031FE1F5-9A7E-4F43-8973-E5F9807200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xmlns="" id="{285E67F6-EA26-4B6C-82F1-1EF96DA0AEED}"/>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6" name="Segnaposto piè di pagina 5">
            <a:extLst>
              <a:ext uri="{FF2B5EF4-FFF2-40B4-BE49-F238E27FC236}">
                <a16:creationId xmlns:a16="http://schemas.microsoft.com/office/drawing/2014/main" xmlns="" id="{199100F3-7745-4BE5-9E96-5075B1A4DECA}"/>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5336F4F6-526F-4587-BB6F-2A726EA9DF76}"/>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3026070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B0E0ABA-98D6-494B-9F2C-943F3C5A279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xmlns="" id="{E50F8007-83CC-4F88-A980-A6A96373AB0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xmlns="" id="{D1964531-E266-4C6E-A693-CBB43BCDF7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xmlns="" id="{3216B650-7A6B-4019-B350-D50DBDACA7C7}"/>
              </a:ext>
            </a:extLst>
          </p:cNvPr>
          <p:cNvSpPr>
            <a:spLocks noGrp="1"/>
          </p:cNvSpPr>
          <p:nvPr>
            <p:ph type="dt" sz="half" idx="10"/>
          </p:nvPr>
        </p:nvSpPr>
        <p:spPr/>
        <p:txBody>
          <a:bodyPr/>
          <a:lstStyle/>
          <a:p>
            <a:fld id="{CF8AE876-746E-4C98-AA3D-5761B8DC601B}" type="datetimeFigureOut">
              <a:rPr lang="it-IT" smtClean="0"/>
              <a:t>20/02/2025</a:t>
            </a:fld>
            <a:endParaRPr lang="it-IT"/>
          </a:p>
        </p:txBody>
      </p:sp>
      <p:sp>
        <p:nvSpPr>
          <p:cNvPr id="6" name="Segnaposto piè di pagina 5">
            <a:extLst>
              <a:ext uri="{FF2B5EF4-FFF2-40B4-BE49-F238E27FC236}">
                <a16:creationId xmlns:a16="http://schemas.microsoft.com/office/drawing/2014/main" xmlns="" id="{63CAA676-A396-4A27-B877-194C0892E45D}"/>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xmlns="" id="{A2202547-B20A-4B08-A882-5F6003F5F168}"/>
              </a:ext>
            </a:extLst>
          </p:cNvPr>
          <p:cNvSpPr>
            <a:spLocks noGrp="1"/>
          </p:cNvSpPr>
          <p:nvPr>
            <p:ph type="sldNum" sz="quarter" idx="12"/>
          </p:nvPr>
        </p:nvSpPr>
        <p:spPr/>
        <p:txBody>
          <a:bodyPr/>
          <a:lstStyle/>
          <a:p>
            <a:fld id="{7CA22781-ED62-4BB6-A8C0-90E3CC0C7DBD}" type="slidenum">
              <a:rPr lang="it-IT" smtClean="0"/>
              <a:t>‹N›</a:t>
            </a:fld>
            <a:endParaRPr lang="it-IT"/>
          </a:p>
        </p:txBody>
      </p:sp>
    </p:spTree>
    <p:extLst>
      <p:ext uri="{BB962C8B-B14F-4D97-AF65-F5344CB8AC3E}">
        <p14:creationId xmlns:p14="http://schemas.microsoft.com/office/powerpoint/2010/main" val="3356440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xmlns="" id="{97C18950-8682-4055-AE54-27864D9C99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xmlns="" id="{8547DD8A-2D3B-4E3D-8115-C3EB4D6FE0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xmlns="" id="{59FE78DD-6644-40CF-8D4B-F161B0656A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AE876-746E-4C98-AA3D-5761B8DC601B}" type="datetimeFigureOut">
              <a:rPr lang="it-IT" smtClean="0"/>
              <a:t>20/02/2025</a:t>
            </a:fld>
            <a:endParaRPr lang="it-IT"/>
          </a:p>
        </p:txBody>
      </p:sp>
      <p:sp>
        <p:nvSpPr>
          <p:cNvPr id="5" name="Segnaposto piè di pagina 4">
            <a:extLst>
              <a:ext uri="{FF2B5EF4-FFF2-40B4-BE49-F238E27FC236}">
                <a16:creationId xmlns:a16="http://schemas.microsoft.com/office/drawing/2014/main" xmlns="" id="{63E369DC-9C80-40BD-82D6-F19C3D8569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xmlns="" id="{3B9DC3DF-C26C-4C5B-B38C-CFD0727A71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A22781-ED62-4BB6-A8C0-90E3CC0C7DBD}" type="slidenum">
              <a:rPr lang="it-IT" smtClean="0"/>
              <a:t>‹N›</a:t>
            </a:fld>
            <a:endParaRPr lang="it-IT"/>
          </a:p>
        </p:txBody>
      </p:sp>
    </p:spTree>
    <p:extLst>
      <p:ext uri="{BB962C8B-B14F-4D97-AF65-F5344CB8AC3E}">
        <p14:creationId xmlns:p14="http://schemas.microsoft.com/office/powerpoint/2010/main" val="180912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923A0E2-5B34-4A21-B05A-2873CDE0F125}"/>
              </a:ext>
            </a:extLst>
          </p:cNvPr>
          <p:cNvSpPr>
            <a:spLocks noGrp="1"/>
          </p:cNvSpPr>
          <p:nvPr>
            <p:ph type="ctrTitle"/>
          </p:nvPr>
        </p:nvSpPr>
        <p:spPr>
          <a:xfrm>
            <a:off x="1524000" y="1122363"/>
            <a:ext cx="9144000" cy="1655762"/>
          </a:xfrm>
        </p:spPr>
        <p:txBody>
          <a:bodyPr>
            <a:normAutofit fontScale="90000"/>
          </a:bodyPr>
          <a:lstStyle/>
          <a:p>
            <a:r>
              <a:rPr lang="it-IT" dirty="0"/>
              <a:t>Advanced English</a:t>
            </a:r>
            <a:br>
              <a:rPr lang="it-IT" dirty="0"/>
            </a:br>
            <a:r>
              <a:rPr lang="it-IT" dirty="0"/>
              <a:t>business </a:t>
            </a:r>
            <a:r>
              <a:rPr lang="it-IT" dirty="0" err="1"/>
              <a:t>discourse</a:t>
            </a:r>
            <a:endParaRPr lang="it-IT" dirty="0"/>
          </a:p>
        </p:txBody>
      </p:sp>
      <p:sp>
        <p:nvSpPr>
          <p:cNvPr id="3" name="Sottotitolo 2">
            <a:extLst>
              <a:ext uri="{FF2B5EF4-FFF2-40B4-BE49-F238E27FC236}">
                <a16:creationId xmlns:a16="http://schemas.microsoft.com/office/drawing/2014/main" xmlns="" id="{F7051AFC-B3D1-4109-96C4-1F039937593C}"/>
              </a:ext>
            </a:extLst>
          </p:cNvPr>
          <p:cNvSpPr>
            <a:spLocks noGrp="1"/>
          </p:cNvSpPr>
          <p:nvPr>
            <p:ph type="subTitle" idx="1"/>
          </p:nvPr>
        </p:nvSpPr>
        <p:spPr>
          <a:xfrm>
            <a:off x="1524000" y="3939822"/>
            <a:ext cx="9144000" cy="812800"/>
          </a:xfrm>
        </p:spPr>
        <p:txBody>
          <a:bodyPr>
            <a:normAutofit/>
          </a:bodyPr>
          <a:lstStyle/>
          <a:p>
            <a:r>
              <a:rPr lang="it-IT" sz="3200" dirty="0"/>
              <a:t>annarita.</a:t>
            </a:r>
            <a:r>
              <a:rPr lang="it-IT" sz="3200"/>
              <a:t>tavani@guest.unibg</a:t>
            </a:r>
            <a:r>
              <a:rPr lang="it-IT" sz="3200" dirty="0"/>
              <a:t>.it</a:t>
            </a:r>
          </a:p>
        </p:txBody>
      </p:sp>
    </p:spTree>
    <p:extLst>
      <p:ext uri="{BB962C8B-B14F-4D97-AF65-F5344CB8AC3E}">
        <p14:creationId xmlns:p14="http://schemas.microsoft.com/office/powerpoint/2010/main" val="838368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EAC0A24-4002-426C-AC86-B26DA16E4DF1}"/>
              </a:ext>
            </a:extLst>
          </p:cNvPr>
          <p:cNvSpPr>
            <a:spLocks noGrp="1"/>
          </p:cNvSpPr>
          <p:nvPr>
            <p:ph type="ctrTitle"/>
          </p:nvPr>
        </p:nvSpPr>
        <p:spPr>
          <a:xfrm>
            <a:off x="1524000" y="1122363"/>
            <a:ext cx="9144000" cy="988659"/>
          </a:xfrm>
        </p:spPr>
        <p:txBody>
          <a:bodyPr/>
          <a:lstStyle/>
          <a:p>
            <a:r>
              <a:rPr lang="it-IT" dirty="0"/>
              <a:t>Business </a:t>
            </a:r>
            <a:r>
              <a:rPr lang="it-IT" dirty="0" err="1"/>
              <a:t>discourse</a:t>
            </a:r>
            <a:endParaRPr lang="it-IT" dirty="0"/>
          </a:p>
        </p:txBody>
      </p:sp>
      <p:sp>
        <p:nvSpPr>
          <p:cNvPr id="3" name="Sottotitolo 2">
            <a:extLst>
              <a:ext uri="{FF2B5EF4-FFF2-40B4-BE49-F238E27FC236}">
                <a16:creationId xmlns:a16="http://schemas.microsoft.com/office/drawing/2014/main" xmlns="" id="{B3E4D2F1-43F0-4E65-8619-7281D7C5574A}"/>
              </a:ext>
            </a:extLst>
          </p:cNvPr>
          <p:cNvSpPr>
            <a:spLocks noGrp="1"/>
          </p:cNvSpPr>
          <p:nvPr>
            <p:ph type="subTitle" idx="1"/>
          </p:nvPr>
        </p:nvSpPr>
        <p:spPr>
          <a:xfrm>
            <a:off x="1524000" y="2583402"/>
            <a:ext cx="9144000" cy="4030461"/>
          </a:xfrm>
        </p:spPr>
        <p:txBody>
          <a:bodyPr>
            <a:normAutofit/>
          </a:bodyPr>
          <a:lstStyle/>
          <a:p>
            <a:r>
              <a:rPr lang="it-IT" sz="2800" dirty="0"/>
              <a:t>ESP:</a:t>
            </a:r>
          </a:p>
          <a:p>
            <a:r>
              <a:rPr lang="it-IT" sz="2800" dirty="0"/>
              <a:t>English for </a:t>
            </a:r>
            <a:r>
              <a:rPr lang="it-IT" sz="2800" dirty="0" err="1"/>
              <a:t>Specific</a:t>
            </a:r>
            <a:r>
              <a:rPr lang="it-IT" sz="2800" dirty="0"/>
              <a:t> </a:t>
            </a:r>
            <a:r>
              <a:rPr lang="it-IT" sz="2800" dirty="0" err="1"/>
              <a:t>Purposes</a:t>
            </a:r>
            <a:endParaRPr lang="it-IT" sz="2800" dirty="0"/>
          </a:p>
          <a:p>
            <a:endParaRPr lang="it-IT" sz="2800" dirty="0"/>
          </a:p>
          <a:p>
            <a:pPr algn="just"/>
            <a:r>
              <a:rPr lang="en-US" dirty="0" err="1">
                <a:solidFill>
                  <a:srgbClr val="000000"/>
                </a:solidFill>
              </a:rPr>
              <a:t>Gotti</a:t>
            </a:r>
            <a:r>
              <a:rPr lang="en-US" dirty="0">
                <a:solidFill>
                  <a:srgbClr val="000000"/>
                </a:solidFill>
              </a:rPr>
              <a:t> Maurizio 2003. </a:t>
            </a:r>
            <a:r>
              <a:rPr lang="en-US" i="1" dirty="0">
                <a:solidFill>
                  <a:srgbClr val="000000"/>
                </a:solidFill>
              </a:rPr>
              <a:t>Specialized discourse: linguistic features and changing conventions</a:t>
            </a:r>
            <a:r>
              <a:rPr lang="en-US" dirty="0">
                <a:solidFill>
                  <a:srgbClr val="000000"/>
                </a:solidFill>
              </a:rPr>
              <a:t>. Bern: Peter Lang. </a:t>
            </a:r>
          </a:p>
          <a:p>
            <a:pPr algn="just"/>
            <a:r>
              <a:rPr lang="it-IT" dirty="0">
                <a:solidFill>
                  <a:srgbClr val="000000"/>
                </a:solidFill>
              </a:rPr>
              <a:t>Gotti Maurizio 2008. </a:t>
            </a:r>
            <a:r>
              <a:rPr lang="it-IT" i="1" dirty="0" err="1">
                <a:solidFill>
                  <a:srgbClr val="000000"/>
                </a:solidFill>
              </a:rPr>
              <a:t>Investigating</a:t>
            </a:r>
            <a:r>
              <a:rPr lang="it-IT" i="1" dirty="0">
                <a:solidFill>
                  <a:srgbClr val="000000"/>
                </a:solidFill>
              </a:rPr>
              <a:t> </a:t>
            </a:r>
            <a:r>
              <a:rPr lang="it-IT" i="1" dirty="0" err="1">
                <a:solidFill>
                  <a:srgbClr val="000000"/>
                </a:solidFill>
              </a:rPr>
              <a:t>Specialized</a:t>
            </a:r>
            <a:r>
              <a:rPr lang="it-IT" i="1" dirty="0">
                <a:solidFill>
                  <a:srgbClr val="000000"/>
                </a:solidFill>
              </a:rPr>
              <a:t> </a:t>
            </a:r>
            <a:r>
              <a:rPr lang="it-IT" i="1" dirty="0" err="1">
                <a:solidFill>
                  <a:srgbClr val="000000"/>
                </a:solidFill>
              </a:rPr>
              <a:t>Discourse</a:t>
            </a:r>
            <a:r>
              <a:rPr lang="it-IT" dirty="0">
                <a:solidFill>
                  <a:srgbClr val="000000"/>
                </a:solidFill>
              </a:rPr>
              <a:t>. Bern: Peter Lang. </a:t>
            </a:r>
          </a:p>
          <a:p>
            <a:pPr algn="just"/>
            <a:r>
              <a:rPr lang="it-IT" dirty="0">
                <a:cs typeface="Times New Roman" panose="02020603050405020304" pitchFamily="18" charset="0"/>
              </a:rPr>
              <a:t>Garzone Giuliana 2020. </a:t>
            </a:r>
            <a:r>
              <a:rPr lang="en-US" i="1" dirty="0">
                <a:cs typeface="Times New Roman" panose="02020603050405020304" pitchFamily="18" charset="0"/>
              </a:rPr>
              <a:t>Specialized Communication and Popularization in English</a:t>
            </a:r>
            <a:r>
              <a:rPr lang="en-US" dirty="0">
                <a:cs typeface="Times New Roman" panose="02020603050405020304" pitchFamily="18" charset="0"/>
              </a:rPr>
              <a:t>.</a:t>
            </a:r>
            <a:r>
              <a:rPr lang="en-US" i="1" dirty="0">
                <a:cs typeface="Times New Roman" panose="02020603050405020304" pitchFamily="18" charset="0"/>
              </a:rPr>
              <a:t> </a:t>
            </a:r>
            <a:r>
              <a:rPr lang="en-US" dirty="0">
                <a:cs typeface="Times New Roman" panose="02020603050405020304" pitchFamily="18" charset="0"/>
              </a:rPr>
              <a:t>Roma:</a:t>
            </a:r>
            <a:r>
              <a:rPr lang="en-US" i="1" dirty="0">
                <a:cs typeface="Times New Roman" panose="02020603050405020304" pitchFamily="18" charset="0"/>
              </a:rPr>
              <a:t> </a:t>
            </a:r>
            <a:r>
              <a:rPr lang="en-US" dirty="0" err="1">
                <a:cs typeface="Times New Roman" panose="02020603050405020304" pitchFamily="18" charset="0"/>
              </a:rPr>
              <a:t>Carocci</a:t>
            </a:r>
            <a:r>
              <a:rPr lang="en-US" dirty="0">
                <a:cs typeface="Times New Roman" panose="02020603050405020304" pitchFamily="18" charset="0"/>
              </a:rPr>
              <a:t>.</a:t>
            </a:r>
            <a:endParaRPr lang="en-US" i="1" dirty="0">
              <a:cs typeface="Times New Roman" panose="02020603050405020304" pitchFamily="18" charset="0"/>
            </a:endParaRPr>
          </a:p>
          <a:p>
            <a:pPr algn="just"/>
            <a:endParaRPr lang="it-IT" dirty="0"/>
          </a:p>
        </p:txBody>
      </p:sp>
    </p:spTree>
    <p:extLst>
      <p:ext uri="{BB962C8B-B14F-4D97-AF65-F5344CB8AC3E}">
        <p14:creationId xmlns:p14="http://schemas.microsoft.com/office/powerpoint/2010/main" val="33175672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A8B0CEFD-B684-4755-BA19-081A28F20164}"/>
              </a:ext>
            </a:extLst>
          </p:cNvPr>
          <p:cNvSpPr>
            <a:spLocks noGrp="1"/>
          </p:cNvSpPr>
          <p:nvPr>
            <p:ph type="title"/>
          </p:nvPr>
        </p:nvSpPr>
        <p:spPr/>
        <p:txBody>
          <a:bodyPr/>
          <a:lstStyle/>
          <a:p>
            <a:pPr algn="ctr"/>
            <a:r>
              <a:rPr lang="it-IT" dirty="0" err="1"/>
              <a:t>Discourse</a:t>
            </a:r>
            <a:r>
              <a:rPr lang="it-IT" dirty="0"/>
              <a:t> </a:t>
            </a:r>
            <a:r>
              <a:rPr lang="it-IT" dirty="0" err="1"/>
              <a:t>analysis</a:t>
            </a:r>
            <a:r>
              <a:rPr lang="it-IT" dirty="0"/>
              <a:t>:</a:t>
            </a:r>
            <a:br>
              <a:rPr lang="it-IT" dirty="0"/>
            </a:br>
            <a:r>
              <a:rPr lang="it-IT" dirty="0" err="1"/>
              <a:t>analysis</a:t>
            </a:r>
            <a:r>
              <a:rPr lang="it-IT" dirty="0"/>
              <a:t> of </a:t>
            </a:r>
            <a:r>
              <a:rPr lang="it-IT" dirty="0" err="1"/>
              <a:t>discourse</a:t>
            </a:r>
            <a:r>
              <a:rPr lang="it-IT" dirty="0"/>
              <a:t>=</a:t>
            </a:r>
            <a:r>
              <a:rPr lang="it-IT" dirty="0" err="1"/>
              <a:t>text+context</a:t>
            </a:r>
            <a:endParaRPr lang="it-IT" dirty="0"/>
          </a:p>
        </p:txBody>
      </p:sp>
      <p:sp>
        <p:nvSpPr>
          <p:cNvPr id="3" name="Segnaposto contenuto 2">
            <a:extLst>
              <a:ext uri="{FF2B5EF4-FFF2-40B4-BE49-F238E27FC236}">
                <a16:creationId xmlns:a16="http://schemas.microsoft.com/office/drawing/2014/main" xmlns="" id="{2DA06CF3-F8F7-4E0A-9148-A5B064DC51F5}"/>
              </a:ext>
            </a:extLst>
          </p:cNvPr>
          <p:cNvSpPr>
            <a:spLocks noGrp="1"/>
          </p:cNvSpPr>
          <p:nvPr>
            <p:ph idx="1"/>
          </p:nvPr>
        </p:nvSpPr>
        <p:spPr>
          <a:xfrm>
            <a:off x="838200" y="2698044"/>
            <a:ext cx="10515600" cy="3138312"/>
          </a:xfrm>
        </p:spPr>
        <p:txBody>
          <a:bodyPr/>
          <a:lstStyle/>
          <a:p>
            <a:pPr marL="0" indent="0">
              <a:buNone/>
            </a:pPr>
            <a:r>
              <a:rPr lang="it-IT" dirty="0"/>
              <a:t>Study of a </a:t>
            </a:r>
            <a:r>
              <a:rPr lang="it-IT" dirty="0" err="1"/>
              <a:t>specialised</a:t>
            </a:r>
            <a:r>
              <a:rPr lang="it-IT" dirty="0"/>
              <a:t> </a:t>
            </a:r>
            <a:r>
              <a:rPr lang="it-IT" dirty="0" err="1"/>
              <a:t>variety</a:t>
            </a:r>
            <a:r>
              <a:rPr lang="it-IT" dirty="0"/>
              <a:t> of </a:t>
            </a:r>
            <a:r>
              <a:rPr lang="it-IT" dirty="0" err="1"/>
              <a:t>language</a:t>
            </a:r>
            <a:r>
              <a:rPr lang="it-IT" dirty="0"/>
              <a:t>: the </a:t>
            </a:r>
            <a:r>
              <a:rPr lang="it-IT" dirty="0" err="1"/>
              <a:t>language</a:t>
            </a:r>
            <a:r>
              <a:rPr lang="it-IT" dirty="0"/>
              <a:t> of business.</a:t>
            </a:r>
          </a:p>
          <a:p>
            <a:pPr marL="0" indent="0">
              <a:buNone/>
            </a:pPr>
            <a:r>
              <a:rPr lang="it-IT" dirty="0" err="1"/>
              <a:t>What</a:t>
            </a:r>
            <a:r>
              <a:rPr lang="it-IT" dirty="0"/>
              <a:t> are the features of </a:t>
            </a:r>
            <a:r>
              <a:rPr lang="it-IT" dirty="0" err="1"/>
              <a:t>specialised</a:t>
            </a:r>
            <a:r>
              <a:rPr lang="it-IT" dirty="0"/>
              <a:t> </a:t>
            </a:r>
            <a:r>
              <a:rPr lang="it-IT" dirty="0" err="1"/>
              <a:t>discourse</a:t>
            </a:r>
            <a:r>
              <a:rPr lang="it-IT" dirty="0"/>
              <a:t>?</a:t>
            </a:r>
          </a:p>
          <a:p>
            <a:pPr marL="0" indent="0">
              <a:buNone/>
            </a:pPr>
            <a:endParaRPr lang="it-IT" dirty="0"/>
          </a:p>
          <a:p>
            <a:pPr marL="0" indent="0">
              <a:buNone/>
            </a:pPr>
            <a:r>
              <a:rPr lang="it-IT" dirty="0"/>
              <a:t>ESP: </a:t>
            </a:r>
          </a:p>
          <a:p>
            <a:r>
              <a:rPr lang="it-IT" dirty="0" err="1"/>
              <a:t>specialised</a:t>
            </a:r>
            <a:r>
              <a:rPr lang="it-IT" dirty="0"/>
              <a:t> </a:t>
            </a:r>
            <a:r>
              <a:rPr lang="it-IT" dirty="0" err="1"/>
              <a:t>vocabulary</a:t>
            </a:r>
            <a:r>
              <a:rPr lang="it-IT" dirty="0"/>
              <a:t>=</a:t>
            </a:r>
            <a:r>
              <a:rPr lang="it-IT" dirty="0" err="1"/>
              <a:t>terminology</a:t>
            </a:r>
            <a:endParaRPr lang="it-IT" dirty="0"/>
          </a:p>
          <a:p>
            <a:r>
              <a:rPr lang="it-IT" dirty="0" err="1"/>
              <a:t>Specialised</a:t>
            </a:r>
            <a:r>
              <a:rPr lang="it-IT" dirty="0"/>
              <a:t> </a:t>
            </a:r>
            <a:r>
              <a:rPr lang="it-IT" dirty="0" err="1"/>
              <a:t>grammar</a:t>
            </a:r>
            <a:r>
              <a:rPr lang="it-IT" dirty="0"/>
              <a:t>?</a:t>
            </a:r>
          </a:p>
          <a:p>
            <a:endParaRPr lang="it-IT" dirty="0"/>
          </a:p>
        </p:txBody>
      </p:sp>
    </p:spTree>
    <p:extLst>
      <p:ext uri="{BB962C8B-B14F-4D97-AF65-F5344CB8AC3E}">
        <p14:creationId xmlns:p14="http://schemas.microsoft.com/office/powerpoint/2010/main" val="2717446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B001DB7-797B-4F3F-BFC4-C4F9051F4784}"/>
              </a:ext>
            </a:extLst>
          </p:cNvPr>
          <p:cNvSpPr>
            <a:spLocks noGrp="1"/>
          </p:cNvSpPr>
          <p:nvPr>
            <p:ph type="title"/>
          </p:nvPr>
        </p:nvSpPr>
        <p:spPr/>
        <p:txBody>
          <a:bodyPr/>
          <a:lstStyle/>
          <a:p>
            <a:pPr algn="ctr"/>
            <a:r>
              <a:rPr lang="it-IT" dirty="0" err="1"/>
              <a:t>Terminology</a:t>
            </a:r>
            <a:r>
              <a:rPr lang="it-IT" dirty="0"/>
              <a:t> and word </a:t>
            </a:r>
            <a:r>
              <a:rPr lang="it-IT" dirty="0" err="1"/>
              <a:t>formation</a:t>
            </a:r>
            <a:endParaRPr lang="it-IT" dirty="0"/>
          </a:p>
        </p:txBody>
      </p:sp>
      <p:sp>
        <p:nvSpPr>
          <p:cNvPr id="3" name="Segnaposto contenuto 2">
            <a:extLst>
              <a:ext uri="{FF2B5EF4-FFF2-40B4-BE49-F238E27FC236}">
                <a16:creationId xmlns:a16="http://schemas.microsoft.com/office/drawing/2014/main" xmlns="" id="{AD34F635-D75D-4191-991C-7BC365A58235}"/>
              </a:ext>
            </a:extLst>
          </p:cNvPr>
          <p:cNvSpPr>
            <a:spLocks noGrp="1"/>
          </p:cNvSpPr>
          <p:nvPr>
            <p:ph idx="1"/>
          </p:nvPr>
        </p:nvSpPr>
        <p:spPr/>
        <p:txBody>
          <a:bodyPr/>
          <a:lstStyle/>
          <a:p>
            <a:r>
              <a:rPr lang="it-IT" dirty="0" err="1"/>
              <a:t>Borrowings</a:t>
            </a:r>
            <a:r>
              <a:rPr lang="it-IT" dirty="0"/>
              <a:t> from </a:t>
            </a:r>
            <a:r>
              <a:rPr lang="it-IT" dirty="0" err="1"/>
              <a:t>other</a:t>
            </a:r>
            <a:r>
              <a:rPr lang="it-IT" dirty="0"/>
              <a:t> </a:t>
            </a:r>
            <a:r>
              <a:rPr lang="it-IT" dirty="0" err="1"/>
              <a:t>languages</a:t>
            </a:r>
            <a:r>
              <a:rPr lang="it-IT" dirty="0"/>
              <a:t> (</a:t>
            </a:r>
            <a:r>
              <a:rPr lang="it-IT" dirty="0" err="1"/>
              <a:t>loanwords</a:t>
            </a:r>
            <a:r>
              <a:rPr lang="it-IT" dirty="0"/>
              <a:t>): </a:t>
            </a:r>
            <a:r>
              <a:rPr lang="it-IT" dirty="0" err="1"/>
              <a:t>insolvent</a:t>
            </a:r>
            <a:r>
              <a:rPr lang="it-IT" dirty="0"/>
              <a:t> (from Latin </a:t>
            </a:r>
            <a:r>
              <a:rPr lang="it-IT" i="1" dirty="0" err="1"/>
              <a:t>solventem</a:t>
            </a:r>
            <a:r>
              <a:rPr lang="it-IT" dirty="0"/>
              <a:t>=</a:t>
            </a:r>
            <a:r>
              <a:rPr lang="it-IT" dirty="0" err="1"/>
              <a:t>paying</a:t>
            </a:r>
            <a:r>
              <a:rPr lang="it-IT" dirty="0"/>
              <a:t>)</a:t>
            </a:r>
          </a:p>
          <a:p>
            <a:r>
              <a:rPr lang="it-IT" dirty="0" err="1"/>
              <a:t>Affixation</a:t>
            </a:r>
            <a:r>
              <a:rPr lang="it-IT" dirty="0"/>
              <a:t>: </a:t>
            </a:r>
            <a:r>
              <a:rPr lang="it-IT" dirty="0" err="1"/>
              <a:t>growth</a:t>
            </a:r>
            <a:endParaRPr lang="it-IT" dirty="0"/>
          </a:p>
          <a:p>
            <a:r>
              <a:rPr lang="it-IT" dirty="0"/>
              <a:t>Zero </a:t>
            </a:r>
            <a:r>
              <a:rPr lang="it-IT" dirty="0" err="1"/>
              <a:t>affixation</a:t>
            </a:r>
            <a:r>
              <a:rPr lang="it-IT" dirty="0"/>
              <a:t> (</a:t>
            </a:r>
            <a:r>
              <a:rPr lang="it-IT" dirty="0" err="1"/>
              <a:t>functional</a:t>
            </a:r>
            <a:r>
              <a:rPr lang="it-IT" dirty="0"/>
              <a:t> </a:t>
            </a:r>
            <a:r>
              <a:rPr lang="it-IT" dirty="0" err="1"/>
              <a:t>conversion</a:t>
            </a:r>
            <a:r>
              <a:rPr lang="it-IT" dirty="0"/>
              <a:t>): share</a:t>
            </a:r>
          </a:p>
          <a:p>
            <a:r>
              <a:rPr lang="it-IT" dirty="0" err="1"/>
              <a:t>Compounding</a:t>
            </a:r>
            <a:r>
              <a:rPr lang="it-IT" dirty="0"/>
              <a:t>: </a:t>
            </a:r>
            <a:r>
              <a:rPr lang="it-IT" dirty="0" err="1"/>
              <a:t>overcapacity</a:t>
            </a:r>
            <a:r>
              <a:rPr lang="it-IT" dirty="0"/>
              <a:t>; profit </a:t>
            </a:r>
            <a:r>
              <a:rPr lang="it-IT" dirty="0" err="1"/>
              <a:t>margin</a:t>
            </a:r>
            <a:r>
              <a:rPr lang="it-IT" dirty="0"/>
              <a:t>; </a:t>
            </a:r>
            <a:r>
              <a:rPr lang="it-IT" dirty="0" err="1"/>
              <a:t>growth</a:t>
            </a:r>
            <a:r>
              <a:rPr lang="it-IT" dirty="0"/>
              <a:t> </a:t>
            </a:r>
            <a:r>
              <a:rPr lang="it-IT" dirty="0" err="1"/>
              <a:t>potential</a:t>
            </a:r>
            <a:r>
              <a:rPr lang="it-IT" dirty="0"/>
              <a:t>; </a:t>
            </a:r>
            <a:r>
              <a:rPr lang="it-IT" dirty="0" err="1"/>
              <a:t>resource</a:t>
            </a:r>
            <a:r>
              <a:rPr lang="it-IT" dirty="0"/>
              <a:t> </a:t>
            </a:r>
            <a:r>
              <a:rPr lang="it-IT" dirty="0" err="1"/>
              <a:t>seeking</a:t>
            </a:r>
            <a:endParaRPr lang="it-IT" dirty="0"/>
          </a:p>
          <a:p>
            <a:r>
              <a:rPr lang="it-IT" dirty="0"/>
              <a:t>Semantic </a:t>
            </a:r>
            <a:r>
              <a:rPr lang="it-IT" dirty="0" err="1"/>
              <a:t>redetermination</a:t>
            </a:r>
            <a:r>
              <a:rPr lang="it-IT" dirty="0"/>
              <a:t>: share; dumping</a:t>
            </a:r>
          </a:p>
          <a:p>
            <a:r>
              <a:rPr lang="it-IT" dirty="0" err="1"/>
              <a:t>Acronyms</a:t>
            </a:r>
            <a:r>
              <a:rPr lang="it-IT" dirty="0"/>
              <a:t>: OFDI (</a:t>
            </a:r>
            <a:r>
              <a:rPr lang="it-IT" dirty="0" err="1"/>
              <a:t>outward</a:t>
            </a:r>
            <a:r>
              <a:rPr lang="it-IT" dirty="0"/>
              <a:t> </a:t>
            </a:r>
            <a:r>
              <a:rPr lang="it-IT" dirty="0" err="1"/>
              <a:t>foreign</a:t>
            </a:r>
            <a:r>
              <a:rPr lang="it-IT" dirty="0"/>
              <a:t> </a:t>
            </a:r>
            <a:r>
              <a:rPr lang="it-IT" dirty="0" err="1"/>
              <a:t>direct</a:t>
            </a:r>
            <a:r>
              <a:rPr lang="it-IT" dirty="0"/>
              <a:t> investment)</a:t>
            </a:r>
          </a:p>
          <a:p>
            <a:endParaRPr lang="it-IT" dirty="0"/>
          </a:p>
          <a:p>
            <a:endParaRPr lang="it-IT" dirty="0"/>
          </a:p>
        </p:txBody>
      </p:sp>
    </p:spTree>
    <p:extLst>
      <p:ext uri="{BB962C8B-B14F-4D97-AF65-F5344CB8AC3E}">
        <p14:creationId xmlns:p14="http://schemas.microsoft.com/office/powerpoint/2010/main" val="2890657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B1A8E5DA-E8C5-4554-AC60-7906D99AC7FB}"/>
              </a:ext>
            </a:extLst>
          </p:cNvPr>
          <p:cNvSpPr>
            <a:spLocks noGrp="1"/>
          </p:cNvSpPr>
          <p:nvPr>
            <p:ph type="title"/>
          </p:nvPr>
        </p:nvSpPr>
        <p:spPr/>
        <p:txBody>
          <a:bodyPr/>
          <a:lstStyle/>
          <a:p>
            <a:pPr algn="ctr"/>
            <a:r>
              <a:rPr lang="it-IT" dirty="0"/>
              <a:t>No </a:t>
            </a:r>
            <a:r>
              <a:rPr lang="it-IT" dirty="0" err="1"/>
              <a:t>specialised</a:t>
            </a:r>
            <a:r>
              <a:rPr lang="it-IT" dirty="0"/>
              <a:t> </a:t>
            </a:r>
            <a:r>
              <a:rPr lang="it-IT" dirty="0" err="1"/>
              <a:t>grammar</a:t>
            </a:r>
            <a:endParaRPr lang="it-IT" dirty="0"/>
          </a:p>
        </p:txBody>
      </p:sp>
      <p:sp>
        <p:nvSpPr>
          <p:cNvPr id="3" name="Segnaposto contenuto 2">
            <a:extLst>
              <a:ext uri="{FF2B5EF4-FFF2-40B4-BE49-F238E27FC236}">
                <a16:creationId xmlns:a16="http://schemas.microsoft.com/office/drawing/2014/main" xmlns="" id="{371C88AB-1202-4ECD-84AD-8456903CA8CB}"/>
              </a:ext>
            </a:extLst>
          </p:cNvPr>
          <p:cNvSpPr>
            <a:spLocks noGrp="1"/>
          </p:cNvSpPr>
          <p:nvPr>
            <p:ph idx="1"/>
          </p:nvPr>
        </p:nvSpPr>
        <p:spPr>
          <a:xfrm>
            <a:off x="838200" y="2630311"/>
            <a:ext cx="10515600" cy="2799645"/>
          </a:xfrm>
        </p:spPr>
        <p:txBody>
          <a:bodyPr/>
          <a:lstStyle/>
          <a:p>
            <a:pPr marL="0" indent="0">
              <a:buNone/>
            </a:pPr>
            <a:r>
              <a:rPr lang="it-IT" dirty="0" err="1"/>
              <a:t>Ampler</a:t>
            </a:r>
            <a:r>
              <a:rPr lang="it-IT" dirty="0"/>
              <a:t> and more </a:t>
            </a:r>
            <a:r>
              <a:rPr lang="it-IT" dirty="0" err="1"/>
              <a:t>consistent</a:t>
            </a:r>
            <a:r>
              <a:rPr lang="it-IT" dirty="0"/>
              <a:t> use of </a:t>
            </a:r>
            <a:r>
              <a:rPr lang="it-IT" dirty="0" err="1"/>
              <a:t>certain</a:t>
            </a:r>
            <a:r>
              <a:rPr lang="it-IT" dirty="0"/>
              <a:t> </a:t>
            </a:r>
            <a:r>
              <a:rPr lang="it-IT" dirty="0" err="1"/>
              <a:t>grammatical</a:t>
            </a:r>
            <a:r>
              <a:rPr lang="it-IT" dirty="0"/>
              <a:t> </a:t>
            </a:r>
            <a:r>
              <a:rPr lang="it-IT" dirty="0" err="1"/>
              <a:t>structures</a:t>
            </a:r>
            <a:r>
              <a:rPr lang="it-IT" dirty="0"/>
              <a:t>:</a:t>
            </a:r>
          </a:p>
          <a:p>
            <a:r>
              <a:rPr lang="it-IT" dirty="0" err="1"/>
              <a:t>nominalization</a:t>
            </a:r>
            <a:endParaRPr lang="it-IT" dirty="0"/>
          </a:p>
          <a:p>
            <a:r>
              <a:rPr lang="it-IT" dirty="0" err="1"/>
              <a:t>passivization</a:t>
            </a:r>
            <a:endParaRPr lang="it-IT" dirty="0"/>
          </a:p>
          <a:p>
            <a:pPr marL="0" indent="0">
              <a:buNone/>
            </a:pPr>
            <a:r>
              <a:rPr lang="it-IT" dirty="0"/>
              <a:t>→ </a:t>
            </a:r>
            <a:r>
              <a:rPr lang="it-IT" dirty="0" err="1"/>
              <a:t>impersonality</a:t>
            </a:r>
            <a:r>
              <a:rPr lang="it-IT" dirty="0"/>
              <a:t> of the </a:t>
            </a:r>
            <a:r>
              <a:rPr lang="it-IT" dirty="0" err="1"/>
              <a:t>specialised</a:t>
            </a:r>
            <a:r>
              <a:rPr lang="it-IT" dirty="0"/>
              <a:t> text</a:t>
            </a:r>
          </a:p>
        </p:txBody>
      </p:sp>
    </p:spTree>
    <p:extLst>
      <p:ext uri="{BB962C8B-B14F-4D97-AF65-F5344CB8AC3E}">
        <p14:creationId xmlns:p14="http://schemas.microsoft.com/office/powerpoint/2010/main" val="19910441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8226F87E-26F1-47E4-89F2-3366945EFDFE}"/>
              </a:ext>
            </a:extLst>
          </p:cNvPr>
          <p:cNvSpPr>
            <a:spLocks noGrp="1"/>
          </p:cNvSpPr>
          <p:nvPr>
            <p:ph type="title"/>
          </p:nvPr>
        </p:nvSpPr>
        <p:spPr/>
        <p:txBody>
          <a:bodyPr/>
          <a:lstStyle/>
          <a:p>
            <a:pPr algn="ctr"/>
            <a:r>
              <a:rPr lang="it-IT" dirty="0" err="1"/>
              <a:t>research</a:t>
            </a:r>
            <a:r>
              <a:rPr lang="it-IT" dirty="0"/>
              <a:t> </a:t>
            </a:r>
            <a:r>
              <a:rPr lang="it-IT" dirty="0" err="1"/>
              <a:t>article</a:t>
            </a:r>
            <a:r>
              <a:rPr lang="it-IT" dirty="0"/>
              <a:t>: a </a:t>
            </a:r>
            <a:r>
              <a:rPr lang="it-IT" dirty="0" err="1"/>
              <a:t>genre</a:t>
            </a:r>
            <a:endParaRPr lang="it-IT" dirty="0"/>
          </a:p>
        </p:txBody>
      </p:sp>
      <p:sp>
        <p:nvSpPr>
          <p:cNvPr id="3" name="Segnaposto contenuto 2">
            <a:extLst>
              <a:ext uri="{FF2B5EF4-FFF2-40B4-BE49-F238E27FC236}">
                <a16:creationId xmlns:a16="http://schemas.microsoft.com/office/drawing/2014/main" xmlns="" id="{D540C75B-E3C0-4076-BB15-2FFAC2BED838}"/>
              </a:ext>
            </a:extLst>
          </p:cNvPr>
          <p:cNvSpPr>
            <a:spLocks noGrp="1"/>
          </p:cNvSpPr>
          <p:nvPr>
            <p:ph idx="1"/>
          </p:nvPr>
        </p:nvSpPr>
        <p:spPr/>
        <p:txBody>
          <a:bodyPr>
            <a:normAutofit lnSpcReduction="10000"/>
          </a:bodyPr>
          <a:lstStyle/>
          <a:p>
            <a:pPr marL="0" indent="0">
              <a:buNone/>
            </a:pPr>
            <a:r>
              <a:rPr lang="it-IT" sz="3200" dirty="0" err="1"/>
              <a:t>Genre</a:t>
            </a:r>
            <a:r>
              <a:rPr lang="it-IT" sz="3200" dirty="0"/>
              <a:t>:</a:t>
            </a:r>
          </a:p>
          <a:p>
            <a:pPr marL="0" indent="0">
              <a:buNone/>
            </a:pPr>
            <a:r>
              <a:rPr lang="en-US" dirty="0"/>
              <a:t>“typified rhetorical actions based in recurrent situations” (Miller 1984: 159)</a:t>
            </a:r>
          </a:p>
          <a:p>
            <a:pPr marL="0" indent="0" algn="just">
              <a:buNone/>
            </a:pPr>
            <a:r>
              <a:rPr lang="it-IT" dirty="0" err="1"/>
              <a:t>Swales</a:t>
            </a:r>
            <a:r>
              <a:rPr lang="it-IT" dirty="0"/>
              <a:t>: </a:t>
            </a:r>
            <a:r>
              <a:rPr lang="en-US" dirty="0">
                <a:solidFill>
                  <a:prstClr val="black"/>
                </a:solidFill>
              </a:rPr>
              <a:t>“</a:t>
            </a:r>
            <a:r>
              <a:rPr lang="en-US" dirty="0">
                <a:solidFill>
                  <a:srgbClr val="000000"/>
                </a:solidFill>
              </a:rPr>
              <a:t>A genre comprises a class of communicative events, the members of which share some set of communicative purposes. These purposes are recognized by the expert members of the parent discourse community, and thereby constitute the rationale for the genre. This rationale shapes the schematic structure of the discourse and influences and constrains choice of content and style.</a:t>
            </a:r>
            <a:r>
              <a:rPr lang="en-US" dirty="0">
                <a:solidFill>
                  <a:prstClr val="black"/>
                </a:solidFill>
              </a:rPr>
              <a:t>” (Swales 1999: 58)</a:t>
            </a:r>
          </a:p>
          <a:p>
            <a:pPr marL="0" indent="0">
              <a:buNone/>
            </a:pPr>
            <a:r>
              <a:rPr lang="en-US" dirty="0">
                <a:solidFill>
                  <a:prstClr val="black"/>
                </a:solidFill>
              </a:rPr>
              <a:t>Genre studies: Bhatia 1993; Bhatia 2004. </a:t>
            </a:r>
            <a:endParaRPr lang="it-IT" dirty="0"/>
          </a:p>
        </p:txBody>
      </p:sp>
    </p:spTree>
    <p:extLst>
      <p:ext uri="{BB962C8B-B14F-4D97-AF65-F5344CB8AC3E}">
        <p14:creationId xmlns:p14="http://schemas.microsoft.com/office/powerpoint/2010/main" val="1765801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3E5558C0-76BD-457C-9C9F-8438DFB32FD1}"/>
              </a:ext>
            </a:extLst>
          </p:cNvPr>
          <p:cNvSpPr>
            <a:spLocks noGrp="1"/>
          </p:cNvSpPr>
          <p:nvPr>
            <p:ph type="title"/>
          </p:nvPr>
        </p:nvSpPr>
        <p:spPr/>
        <p:txBody>
          <a:bodyPr/>
          <a:lstStyle/>
          <a:p>
            <a:pPr algn="ctr"/>
            <a:r>
              <a:rPr lang="it-IT" dirty="0"/>
              <a:t>Business </a:t>
            </a:r>
            <a:r>
              <a:rPr lang="it-IT" dirty="0" err="1"/>
              <a:t>research</a:t>
            </a:r>
            <a:r>
              <a:rPr lang="it-IT" dirty="0"/>
              <a:t> </a:t>
            </a:r>
            <a:r>
              <a:rPr lang="it-IT" dirty="0" err="1"/>
              <a:t>article</a:t>
            </a:r>
            <a:r>
              <a:rPr lang="it-IT" dirty="0"/>
              <a:t>: </a:t>
            </a:r>
            <a:r>
              <a:rPr lang="it-IT" dirty="0" err="1"/>
              <a:t>structure</a:t>
            </a:r>
            <a:endParaRPr lang="it-IT" dirty="0"/>
          </a:p>
        </p:txBody>
      </p:sp>
      <p:sp>
        <p:nvSpPr>
          <p:cNvPr id="3" name="Segnaposto contenuto 2">
            <a:extLst>
              <a:ext uri="{FF2B5EF4-FFF2-40B4-BE49-F238E27FC236}">
                <a16:creationId xmlns:a16="http://schemas.microsoft.com/office/drawing/2014/main" xmlns="" id="{65C416F9-E7AE-465B-BE7C-BB08EE26CB56}"/>
              </a:ext>
            </a:extLst>
          </p:cNvPr>
          <p:cNvSpPr>
            <a:spLocks noGrp="1"/>
          </p:cNvSpPr>
          <p:nvPr>
            <p:ph idx="1"/>
          </p:nvPr>
        </p:nvSpPr>
        <p:spPr>
          <a:xfrm>
            <a:off x="838200" y="2427111"/>
            <a:ext cx="10515600" cy="2551289"/>
          </a:xfrm>
        </p:spPr>
        <p:txBody>
          <a:bodyPr/>
          <a:lstStyle/>
          <a:p>
            <a:r>
              <a:rPr lang="it-IT" dirty="0" err="1"/>
              <a:t>Introduction</a:t>
            </a:r>
            <a:r>
              <a:rPr lang="it-IT" dirty="0"/>
              <a:t> - CARS model: create a </a:t>
            </a:r>
            <a:r>
              <a:rPr lang="it-IT" dirty="0" err="1"/>
              <a:t>research</a:t>
            </a:r>
            <a:r>
              <a:rPr lang="it-IT" dirty="0"/>
              <a:t> </a:t>
            </a:r>
            <a:r>
              <a:rPr lang="it-IT" dirty="0" err="1"/>
              <a:t>space</a:t>
            </a:r>
            <a:r>
              <a:rPr lang="it-IT" dirty="0"/>
              <a:t> (</a:t>
            </a:r>
            <a:r>
              <a:rPr lang="it-IT" dirty="0" err="1"/>
              <a:t>Swales</a:t>
            </a:r>
            <a:r>
              <a:rPr lang="it-IT" dirty="0"/>
              <a:t> 1990)</a:t>
            </a:r>
          </a:p>
          <a:p>
            <a:r>
              <a:rPr lang="it-IT" dirty="0" err="1"/>
              <a:t>Methods</a:t>
            </a:r>
            <a:endParaRPr lang="it-IT" dirty="0"/>
          </a:p>
          <a:p>
            <a:r>
              <a:rPr lang="it-IT" dirty="0" err="1"/>
              <a:t>Results</a:t>
            </a:r>
            <a:endParaRPr lang="it-IT" dirty="0"/>
          </a:p>
          <a:p>
            <a:r>
              <a:rPr lang="it-IT" dirty="0" err="1"/>
              <a:t>Discussion</a:t>
            </a:r>
            <a:endParaRPr lang="it-IT" dirty="0"/>
          </a:p>
          <a:p>
            <a:endParaRPr lang="it-IT" dirty="0"/>
          </a:p>
        </p:txBody>
      </p:sp>
    </p:spTree>
    <p:extLst>
      <p:ext uri="{BB962C8B-B14F-4D97-AF65-F5344CB8AC3E}">
        <p14:creationId xmlns:p14="http://schemas.microsoft.com/office/powerpoint/2010/main" val="1788929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52CAD85F-B5FD-4FD6-ABCC-DD007F9C71B5}"/>
              </a:ext>
            </a:extLst>
          </p:cNvPr>
          <p:cNvSpPr>
            <a:spLocks noGrp="1"/>
          </p:cNvSpPr>
          <p:nvPr>
            <p:ph type="title"/>
          </p:nvPr>
        </p:nvSpPr>
        <p:spPr/>
        <p:txBody>
          <a:bodyPr/>
          <a:lstStyle/>
          <a:p>
            <a:pPr algn="ctr"/>
            <a:r>
              <a:rPr lang="it-IT" dirty="0"/>
              <a:t>Text </a:t>
            </a:r>
            <a:r>
              <a:rPr lang="it-IT" dirty="0" err="1"/>
              <a:t>grammar</a:t>
            </a:r>
            <a:endParaRPr lang="it-IT" dirty="0"/>
          </a:p>
        </p:txBody>
      </p:sp>
      <p:sp>
        <p:nvSpPr>
          <p:cNvPr id="3" name="Segnaposto contenuto 2">
            <a:extLst>
              <a:ext uri="{FF2B5EF4-FFF2-40B4-BE49-F238E27FC236}">
                <a16:creationId xmlns:a16="http://schemas.microsoft.com/office/drawing/2014/main" xmlns="" id="{12F2C195-5932-41F7-BC86-6A04A1FAFEC5}"/>
              </a:ext>
            </a:extLst>
          </p:cNvPr>
          <p:cNvSpPr>
            <a:spLocks noGrp="1"/>
          </p:cNvSpPr>
          <p:nvPr>
            <p:ph idx="1"/>
          </p:nvPr>
        </p:nvSpPr>
        <p:spPr>
          <a:xfrm>
            <a:off x="838200" y="2212621"/>
            <a:ext cx="10515600" cy="3964341"/>
          </a:xfrm>
        </p:spPr>
        <p:txBody>
          <a:bodyPr/>
          <a:lstStyle/>
          <a:p>
            <a:pPr marL="0" indent="0">
              <a:buNone/>
            </a:pPr>
            <a:r>
              <a:rPr lang="it-IT" sz="3200" dirty="0" err="1"/>
              <a:t>Werlich</a:t>
            </a:r>
            <a:r>
              <a:rPr lang="it-IT" sz="3200" dirty="0"/>
              <a:t> 1983:</a:t>
            </a:r>
          </a:p>
          <a:p>
            <a:pPr marL="0" indent="0">
              <a:buNone/>
            </a:pPr>
            <a:endParaRPr lang="it-IT" sz="3200" dirty="0"/>
          </a:p>
          <a:p>
            <a:r>
              <a:rPr lang="it-IT" dirty="0" err="1"/>
              <a:t>Description</a:t>
            </a:r>
            <a:endParaRPr lang="it-IT" dirty="0"/>
          </a:p>
          <a:p>
            <a:r>
              <a:rPr lang="it-IT" dirty="0" err="1"/>
              <a:t>Narration</a:t>
            </a:r>
            <a:endParaRPr lang="it-IT" dirty="0"/>
          </a:p>
          <a:p>
            <a:r>
              <a:rPr lang="it-IT" dirty="0"/>
              <a:t>Exposition</a:t>
            </a:r>
          </a:p>
          <a:p>
            <a:r>
              <a:rPr lang="it-IT" dirty="0" err="1"/>
              <a:t>Argumentation</a:t>
            </a:r>
            <a:endParaRPr lang="it-IT" dirty="0"/>
          </a:p>
          <a:p>
            <a:r>
              <a:rPr lang="it-IT" dirty="0" err="1"/>
              <a:t>Instruction</a:t>
            </a:r>
            <a:endParaRPr lang="it-IT" dirty="0"/>
          </a:p>
          <a:p>
            <a:pPr marL="0" indent="0">
              <a:buNone/>
            </a:pPr>
            <a:endParaRPr lang="it-IT" dirty="0"/>
          </a:p>
        </p:txBody>
      </p:sp>
    </p:spTree>
    <p:extLst>
      <p:ext uri="{BB962C8B-B14F-4D97-AF65-F5344CB8AC3E}">
        <p14:creationId xmlns:p14="http://schemas.microsoft.com/office/powerpoint/2010/main" val="508692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xmlns="" id="{24804EB1-03C1-41F2-8B4A-91FB95758178}"/>
              </a:ext>
            </a:extLst>
          </p:cNvPr>
          <p:cNvSpPr>
            <a:spLocks noGrp="1"/>
          </p:cNvSpPr>
          <p:nvPr>
            <p:ph type="title"/>
          </p:nvPr>
        </p:nvSpPr>
        <p:spPr/>
        <p:txBody>
          <a:bodyPr/>
          <a:lstStyle/>
          <a:p>
            <a:pPr algn="ctr"/>
            <a:r>
              <a:rPr lang="it-IT" dirty="0"/>
              <a:t>(Business) </a:t>
            </a:r>
            <a:r>
              <a:rPr lang="it-IT" dirty="0" err="1"/>
              <a:t>research</a:t>
            </a:r>
            <a:r>
              <a:rPr lang="it-IT" dirty="0"/>
              <a:t> </a:t>
            </a:r>
            <a:r>
              <a:rPr lang="it-IT" dirty="0" err="1"/>
              <a:t>article</a:t>
            </a:r>
            <a:endParaRPr lang="it-IT" dirty="0"/>
          </a:p>
        </p:txBody>
      </p:sp>
      <p:sp>
        <p:nvSpPr>
          <p:cNvPr id="3" name="Segnaposto contenuto 2">
            <a:extLst>
              <a:ext uri="{FF2B5EF4-FFF2-40B4-BE49-F238E27FC236}">
                <a16:creationId xmlns:a16="http://schemas.microsoft.com/office/drawing/2014/main" xmlns="" id="{7C07EA81-12E6-4A1C-8E1F-DB34AD92D529}"/>
              </a:ext>
            </a:extLst>
          </p:cNvPr>
          <p:cNvSpPr>
            <a:spLocks noGrp="1"/>
          </p:cNvSpPr>
          <p:nvPr>
            <p:ph idx="1"/>
          </p:nvPr>
        </p:nvSpPr>
        <p:spPr>
          <a:xfrm>
            <a:off x="838200" y="2540000"/>
            <a:ext cx="10515600" cy="1603022"/>
          </a:xfrm>
        </p:spPr>
        <p:txBody>
          <a:bodyPr/>
          <a:lstStyle/>
          <a:p>
            <a:pPr marL="0" indent="0" algn="ctr">
              <a:buNone/>
            </a:pPr>
            <a:r>
              <a:rPr lang="it-IT" sz="3200" dirty="0" err="1"/>
              <a:t>What</a:t>
            </a:r>
            <a:r>
              <a:rPr lang="it-IT" sz="3200" dirty="0"/>
              <a:t> text </a:t>
            </a:r>
            <a:r>
              <a:rPr lang="it-IT" sz="3200" dirty="0" err="1"/>
              <a:t>type</a:t>
            </a:r>
            <a:r>
              <a:rPr lang="it-IT" sz="3200" dirty="0"/>
              <a:t>?</a:t>
            </a:r>
          </a:p>
          <a:p>
            <a:pPr marL="0" indent="0">
              <a:buNone/>
            </a:pPr>
            <a:endParaRPr lang="it-IT" dirty="0"/>
          </a:p>
        </p:txBody>
      </p:sp>
    </p:spTree>
    <p:extLst>
      <p:ext uri="{BB962C8B-B14F-4D97-AF65-F5344CB8AC3E}">
        <p14:creationId xmlns:p14="http://schemas.microsoft.com/office/powerpoint/2010/main" val="86552555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305</Words>
  <Application>Microsoft Office PowerPoint</Application>
  <PresentationFormat>Personalizzato</PresentationFormat>
  <Paragraphs>48</Paragraphs>
  <Slides>9</Slides>
  <Notes>0</Notes>
  <HiddenSlides>0</HiddenSlides>
  <MMClips>0</MMClips>
  <ScaleCrop>false</ScaleCrop>
  <HeadingPairs>
    <vt:vector size="4" baseType="variant">
      <vt:variant>
        <vt:lpstr>Tema</vt:lpstr>
      </vt:variant>
      <vt:variant>
        <vt:i4>1</vt:i4>
      </vt:variant>
      <vt:variant>
        <vt:lpstr>Titoli diapositive</vt:lpstr>
      </vt:variant>
      <vt:variant>
        <vt:i4>9</vt:i4>
      </vt:variant>
    </vt:vector>
  </HeadingPairs>
  <TitlesOfParts>
    <vt:vector size="10" baseType="lpstr">
      <vt:lpstr>Tema di Office</vt:lpstr>
      <vt:lpstr>Advanced English business discourse</vt:lpstr>
      <vt:lpstr>Business discourse</vt:lpstr>
      <vt:lpstr>Discourse analysis: analysis of discourse=text+context</vt:lpstr>
      <vt:lpstr>Terminology and word formation</vt:lpstr>
      <vt:lpstr>No specialised grammar</vt:lpstr>
      <vt:lpstr>research article: a genre</vt:lpstr>
      <vt:lpstr>Business research article: structure</vt:lpstr>
      <vt:lpstr>Text grammar</vt:lpstr>
      <vt:lpstr>(Business) research article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discourse</dc:title>
  <dc:creator>Annarita Tavani</dc:creator>
  <cp:lastModifiedBy>Annarita Tavani</cp:lastModifiedBy>
  <cp:revision>14</cp:revision>
  <dcterms:created xsi:type="dcterms:W3CDTF">2019-02-19T22:56:05Z</dcterms:created>
  <dcterms:modified xsi:type="dcterms:W3CDTF">2025-02-20T10:24:47Z</dcterms:modified>
</cp:coreProperties>
</file>