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585" r:id="rId3"/>
    <p:sldId id="588" r:id="rId4"/>
    <p:sldId id="582" r:id="rId5"/>
    <p:sldId id="579" r:id="rId6"/>
    <p:sldId id="583" r:id="rId7"/>
    <p:sldId id="584" r:id="rId8"/>
    <p:sldId id="591" r:id="rId9"/>
    <p:sldId id="590" r:id="rId10"/>
    <p:sldId id="589" r:id="rId11"/>
    <p:sldId id="586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7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79C24DE-6D45-46CA-B5FF-58AEA3DC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55" y="1599154"/>
            <a:ext cx="5496787" cy="5094933"/>
          </a:xfrm>
          <a:prstGeom prst="rect">
            <a:avLst/>
          </a:prstGeom>
        </p:spPr>
      </p:pic>
      <p:sp>
        <p:nvSpPr>
          <p:cNvPr id="7" name="Esplosione: 14 punte 6">
            <a:extLst>
              <a:ext uri="{FF2B5EF4-FFF2-40B4-BE49-F238E27FC236}">
                <a16:creationId xmlns:a16="http://schemas.microsoft.com/office/drawing/2014/main" id="{33854D19-F794-4046-9708-E604AA41553D}"/>
              </a:ext>
            </a:extLst>
          </p:cNvPr>
          <p:cNvSpPr/>
          <p:nvPr/>
        </p:nvSpPr>
        <p:spPr>
          <a:xfrm>
            <a:off x="5825338" y="-195944"/>
            <a:ext cx="5235244" cy="2699309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GIOCHIAMO!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E0A2DD-7CF6-4024-872E-99431668B2C3}"/>
              </a:ext>
            </a:extLst>
          </p:cNvPr>
          <p:cNvSpPr txBox="1"/>
          <p:nvPr/>
        </p:nvSpPr>
        <p:spPr>
          <a:xfrm>
            <a:off x="718458" y="980341"/>
            <a:ext cx="998524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RIPASSO pronomi diretti + Ne</a:t>
            </a:r>
          </a:p>
          <a:p>
            <a:r>
              <a:rPr lang="it-IT" b="1" dirty="0">
                <a:latin typeface="Times New Roman" panose="02020603050405020304" pitchFamily="18" charset="0"/>
              </a:rPr>
              <a:t>A coppie. HO FATTO LA SPESA…..</a:t>
            </a:r>
          </a:p>
          <a:p>
            <a:r>
              <a:rPr lang="it-IT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Hai comprato gli spaghetti?</a:t>
            </a:r>
          </a:p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Sì, LI ho comprati.</a:t>
            </a:r>
          </a:p>
          <a:p>
            <a:r>
              <a:rPr lang="it-IT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Quanti ne hai comprati?</a:t>
            </a:r>
          </a:p>
          <a:p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Ne ho comprati due pacchetti.</a:t>
            </a: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it-IT" dirty="0"/>
              <a:t>U</a:t>
            </a:r>
            <a:r>
              <a:rPr lang="it-IT" u="sng" dirty="0"/>
              <a:t>n pacchetto</a:t>
            </a:r>
            <a:r>
              <a:rPr lang="it-IT" dirty="0"/>
              <a:t> di pasta/di zucchero/di riso (una confezione di…)</a:t>
            </a:r>
          </a:p>
          <a:p>
            <a:r>
              <a:rPr lang="it-IT" dirty="0"/>
              <a:t>Una bottiglia di birra/di vino</a:t>
            </a:r>
          </a:p>
          <a:p>
            <a:r>
              <a:rPr lang="it-IT" dirty="0"/>
              <a:t>Una lattina di birra</a:t>
            </a:r>
          </a:p>
          <a:p>
            <a:r>
              <a:rPr lang="it-IT" dirty="0"/>
              <a:t>Una scatola di uova/di biscotti</a:t>
            </a:r>
          </a:p>
          <a:p>
            <a:r>
              <a:rPr lang="it-IT" dirty="0"/>
              <a:t>Un sacchetto di patate</a:t>
            </a:r>
          </a:p>
          <a:p>
            <a:r>
              <a:rPr lang="it-IT" dirty="0"/>
              <a:t>Un barattolo di polpa di pomodoro</a:t>
            </a:r>
          </a:p>
          <a:p>
            <a:r>
              <a:rPr lang="it-IT" dirty="0"/>
              <a:t>Un vasetto (vetro) di marmellata</a:t>
            </a:r>
          </a:p>
          <a:p>
            <a:r>
              <a:rPr lang="it-IT" dirty="0"/>
              <a:t>Una scatoletta di tonno</a:t>
            </a:r>
          </a:p>
          <a:p>
            <a:r>
              <a:rPr lang="it-IT" dirty="0"/>
              <a:t>Un  tubetto di maionese/di dentifricio</a:t>
            </a:r>
          </a:p>
          <a:p>
            <a:r>
              <a:rPr lang="it-IT" dirty="0"/>
              <a:t>Un mazzo di fiori</a:t>
            </a: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10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540D-C200-2A2E-66E9-459B8F99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D25BD-9DB0-938A-5CAC-B50C1147129E}"/>
              </a:ext>
            </a:extLst>
          </p:cNvPr>
          <p:cNvSpPr txBox="1"/>
          <p:nvPr/>
        </p:nvSpPr>
        <p:spPr>
          <a:xfrm>
            <a:off x="3652772" y="383069"/>
            <a:ext cx="51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Parliamo di… CASA!! (U4)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53F927-FE7D-3DA0-28F8-C97C139CBB41}"/>
              </a:ext>
            </a:extLst>
          </p:cNvPr>
          <p:cNvSpPr txBox="1"/>
          <p:nvPr/>
        </p:nvSpPr>
        <p:spPr>
          <a:xfrm>
            <a:off x="647592" y="1346127"/>
            <a:ext cx="24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D8C37F-51B0-4172-800E-6D6AD099E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53" y="1280514"/>
            <a:ext cx="5344271" cy="488700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5BF6FBD-22FD-4084-B485-F3165A570384}"/>
              </a:ext>
            </a:extLst>
          </p:cNvPr>
          <p:cNvSpPr/>
          <p:nvPr/>
        </p:nvSpPr>
        <p:spPr>
          <a:xfrm>
            <a:off x="473529" y="2204357"/>
            <a:ext cx="2430345" cy="353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COMPITO: </a:t>
            </a:r>
          </a:p>
          <a:p>
            <a:pPr algn="ctr"/>
            <a:r>
              <a:rPr lang="it-IT" dirty="0"/>
              <a:t>LETTURA P. 89</a:t>
            </a:r>
          </a:p>
        </p:txBody>
      </p:sp>
    </p:spTree>
    <p:extLst>
      <p:ext uri="{BB962C8B-B14F-4D97-AF65-F5344CB8AC3E}">
        <p14:creationId xmlns:p14="http://schemas.microsoft.com/office/powerpoint/2010/main" val="118243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1FBE-5A00-17D5-A25D-BA00E8F1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E42A7D-A629-AE6A-40DB-967CC8B3489A}"/>
              </a:ext>
            </a:extLst>
          </p:cNvPr>
          <p:cNvSpPr txBox="1"/>
          <p:nvPr/>
        </p:nvSpPr>
        <p:spPr>
          <a:xfrm>
            <a:off x="969264" y="6001403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MARTEDI’ 16 e </a:t>
            </a:r>
            <a:r>
              <a:rPr lang="it-IT" dirty="0" err="1"/>
              <a:t>GIOVEDì</a:t>
            </a:r>
            <a:r>
              <a:rPr lang="it-IT" dirty="0"/>
              <a:t> 18 la lezione finisce alle 13.30.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365097-218C-AD20-47B4-FB8BFC282A7A}"/>
              </a:ext>
            </a:extLst>
          </p:cNvPr>
          <p:cNvSpPr txBox="1"/>
          <p:nvPr/>
        </p:nvSpPr>
        <p:spPr>
          <a:xfrm>
            <a:off x="662417" y="487265"/>
            <a:ext cx="105591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COMPITO</a:t>
            </a:r>
          </a:p>
          <a:p>
            <a:r>
              <a:rPr lang="it-IT" sz="2400" dirty="0">
                <a:solidFill>
                  <a:srgbClr val="FF0000"/>
                </a:solidFill>
              </a:rPr>
              <a:t>Esercizi sui pronomi: Peppe e Luisa + esercizi 3  (su fotocopia)</a:t>
            </a:r>
          </a:p>
          <a:p>
            <a:r>
              <a:rPr lang="it-IT" sz="2400" dirty="0">
                <a:solidFill>
                  <a:srgbClr val="FF0000"/>
                </a:solidFill>
              </a:rPr>
              <a:t>+altri esercizi sui pronomi (ES 16 p.  33) + accordo (3C p. 77)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/>
              <a:t>PEPPE E LUISA</a:t>
            </a:r>
          </a:p>
          <a:p>
            <a:r>
              <a:rPr lang="it-IT" sz="2400" dirty="0">
                <a:highlight>
                  <a:srgbClr val="FFFF00"/>
                </a:highlight>
              </a:rPr>
              <a:t>LI</a:t>
            </a:r>
            <a:r>
              <a:rPr lang="it-IT" sz="2400" dirty="0"/>
              <a:t> ho conosciut</a:t>
            </a:r>
            <a:r>
              <a:rPr lang="it-IT" sz="2400" dirty="0">
                <a:highlight>
                  <a:srgbClr val="FFFF00"/>
                </a:highlight>
              </a:rPr>
              <a:t>i</a:t>
            </a:r>
            <a:r>
              <a:rPr lang="it-IT" sz="2400" dirty="0"/>
              <a:t>, non la amava/l’amava, che non GLI piaceva molto e che non L’avrebbe mai </a:t>
            </a:r>
            <a:r>
              <a:rPr lang="it-IT" sz="2400" dirty="0" err="1"/>
              <a:t>sposatA</a:t>
            </a:r>
            <a:r>
              <a:rPr lang="it-IT" sz="2400" dirty="0"/>
              <a:t> e infatti dopo un po’ L’ha lasciata.</a:t>
            </a:r>
          </a:p>
          <a:p>
            <a:r>
              <a:rPr lang="it-IT" sz="2400" dirty="0"/>
              <a:t>…e non l’ha più visto, non gli ha mai telefonato e non gli ha mai scritto</a:t>
            </a:r>
          </a:p>
          <a:p>
            <a:r>
              <a:rPr lang="it-IT" sz="2400" dirty="0"/>
              <a:t>Perciò è andato a Londra a </a:t>
            </a:r>
            <a:r>
              <a:rPr lang="it-IT" sz="2400" dirty="0" err="1"/>
              <a:t>cercarLA</a:t>
            </a:r>
            <a:r>
              <a:rPr lang="it-IT" sz="2400" dirty="0"/>
              <a:t>. Quando l’ha trovata, LE ha proposto di …</a:t>
            </a:r>
          </a:p>
          <a:p>
            <a:endParaRPr lang="it-IT" sz="2400" dirty="0"/>
          </a:p>
          <a:p>
            <a:r>
              <a:rPr lang="it-IT" sz="2400" dirty="0"/>
              <a:t>Es3</a:t>
            </a:r>
          </a:p>
          <a:p>
            <a:r>
              <a:rPr lang="it-IT" sz="2400" dirty="0"/>
              <a:t>2 GLI piacciono, 3 LE, 4 la, 5 ti aspetto, 6 posso ringraziarLa, 7 non LI conosco. (non </a:t>
            </a:r>
            <a:r>
              <a:rPr lang="it-IT" sz="2400" dirty="0">
                <a:highlight>
                  <a:srgbClr val="00FFFF"/>
                </a:highlight>
              </a:rPr>
              <a:t>NE</a:t>
            </a:r>
            <a:r>
              <a:rPr lang="it-IT" sz="2400" dirty="0"/>
              <a:t> conosco </a:t>
            </a:r>
            <a:r>
              <a:rPr lang="it-IT" sz="2400" u="sng" dirty="0"/>
              <a:t>nessuno</a:t>
            </a:r>
            <a:r>
              <a:rPr lang="it-IT" sz="2400" dirty="0"/>
              <a:t>), 8 Devo </a:t>
            </a:r>
            <a:r>
              <a:rPr lang="it-IT" sz="2400" dirty="0" err="1"/>
              <a:t>comprar</a:t>
            </a:r>
            <a:r>
              <a:rPr lang="it-IT" sz="2400" dirty="0" err="1">
                <a:highlight>
                  <a:srgbClr val="00FFFF"/>
                </a:highlight>
              </a:rPr>
              <a:t>NE</a:t>
            </a:r>
            <a:r>
              <a:rPr lang="it-IT" sz="2400" dirty="0"/>
              <a:t>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400" dirty="0"/>
              <a:t>nuova, 9 non l’ha </a:t>
            </a:r>
            <a:r>
              <a:rPr lang="it-IT" sz="2400" dirty="0" err="1"/>
              <a:t>salutatA</a:t>
            </a:r>
            <a:r>
              <a:rPr lang="it-IT" sz="2400" dirty="0"/>
              <a:t>, 10 mi accompagni, ti accompagno.</a:t>
            </a:r>
          </a:p>
        </p:txBody>
      </p:sp>
    </p:spTree>
    <p:extLst>
      <p:ext uri="{BB962C8B-B14F-4D97-AF65-F5344CB8AC3E}">
        <p14:creationId xmlns:p14="http://schemas.microsoft.com/office/powerpoint/2010/main" val="159335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1FBE-5A00-17D5-A25D-BA00E8F1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E42A7D-A629-AE6A-40DB-967CC8B3489A}"/>
              </a:ext>
            </a:extLst>
          </p:cNvPr>
          <p:cNvSpPr txBox="1"/>
          <p:nvPr/>
        </p:nvSpPr>
        <p:spPr>
          <a:xfrm>
            <a:off x="969264" y="6001403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MARTEDI’ 16 e </a:t>
            </a:r>
            <a:r>
              <a:rPr lang="it-IT" dirty="0" err="1"/>
              <a:t>GIOVEDì</a:t>
            </a:r>
            <a:r>
              <a:rPr lang="it-IT" dirty="0"/>
              <a:t> 18 la lezione finisce alle 13.30.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365097-218C-AD20-47B4-FB8BFC282A7A}"/>
              </a:ext>
            </a:extLst>
          </p:cNvPr>
          <p:cNvSpPr txBox="1"/>
          <p:nvPr/>
        </p:nvSpPr>
        <p:spPr>
          <a:xfrm>
            <a:off x="662417" y="487265"/>
            <a:ext cx="1055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Una BARZELLETTA</a:t>
            </a:r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CB64E0-86D4-4738-8984-EE22666F3D1A}"/>
              </a:ext>
            </a:extLst>
          </p:cNvPr>
          <p:cNvSpPr txBox="1"/>
          <p:nvPr/>
        </p:nvSpPr>
        <p:spPr>
          <a:xfrm>
            <a:off x="969264" y="1865376"/>
            <a:ext cx="10435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Lampione = luce della strada</a:t>
            </a:r>
          </a:p>
          <a:p>
            <a:endParaRPr lang="it-IT" dirty="0"/>
          </a:p>
          <a:p>
            <a:r>
              <a:rPr lang="it-IT" dirty="0"/>
              <a:t>Lo vede e gli domanda: «Mi scusi, Le è successo qualcosa?»</a:t>
            </a:r>
          </a:p>
          <a:p>
            <a:r>
              <a:rPr lang="it-IT" dirty="0"/>
              <a:t>Gli, Mi può aiutare a </a:t>
            </a:r>
            <a:r>
              <a:rPr lang="it-IT" dirty="0" err="1"/>
              <a:t>trovarLE</a:t>
            </a:r>
            <a:r>
              <a:rPr lang="it-IT" dirty="0"/>
              <a:t>?</a:t>
            </a:r>
          </a:p>
          <a:p>
            <a:r>
              <a:rPr lang="it-IT" dirty="0"/>
              <a:t>Dove LE ha </a:t>
            </a:r>
            <a:r>
              <a:rPr lang="it-IT" dirty="0" err="1"/>
              <a:t>persE</a:t>
            </a:r>
            <a:r>
              <a:rPr lang="it-IT" dirty="0"/>
              <a:t>? -&gt; Dove ha perso le chiavi?</a:t>
            </a:r>
          </a:p>
          <a:p>
            <a:r>
              <a:rPr lang="it-IT" dirty="0"/>
              <a:t>Perché LE cerca sotto il lampione? -&gt; Perché cerca le chiavi sotto il lampione?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15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98B3-7B52-50CD-3296-49596575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2502D5-1FC1-47ED-B869-7D4058C8AB81}"/>
              </a:ext>
            </a:extLst>
          </p:cNvPr>
          <p:cNvSpPr txBox="1"/>
          <p:nvPr/>
        </p:nvSpPr>
        <p:spPr>
          <a:xfrm>
            <a:off x="611210" y="417641"/>
            <a:ext cx="968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COREGGIAMO GLI ERRORI! (es 16 p.  33)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B06FD4-033D-46FC-9BB2-18AC7E91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" y="879306"/>
            <a:ext cx="8204263" cy="393409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2EE31F-C0FC-4126-A015-D6FF02E8FB58}"/>
              </a:ext>
            </a:extLst>
          </p:cNvPr>
          <p:cNvSpPr txBox="1"/>
          <p:nvPr/>
        </p:nvSpPr>
        <p:spPr>
          <a:xfrm>
            <a:off x="8719718" y="952458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LE (a lei, a Maria)</a:t>
            </a:r>
          </a:p>
          <a:p>
            <a:pPr marL="342900" indent="-342900">
              <a:buAutoNum type="arabicPlain" startAt="2"/>
            </a:pPr>
            <a:r>
              <a:rPr lang="it-IT" dirty="0"/>
              <a:t>Le</a:t>
            </a:r>
          </a:p>
          <a:p>
            <a:pPr marL="342900" indent="-342900">
              <a:buAutoNum type="arabicPlain" startAt="2"/>
            </a:pPr>
            <a:r>
              <a:rPr lang="it-IT" dirty="0"/>
              <a:t>LE (A sua sorella)</a:t>
            </a:r>
          </a:p>
          <a:p>
            <a:pPr marL="342900" indent="-342900">
              <a:buAutoNum type="arabicPlain" startAt="2"/>
            </a:pPr>
            <a:r>
              <a:rPr lang="it-IT" dirty="0"/>
              <a:t>LA</a:t>
            </a:r>
          </a:p>
          <a:p>
            <a:pPr marL="342900" indent="-342900">
              <a:buAutoNum type="arabicPlain" startAt="2"/>
            </a:pPr>
            <a:r>
              <a:rPr lang="it-IT" dirty="0"/>
              <a:t>GLI</a:t>
            </a:r>
          </a:p>
          <a:p>
            <a:pPr marL="342900" indent="-342900">
              <a:buAutoNum type="arabicPlain" startAt="2"/>
            </a:pPr>
            <a:r>
              <a:rPr lang="it-IT" dirty="0"/>
              <a:t>Le</a:t>
            </a:r>
          </a:p>
          <a:p>
            <a:pPr marL="342900" indent="-342900">
              <a:buAutoNum type="arabicPlain" startAt="2"/>
            </a:pPr>
            <a:r>
              <a:rPr lang="it-IT" dirty="0"/>
              <a:t>LI (loro)</a:t>
            </a:r>
          </a:p>
          <a:p>
            <a:pPr marL="342900" indent="-342900">
              <a:buAutoNum type="arabicPlain" startAt="2"/>
            </a:pPr>
            <a:r>
              <a:rPr lang="it-IT" dirty="0"/>
              <a:t>LE</a:t>
            </a:r>
          </a:p>
          <a:p>
            <a:pPr marL="342900" indent="-342900">
              <a:buAutoNum type="arabicPlain" startAt="2"/>
            </a:pPr>
            <a:r>
              <a:rPr lang="it-IT" dirty="0"/>
              <a:t>CI</a:t>
            </a:r>
          </a:p>
          <a:p>
            <a:pPr marL="342900" indent="-342900">
              <a:buAutoNum type="arabicPlain" startAt="2"/>
            </a:pPr>
            <a:r>
              <a:rPr lang="it-IT" dirty="0"/>
              <a:t>La (aiuto Lei)</a:t>
            </a:r>
          </a:p>
          <a:p>
            <a:endParaRPr lang="it-IT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FF4F391-068A-4B3C-86A1-8C3120BBD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3580"/>
              </p:ext>
            </p:extLst>
          </p:nvPr>
        </p:nvGraphicFramePr>
        <p:xfrm>
          <a:off x="2442463" y="4749800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804784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75881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VERBI senza preposizione (diretto)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Verbi con preposizione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1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Spegnere</a:t>
                      </a:r>
                    </a:p>
                    <a:p>
                      <a:r>
                        <a:rPr lang="it-IT" dirty="0"/>
                        <a:t>Ringraziare</a:t>
                      </a:r>
                    </a:p>
                    <a:p>
                      <a:r>
                        <a:rPr lang="it-IT" dirty="0"/>
                        <a:t>Studiare</a:t>
                      </a:r>
                    </a:p>
                    <a:p>
                      <a:r>
                        <a:rPr lang="it-IT" dirty="0"/>
                        <a:t>Trovare</a:t>
                      </a:r>
                    </a:p>
                    <a:p>
                      <a:r>
                        <a:rPr lang="it-IT" dirty="0"/>
                        <a:t>Aiutare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Regalare A </a:t>
                      </a:r>
                      <a:r>
                        <a:rPr lang="it-IT" dirty="0" err="1"/>
                        <a:t>qc</a:t>
                      </a:r>
                      <a:endParaRPr lang="it-IT" dirty="0"/>
                    </a:p>
                    <a:p>
                      <a:r>
                        <a:rPr lang="it-IT" dirty="0"/>
                        <a:t>Mancare</a:t>
                      </a:r>
                    </a:p>
                    <a:p>
                      <a:r>
                        <a:rPr lang="it-IT" dirty="0"/>
                        <a:t>Rispondere</a:t>
                      </a:r>
                    </a:p>
                    <a:p>
                      <a:r>
                        <a:rPr lang="it-IT" dirty="0"/>
                        <a:t>Mandare A </a:t>
                      </a:r>
                      <a:r>
                        <a:rPr lang="it-IT" dirty="0" err="1"/>
                        <a:t>qc</a:t>
                      </a:r>
                      <a:endParaRPr lang="it-IT" dirty="0"/>
                    </a:p>
                    <a:p>
                      <a:r>
                        <a:rPr lang="it-IT" dirty="0"/>
                        <a:t>Consigliare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03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5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07F2C3-CBDA-354C-30E7-1463B59E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9" y="113709"/>
            <a:ext cx="8465355" cy="6630581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5B7DA7C-A798-498B-8079-7FCC53861239}"/>
              </a:ext>
            </a:extLst>
          </p:cNvPr>
          <p:cNvSpPr/>
          <p:nvPr/>
        </p:nvSpPr>
        <p:spPr>
          <a:xfrm>
            <a:off x="1748333" y="1733702"/>
            <a:ext cx="8024774" cy="1192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A686A79-F9E0-4078-BCAD-E479E32CCCD2}"/>
              </a:ext>
            </a:extLst>
          </p:cNvPr>
          <p:cNvSpPr/>
          <p:nvPr/>
        </p:nvSpPr>
        <p:spPr>
          <a:xfrm>
            <a:off x="1754429" y="3803903"/>
            <a:ext cx="8024774" cy="921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DB25E4-D15C-436A-BFC0-BF0A02ED4B26}"/>
              </a:ext>
            </a:extLst>
          </p:cNvPr>
          <p:cNvSpPr txBox="1"/>
          <p:nvPr/>
        </p:nvSpPr>
        <p:spPr>
          <a:xfrm>
            <a:off x="10365638" y="1916582"/>
            <a:ext cx="1499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Forma di cortesia:</a:t>
            </a:r>
          </a:p>
          <a:p>
            <a:r>
              <a:rPr lang="it-IT" dirty="0"/>
              <a:t>3A PERSONA SINGOLARE + FEMMINILE</a:t>
            </a:r>
          </a:p>
          <a:p>
            <a:endParaRPr lang="it-IT" dirty="0"/>
          </a:p>
          <a:p>
            <a:r>
              <a:rPr lang="it-IT" dirty="0"/>
              <a:t>Signor/a Bianchi, la chiamo domani.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D20A0CC-E12A-47FF-9635-F310C917A15A}"/>
              </a:ext>
            </a:extLst>
          </p:cNvPr>
          <p:cNvSpPr/>
          <p:nvPr/>
        </p:nvSpPr>
        <p:spPr>
          <a:xfrm>
            <a:off x="8458040" y="1953159"/>
            <a:ext cx="1755648" cy="86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TELEFONARE A qualcuno</a:t>
            </a:r>
          </a:p>
        </p:txBody>
      </p:sp>
    </p:spTree>
    <p:extLst>
      <p:ext uri="{BB962C8B-B14F-4D97-AF65-F5344CB8AC3E}">
        <p14:creationId xmlns:p14="http://schemas.microsoft.com/office/powerpoint/2010/main" val="85930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7945A-D3F2-AB75-ADC6-7E9DB772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36E220-F37D-A9DD-369A-FFFF413C7975}"/>
              </a:ext>
            </a:extLst>
          </p:cNvPr>
          <p:cNvSpPr txBox="1"/>
          <p:nvPr/>
        </p:nvSpPr>
        <p:spPr>
          <a:xfrm>
            <a:off x="2459736" y="603504"/>
            <a:ext cx="7150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FARE LA SPESA – Questionario (vedi fotocopia)</a:t>
            </a:r>
          </a:p>
          <a:p>
            <a:pPr algn="ctr"/>
            <a:r>
              <a:rPr lang="it-IT" sz="2800" dirty="0"/>
              <a:t>Rispondi e confrontati con un/una compagno/a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9BE82C-91B1-442C-825B-17080B70062E}"/>
              </a:ext>
            </a:extLst>
          </p:cNvPr>
          <p:cNvSpPr txBox="1"/>
          <p:nvPr/>
        </p:nvSpPr>
        <p:spPr>
          <a:xfrm>
            <a:off x="886968" y="1892808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02B8A7-A7A2-3E0B-E79D-36A8BA4A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16" y="3016720"/>
            <a:ext cx="2750439" cy="22036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1019AB-74BD-F626-57EC-D519240B5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38" y="1854003"/>
            <a:ext cx="3494505" cy="23254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D37601-1827-ECD9-0513-292BBF8B5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772" y="2216034"/>
            <a:ext cx="3340418" cy="24259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94E4225-E705-D567-EEA2-574C2BC62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6" y="4420703"/>
            <a:ext cx="3311519" cy="22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E7AF-8001-69E2-1BC0-8332F013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233A4F-FD7D-BD89-AC52-5E5FD87CE529}"/>
              </a:ext>
            </a:extLst>
          </p:cNvPr>
          <p:cNvSpPr txBox="1"/>
          <p:nvPr/>
        </p:nvSpPr>
        <p:spPr>
          <a:xfrm>
            <a:off x="3507638" y="347472"/>
            <a:ext cx="439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Negozi e negozianti (p. 48)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03D678-5C29-CD59-BA02-57285078B4FA}"/>
              </a:ext>
            </a:extLst>
          </p:cNvPr>
          <p:cNvSpPr txBox="1"/>
          <p:nvPr/>
        </p:nvSpPr>
        <p:spPr>
          <a:xfrm>
            <a:off x="329184" y="5705856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Ripasso preposizioni (fotocopia)</a:t>
            </a:r>
          </a:p>
          <a:p>
            <a:r>
              <a:rPr lang="it-IT" dirty="0"/>
              <a:t>Articolo partitivo</a:t>
            </a:r>
          </a:p>
          <a:p>
            <a:r>
              <a:rPr lang="it-IT" dirty="0"/>
              <a:t>NE (p. 52 + ESE 13)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3420C9-638B-4802-ABCF-3C46BB72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50" y="1091704"/>
            <a:ext cx="5720944" cy="415905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187506-0B6C-4AA3-9298-805319679ACE}"/>
              </a:ext>
            </a:extLst>
          </p:cNvPr>
          <p:cNvSpPr txBox="1"/>
          <p:nvPr/>
        </p:nvSpPr>
        <p:spPr>
          <a:xfrm>
            <a:off x="7151914" y="1104595"/>
            <a:ext cx="41573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ASCOLTO 2 A (e 3 A)</a:t>
            </a:r>
          </a:p>
          <a:p>
            <a:r>
              <a:rPr lang="it-IT" dirty="0"/>
              <a:t>A3, B1,C2, D5, E4</a:t>
            </a:r>
          </a:p>
          <a:p>
            <a:endParaRPr lang="it-IT" dirty="0"/>
          </a:p>
          <a:p>
            <a:r>
              <a:rPr lang="it-IT" dirty="0"/>
              <a:t>Libreria, tabaccheria (dal tabaccaio), panetteria (dal panettiere, dal fornaio), profumeria, negozio di elettrodomestici</a:t>
            </a:r>
          </a:p>
          <a:p>
            <a:endParaRPr lang="it-IT" dirty="0"/>
          </a:p>
          <a:p>
            <a:r>
              <a:rPr lang="it-IT" dirty="0"/>
              <a:t>Vado IN farmacia. (negozio)</a:t>
            </a:r>
          </a:p>
          <a:p>
            <a:r>
              <a:rPr lang="it-IT" dirty="0"/>
              <a:t>Vado DAL farmacista. (persona)</a:t>
            </a:r>
          </a:p>
          <a:p>
            <a:endParaRPr lang="it-IT" dirty="0"/>
          </a:p>
          <a:p>
            <a:r>
              <a:rPr lang="it-IT" dirty="0"/>
              <a:t>2 B Devo andare </a:t>
            </a:r>
            <a:r>
              <a:rPr lang="it-IT" dirty="0">
                <a:highlight>
                  <a:srgbClr val="00FFFF"/>
                </a:highlight>
              </a:rPr>
              <a:t>DAL </a:t>
            </a:r>
            <a:r>
              <a:rPr lang="it-IT" dirty="0"/>
              <a:t>(1D) macellaio, 2 F salumiere, fruttivendolo (verduraio, ortofrutta), pasticcere, panettiere, dal parrucchiere, , fiorista, dal meccanico, dal farmacista</a:t>
            </a:r>
          </a:p>
        </p:txBody>
      </p:sp>
    </p:spTree>
    <p:extLst>
      <p:ext uri="{BB962C8B-B14F-4D97-AF65-F5344CB8AC3E}">
        <p14:creationId xmlns:p14="http://schemas.microsoft.com/office/powerpoint/2010/main" val="197014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E7AF-8001-69E2-1BC0-8332F013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233A4F-FD7D-BD89-AC52-5E5FD87CE529}"/>
              </a:ext>
            </a:extLst>
          </p:cNvPr>
          <p:cNvSpPr txBox="1"/>
          <p:nvPr/>
        </p:nvSpPr>
        <p:spPr>
          <a:xfrm>
            <a:off x="3523967" y="141515"/>
            <a:ext cx="439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Osserviamo!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187506-0B6C-4AA3-9298-805319679ACE}"/>
              </a:ext>
            </a:extLst>
          </p:cNvPr>
          <p:cNvSpPr txBox="1"/>
          <p:nvPr/>
        </p:nvSpPr>
        <p:spPr>
          <a:xfrm>
            <a:off x="491163" y="4884949"/>
            <a:ext cx="4895959" cy="2031325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L’articolo partitivo</a:t>
            </a:r>
          </a:p>
          <a:p>
            <a:r>
              <a:rPr lang="it-IT" dirty="0"/>
              <a:t>DEL pane = un po’ di pane</a:t>
            </a:r>
          </a:p>
          <a:p>
            <a:r>
              <a:rPr lang="it-IT" dirty="0"/>
              <a:t>Per fare il </a:t>
            </a:r>
            <a:r>
              <a:rPr lang="it-IT" b="1" dirty="0" err="1"/>
              <a:t>tiramisu</a:t>
            </a:r>
            <a:r>
              <a:rPr lang="it-IT" b="1" dirty="0"/>
              <a:t> </a:t>
            </a:r>
            <a:r>
              <a:rPr lang="it-IT" dirty="0"/>
              <a:t>servono dello zucchero, del caffè,  del cacao, del mascarpone, dei biscotti, delle uova, (del liquore)</a:t>
            </a:r>
          </a:p>
          <a:p>
            <a:r>
              <a:rPr lang="it-IT" dirty="0">
                <a:solidFill>
                  <a:srgbClr val="FF0000"/>
                </a:solidFill>
              </a:rPr>
              <a:t>E’ usato come plurale degli articoli indeterminativi</a:t>
            </a:r>
            <a:r>
              <a:rPr lang="it-IT" dirty="0"/>
              <a:t>:</a:t>
            </a:r>
          </a:p>
          <a:p>
            <a:r>
              <a:rPr lang="it-IT" dirty="0"/>
              <a:t>Ho comprato UN libro e DEI quaderni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694585-D9EC-495D-9118-AB817290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6" y="589215"/>
            <a:ext cx="6956108" cy="415423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C005DE0-D066-474D-8279-79BE6B4815F6}"/>
              </a:ext>
            </a:extLst>
          </p:cNvPr>
          <p:cNvSpPr/>
          <p:nvPr/>
        </p:nvSpPr>
        <p:spPr>
          <a:xfrm>
            <a:off x="2979910" y="3420834"/>
            <a:ext cx="318407" cy="236766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052CF9-EDB7-454B-9FAD-238E205B6119}"/>
              </a:ext>
            </a:extLst>
          </p:cNvPr>
          <p:cNvSpPr txBox="1"/>
          <p:nvPr/>
        </p:nvSpPr>
        <p:spPr>
          <a:xfrm>
            <a:off x="7494814" y="732650"/>
            <a:ext cx="39270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ESERCIZIO 3 A</a:t>
            </a:r>
          </a:p>
          <a:p>
            <a:pPr marL="342900" indent="-342900">
              <a:buAutoNum type="arabicPeriod"/>
            </a:pPr>
            <a:r>
              <a:rPr lang="it-IT" sz="2400" dirty="0"/>
              <a:t>Cercavo (14 euro)</a:t>
            </a:r>
          </a:p>
          <a:p>
            <a:pPr marL="342900" indent="-342900">
              <a:buAutoNum type="arabicPeriod"/>
            </a:pPr>
            <a:r>
              <a:rPr lang="it-IT" sz="2400" dirty="0"/>
              <a:t>Vorrei, ne voglio (2,50, totale 12)</a:t>
            </a:r>
          </a:p>
          <a:p>
            <a:pPr marL="342900" indent="-342900">
              <a:buAutoNum type="arabicPeriod"/>
            </a:pPr>
            <a:r>
              <a:rPr lang="it-IT" sz="2400" dirty="0"/>
              <a:t>Volevo, mi serviva, avete, quanta/e ne vuole? (8,60)</a:t>
            </a:r>
          </a:p>
          <a:p>
            <a:pPr marL="342900" indent="-342900">
              <a:buAutoNum type="arabicPeriod"/>
            </a:pPr>
            <a:r>
              <a:rPr lang="it-IT" sz="2400" dirty="0"/>
              <a:t>Vorrei</a:t>
            </a:r>
          </a:p>
          <a:p>
            <a:pPr marL="342900" indent="-342900">
              <a:buAutoNum type="arabicPeriod"/>
            </a:pPr>
            <a:r>
              <a:rPr lang="it-IT" sz="2400" dirty="0"/>
              <a:t>Sto cercando, mi servivano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D1EC5A-AF74-4ECB-BD08-A8042488453A}"/>
              </a:ext>
            </a:extLst>
          </p:cNvPr>
          <p:cNvSpPr txBox="1"/>
          <p:nvPr/>
        </p:nvSpPr>
        <p:spPr>
          <a:xfrm>
            <a:off x="7494814" y="4016830"/>
            <a:ext cx="3747407" cy="20313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Costruzioni INDIRETTE</a:t>
            </a:r>
          </a:p>
          <a:p>
            <a:r>
              <a:rPr lang="it-IT" dirty="0">
                <a:solidFill>
                  <a:srgbClr val="FF0000"/>
                </a:solidFill>
              </a:rPr>
              <a:t>SERVIRE </a:t>
            </a:r>
            <a:r>
              <a:rPr lang="it-IT" dirty="0"/>
              <a:t> (I need = io ho bisogno)</a:t>
            </a:r>
          </a:p>
          <a:p>
            <a:r>
              <a:rPr lang="it-IT" dirty="0"/>
              <a:t>Mi serve lo zucchero, ti servono le melanzane, gli serve del pane</a:t>
            </a:r>
          </a:p>
          <a:p>
            <a:r>
              <a:rPr lang="it-IT" dirty="0">
                <a:solidFill>
                  <a:srgbClr val="FF0000"/>
                </a:solidFill>
              </a:rPr>
              <a:t>PIACERE</a:t>
            </a:r>
            <a:r>
              <a:rPr lang="it-IT" dirty="0"/>
              <a:t> Mi piace, ti piace, gli piacciono</a:t>
            </a:r>
          </a:p>
          <a:p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2D4D3ED-D64D-4E69-B97C-66ABB26C429E}"/>
              </a:ext>
            </a:extLst>
          </p:cNvPr>
          <p:cNvSpPr/>
          <p:nvPr/>
        </p:nvSpPr>
        <p:spPr>
          <a:xfrm>
            <a:off x="6634843" y="2855458"/>
            <a:ext cx="402771" cy="281669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8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E7AF-8001-69E2-1BC0-8332F013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233A4F-FD7D-BD89-AC52-5E5FD87CE529}"/>
              </a:ext>
            </a:extLst>
          </p:cNvPr>
          <p:cNvSpPr txBox="1"/>
          <p:nvPr/>
        </p:nvSpPr>
        <p:spPr>
          <a:xfrm>
            <a:off x="3507638" y="347472"/>
            <a:ext cx="439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Osserviamo!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03D678-5C29-CD59-BA02-57285078B4FA}"/>
              </a:ext>
            </a:extLst>
          </p:cNvPr>
          <p:cNvSpPr txBox="1"/>
          <p:nvPr/>
        </p:nvSpPr>
        <p:spPr>
          <a:xfrm>
            <a:off x="329184" y="5705856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Ripasso preposizioni (fotocopia)</a:t>
            </a:r>
          </a:p>
          <a:p>
            <a:r>
              <a:rPr lang="it-IT" dirty="0"/>
              <a:t>Articolo partitivo</a:t>
            </a:r>
          </a:p>
          <a:p>
            <a:r>
              <a:rPr lang="it-IT" dirty="0"/>
              <a:t>NE (p. 52 + ESE 13 p. 23)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694585-D9EC-495D-9118-AB817290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7" y="746402"/>
            <a:ext cx="6956108" cy="41542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7D6565-DD50-4FF7-91EC-7BDF077B39BC}"/>
              </a:ext>
            </a:extLst>
          </p:cNvPr>
          <p:cNvSpPr txBox="1"/>
          <p:nvPr/>
        </p:nvSpPr>
        <p:spPr>
          <a:xfrm>
            <a:off x="7494814" y="960388"/>
            <a:ext cx="4023360" cy="2308324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La particella NE</a:t>
            </a:r>
          </a:p>
          <a:p>
            <a:endParaRPr lang="it-IT" dirty="0"/>
          </a:p>
          <a:p>
            <a:r>
              <a:rPr lang="it-IT" dirty="0"/>
              <a:t>Me ne dia </a:t>
            </a:r>
            <a:r>
              <a:rPr lang="it-IT" u="sng" dirty="0"/>
              <a:t>due fogli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it-IT" dirty="0"/>
              <a:t>Ne avete </a:t>
            </a:r>
            <a:r>
              <a:rPr lang="it-IT" u="sng" dirty="0"/>
              <a:t>ancora</a:t>
            </a:r>
            <a:r>
              <a:rPr lang="it-IT" dirty="0"/>
              <a:t>?</a:t>
            </a:r>
          </a:p>
          <a:p>
            <a:r>
              <a:rPr lang="it-IT" u="sng" dirty="0"/>
              <a:t>Quanto</a:t>
            </a:r>
            <a:r>
              <a:rPr lang="it-IT" dirty="0"/>
              <a:t> ne vuole?</a:t>
            </a:r>
          </a:p>
          <a:p>
            <a:r>
              <a:rPr lang="it-IT" dirty="0"/>
              <a:t>Me ne dia </a:t>
            </a:r>
            <a:r>
              <a:rPr lang="it-IT" u="sng" dirty="0"/>
              <a:t>un pezzo</a:t>
            </a:r>
          </a:p>
          <a:p>
            <a:r>
              <a:rPr lang="it-IT" dirty="0"/>
              <a:t>Ne avete </a:t>
            </a:r>
            <a:r>
              <a:rPr lang="it-IT" u="sng" dirty="0"/>
              <a:t>tanti</a:t>
            </a:r>
            <a:r>
              <a:rPr lang="it-IT" dirty="0"/>
              <a:t>.</a:t>
            </a:r>
          </a:p>
          <a:p>
            <a:r>
              <a:rPr lang="it-IT" dirty="0"/>
              <a:t>Quanti ne vuole?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C005DE0-D066-474D-8279-79BE6B4815F6}"/>
              </a:ext>
            </a:extLst>
          </p:cNvPr>
          <p:cNvSpPr/>
          <p:nvPr/>
        </p:nvSpPr>
        <p:spPr>
          <a:xfrm>
            <a:off x="2457450" y="2114550"/>
            <a:ext cx="318407" cy="236766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052CF9-EDB7-454B-9FAD-238E205B6119}"/>
              </a:ext>
            </a:extLst>
          </p:cNvPr>
          <p:cNvSpPr txBox="1"/>
          <p:nvPr/>
        </p:nvSpPr>
        <p:spPr>
          <a:xfrm>
            <a:off x="7494814" y="4043863"/>
            <a:ext cx="3927022" cy="2585323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ESEMPI con accordo</a:t>
            </a:r>
          </a:p>
          <a:p>
            <a:r>
              <a:rPr lang="it-IT" dirty="0"/>
              <a:t>Quante </a:t>
            </a:r>
            <a:r>
              <a:rPr lang="it-IT" dirty="0" err="1"/>
              <a:t>orE</a:t>
            </a:r>
            <a:r>
              <a:rPr lang="it-IT" dirty="0"/>
              <a:t> di volo hai fatto?</a:t>
            </a:r>
          </a:p>
          <a:p>
            <a:r>
              <a:rPr lang="it-IT" dirty="0"/>
              <a:t>Ne ho </a:t>
            </a:r>
            <a:r>
              <a:rPr lang="it-IT" u="sng" dirty="0" err="1"/>
              <a:t>fattE</a:t>
            </a:r>
            <a:r>
              <a:rPr lang="it-IT" dirty="0"/>
              <a:t> 12 circa.</a:t>
            </a:r>
          </a:p>
          <a:p>
            <a:r>
              <a:rPr lang="it-IT" dirty="0"/>
              <a:t>Quanti </a:t>
            </a:r>
            <a:r>
              <a:rPr lang="it-IT" dirty="0" err="1"/>
              <a:t>giornI</a:t>
            </a:r>
            <a:r>
              <a:rPr lang="it-IT" dirty="0"/>
              <a:t> di vacanza hai fatto quest’estate?</a:t>
            </a:r>
          </a:p>
          <a:p>
            <a:r>
              <a:rPr lang="it-IT" dirty="0"/>
              <a:t>Ne ho </a:t>
            </a:r>
            <a:r>
              <a:rPr lang="it-IT" u="sng" dirty="0" err="1"/>
              <a:t>fattI</a:t>
            </a:r>
            <a:r>
              <a:rPr lang="it-IT" dirty="0"/>
              <a:t> molti.</a:t>
            </a:r>
          </a:p>
          <a:p>
            <a:r>
              <a:rPr lang="it-IT" dirty="0"/>
              <a:t>Quanti esami ha fatto l’anno scorso?</a:t>
            </a:r>
          </a:p>
          <a:p>
            <a:r>
              <a:rPr lang="it-IT" dirty="0"/>
              <a:t>Ne ho </a:t>
            </a:r>
            <a:r>
              <a:rPr lang="it-IT" u="sng" dirty="0" err="1"/>
              <a:t>fattI</a:t>
            </a:r>
            <a:r>
              <a:rPr lang="it-IT" u="sng" dirty="0"/>
              <a:t> </a:t>
            </a:r>
            <a:r>
              <a:rPr lang="it-IT" dirty="0"/>
              <a:t>6.</a:t>
            </a:r>
          </a:p>
          <a:p>
            <a:endParaRPr lang="it-IT" dirty="0"/>
          </a:p>
        </p:txBody>
      </p:sp>
      <p:sp>
        <p:nvSpPr>
          <p:cNvPr id="10" name="Esplosione: 14 punte 9">
            <a:extLst>
              <a:ext uri="{FF2B5EF4-FFF2-40B4-BE49-F238E27FC236}">
                <a16:creationId xmlns:a16="http://schemas.microsoft.com/office/drawing/2014/main" id="{93778BCA-C935-45A6-BACA-B2AE2B3079CE}"/>
              </a:ext>
            </a:extLst>
          </p:cNvPr>
          <p:cNvSpPr/>
          <p:nvPr/>
        </p:nvSpPr>
        <p:spPr>
          <a:xfrm>
            <a:off x="9168493" y="1487196"/>
            <a:ext cx="2857611" cy="25867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QUANTITA’</a:t>
            </a:r>
          </a:p>
        </p:txBody>
      </p:sp>
    </p:spTree>
    <p:extLst>
      <p:ext uri="{BB962C8B-B14F-4D97-AF65-F5344CB8AC3E}">
        <p14:creationId xmlns:p14="http://schemas.microsoft.com/office/powerpoint/2010/main" val="199708107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3006</TotalTime>
  <Words>853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Goccia</vt:lpstr>
      <vt:lpstr>                CORSO INTENSIVO Livello A2+/B1 Insegnante: Monica Piantoni (monica.piantoni@unibg.it) 8-19 settembre 2025 Lezione 7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159</cp:revision>
  <cp:lastPrinted>2021-02-09T16:17:52Z</cp:lastPrinted>
  <dcterms:created xsi:type="dcterms:W3CDTF">2020-09-14T11:02:13Z</dcterms:created>
  <dcterms:modified xsi:type="dcterms:W3CDTF">2025-09-16T11:31:04Z</dcterms:modified>
</cp:coreProperties>
</file>