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6" r:id="rId1"/>
  </p:sldMasterIdLst>
  <p:sldIdLst>
    <p:sldId id="256" r:id="rId2"/>
    <p:sldId id="259" r:id="rId3"/>
    <p:sldId id="427" r:id="rId4"/>
    <p:sldId id="437" r:id="rId5"/>
    <p:sldId id="423" r:id="rId6"/>
    <p:sldId id="434" r:id="rId7"/>
    <p:sldId id="438" r:id="rId8"/>
    <p:sldId id="428" r:id="rId9"/>
    <p:sldId id="435" r:id="rId10"/>
    <p:sldId id="436" r:id="rId11"/>
    <p:sldId id="439" r:id="rId12"/>
    <p:sldId id="271" r:id="rId13"/>
  </p:sldIdLst>
  <p:sldSz cx="12192000" cy="68580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BFDFF"/>
    <a:srgbClr val="F0F7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9" autoAdjust="0"/>
    <p:restoredTop sz="94660"/>
  </p:normalViewPr>
  <p:slideViewPr>
    <p:cSldViewPr snapToGrid="0">
      <p:cViewPr varScale="1">
        <p:scale>
          <a:sx n="63" d="100"/>
          <a:sy n="63" d="100"/>
        </p:scale>
        <p:origin x="1160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017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610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703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03084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6154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877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3477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690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8750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7B6D71-9E33-6AAA-442B-80C3E50C1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497102-3275-98DD-7A26-5E0E80CE6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2235034-0F4A-25D1-FCAE-315A49910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DB43766-7C4D-1CD7-1368-BE49F360C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17AE05-A09D-96D1-301C-1FA4F991A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1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087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135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472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985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990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87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676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928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448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  <p:sldLayoutId id="2147483774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onica.piantoni@unibg.it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18000">
              <a:schemeClr val="accent1">
                <a:lumMod val="45000"/>
                <a:lumOff val="55000"/>
              </a:schemeClr>
            </a:gs>
            <a:gs pos="39000">
              <a:srgbClr val="FFFFFF"/>
            </a:gs>
            <a:gs pos="64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83779" y="1534509"/>
            <a:ext cx="11430429" cy="523027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it-IT" sz="3200" dirty="0"/>
              <a:t>      </a:t>
            </a:r>
            <a:br>
              <a:rPr lang="it-IT" sz="3200" dirty="0"/>
            </a:br>
            <a:br>
              <a:rPr lang="it-IT" sz="3200" dirty="0"/>
            </a:br>
            <a:br>
              <a:rPr lang="it-IT" sz="3200" dirty="0"/>
            </a:br>
            <a:br>
              <a:rPr lang="it-IT" sz="3200" dirty="0"/>
            </a:br>
            <a:br>
              <a:rPr lang="it-IT" sz="3200" dirty="0"/>
            </a:br>
            <a:br>
              <a:rPr lang="it-IT" sz="4000" b="1" dirty="0"/>
            </a:br>
            <a:br>
              <a:rPr lang="it-IT" sz="4000" dirty="0"/>
            </a:br>
            <a:br>
              <a:rPr lang="it-IT" sz="4000" dirty="0"/>
            </a:br>
            <a:br>
              <a:rPr lang="it-IT" sz="4000" dirty="0"/>
            </a:br>
            <a:br>
              <a:rPr lang="it-IT" sz="4000" dirty="0"/>
            </a:br>
            <a:r>
              <a:rPr lang="it-IT" sz="4400" dirty="0"/>
              <a:t>CORSO INTENSIVO Livello A2</a:t>
            </a:r>
            <a:br>
              <a:rPr lang="it-IT" sz="4000" dirty="0"/>
            </a:br>
            <a:r>
              <a:rPr lang="it-IT" sz="3600" cap="none" dirty="0"/>
              <a:t>Insegnante: </a:t>
            </a:r>
            <a:r>
              <a:rPr lang="it-IT" sz="3600" b="1" dirty="0"/>
              <a:t>M</a:t>
            </a:r>
            <a:r>
              <a:rPr lang="it-IT" sz="3600" b="1" cap="none" dirty="0"/>
              <a:t>onica Piantoni</a:t>
            </a:r>
            <a:br>
              <a:rPr lang="it-IT" sz="3600" b="1" cap="none" dirty="0"/>
            </a:br>
            <a:r>
              <a:rPr lang="it-IT" sz="3600" dirty="0"/>
              <a:t>(</a:t>
            </a:r>
            <a:r>
              <a:rPr lang="it-IT" sz="3600" dirty="0">
                <a:hlinkClick r:id="rId2"/>
              </a:rPr>
              <a:t>monica.piantoni@unibg.it</a:t>
            </a:r>
            <a:r>
              <a:rPr lang="it-IT" sz="3600" dirty="0"/>
              <a:t>)</a:t>
            </a:r>
            <a:br>
              <a:rPr lang="it-IT" sz="3600" b="1" cap="none" dirty="0"/>
            </a:br>
            <a:r>
              <a:rPr lang="it-IT" sz="3600" b="1" cap="none" dirty="0"/>
              <a:t>1-11 settembre 2026</a:t>
            </a:r>
            <a:br>
              <a:rPr lang="it-IT" sz="3600" b="1" cap="none" dirty="0"/>
            </a:br>
            <a:r>
              <a:rPr lang="it-IT" sz="3600" b="1" cap="none" dirty="0"/>
              <a:t>Primo incontro </a:t>
            </a:r>
            <a:br>
              <a:rPr lang="it-IT" sz="4000" cap="none" dirty="0"/>
            </a:br>
            <a:r>
              <a:rPr lang="it-IT" sz="4000" cap="none" dirty="0"/>
              <a:t>        </a:t>
            </a:r>
            <a:r>
              <a:rPr lang="it-IT" sz="6000" cap="none" dirty="0"/>
              <a:t>	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5B4305A-AC7B-C993-6485-8448C64FD5AE}"/>
              </a:ext>
            </a:extLst>
          </p:cNvPr>
          <p:cNvSpPr txBox="1"/>
          <p:nvPr/>
        </p:nvSpPr>
        <p:spPr>
          <a:xfrm>
            <a:off x="6716110" y="378372"/>
            <a:ext cx="51921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err="1"/>
              <a:t>Universita’</a:t>
            </a:r>
            <a:r>
              <a:rPr lang="it-IT" sz="2400" dirty="0"/>
              <a:t> di BERGAMO</a:t>
            </a:r>
            <a:br>
              <a:rPr lang="it-IT" sz="2400" dirty="0"/>
            </a:br>
            <a:r>
              <a:rPr lang="it-IT" sz="2400" b="1" cap="small" dirty="0"/>
              <a:t>Corsi di Italiano per Stranieri</a:t>
            </a:r>
            <a:r>
              <a:rPr lang="it-IT" sz="2400" b="1" dirty="0"/>
              <a:t> </a:t>
            </a:r>
            <a:br>
              <a:rPr lang="it-IT" sz="2400" dirty="0"/>
            </a:br>
            <a:r>
              <a:rPr lang="it-IT" sz="2400" dirty="0"/>
              <a:t>CORSI INTENSIVI </a:t>
            </a:r>
            <a:br>
              <a:rPr lang="it-IT" sz="2400" dirty="0"/>
            </a:br>
            <a:r>
              <a:rPr lang="it-IT" sz="2400" dirty="0"/>
              <a:t>I semestre </a:t>
            </a:r>
            <a:r>
              <a:rPr lang="it-IT" sz="2400" dirty="0" err="1"/>
              <a:t>a.a</a:t>
            </a:r>
            <a:r>
              <a:rPr lang="it-IT" sz="2400" dirty="0"/>
              <a:t>. 2026/27</a:t>
            </a:r>
          </a:p>
        </p:txBody>
      </p:sp>
    </p:spTree>
    <p:extLst>
      <p:ext uri="{BB962C8B-B14F-4D97-AF65-F5344CB8AC3E}">
        <p14:creationId xmlns:p14="http://schemas.microsoft.com/office/powerpoint/2010/main" val="149442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F65CE-78DF-4AA6-433C-794352723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144B3E17-E0E3-95BD-383A-C01BAEA26572}"/>
              </a:ext>
            </a:extLst>
          </p:cNvPr>
          <p:cNvSpPr txBox="1"/>
          <p:nvPr/>
        </p:nvSpPr>
        <p:spPr>
          <a:xfrm>
            <a:off x="716437" y="954366"/>
            <a:ext cx="7739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E LA GRAMMATICA?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D5D1D92-8423-3D17-FCE4-47CAC893E9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1175" y="386699"/>
            <a:ext cx="5462833" cy="159699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F8CB4510-E38E-F0C2-269D-20980730BE7A}"/>
              </a:ext>
            </a:extLst>
          </p:cNvPr>
          <p:cNvSpPr txBox="1"/>
          <p:nvPr/>
        </p:nvSpPr>
        <p:spPr>
          <a:xfrm>
            <a:off x="436423" y="1727665"/>
            <a:ext cx="10365638" cy="5322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(p. 13)</a:t>
            </a:r>
          </a:p>
          <a:p>
            <a:r>
              <a:rPr lang="it-IT" dirty="0"/>
              <a:t>NOMI PROPRI: Sicilia, Giuseppe, Lecce</a:t>
            </a:r>
          </a:p>
          <a:p>
            <a:r>
              <a:rPr lang="it-IT" dirty="0"/>
              <a:t>NOMI: moglie, figli, anni, pasticceria, pasticcere,</a:t>
            </a:r>
          </a:p>
          <a:p>
            <a:r>
              <a:rPr lang="it-IT" dirty="0"/>
              <a:t>VERBI: vivo, mi chiamo</a:t>
            </a:r>
          </a:p>
          <a:p>
            <a:r>
              <a:rPr lang="it-IT" dirty="0"/>
              <a:t>AGGETTIVI: antica, siciliana, bellissima, ricca</a:t>
            </a:r>
          </a:p>
          <a:p>
            <a:r>
              <a:rPr lang="it-IT" dirty="0"/>
              <a:t>AGGETTIVO POSSESSIVO :  mio/a</a:t>
            </a:r>
          </a:p>
          <a:p>
            <a:r>
              <a:rPr lang="it-IT" dirty="0"/>
              <a:t>ARTICOLI DETERMINATIVI (il/lo, la PLURALE: i/gli, le) </a:t>
            </a:r>
          </a:p>
          <a:p>
            <a:r>
              <a:rPr lang="it-IT" dirty="0"/>
              <a:t>ARTICOLI INDETERMINATIVI (un/uno/una): </a:t>
            </a:r>
          </a:p>
          <a:p>
            <a:r>
              <a:rPr lang="it-IT" dirty="0"/>
              <a:t>PREPOSIZIONI: </a:t>
            </a:r>
          </a:p>
          <a:p>
            <a:r>
              <a:rPr lang="it-IT" dirty="0"/>
              <a:t>Preposizioni semplici: DI, A, DA, IN, CON, SU, PER, TRA/FRA</a:t>
            </a:r>
          </a:p>
          <a:p>
            <a:r>
              <a:rPr lang="it-IT" dirty="0"/>
              <a:t>Preposizioni articolate: NEL (</a:t>
            </a:r>
            <a:r>
              <a:rPr lang="it-IT" dirty="0" err="1"/>
              <a:t>in+IL</a:t>
            </a:r>
            <a:r>
              <a:rPr lang="it-IT" dirty="0"/>
              <a:t>), NELLA (IN + LA), DALLA (DA + LA )</a:t>
            </a:r>
          </a:p>
          <a:p>
            <a:endParaRPr lang="it-IT" dirty="0"/>
          </a:p>
          <a:p>
            <a:r>
              <a:rPr lang="it-IT" b="1" dirty="0"/>
              <a:t>PRO</a:t>
            </a:r>
            <a:r>
              <a:rPr lang="it-IT" dirty="0"/>
              <a:t>NOME: </a:t>
            </a:r>
            <a:r>
              <a:rPr lang="it-IT" dirty="0" err="1"/>
              <a:t>PERSoNALI</a:t>
            </a:r>
            <a:r>
              <a:rPr lang="it-IT" dirty="0"/>
              <a:t>: </a:t>
            </a:r>
            <a:r>
              <a:rPr lang="it-IT" dirty="0" err="1"/>
              <a:t>esLEI</a:t>
            </a:r>
            <a:r>
              <a:rPr lang="it-IT" dirty="0"/>
              <a:t>, LO</a:t>
            </a:r>
          </a:p>
          <a:p>
            <a:r>
              <a:rPr lang="it-IT" dirty="0"/>
              <a:t>AVVERBIO: MODO: piano, forte; QUANTITA’: molto, più, poco; TEMP: ieri, oggi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AVVERBI (invariabile. -&gt; modificano verbi, aggettivi)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CONGIUNZIONI (connettivi)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E, O, MA,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PERCHé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QUINDI, POI,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COSì</a:t>
            </a:r>
            <a:endParaRPr lang="it-IT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47264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1832096F-502B-8538-3780-E39A1E82B51D}"/>
              </a:ext>
            </a:extLst>
          </p:cNvPr>
          <p:cNvSpPr txBox="1"/>
          <p:nvPr/>
        </p:nvSpPr>
        <p:spPr>
          <a:xfrm>
            <a:off x="1367073" y="1013988"/>
            <a:ext cx="9940705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ES.  4 A  CORREGGIAMO GLI ERRORI!</a:t>
            </a:r>
          </a:p>
          <a:p>
            <a:endParaRPr lang="it-IT" dirty="0"/>
          </a:p>
          <a:p>
            <a:r>
              <a:rPr lang="it-IT" sz="2800" dirty="0" err="1"/>
              <a:t>inglesE</a:t>
            </a:r>
            <a:r>
              <a:rPr lang="it-IT" sz="2800" dirty="0"/>
              <a:t>, 21 </a:t>
            </a:r>
            <a:r>
              <a:rPr lang="it-IT" sz="2800" dirty="0" err="1"/>
              <a:t>annI</a:t>
            </a:r>
            <a:endParaRPr lang="it-IT" sz="2800" dirty="0"/>
          </a:p>
          <a:p>
            <a:r>
              <a:rPr lang="it-IT" sz="2800" dirty="0"/>
              <a:t>Sono in Italia DA 5 mesi (sono arrivata 5 mesi FA);  L’</a:t>
            </a:r>
            <a:r>
              <a:rPr lang="it-IT" sz="2800" u="sng" dirty="0"/>
              <a:t>i</a:t>
            </a:r>
            <a:r>
              <a:rPr lang="it-IT" sz="2800" dirty="0"/>
              <a:t>taliano; mi piacciono molto; i bambini </a:t>
            </a:r>
            <a:r>
              <a:rPr lang="it-IT" sz="2800" dirty="0" err="1"/>
              <a:t>piccolI</a:t>
            </a:r>
            <a:r>
              <a:rPr lang="it-IT" sz="2800" dirty="0"/>
              <a:t>; GLI spaghetti; </a:t>
            </a:r>
            <a:r>
              <a:rPr lang="it-IT" sz="2800" dirty="0" err="1"/>
              <a:t>allegrA</a:t>
            </a:r>
            <a:r>
              <a:rPr lang="it-IT" sz="2800" dirty="0"/>
              <a:t>; </a:t>
            </a:r>
            <a:r>
              <a:rPr lang="it-IT" sz="2800" dirty="0" err="1"/>
              <a:t>tantA</a:t>
            </a:r>
            <a:r>
              <a:rPr lang="it-IT" sz="2800" dirty="0"/>
              <a:t> pazienza; </a:t>
            </a:r>
            <a:r>
              <a:rPr lang="it-IT" sz="2800" dirty="0" err="1"/>
              <a:t>questA</a:t>
            </a:r>
            <a:endParaRPr lang="it-IT" sz="2800" dirty="0"/>
          </a:p>
          <a:p>
            <a:endParaRPr lang="it-IT" sz="2800" dirty="0"/>
          </a:p>
          <a:p>
            <a:r>
              <a:rPr lang="it-IT" sz="2800" dirty="0"/>
              <a:t>Da quanto tempo sei in Italia? </a:t>
            </a:r>
            <a:r>
              <a:rPr lang="it-IT" sz="2800" u="sng" dirty="0"/>
              <a:t>Sono</a:t>
            </a:r>
            <a:r>
              <a:rPr lang="it-IT" sz="2800" dirty="0"/>
              <a:t> in Italia da 3 giorni /</a:t>
            </a:r>
            <a:r>
              <a:rPr lang="it-IT" sz="2800" u="sng" dirty="0"/>
              <a:t>Sono arrivata </a:t>
            </a:r>
            <a:r>
              <a:rPr lang="it-IT" sz="2800" dirty="0"/>
              <a:t>3 giorni fa.</a:t>
            </a:r>
          </a:p>
        </p:txBody>
      </p:sp>
    </p:spTree>
    <p:extLst>
      <p:ext uri="{BB962C8B-B14F-4D97-AF65-F5344CB8AC3E}">
        <p14:creationId xmlns:p14="http://schemas.microsoft.com/office/powerpoint/2010/main" val="6548688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CF555829-6E30-4270-AD98-738A21986B56}"/>
              </a:ext>
            </a:extLst>
          </p:cNvPr>
          <p:cNvSpPr txBox="1"/>
          <p:nvPr/>
        </p:nvSpPr>
        <p:spPr>
          <a:xfrm>
            <a:off x="919491" y="731520"/>
            <a:ext cx="10353018" cy="5245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es. 4 B p. 14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00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Correzione </a:t>
            </a:r>
            <a:r>
              <a:rPr lang="it-IT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coppia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400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COMPITO: RIPASSO DEI VERBI AAL PRESENTE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400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Es. 4 c p. 15 e 4 D p. 16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35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/>
          </p:cNvSpPr>
          <p:nvPr/>
        </p:nvSpPr>
        <p:spPr>
          <a:xfrm>
            <a:off x="460375" y="314992"/>
            <a:ext cx="9603275" cy="141287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786946" y="3223254"/>
            <a:ext cx="47217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Chi siete?</a:t>
            </a:r>
          </a:p>
          <a:p>
            <a:r>
              <a:rPr lang="it-IT" sz="2800" dirty="0"/>
              <a:t>Dove siete?</a:t>
            </a:r>
          </a:p>
          <a:p>
            <a:r>
              <a:rPr lang="it-IT" sz="2800" dirty="0"/>
              <a:t>Perché studiate L’italiano?</a:t>
            </a:r>
          </a:p>
          <a:p>
            <a:r>
              <a:rPr lang="it-IT" sz="2800" dirty="0"/>
              <a:t>Da quanto tempo?</a:t>
            </a:r>
          </a:p>
          <a:p>
            <a:endParaRPr lang="it-IT" sz="2800" dirty="0"/>
          </a:p>
        </p:txBody>
      </p:sp>
      <p:sp>
        <p:nvSpPr>
          <p:cNvPr id="5" name="AutoShape 2" descr="Risultati immagini per mine vagan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Fumetto 3 8">
            <a:extLst>
              <a:ext uri="{FF2B5EF4-FFF2-40B4-BE49-F238E27FC236}">
                <a16:creationId xmlns:a16="http://schemas.microsoft.com/office/drawing/2014/main" id="{198ACBB2-D896-42BD-BC7E-5856C361A5C2}"/>
              </a:ext>
            </a:extLst>
          </p:cNvPr>
          <p:cNvSpPr/>
          <p:nvPr/>
        </p:nvSpPr>
        <p:spPr>
          <a:xfrm>
            <a:off x="1290087" y="495536"/>
            <a:ext cx="3387621" cy="2334827"/>
          </a:xfrm>
          <a:prstGeom prst="wedgeEllipseCallout">
            <a:avLst>
              <a:gd name="adj1" fmla="val -66029"/>
              <a:gd name="adj2" fmla="val -55901"/>
            </a:avLst>
          </a:prstGeom>
          <a:noFill/>
          <a:ln w="444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>
                <a:solidFill>
                  <a:schemeClr val="bg1"/>
                </a:solidFill>
              </a:rPr>
              <a:t>BENVENUTI!</a:t>
            </a:r>
          </a:p>
          <a:p>
            <a:pPr algn="ctr"/>
            <a:r>
              <a:rPr lang="it-IT" sz="2400" dirty="0">
                <a:solidFill>
                  <a:schemeClr val="bg1"/>
                </a:solidFill>
              </a:rPr>
              <a:t>Presentiamoci!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795FFD5-5CD7-43A7-9E46-3264431BD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8484" y="314992"/>
            <a:ext cx="5906061" cy="4645478"/>
          </a:xfrm>
          <a:prstGeom prst="rect">
            <a:avLst/>
          </a:prstGeom>
        </p:spPr>
      </p:pic>
      <p:sp>
        <p:nvSpPr>
          <p:cNvPr id="3" name="Freccia a destra 2"/>
          <p:cNvSpPr/>
          <p:nvPr/>
        </p:nvSpPr>
        <p:spPr>
          <a:xfrm>
            <a:off x="635725" y="6035040"/>
            <a:ext cx="3257006" cy="478971"/>
          </a:xfrm>
          <a:prstGeom prst="rightArrow">
            <a:avLst>
              <a:gd name="adj1" fmla="val 7181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Informazioni sul corso</a:t>
            </a:r>
          </a:p>
        </p:txBody>
      </p:sp>
    </p:spTree>
    <p:extLst>
      <p:ext uri="{BB962C8B-B14F-4D97-AF65-F5344CB8AC3E}">
        <p14:creationId xmlns:p14="http://schemas.microsoft.com/office/powerpoint/2010/main" val="3845689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EB11B781-301A-49FA-A253-6DA9A64007CE}"/>
              </a:ext>
            </a:extLst>
          </p:cNvPr>
          <p:cNvSpPr/>
          <p:nvPr/>
        </p:nvSpPr>
        <p:spPr>
          <a:xfrm>
            <a:off x="2275840" y="404664"/>
            <a:ext cx="6916504" cy="73684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>
                <a:solidFill>
                  <a:schemeClr val="tx1"/>
                </a:solidFill>
              </a:rPr>
              <a:t>INFORMAZIONI SUL CORSO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0AE1627-15CA-480E-A5CD-0881C2521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6598" y="203539"/>
            <a:ext cx="813429" cy="93797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293ED7FA-97B7-70BC-E43F-E97C350560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285" y="1289597"/>
            <a:ext cx="6324115" cy="4727828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3ADFE96-131B-41AE-38BC-ECA80407FAE6}"/>
              </a:ext>
            </a:extLst>
          </p:cNvPr>
          <p:cNvSpPr txBox="1"/>
          <p:nvPr/>
        </p:nvSpPr>
        <p:spPr>
          <a:xfrm>
            <a:off x="7592620" y="1789263"/>
            <a:ext cx="4271795" cy="230832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it-IT" sz="2400" b="1" dirty="0"/>
              <a:t>LIBRO:</a:t>
            </a:r>
            <a:r>
              <a:rPr lang="it-IT" sz="2400" dirty="0"/>
              <a:t>  </a:t>
            </a:r>
            <a:r>
              <a:rPr lang="it-IT" sz="2400" b="1" i="1" dirty="0"/>
              <a:t>Nuovo Contatto.</a:t>
            </a:r>
            <a:r>
              <a:rPr lang="it-IT" sz="2400" i="1" dirty="0"/>
              <a:t> Corso di lingua e civiltà italiana per stranieri. </a:t>
            </a:r>
            <a:r>
              <a:rPr lang="it-IT" sz="2400" b="1" i="1" dirty="0"/>
              <a:t>Manuale A2</a:t>
            </a:r>
            <a:r>
              <a:rPr lang="it-IT" sz="2400" dirty="0"/>
              <a:t>, Loescher editore, ISBN </a:t>
            </a:r>
            <a:r>
              <a:rPr lang="it-IT" sz="2400" b="1" dirty="0"/>
              <a:t>8858308689</a:t>
            </a:r>
          </a:p>
          <a:p>
            <a:r>
              <a:rPr lang="it-IT" sz="2400" b="1" dirty="0"/>
              <a:t>Libreria Universitaria, via Pignolo</a:t>
            </a:r>
            <a:endParaRPr lang="it-IT" sz="2400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52E9655-464A-61F5-A89F-7FA4C59B99AF}"/>
              </a:ext>
            </a:extLst>
          </p:cNvPr>
          <p:cNvSpPr txBox="1"/>
          <p:nvPr/>
        </p:nvSpPr>
        <p:spPr>
          <a:xfrm>
            <a:off x="178285" y="6017425"/>
            <a:ext cx="6324114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it-IT" b="1"/>
              <a:t>Materiali e lavagna dei corsi su </a:t>
            </a:r>
            <a:r>
              <a:rPr lang="it-IT" b="1" i="1"/>
              <a:t>Moodle</a:t>
            </a:r>
            <a:r>
              <a:rPr lang="it-IT"/>
              <a:t>: https://elearning15.unibg.it/course/view.php?id=3354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99D6A6CE-FAEF-CF74-7770-05EA96737E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1031" y="3787215"/>
            <a:ext cx="2107475" cy="286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704202"/>
      </p:ext>
    </p:extLst>
  </p:cSld>
  <p:clrMapOvr>
    <a:masterClrMapping/>
  </p:clrMapOvr>
  <p:transition spd="slow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E8DD9-228E-9996-3613-74359DD80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e 1">
            <a:extLst>
              <a:ext uri="{FF2B5EF4-FFF2-40B4-BE49-F238E27FC236}">
                <a16:creationId xmlns:a16="http://schemas.microsoft.com/office/drawing/2014/main" id="{F3D9A6DB-C937-3D4C-2997-CE0979E16A8F}"/>
              </a:ext>
            </a:extLst>
          </p:cNvPr>
          <p:cNvSpPr/>
          <p:nvPr/>
        </p:nvSpPr>
        <p:spPr>
          <a:xfrm>
            <a:off x="5574074" y="3911758"/>
            <a:ext cx="3384376" cy="18722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cap="all" dirty="0"/>
              <a:t>FATE ERRORI!</a:t>
            </a:r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0DDE0B13-93DA-B4E7-5C9C-8C55FAB0B88A}"/>
              </a:ext>
            </a:extLst>
          </p:cNvPr>
          <p:cNvSpPr/>
          <p:nvPr/>
        </p:nvSpPr>
        <p:spPr>
          <a:xfrm>
            <a:off x="1537813" y="4068688"/>
            <a:ext cx="2808312" cy="165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ASCOLTATE</a:t>
            </a:r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1BD61100-FBA7-984F-E116-B668224DCA87}"/>
              </a:ext>
            </a:extLst>
          </p:cNvPr>
          <p:cNvSpPr/>
          <p:nvPr/>
        </p:nvSpPr>
        <p:spPr>
          <a:xfrm>
            <a:off x="1066303" y="1565176"/>
            <a:ext cx="3026302" cy="165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PARTECIPATE</a:t>
            </a:r>
          </a:p>
          <a:p>
            <a:pPr algn="ctr"/>
            <a:endParaRPr lang="it-IT" sz="2400" b="1" dirty="0"/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9AC69BC1-2C6D-5BBC-311F-404A2650416E}"/>
              </a:ext>
            </a:extLst>
          </p:cNvPr>
          <p:cNvSpPr/>
          <p:nvPr/>
        </p:nvSpPr>
        <p:spPr>
          <a:xfrm>
            <a:off x="6229641" y="1695623"/>
            <a:ext cx="2808312" cy="165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FATE DOMANDE</a:t>
            </a: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6B5D193E-28BA-E036-6F20-BFD98707A7B2}"/>
              </a:ext>
            </a:extLst>
          </p:cNvPr>
          <p:cNvSpPr/>
          <p:nvPr/>
        </p:nvSpPr>
        <p:spPr>
          <a:xfrm>
            <a:off x="695400" y="404664"/>
            <a:ext cx="8496944" cy="73684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>
                <a:solidFill>
                  <a:schemeClr val="tx1"/>
                </a:solidFill>
              </a:rPr>
              <a:t>E’IL </a:t>
            </a:r>
            <a:r>
              <a:rPr lang="it-IT" sz="3200" b="1" dirty="0">
                <a:solidFill>
                  <a:srgbClr val="0070C0"/>
                </a:solidFill>
              </a:rPr>
              <a:t>VOSTRO</a:t>
            </a:r>
            <a:r>
              <a:rPr lang="it-IT" sz="3200" b="1" dirty="0">
                <a:solidFill>
                  <a:schemeClr val="tx1"/>
                </a:solidFill>
              </a:rPr>
              <a:t> CORSO…..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0AE0C97-9599-191E-E859-0B6A137EA4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1238" y="2455758"/>
            <a:ext cx="813429" cy="937973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2180A39-A08E-84E7-B4F1-D6A153D629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2233" y="5292824"/>
            <a:ext cx="1679022" cy="98228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10336679-A8C1-B4EE-A730-1F43EB09FB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4900" y="2588479"/>
            <a:ext cx="1580628" cy="126576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302BAD6-6CF2-0F01-8DB0-1EFA886E9F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3320" y="2393268"/>
            <a:ext cx="1518914" cy="1265762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FFCC52CC-2992-2396-DB06-7DDFEDC5CB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3320" y="5157009"/>
            <a:ext cx="2871610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715019"/>
      </p:ext>
    </p:extLst>
  </p:cSld>
  <p:clrMapOvr>
    <a:masterClrMapping/>
  </p:clrMapOvr>
  <p:transition spd="slow"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40C21C36-1D74-4CFA-A032-785400DA1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3562" y="665070"/>
            <a:ext cx="5262172" cy="5960469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4B0D96E3-BFD7-46B7-A561-0ABCEB997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90" y="263012"/>
            <a:ext cx="7416087" cy="598225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Mi presento con Il mio stemma 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CB833889-31CA-48B9-BCE9-E0A14EC978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36015" y="3457744"/>
            <a:ext cx="3137244" cy="3137244"/>
          </a:xfrm>
          <a:prstGeom prst="rect">
            <a:avLst/>
          </a:prstGeom>
        </p:spPr>
      </p:pic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A6A1F4F8-0093-4220-B23A-F276E75DFBE5}"/>
              </a:ext>
            </a:extLst>
          </p:cNvPr>
          <p:cNvCxnSpPr/>
          <p:nvPr/>
        </p:nvCxnSpPr>
        <p:spPr>
          <a:xfrm>
            <a:off x="8484781" y="861237"/>
            <a:ext cx="0" cy="428492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9372951D-C1EA-45DE-B831-9E9ABDF1B946}"/>
              </a:ext>
            </a:extLst>
          </p:cNvPr>
          <p:cNvCxnSpPr/>
          <p:nvPr/>
        </p:nvCxnSpPr>
        <p:spPr>
          <a:xfrm>
            <a:off x="6942338" y="2894120"/>
            <a:ext cx="305391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9EBC956-D96F-4CF7-9A33-42780E9B380E}"/>
              </a:ext>
            </a:extLst>
          </p:cNvPr>
          <p:cNvSpPr txBox="1"/>
          <p:nvPr/>
        </p:nvSpPr>
        <p:spPr>
          <a:xfrm>
            <a:off x="7226423" y="1509204"/>
            <a:ext cx="1258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chemeClr val="bg1"/>
                </a:solidFill>
              </a:rPr>
              <a:t>ANIMALE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275EE670-2549-422D-8931-190207BA767B}"/>
              </a:ext>
            </a:extLst>
          </p:cNvPr>
          <p:cNvSpPr/>
          <p:nvPr/>
        </p:nvSpPr>
        <p:spPr>
          <a:xfrm>
            <a:off x="8704150" y="1878536"/>
            <a:ext cx="8638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chemeClr val="bg1"/>
                </a:solidFill>
              </a:rPr>
              <a:t>CITTA’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00710FC-D481-408F-8DE5-2E2FC0CA63A3}"/>
              </a:ext>
            </a:extLst>
          </p:cNvPr>
          <p:cNvSpPr txBox="1"/>
          <p:nvPr/>
        </p:nvSpPr>
        <p:spPr>
          <a:xfrm>
            <a:off x="7243661" y="3370641"/>
            <a:ext cx="1258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chemeClr val="bg1"/>
                </a:solidFill>
              </a:rPr>
              <a:t>MUSICA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25E3A53-AAE8-4E38-B2B5-9FAB4BB21F18}"/>
              </a:ext>
            </a:extLst>
          </p:cNvPr>
          <p:cNvSpPr txBox="1"/>
          <p:nvPr/>
        </p:nvSpPr>
        <p:spPr>
          <a:xfrm>
            <a:off x="8585378" y="3070766"/>
            <a:ext cx="14108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chemeClr val="bg1"/>
                </a:solidFill>
              </a:rPr>
              <a:t>PASSIONE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sz="1600" dirty="0">
                <a:solidFill>
                  <a:schemeClr val="bg1"/>
                </a:solidFill>
              </a:rPr>
              <a:t>(sport, attività del tempo libero, ecc.)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9A292CF-8565-4171-872E-AB08E29E8296}"/>
              </a:ext>
            </a:extLst>
          </p:cNvPr>
          <p:cNvSpPr txBox="1"/>
          <p:nvPr/>
        </p:nvSpPr>
        <p:spPr>
          <a:xfrm>
            <a:off x="415643" y="1336980"/>
            <a:ext cx="47673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 gruppi di 3. Disegnate o scrivete le cose che vorreste mettere nel vostro stemma. Poi presentatevi al gruppo.</a:t>
            </a:r>
            <a:br>
              <a:rPr lang="it-IT" dirty="0"/>
            </a:br>
            <a:r>
              <a:rPr lang="it-IT" dirty="0"/>
              <a:t>CITTA’</a:t>
            </a:r>
          </a:p>
          <a:p>
            <a:r>
              <a:rPr lang="it-IT" dirty="0"/>
              <a:t>PAESAGGIO </a:t>
            </a:r>
          </a:p>
          <a:p>
            <a:r>
              <a:rPr lang="it-IT" dirty="0"/>
              <a:t>ANIMALE</a:t>
            </a:r>
          </a:p>
          <a:p>
            <a:r>
              <a:rPr lang="it-IT" dirty="0"/>
              <a:t>MUSICA</a:t>
            </a:r>
          </a:p>
          <a:p>
            <a:r>
              <a:rPr lang="it-IT" dirty="0"/>
              <a:t>* colore</a:t>
            </a:r>
          </a:p>
        </p:txBody>
      </p:sp>
      <p:sp>
        <p:nvSpPr>
          <p:cNvPr id="6" name="Fumetto: ovale 5">
            <a:extLst>
              <a:ext uri="{FF2B5EF4-FFF2-40B4-BE49-F238E27FC236}">
                <a16:creationId xmlns:a16="http://schemas.microsoft.com/office/drawing/2014/main" id="{76FE8FC8-7781-4F43-97BC-93E109C504EB}"/>
              </a:ext>
            </a:extLst>
          </p:cNvPr>
          <p:cNvSpPr/>
          <p:nvPr/>
        </p:nvSpPr>
        <p:spPr>
          <a:xfrm>
            <a:off x="3552887" y="2090061"/>
            <a:ext cx="3053919" cy="2125541"/>
          </a:xfrm>
          <a:prstGeom prst="wedgeEllipseCallout">
            <a:avLst>
              <a:gd name="adj1" fmla="val -93584"/>
              <a:gd name="adj2" fmla="val -187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Ho messo questa/o (città/animale/ecc.)</a:t>
            </a:r>
          </a:p>
          <a:p>
            <a:pPr algn="ctr"/>
            <a:r>
              <a:rPr lang="it-IT" dirty="0"/>
              <a:t>perché…</a:t>
            </a:r>
          </a:p>
        </p:txBody>
      </p:sp>
    </p:spTree>
    <p:extLst>
      <p:ext uri="{BB962C8B-B14F-4D97-AF65-F5344CB8AC3E}">
        <p14:creationId xmlns:p14="http://schemas.microsoft.com/office/powerpoint/2010/main" val="3761935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3775" y="250872"/>
            <a:ext cx="10364451" cy="370920"/>
          </a:xfrm>
        </p:spPr>
        <p:txBody>
          <a:bodyPr>
            <a:normAutofit fontScale="90000"/>
          </a:bodyPr>
          <a:lstStyle/>
          <a:p>
            <a:r>
              <a:rPr lang="it-IT" dirty="0"/>
              <a:t>ASCOLTIAMO!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4737" y="4164739"/>
            <a:ext cx="5021900" cy="2572559"/>
          </a:xfrm>
        </p:spPr>
        <p:txBody>
          <a:bodyPr>
            <a:normAutofit fontScale="70000" lnSpcReduction="20000"/>
          </a:bodyPr>
          <a:lstStyle/>
          <a:p>
            <a:r>
              <a:rPr lang="it-IT" dirty="0"/>
              <a:t>Informazioni </a:t>
            </a:r>
            <a:r>
              <a:rPr lang="it-IT" dirty="0" err="1"/>
              <a:t>Yoshiko</a:t>
            </a:r>
            <a:endParaRPr lang="it-IT" dirty="0"/>
          </a:p>
          <a:p>
            <a:r>
              <a:rPr lang="it-IT" sz="1800" dirty="0"/>
              <a:t>Ha 25 anni, </a:t>
            </a:r>
            <a:r>
              <a:rPr lang="it-IT" sz="1800" dirty="0" err="1"/>
              <a:t>e’</a:t>
            </a:r>
            <a:r>
              <a:rPr lang="it-IT" sz="1800" dirty="0"/>
              <a:t> giapponese</a:t>
            </a:r>
          </a:p>
          <a:p>
            <a:r>
              <a:rPr lang="it-IT" sz="1800" dirty="0"/>
              <a:t>È insegnante di giapponese, </a:t>
            </a:r>
            <a:r>
              <a:rPr lang="it-IT" sz="1800" dirty="0" err="1"/>
              <a:t>e’</a:t>
            </a:r>
            <a:r>
              <a:rPr lang="it-IT" sz="1800" dirty="0"/>
              <a:t> sposata con un italiano</a:t>
            </a:r>
          </a:p>
          <a:p>
            <a:r>
              <a:rPr lang="it-IT" sz="1800" dirty="0"/>
              <a:t>Le piace </a:t>
            </a:r>
            <a:r>
              <a:rPr lang="it-IT" sz="1800" dirty="0" err="1"/>
              <a:t>milano</a:t>
            </a:r>
            <a:r>
              <a:rPr lang="it-IT" sz="1800" dirty="0"/>
              <a:t> perché ci sono molte cose da fare (molti Locali)</a:t>
            </a:r>
          </a:p>
          <a:p>
            <a:r>
              <a:rPr lang="it-IT" sz="1800" dirty="0"/>
              <a:t>Le manca la sua famiglia</a:t>
            </a:r>
          </a:p>
          <a:p>
            <a:r>
              <a:rPr lang="it-IT" sz="1800" dirty="0"/>
              <a:t>Ha conosciuto suo marito a un concerto di </a:t>
            </a:r>
            <a:r>
              <a:rPr lang="it-IT" sz="1800" dirty="0" err="1"/>
              <a:t>tiziano</a:t>
            </a:r>
            <a:r>
              <a:rPr lang="it-IT" sz="1800" dirty="0"/>
              <a:t> ferro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46" y="753465"/>
            <a:ext cx="7629358" cy="3199859"/>
          </a:xfrm>
          <a:prstGeom prst="rect">
            <a:avLst/>
          </a:prstGeom>
        </p:spPr>
      </p:pic>
      <p:sp>
        <p:nvSpPr>
          <p:cNvPr id="6" name="Segnaposto contenuto 2"/>
          <p:cNvSpPr txBox="1">
            <a:spLocks/>
          </p:cNvSpPr>
          <p:nvPr/>
        </p:nvSpPr>
        <p:spPr>
          <a:xfrm>
            <a:off x="5697349" y="4164739"/>
            <a:ext cx="5517503" cy="232811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Informazioni Andy</a:t>
            </a:r>
          </a:p>
          <a:p>
            <a:r>
              <a:rPr lang="it-IT" dirty="0"/>
              <a:t>Ha 27 anni, </a:t>
            </a:r>
            <a:r>
              <a:rPr lang="it-IT" dirty="0" err="1"/>
              <a:t>e’</a:t>
            </a:r>
            <a:r>
              <a:rPr lang="it-IT" dirty="0"/>
              <a:t> americano, di san </a:t>
            </a:r>
            <a:r>
              <a:rPr lang="it-IT" dirty="0" err="1"/>
              <a:t>diego</a:t>
            </a:r>
            <a:endParaRPr lang="it-IT" dirty="0"/>
          </a:p>
          <a:p>
            <a:r>
              <a:rPr lang="it-IT" dirty="0"/>
              <a:t>Studia, fa un master di ingegneria</a:t>
            </a:r>
          </a:p>
          <a:p>
            <a:r>
              <a:rPr lang="it-IT" dirty="0"/>
              <a:t>Gli piace </a:t>
            </a:r>
            <a:r>
              <a:rPr lang="it-IT" dirty="0" err="1"/>
              <a:t>milano</a:t>
            </a:r>
            <a:r>
              <a:rPr lang="it-IT" dirty="0"/>
              <a:t> ma gli manca il mare</a:t>
            </a:r>
          </a:p>
          <a:p>
            <a:r>
              <a:rPr lang="it-IT" dirty="0"/>
              <a:t>Vive con altri studenti, </a:t>
            </a:r>
            <a:r>
              <a:rPr lang="it-IT" dirty="0" err="1"/>
              <a:t>e’</a:t>
            </a:r>
            <a:r>
              <a:rPr lang="it-IT" dirty="0"/>
              <a:t> fidanzato</a:t>
            </a:r>
          </a:p>
          <a:p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83F1DE1-6C17-4692-BF8B-E065F5B50ECF}"/>
              </a:ext>
            </a:extLst>
          </p:cNvPr>
          <p:cNvSpPr txBox="1"/>
          <p:nvPr/>
        </p:nvSpPr>
        <p:spPr>
          <a:xfrm>
            <a:off x="9114739" y="1089965"/>
            <a:ext cx="2333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3273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9AF065E8-0F8B-68ED-051C-72EB716268EE}"/>
              </a:ext>
            </a:extLst>
          </p:cNvPr>
          <p:cNvSpPr txBox="1"/>
          <p:nvPr/>
        </p:nvSpPr>
        <p:spPr>
          <a:xfrm>
            <a:off x="1055287" y="843633"/>
            <a:ext cx="5241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STUDIARE / IMPARARE UNA LINGUA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B98C907-5829-6D84-588C-314BBF89724A}"/>
              </a:ext>
            </a:extLst>
          </p:cNvPr>
          <p:cNvSpPr txBox="1"/>
          <p:nvPr/>
        </p:nvSpPr>
        <p:spPr>
          <a:xfrm>
            <a:off x="950613" y="2107344"/>
            <a:ext cx="44995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FACILE vs DIFFICILE</a:t>
            </a:r>
          </a:p>
          <a:p>
            <a:endParaRPr lang="it-IT" dirty="0"/>
          </a:p>
          <a:p>
            <a:r>
              <a:rPr lang="it-IT" dirty="0"/>
              <a:t>MI PIACE… / NON MI PIACE….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5DCAD19-4B07-18E4-2AC6-A3ED4BFE0F28}"/>
              </a:ext>
            </a:extLst>
          </p:cNvPr>
          <p:cNvSpPr txBox="1"/>
          <p:nvPr/>
        </p:nvSpPr>
        <p:spPr>
          <a:xfrm>
            <a:off x="6220535" y="3873494"/>
            <a:ext cx="42822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FF0000"/>
                </a:solidFill>
              </a:rPr>
              <a:t>IN ITALIANO PER ME E’ DIFFICLE..</a:t>
            </a:r>
            <a:r>
              <a:rPr lang="it-IT" sz="2000" dirty="0"/>
              <a:t>.</a:t>
            </a:r>
          </a:p>
          <a:p>
            <a:r>
              <a:rPr lang="it-IT" sz="2000" dirty="0"/>
              <a:t>Coniugare i verbi</a:t>
            </a:r>
          </a:p>
          <a:p>
            <a:r>
              <a:rPr lang="it-IT" sz="2000" dirty="0"/>
              <a:t>I tempi dei verbi</a:t>
            </a:r>
          </a:p>
          <a:p>
            <a:r>
              <a:rPr lang="it-IT" sz="2000" dirty="0"/>
              <a:t>I verbi irregolari</a:t>
            </a:r>
          </a:p>
          <a:p>
            <a:r>
              <a:rPr lang="it-IT" sz="2000" dirty="0"/>
              <a:t>Parlare</a:t>
            </a:r>
          </a:p>
          <a:p>
            <a:r>
              <a:rPr lang="it-IT" sz="2000" dirty="0"/>
              <a:t>preposizioni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8889248-A235-5042-3EAA-E53C5F82DFF3}"/>
              </a:ext>
            </a:extLst>
          </p:cNvPr>
          <p:cNvSpPr txBox="1"/>
          <p:nvPr/>
        </p:nvSpPr>
        <p:spPr>
          <a:xfrm>
            <a:off x="761496" y="3893496"/>
            <a:ext cx="428229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FF0000"/>
                </a:solidFill>
              </a:rPr>
              <a:t>BUONE IDEE PER IMPARARE L’ITALIANO…</a:t>
            </a:r>
          </a:p>
          <a:p>
            <a:r>
              <a:rPr lang="it-IT" sz="2000" dirty="0"/>
              <a:t>Ascoltare canzoni</a:t>
            </a:r>
          </a:p>
          <a:p>
            <a:r>
              <a:rPr lang="it-IT" sz="2000" dirty="0"/>
              <a:t>Avere un fidanzato italiano</a:t>
            </a:r>
          </a:p>
          <a:p>
            <a:r>
              <a:rPr lang="it-IT" sz="2000" dirty="0"/>
              <a:t>Leggere</a:t>
            </a:r>
          </a:p>
          <a:p>
            <a:r>
              <a:rPr lang="it-IT" sz="2000" dirty="0"/>
              <a:t>Usare delle app: es. </a:t>
            </a:r>
            <a:r>
              <a:rPr lang="it-IT" sz="2000" dirty="0" err="1"/>
              <a:t>Duolingo</a:t>
            </a:r>
            <a:endParaRPr lang="it-IT" sz="2000" dirty="0"/>
          </a:p>
          <a:p>
            <a:r>
              <a:rPr lang="it-IT" sz="2000" dirty="0"/>
              <a:t>Ascoltare dei podcast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8978F72-FC72-391A-B93A-A522A4047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7243" y="412398"/>
            <a:ext cx="5287113" cy="257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310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CB64BBB3-F523-48E8-A3DC-411138991652}"/>
              </a:ext>
            </a:extLst>
          </p:cNvPr>
          <p:cNvSpPr txBox="1"/>
          <p:nvPr/>
        </p:nvSpPr>
        <p:spPr>
          <a:xfrm>
            <a:off x="656949" y="257452"/>
            <a:ext cx="2529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PAROLE UTILI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72D55A4-5B12-4F06-8EAC-295523EDCE91}"/>
              </a:ext>
            </a:extLst>
          </p:cNvPr>
          <p:cNvSpPr txBox="1"/>
          <p:nvPr/>
        </p:nvSpPr>
        <p:spPr>
          <a:xfrm>
            <a:off x="452761" y="1109709"/>
            <a:ext cx="7510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14" y="947663"/>
            <a:ext cx="5225293" cy="3269628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B64BBB3-F523-48E8-A3DC-411138991652}"/>
              </a:ext>
            </a:extLst>
          </p:cNvPr>
          <p:cNvSpPr txBox="1"/>
          <p:nvPr/>
        </p:nvSpPr>
        <p:spPr>
          <a:xfrm>
            <a:off x="7210150" y="232546"/>
            <a:ext cx="42716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DOMANDE UTILI</a:t>
            </a:r>
          </a:p>
          <a:p>
            <a:r>
              <a:rPr lang="it-IT" sz="2400" b="1" dirty="0"/>
              <a:t>Che cosa dici per …………?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8385" y="1294375"/>
            <a:ext cx="4535227" cy="1924035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386499" y="4326903"/>
            <a:ext cx="51218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OGGETTI: l’astuccio: la penna, la matita, la gomma, il libro, l’orologio, l’insegnante (il professore/la professoressa), le cuffie (le cuffiette), lo zaino, la borsa, il dizionario, il tavolo (la scrivania, il banco), il computer/PC/portatile, il cellulare/telefono, un foglio/i fogli, la calcolatrice, le forbici (per tagliare), la lavagna, il quaderno</a:t>
            </a:r>
          </a:p>
        </p:txBody>
      </p:sp>
      <p:sp>
        <p:nvSpPr>
          <p:cNvPr id="10" name="Rettangolo arrotondato 9"/>
          <p:cNvSpPr/>
          <p:nvPr/>
        </p:nvSpPr>
        <p:spPr>
          <a:xfrm>
            <a:off x="4449452" y="124004"/>
            <a:ext cx="2215299" cy="5951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/>
              <a:t>IN CLASSE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55E7D96-D827-4FD3-8F26-78BB86D044FC}"/>
              </a:ext>
            </a:extLst>
          </p:cNvPr>
          <p:cNvSpPr txBox="1"/>
          <p:nvPr/>
        </p:nvSpPr>
        <p:spPr>
          <a:xfrm>
            <a:off x="6934810" y="3745382"/>
            <a:ext cx="45470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it-IT" b="1" dirty="0"/>
              <a:t>Come si dice </a:t>
            </a:r>
            <a:r>
              <a:rPr lang="it-IT" dirty="0"/>
              <a:t>«book» in italiano?</a:t>
            </a:r>
          </a:p>
          <a:p>
            <a:pPr marL="342900" indent="-342900">
              <a:buAutoNum type="alphaUcPeriod"/>
            </a:pPr>
            <a:r>
              <a:rPr lang="it-IT" b="1" dirty="0"/>
              <a:t>Che cosa significa</a:t>
            </a:r>
            <a:r>
              <a:rPr lang="it-IT" dirty="0"/>
              <a:t>/vuol dire «borraccia»? /</a:t>
            </a:r>
            <a:r>
              <a:rPr lang="it-IT" b="1" dirty="0"/>
              <a:t>Che cos’è </a:t>
            </a:r>
            <a:r>
              <a:rPr lang="it-IT" dirty="0"/>
              <a:t>la «borraccia»? </a:t>
            </a:r>
          </a:p>
          <a:p>
            <a:pPr marL="342900" indent="-342900">
              <a:buAutoNum type="alphaUcPeriod"/>
            </a:pPr>
            <a:r>
              <a:rPr lang="it-IT" b="1" dirty="0"/>
              <a:t>Come si scrive </a:t>
            </a:r>
            <a:r>
              <a:rPr lang="it-IT" dirty="0"/>
              <a:t>«borraccia»?</a:t>
            </a:r>
          </a:p>
          <a:p>
            <a:pPr marL="342900" indent="-342900">
              <a:buAutoNum type="alphaUcPeriod"/>
            </a:pPr>
            <a:r>
              <a:rPr lang="it-IT" dirty="0"/>
              <a:t>D. </a:t>
            </a:r>
            <a:r>
              <a:rPr lang="it-IT" b="1" dirty="0"/>
              <a:t>Scusa</a:t>
            </a:r>
            <a:r>
              <a:rPr lang="it-IT" dirty="0"/>
              <a:t> (tu) / </a:t>
            </a:r>
            <a:r>
              <a:rPr lang="it-IT" b="1" dirty="0"/>
              <a:t>Scusi</a:t>
            </a:r>
            <a:r>
              <a:rPr lang="it-IT" dirty="0"/>
              <a:t> (formale) </a:t>
            </a:r>
            <a:r>
              <a:rPr lang="it-IT" b="1" dirty="0"/>
              <a:t>non ho capito, puoi </a:t>
            </a:r>
            <a:r>
              <a:rPr lang="it-IT" dirty="0"/>
              <a:t>(tu) /</a:t>
            </a:r>
            <a:r>
              <a:rPr lang="it-IT" b="1" dirty="0"/>
              <a:t>può ripetere, per favore</a:t>
            </a:r>
            <a:r>
              <a:rPr lang="it-IT" dirty="0"/>
              <a:t>?</a:t>
            </a:r>
          </a:p>
          <a:p>
            <a:pPr marL="342900" indent="-342900">
              <a:buAutoNum type="alphaUcPeriod"/>
            </a:pPr>
            <a:r>
              <a:rPr lang="it-IT" dirty="0"/>
              <a:t>Ho capito, grazie</a:t>
            </a:r>
          </a:p>
          <a:p>
            <a:pPr marL="342900" indent="-342900">
              <a:buAutoNum type="alphaUcPeriod"/>
            </a:pPr>
            <a:r>
              <a:rPr lang="it-IT" dirty="0"/>
              <a:t>Scusi per il ritardo.</a:t>
            </a:r>
          </a:p>
        </p:txBody>
      </p:sp>
    </p:spTree>
    <p:extLst>
      <p:ext uri="{BB962C8B-B14F-4D97-AF65-F5344CB8AC3E}">
        <p14:creationId xmlns:p14="http://schemas.microsoft.com/office/powerpoint/2010/main" val="1211445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4BC11-C7B1-E908-3852-2A071E3C3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4DD28559-D0F3-531B-B41C-B0A63810EC5C}"/>
              </a:ext>
            </a:extLst>
          </p:cNvPr>
          <p:cNvSpPr txBox="1"/>
          <p:nvPr/>
        </p:nvSpPr>
        <p:spPr>
          <a:xfrm>
            <a:off x="656949" y="257452"/>
            <a:ext cx="2529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PAROLE UTILI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477A5EC-7D18-AB95-ECA5-45767F9FECA4}"/>
              </a:ext>
            </a:extLst>
          </p:cNvPr>
          <p:cNvSpPr txBox="1"/>
          <p:nvPr/>
        </p:nvSpPr>
        <p:spPr>
          <a:xfrm>
            <a:off x="452761" y="1109709"/>
            <a:ext cx="7510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AD8E8C9-0DDC-2E01-10CE-4248C42F7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14" y="947663"/>
            <a:ext cx="5225293" cy="3269628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9EA44D1-73A4-F6F0-B327-FCC8ADD8E3BC}"/>
              </a:ext>
            </a:extLst>
          </p:cNvPr>
          <p:cNvSpPr txBox="1"/>
          <p:nvPr/>
        </p:nvSpPr>
        <p:spPr>
          <a:xfrm>
            <a:off x="7210150" y="232546"/>
            <a:ext cx="42716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DOMANDE UTILI</a:t>
            </a:r>
          </a:p>
          <a:p>
            <a:r>
              <a:rPr lang="it-IT" sz="2400" b="1" dirty="0"/>
              <a:t>Che cosa dici per …………?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C2D342B1-DB33-627E-124D-ACC269A21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8385" y="1294375"/>
            <a:ext cx="4535227" cy="1924035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93FBA4E7-996A-D1F3-E165-0CDE508B0003}"/>
              </a:ext>
            </a:extLst>
          </p:cNvPr>
          <p:cNvSpPr txBox="1"/>
          <p:nvPr/>
        </p:nvSpPr>
        <p:spPr>
          <a:xfrm>
            <a:off x="386499" y="4326903"/>
            <a:ext cx="5121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OGGETTI:</a:t>
            </a:r>
          </a:p>
        </p:txBody>
      </p:sp>
      <p:sp>
        <p:nvSpPr>
          <p:cNvPr id="10" name="Rettangolo arrotondato 9">
            <a:extLst>
              <a:ext uri="{FF2B5EF4-FFF2-40B4-BE49-F238E27FC236}">
                <a16:creationId xmlns:a16="http://schemas.microsoft.com/office/drawing/2014/main" id="{ED8FFE0E-69A0-2F10-34C9-01BA83308F4B}"/>
              </a:ext>
            </a:extLst>
          </p:cNvPr>
          <p:cNvSpPr/>
          <p:nvPr/>
        </p:nvSpPr>
        <p:spPr>
          <a:xfrm>
            <a:off x="4449452" y="124004"/>
            <a:ext cx="2215299" cy="5951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/>
              <a:t>IN CLASSE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850A1F5-7E7D-2C14-10C8-BC4DB274987A}"/>
              </a:ext>
            </a:extLst>
          </p:cNvPr>
          <p:cNvSpPr txBox="1"/>
          <p:nvPr/>
        </p:nvSpPr>
        <p:spPr>
          <a:xfrm>
            <a:off x="6934810" y="3745382"/>
            <a:ext cx="4547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it-IT" dirty="0"/>
              <a:t>Come si dice «book» in italiano?</a:t>
            </a:r>
          </a:p>
          <a:p>
            <a:pPr marL="342900" indent="-342900">
              <a:buAutoNum type="alphaUcPeriod"/>
            </a:pPr>
            <a:r>
              <a:rPr lang="it-IT" dirty="0"/>
              <a:t>Che (cosa) </a:t>
            </a:r>
            <a:r>
              <a:rPr lang="it-IT" dirty="0">
                <a:solidFill>
                  <a:srgbClr val="FF0000"/>
                </a:solidFill>
              </a:rPr>
              <a:t>significa/vuol dire </a:t>
            </a:r>
            <a:r>
              <a:rPr lang="it-IT" dirty="0"/>
              <a:t>«terrazza»? </a:t>
            </a:r>
          </a:p>
          <a:p>
            <a:pPr marL="342900" indent="-342900">
              <a:buAutoNum type="alphaUcPeriod"/>
            </a:pPr>
            <a:r>
              <a:rPr lang="it-IT" dirty="0"/>
              <a:t>Come si scrive «terrazza»?</a:t>
            </a:r>
          </a:p>
          <a:p>
            <a:r>
              <a:rPr lang="it-IT" dirty="0"/>
              <a:t>D. Mi dispiace/Scusi (F)/ Scusa (NF) non ho capito, può (F)/puoi (NF) ripetere?</a:t>
            </a:r>
          </a:p>
          <a:p>
            <a:r>
              <a:rPr lang="it-IT" dirty="0"/>
              <a:t>(DARE DEL LEI -&gt; FORMALE)</a:t>
            </a:r>
          </a:p>
          <a:p>
            <a:r>
              <a:rPr lang="it-IT" dirty="0"/>
              <a:t>F. Mi dispiace, sono in ritardo, ho avuto un problema</a:t>
            </a:r>
          </a:p>
          <a:p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E815DAF-7BA7-176A-ABB1-F612CC0AF502}"/>
              </a:ext>
            </a:extLst>
          </p:cNvPr>
          <p:cNvSpPr txBox="1"/>
          <p:nvPr/>
        </p:nvSpPr>
        <p:spPr>
          <a:xfrm>
            <a:off x="573614" y="4835347"/>
            <a:ext cx="50517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Computer (pc), dizionario, zaino, banco, penna, matita, l’orologio, l’astuccio, la lavagna, il professore/la professoressa, la gomma (cancellare), il quaderno, il foglio, le forbici, le cuffiette</a:t>
            </a:r>
          </a:p>
        </p:txBody>
      </p:sp>
    </p:spTree>
    <p:extLst>
      <p:ext uri="{BB962C8B-B14F-4D97-AF65-F5344CB8AC3E}">
        <p14:creationId xmlns:p14="http://schemas.microsoft.com/office/powerpoint/2010/main" val="1877523088"/>
      </p:ext>
    </p:extLst>
  </p:cSld>
  <p:clrMapOvr>
    <a:masterClrMapping/>
  </p:clrMapOvr>
</p:sld>
</file>

<file path=ppt/theme/theme1.xml><?xml version="1.0" encoding="utf-8"?>
<a:theme xmlns:a="http://schemas.openxmlformats.org/drawingml/2006/main" name="Goccia">
  <a:themeElements>
    <a:clrScheme name="Gocci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Gocci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occi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Goccia</Template>
  <TotalTime>2236</TotalTime>
  <Words>914</Words>
  <Application>Microsoft Office PowerPoint</Application>
  <PresentationFormat>Widescreen</PresentationFormat>
  <Paragraphs>120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6" baseType="lpstr">
      <vt:lpstr>Arial</vt:lpstr>
      <vt:lpstr>Calibri</vt:lpstr>
      <vt:lpstr>Tw Cen MT</vt:lpstr>
      <vt:lpstr>Goccia</vt:lpstr>
      <vt:lpstr>                CORSO INTENSIVO Livello A2 Insegnante: Monica Piantoni (monica.piantoni@unibg.it) 1-11 settembre 2026 Primo incontro           </vt:lpstr>
      <vt:lpstr>Presentazione standard di PowerPoint</vt:lpstr>
      <vt:lpstr>Presentazione standard di PowerPoint</vt:lpstr>
      <vt:lpstr>Presentazione standard di PowerPoint</vt:lpstr>
      <vt:lpstr>Mi presento con Il mio stemma </vt:lpstr>
      <vt:lpstr>ASCOLTIAMO!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Universita’ di BERGAMO Corsi di Italiano per Stranieri  CORSI INTENSIVI  I semestre a.a. 2020/21     CORSO DI ITALIANO ECONOMICO-GIURIDICO Insegnante: Monica Piantoni         Lezione del 14/9</dc:title>
  <dc:creator>Monica Piantoni</dc:creator>
  <cp:lastModifiedBy>Monica</cp:lastModifiedBy>
  <cp:revision>85</cp:revision>
  <cp:lastPrinted>2021-02-09T16:17:52Z</cp:lastPrinted>
  <dcterms:created xsi:type="dcterms:W3CDTF">2020-09-14T11:02:13Z</dcterms:created>
  <dcterms:modified xsi:type="dcterms:W3CDTF">2026-09-01T14:09:08Z</dcterms:modified>
</cp:coreProperties>
</file>