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80" r:id="rId7"/>
    <p:sldId id="274" r:id="rId8"/>
    <p:sldId id="257" r:id="rId9"/>
    <p:sldId id="261" r:id="rId10"/>
    <p:sldId id="262" r:id="rId11"/>
    <p:sldId id="263" r:id="rId12"/>
    <p:sldId id="264" r:id="rId13"/>
    <p:sldId id="265" r:id="rId14"/>
    <p:sldId id="266" r:id="rId15"/>
    <p:sldId id="268" r:id="rId16"/>
    <p:sldId id="269" r:id="rId17"/>
    <p:sldId id="270" r:id="rId18"/>
    <p:sldId id="271" r:id="rId19"/>
    <p:sldId id="273" r:id="rId20"/>
    <p:sldId id="279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772270-202D-9557-2896-09D81F7389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FFCCF50-19F8-A2F0-78CE-79CE525D18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B231D19-39AA-A713-5F02-5C86FE5F0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989A-D1AA-4D0E-86EB-5BAB76BF1760}" type="datetimeFigureOut">
              <a:rPr lang="it-IT" smtClean="0"/>
              <a:t>14/12/2022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3AF5E31-D69A-8008-314B-ADB9039D4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3649DB-E28D-00F0-13E5-11B4C9D7F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7FCE-8873-4C20-8698-EDE6A5CD3B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7474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61273F-6037-45DB-EFAC-1945F7E5F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0EDF7B4-F256-35E6-EB3F-7C31D28D00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252F4D1-C292-A32F-F32E-2BEF8D3D2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989A-D1AA-4D0E-86EB-5BAB76BF1760}" type="datetimeFigureOut">
              <a:rPr lang="it-IT" smtClean="0"/>
              <a:t>14/12/2022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7675DE-3401-2803-E0E7-B98AC52AD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E647D21-CDF9-D79D-15F1-C933587C5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7FCE-8873-4C20-8698-EDE6A5CD3B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8666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6DEF492-2627-1600-3389-9CAC8ACCFE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A6460F4-3548-1E9D-690C-08833AD545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5ECB69E-F6A7-27F0-9D20-4DF1AA4A9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989A-D1AA-4D0E-86EB-5BAB76BF1760}" type="datetimeFigureOut">
              <a:rPr lang="it-IT" smtClean="0"/>
              <a:t>14/12/2022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BE6283-08A2-28A6-CF1D-E52C9F246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581783C-2568-EF46-A94A-2DE0A616C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7FCE-8873-4C20-8698-EDE6A5CD3B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634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144970-6C7B-6DDB-9D44-836F68C1F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4FCD92-C9CD-9EF4-279D-BE1CB4D4E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57FA577-44C1-A730-3DFB-AD21A6F5E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989A-D1AA-4D0E-86EB-5BAB76BF1760}" type="datetimeFigureOut">
              <a:rPr lang="it-IT" smtClean="0"/>
              <a:t>14/12/2022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484121-0D41-829F-F5D4-1CFA10FC9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B357F99-5C43-FDD1-309A-A86E7DDAD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7FCE-8873-4C20-8698-EDE6A5CD3B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1110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7D9226-238B-2B32-E038-5C6AA1FC3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15D6853-FEDF-17F2-F396-D5A41B1FE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94B8B9-54AD-F5DF-609D-A3AEF27E7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989A-D1AA-4D0E-86EB-5BAB76BF1760}" type="datetimeFigureOut">
              <a:rPr lang="it-IT" smtClean="0"/>
              <a:t>14/12/2022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F4AFAF-564D-E3BF-B0E2-BFCFCE386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DD4E06-DC75-1A0E-5BFA-99280B16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7FCE-8873-4C20-8698-EDE6A5CD3B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1787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DB4A09-3DF0-79BE-BE16-736154418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13E6C7-7893-3779-FD4F-4B6BCE4630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BC2B6E0-CAAB-0870-CFA5-DE46501DB3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7093819-B4D7-1FA4-E31A-6A9138B44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989A-D1AA-4D0E-86EB-5BAB76BF1760}" type="datetimeFigureOut">
              <a:rPr lang="it-IT" smtClean="0"/>
              <a:t>14/12/2022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C148139-BBA9-322F-5314-29BF93C65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2211DD-673F-5F86-DE8C-6B3F611ED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7FCE-8873-4C20-8698-EDE6A5CD3B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6129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1A7B8F-74B7-A3D1-165D-8EDBF59F0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7D7C69E-AD74-1B3F-12CD-B9FE64A96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13C4668-12C6-F8C9-F800-E5F68E960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9BF5217-8226-9757-1D0B-44F6AE6E7B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7C42CCF-CC0C-37D5-28DE-90C6D45F29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DCA0464-D0E4-6934-B515-4101BE1D3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989A-D1AA-4D0E-86EB-5BAB76BF1760}" type="datetimeFigureOut">
              <a:rPr lang="it-IT" smtClean="0"/>
              <a:t>14/12/2022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A4884CC-37B6-54D1-6470-4DCDD882A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E20E93C-23F4-7A0F-2A91-BEB4BC6F9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7FCE-8873-4C20-8698-EDE6A5CD3B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3684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469703-7EC8-3371-AE4D-4F6908FDB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20C6AA4-AF62-AE70-964E-D633B22EE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989A-D1AA-4D0E-86EB-5BAB76BF1760}" type="datetimeFigureOut">
              <a:rPr lang="it-IT" smtClean="0"/>
              <a:t>14/12/2022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7031182-BE72-4976-3460-279BE5C96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C576A09-0473-BD1C-E11E-F4EBE6097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7FCE-8873-4C20-8698-EDE6A5CD3B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808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AE5D226-507E-8F54-4E45-72FBF35D2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989A-D1AA-4D0E-86EB-5BAB76BF1760}" type="datetimeFigureOut">
              <a:rPr lang="it-IT" smtClean="0"/>
              <a:t>14/12/2022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40E211E-A4D7-3B7A-DC21-5CB2C98FA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C87E81A-7D26-0BEA-6F69-E95CB4552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7FCE-8873-4C20-8698-EDE6A5CD3B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35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24346A-B02F-47BE-EDC6-DF532B091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828B4C-22BA-D3BD-A450-73729B48B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D0B58CF-2E17-C993-1E3E-8AD564F55A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7123B66-61C1-F8B0-59DE-9D1C07958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989A-D1AA-4D0E-86EB-5BAB76BF1760}" type="datetimeFigureOut">
              <a:rPr lang="it-IT" smtClean="0"/>
              <a:t>14/12/2022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EF0D3C0-B14D-5873-27CD-A6224C70A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16D5C5A-EF1E-D904-1E20-5702D2E6B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7FCE-8873-4C20-8698-EDE6A5CD3B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9755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C2C5D2-5EFE-FAE6-9CE2-D41DE49E0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CD4EADB-0339-FD88-707D-53DB9F0705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BC7FDF6-14EE-E94A-2D91-ED5750B506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EC3AD32-F270-42B9-26D9-E341112BE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989A-D1AA-4D0E-86EB-5BAB76BF1760}" type="datetimeFigureOut">
              <a:rPr lang="it-IT" smtClean="0"/>
              <a:t>14/12/2022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0109C57-B8F3-CF1C-8442-B7E89D8CD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06733D8-C259-FC98-0986-BA2216879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7FCE-8873-4C20-8698-EDE6A5CD3B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457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8FD5632-DB97-3ACE-017E-8CDB14BE6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F1C176F-DF40-5680-14A3-135779698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985D455-8039-2E50-C65E-85724716D2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4989A-D1AA-4D0E-86EB-5BAB76BF1760}" type="datetimeFigureOut">
              <a:rPr lang="it-IT" smtClean="0"/>
              <a:t>14/12/2022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908537-5A66-3524-171F-424A0132C6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CDF37E0-5E6A-CD91-1AC1-F2E54EBB85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07FCE-8873-4C20-8698-EDE6A5CD3B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814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1F4349-93A5-393A-1D49-56520A73C1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5325"/>
            <a:ext cx="9144000" cy="2528888"/>
          </a:xfrm>
        </p:spPr>
        <p:txBody>
          <a:bodyPr>
            <a:normAutofit/>
          </a:bodyPr>
          <a:lstStyle/>
          <a:p>
            <a:pPr algn="l"/>
            <a:br>
              <a:rPr lang="it-IT" dirty="0">
                <a:solidFill>
                  <a:schemeClr val="accent2"/>
                </a:solidFill>
              </a:rPr>
            </a:br>
            <a:r>
              <a:rPr lang="it-IT" dirty="0">
                <a:solidFill>
                  <a:schemeClr val="accent2"/>
                </a:solidFill>
              </a:rPr>
              <a:t>1. </a:t>
            </a:r>
            <a:r>
              <a:rPr lang="it-IT" b="1" dirty="0">
                <a:solidFill>
                  <a:schemeClr val="accent2"/>
                </a:solidFill>
              </a:rPr>
              <a:t>Introduzione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5C7059F-51CB-F7D2-9618-21D8C84B2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06913"/>
            <a:ext cx="9144000" cy="1655762"/>
          </a:xfrm>
        </p:spPr>
        <p:txBody>
          <a:bodyPr/>
          <a:lstStyle/>
          <a:p>
            <a:pPr algn="l"/>
            <a:r>
              <a:rPr lang="it-IT" sz="3200" dirty="0"/>
              <a:t>Corso di Sociologia dell’Innovazione</a:t>
            </a:r>
          </a:p>
          <a:p>
            <a:pPr algn="l"/>
            <a:r>
              <a:rPr lang="it-IT" dirty="0">
                <a:solidFill>
                  <a:schemeClr val="tx2"/>
                </a:solidFill>
              </a:rPr>
              <a:t>MARCO FAMA, Università di Bergamo</a:t>
            </a:r>
          </a:p>
        </p:txBody>
      </p:sp>
    </p:spTree>
    <p:extLst>
      <p:ext uri="{BB962C8B-B14F-4D97-AF65-F5344CB8AC3E}">
        <p14:creationId xmlns:p14="http://schemas.microsoft.com/office/powerpoint/2010/main" val="790992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04465F45-1075-24F7-3CFE-6ACE75CD6315}"/>
              </a:ext>
            </a:extLst>
          </p:cNvPr>
          <p:cNvSpPr txBox="1"/>
          <p:nvPr/>
        </p:nvSpPr>
        <p:spPr>
          <a:xfrm>
            <a:off x="1076323" y="416183"/>
            <a:ext cx="73152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chemeClr val="accent2"/>
                </a:solidFill>
              </a:rPr>
              <a:t>Alcune caratteristiche dell’innovazione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08D0B1D-7DB1-8EBB-8CD0-7E4F3E3F2BC0}"/>
              </a:ext>
            </a:extLst>
          </p:cNvPr>
          <p:cNvSpPr txBox="1"/>
          <p:nvPr/>
        </p:nvSpPr>
        <p:spPr>
          <a:xfrm>
            <a:off x="8210548" y="493127"/>
            <a:ext cx="493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1. L’innovazione è processuale.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CF85398-42E7-F1E8-FAF2-6B67F8E2E658}"/>
              </a:ext>
            </a:extLst>
          </p:cNvPr>
          <p:cNvSpPr txBox="1"/>
          <p:nvPr/>
        </p:nvSpPr>
        <p:spPr>
          <a:xfrm>
            <a:off x="1076322" y="2896969"/>
            <a:ext cx="676275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dirty="0"/>
              <a:t>Va sempre posta in relazione ad un periodo e ad un contesto. Soprattutto, si avvale del contributo di vari soggetti, sia nella fase generativa che in quella attuativa.</a:t>
            </a:r>
          </a:p>
          <a:p>
            <a:endParaRPr lang="it-IT" sz="2000" dirty="0"/>
          </a:p>
          <a:p>
            <a:endParaRPr lang="it-IT" sz="2000" dirty="0"/>
          </a:p>
          <a:p>
            <a:r>
              <a:rPr lang="it-IT" sz="2000" dirty="0"/>
              <a:t>Affinché possa esercitare un impatto concreto, l’innovazione deve essere accettata e diffondersi, il che implica il passaggio attraverso la mediazione di relazioni interpersonali.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00A9778-A50E-65FA-9245-04A29CB4BBDC}"/>
              </a:ext>
            </a:extLst>
          </p:cNvPr>
          <p:cNvSpPr txBox="1"/>
          <p:nvPr/>
        </p:nvSpPr>
        <p:spPr>
          <a:xfrm>
            <a:off x="1076323" y="1748909"/>
            <a:ext cx="65722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b="1" dirty="0"/>
              <a:t>2. L’innovazione è relazionale.</a:t>
            </a:r>
            <a:r>
              <a:rPr lang="it-IT" sz="1800" dirty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917512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04465F45-1075-24F7-3CFE-6ACE75CD6315}"/>
              </a:ext>
            </a:extLst>
          </p:cNvPr>
          <p:cNvSpPr txBox="1"/>
          <p:nvPr/>
        </p:nvSpPr>
        <p:spPr>
          <a:xfrm>
            <a:off x="1076323" y="416183"/>
            <a:ext cx="73152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chemeClr val="accent2"/>
                </a:solidFill>
              </a:rPr>
              <a:t>Alcune caratteristiche dell’innovazione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08D0B1D-7DB1-8EBB-8CD0-7E4F3E3F2BC0}"/>
              </a:ext>
            </a:extLst>
          </p:cNvPr>
          <p:cNvSpPr txBox="1"/>
          <p:nvPr/>
        </p:nvSpPr>
        <p:spPr>
          <a:xfrm>
            <a:off x="8210548" y="493127"/>
            <a:ext cx="493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1. L’innovazione è processuale.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CF85398-42E7-F1E8-FAF2-6B67F8E2E658}"/>
              </a:ext>
            </a:extLst>
          </p:cNvPr>
          <p:cNvSpPr txBox="1"/>
          <p:nvPr/>
        </p:nvSpPr>
        <p:spPr>
          <a:xfrm>
            <a:off x="1076323" y="2258794"/>
            <a:ext cx="676275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b="1" dirty="0"/>
              <a:t>3. L’innovazione è diversa dal cambiamento.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00A9778-A50E-65FA-9245-04A29CB4BBDC}"/>
              </a:ext>
            </a:extLst>
          </p:cNvPr>
          <p:cNvSpPr txBox="1"/>
          <p:nvPr/>
        </p:nvSpPr>
        <p:spPr>
          <a:xfrm>
            <a:off x="8210548" y="1234559"/>
            <a:ext cx="65722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dirty="0"/>
              <a:t>2. L’innovazione è relazionale.</a:t>
            </a:r>
            <a:r>
              <a:rPr lang="it-IT" sz="1800" dirty="0"/>
              <a:t> </a:t>
            </a:r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5EF5832-20BE-0E21-3D33-A62BD847090B}"/>
              </a:ext>
            </a:extLst>
          </p:cNvPr>
          <p:cNvSpPr txBox="1"/>
          <p:nvPr/>
        </p:nvSpPr>
        <p:spPr>
          <a:xfrm>
            <a:off x="1076323" y="3383489"/>
            <a:ext cx="667702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Il termine cambiamento è più ampio e generico e fa riferimento a mutamenti che non sono necessariamente innovativi.</a:t>
            </a:r>
          </a:p>
          <a:p>
            <a:endParaRPr lang="it-IT" sz="2000" dirty="0"/>
          </a:p>
          <a:p>
            <a:r>
              <a:rPr lang="it-IT" sz="2000" dirty="0"/>
              <a:t>L’innovazione implica mutamenti, ma per introdurre cose nuove. Implica «il fare cose nuove, o il fare delle cose che vengono già fatte in un nuovo modo» (Schumpeter 1947, 151). </a:t>
            </a:r>
          </a:p>
        </p:txBody>
      </p:sp>
    </p:spTree>
    <p:extLst>
      <p:ext uri="{BB962C8B-B14F-4D97-AF65-F5344CB8AC3E}">
        <p14:creationId xmlns:p14="http://schemas.microsoft.com/office/powerpoint/2010/main" val="29872739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04465F45-1075-24F7-3CFE-6ACE75CD6315}"/>
              </a:ext>
            </a:extLst>
          </p:cNvPr>
          <p:cNvSpPr txBox="1"/>
          <p:nvPr/>
        </p:nvSpPr>
        <p:spPr>
          <a:xfrm>
            <a:off x="1076323" y="416183"/>
            <a:ext cx="73152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chemeClr val="accent2"/>
                </a:solidFill>
              </a:rPr>
              <a:t>Alcune caratteristiche dell’innovazione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08D0B1D-7DB1-8EBB-8CD0-7E4F3E3F2BC0}"/>
              </a:ext>
            </a:extLst>
          </p:cNvPr>
          <p:cNvSpPr txBox="1"/>
          <p:nvPr/>
        </p:nvSpPr>
        <p:spPr>
          <a:xfrm>
            <a:off x="8210548" y="493127"/>
            <a:ext cx="493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1. L’innovazione è processuale.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CF85398-42E7-F1E8-FAF2-6B67F8E2E658}"/>
              </a:ext>
            </a:extLst>
          </p:cNvPr>
          <p:cNvSpPr txBox="1"/>
          <p:nvPr/>
        </p:nvSpPr>
        <p:spPr>
          <a:xfrm>
            <a:off x="8210549" y="1975991"/>
            <a:ext cx="398145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dirty="0"/>
              <a:t>3. L’innovazione è diversa dal cambiamento</a:t>
            </a:r>
            <a:r>
              <a:rPr lang="it-IT" sz="2000" b="1" dirty="0"/>
              <a:t>.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00A9778-A50E-65FA-9245-04A29CB4BBDC}"/>
              </a:ext>
            </a:extLst>
          </p:cNvPr>
          <p:cNvSpPr txBox="1"/>
          <p:nvPr/>
        </p:nvSpPr>
        <p:spPr>
          <a:xfrm>
            <a:off x="8210548" y="1234559"/>
            <a:ext cx="65722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dirty="0"/>
              <a:t>2. L’innovazione è relazionale.</a:t>
            </a:r>
            <a:r>
              <a:rPr lang="it-IT" sz="1800" dirty="0"/>
              <a:t> </a:t>
            </a:r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5EF5832-20BE-0E21-3D33-A62BD847090B}"/>
              </a:ext>
            </a:extLst>
          </p:cNvPr>
          <p:cNvSpPr txBox="1"/>
          <p:nvPr/>
        </p:nvSpPr>
        <p:spPr>
          <a:xfrm>
            <a:off x="1076323" y="3383489"/>
            <a:ext cx="66770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Innovare vuol dire concepire un nuovo prodotto processo. Innovare implica il mettere in pratica per la prima volta queste idee. </a:t>
            </a:r>
          </a:p>
          <a:p>
            <a:endParaRPr lang="it-IT" sz="2000" dirty="0"/>
          </a:p>
          <a:p>
            <a:r>
              <a:rPr lang="it-IT" sz="2000" dirty="0"/>
              <a:t>Se l’inventore produce delle idee, l’innovatore le realizza. Invenzione e innovazione possono anche sovrapporsi (ad esempio nel caso degli inventori che sfruttano imprenditorialmente le loro invenzioni), ma non sono la stessa cosa. 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C175542-4ABF-B310-4E8F-020EFCBD6FDB}"/>
              </a:ext>
            </a:extLst>
          </p:cNvPr>
          <p:cNvSpPr txBox="1"/>
          <p:nvPr/>
        </p:nvSpPr>
        <p:spPr>
          <a:xfrm>
            <a:off x="1076323" y="1945243"/>
            <a:ext cx="52768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4. L’innovazione va distinta dalle invenzioni.</a:t>
            </a:r>
          </a:p>
        </p:txBody>
      </p:sp>
    </p:spTree>
    <p:extLst>
      <p:ext uri="{BB962C8B-B14F-4D97-AF65-F5344CB8AC3E}">
        <p14:creationId xmlns:p14="http://schemas.microsoft.com/office/powerpoint/2010/main" val="21002346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04465F45-1075-24F7-3CFE-6ACE75CD6315}"/>
              </a:ext>
            </a:extLst>
          </p:cNvPr>
          <p:cNvSpPr txBox="1"/>
          <p:nvPr/>
        </p:nvSpPr>
        <p:spPr>
          <a:xfrm>
            <a:off x="1076323" y="416183"/>
            <a:ext cx="73152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chemeClr val="accent2"/>
                </a:solidFill>
              </a:rPr>
              <a:t>Alcune caratteristiche dell’innovazione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08D0B1D-7DB1-8EBB-8CD0-7E4F3E3F2BC0}"/>
              </a:ext>
            </a:extLst>
          </p:cNvPr>
          <p:cNvSpPr txBox="1"/>
          <p:nvPr/>
        </p:nvSpPr>
        <p:spPr>
          <a:xfrm>
            <a:off x="8210548" y="493127"/>
            <a:ext cx="493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1. L’innovazione è processuale.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CF85398-42E7-F1E8-FAF2-6B67F8E2E658}"/>
              </a:ext>
            </a:extLst>
          </p:cNvPr>
          <p:cNvSpPr txBox="1"/>
          <p:nvPr/>
        </p:nvSpPr>
        <p:spPr>
          <a:xfrm>
            <a:off x="8210549" y="1975991"/>
            <a:ext cx="398145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dirty="0"/>
              <a:t>3. L’innovazione è diversa dal cambiamento</a:t>
            </a:r>
            <a:r>
              <a:rPr lang="it-IT" sz="2000" b="1" dirty="0"/>
              <a:t>.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00A9778-A50E-65FA-9245-04A29CB4BBDC}"/>
              </a:ext>
            </a:extLst>
          </p:cNvPr>
          <p:cNvSpPr txBox="1"/>
          <p:nvPr/>
        </p:nvSpPr>
        <p:spPr>
          <a:xfrm>
            <a:off x="8210548" y="1234559"/>
            <a:ext cx="65722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dirty="0"/>
              <a:t>2. L’innovazione è relazionale.</a:t>
            </a:r>
            <a:r>
              <a:rPr lang="it-IT" sz="1800" dirty="0"/>
              <a:t> </a:t>
            </a:r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5EF5832-20BE-0E21-3D33-A62BD847090B}"/>
              </a:ext>
            </a:extLst>
          </p:cNvPr>
          <p:cNvSpPr txBox="1"/>
          <p:nvPr/>
        </p:nvSpPr>
        <p:spPr>
          <a:xfrm>
            <a:off x="952496" y="2683877"/>
            <a:ext cx="633412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Innovazione non è sinonimo di progresso. Non sempre i risultati di un’innovazione rispecchiano le intenzioni di chi l’ha introdotta. </a:t>
            </a:r>
          </a:p>
          <a:p>
            <a:endParaRPr lang="it-IT" sz="2000" dirty="0"/>
          </a:p>
          <a:p>
            <a:r>
              <a:rPr lang="it-IT" sz="2000" dirty="0"/>
              <a:t>Le innovazioni possono fallire e generare risultati inattesi. Si tratta, infatti, di processi rischiosi e incerti, soggetti a fallimenti sul piano tecnologico, sociale ed economico. </a:t>
            </a:r>
          </a:p>
          <a:p>
            <a:endParaRPr lang="it-IT" sz="2000" dirty="0"/>
          </a:p>
          <a:p>
            <a:r>
              <a:rPr lang="it-IT" sz="2000" dirty="0"/>
              <a:t>Le innovazioni, inoltre, possono anche essere nocive. Occorre dunque problematizzare l’impatto socio-economico delle innovazioni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C175542-4ABF-B310-4E8F-020EFCBD6FDB}"/>
              </a:ext>
            </a:extLst>
          </p:cNvPr>
          <p:cNvSpPr txBox="1"/>
          <p:nvPr/>
        </p:nvSpPr>
        <p:spPr>
          <a:xfrm>
            <a:off x="8210548" y="3035320"/>
            <a:ext cx="41052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4. L’innovazione va distinta dalle invenzioni.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BE0847C-AAF9-306B-2655-28029F912284}"/>
              </a:ext>
            </a:extLst>
          </p:cNvPr>
          <p:cNvSpPr txBox="1"/>
          <p:nvPr/>
        </p:nvSpPr>
        <p:spPr>
          <a:xfrm>
            <a:off x="971550" y="1876425"/>
            <a:ext cx="6076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5. L’innovazione non produce sempre risultati positivi.</a:t>
            </a:r>
          </a:p>
        </p:txBody>
      </p:sp>
    </p:spTree>
    <p:extLst>
      <p:ext uri="{BB962C8B-B14F-4D97-AF65-F5344CB8AC3E}">
        <p14:creationId xmlns:p14="http://schemas.microsoft.com/office/powerpoint/2010/main" val="2223390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04465F45-1075-24F7-3CFE-6ACE75CD6315}"/>
              </a:ext>
            </a:extLst>
          </p:cNvPr>
          <p:cNvSpPr txBox="1"/>
          <p:nvPr/>
        </p:nvSpPr>
        <p:spPr>
          <a:xfrm>
            <a:off x="1076323" y="416183"/>
            <a:ext cx="73152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chemeClr val="accent2"/>
                </a:solidFill>
              </a:rPr>
              <a:t>Alcune caratteristiche dell’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08D0B1D-7DB1-8EBB-8CD0-7E4F3E3F2BC0}"/>
              </a:ext>
            </a:extLst>
          </p:cNvPr>
          <p:cNvSpPr txBox="1"/>
          <p:nvPr/>
        </p:nvSpPr>
        <p:spPr>
          <a:xfrm>
            <a:off x="1076323" y="1565121"/>
            <a:ext cx="4933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1. L’innovazione è processuale.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CF85398-42E7-F1E8-FAF2-6B67F8E2E658}"/>
              </a:ext>
            </a:extLst>
          </p:cNvPr>
          <p:cNvSpPr txBox="1"/>
          <p:nvPr/>
        </p:nvSpPr>
        <p:spPr>
          <a:xfrm>
            <a:off x="1076323" y="3292063"/>
            <a:ext cx="634380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/>
              <a:t>3. L’innovazione è diversa dal cambiamento</a:t>
            </a:r>
            <a:r>
              <a:rPr lang="it-IT" sz="2400" b="1" dirty="0"/>
              <a:t>.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00A9778-A50E-65FA-9245-04A29CB4BBDC}"/>
              </a:ext>
            </a:extLst>
          </p:cNvPr>
          <p:cNvSpPr txBox="1"/>
          <p:nvPr/>
        </p:nvSpPr>
        <p:spPr>
          <a:xfrm>
            <a:off x="1076323" y="2428592"/>
            <a:ext cx="65722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/>
              <a:t>2. L’innovazione è relazionale.</a:t>
            </a:r>
            <a:r>
              <a:rPr lang="it-IT" sz="2000" dirty="0"/>
              <a:t>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C175542-4ABF-B310-4E8F-020EFCBD6FDB}"/>
              </a:ext>
            </a:extLst>
          </p:cNvPr>
          <p:cNvSpPr txBox="1"/>
          <p:nvPr/>
        </p:nvSpPr>
        <p:spPr>
          <a:xfrm>
            <a:off x="1076323" y="4287113"/>
            <a:ext cx="8082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4. L’innovazione va distinta dalle invenzioni.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BE0847C-AAF9-306B-2655-28029F912284}"/>
              </a:ext>
            </a:extLst>
          </p:cNvPr>
          <p:cNvSpPr txBox="1"/>
          <p:nvPr/>
        </p:nvSpPr>
        <p:spPr>
          <a:xfrm>
            <a:off x="1076322" y="5292879"/>
            <a:ext cx="7168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5. L’innovazione non produce sempre risultati positivi.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80046519-91E8-BE17-E833-8592BCF2CDC8}"/>
              </a:ext>
            </a:extLst>
          </p:cNvPr>
          <p:cNvSpPr txBox="1"/>
          <p:nvPr/>
        </p:nvSpPr>
        <p:spPr>
          <a:xfrm>
            <a:off x="5197839" y="415848"/>
            <a:ext cx="60935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000" dirty="0">
                <a:solidFill>
                  <a:schemeClr val="accent2"/>
                </a:solidFill>
              </a:rPr>
              <a:t>innovazione</a:t>
            </a:r>
            <a:endParaRPr lang="it-IT" sz="3000" dirty="0"/>
          </a:p>
        </p:txBody>
      </p:sp>
    </p:spTree>
    <p:extLst>
      <p:ext uri="{BB962C8B-B14F-4D97-AF65-F5344CB8AC3E}">
        <p14:creationId xmlns:p14="http://schemas.microsoft.com/office/powerpoint/2010/main" val="25321816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80046519-91E8-BE17-E833-8592BCF2CDC8}"/>
              </a:ext>
            </a:extLst>
          </p:cNvPr>
          <p:cNvSpPr txBox="1"/>
          <p:nvPr/>
        </p:nvSpPr>
        <p:spPr>
          <a:xfrm>
            <a:off x="1000593" y="490799"/>
            <a:ext cx="60935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000" dirty="0">
                <a:solidFill>
                  <a:schemeClr val="accent2"/>
                </a:solidFill>
              </a:rPr>
              <a:t>innovazione</a:t>
            </a:r>
            <a:endParaRPr lang="it-IT" sz="30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858DA27-E617-79D2-E12F-5EBA70981ACC}"/>
              </a:ext>
            </a:extLst>
          </p:cNvPr>
          <p:cNvSpPr txBox="1"/>
          <p:nvPr/>
        </p:nvSpPr>
        <p:spPr>
          <a:xfrm>
            <a:off x="754388" y="490799"/>
            <a:ext cx="49233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chemeClr val="accent2"/>
                </a:solidFill>
              </a:rPr>
              <a:t>L’                       economica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8E3006F-95A3-6EC9-0E70-41C8671B3687}"/>
              </a:ext>
            </a:extLst>
          </p:cNvPr>
          <p:cNvSpPr txBox="1"/>
          <p:nvPr/>
        </p:nvSpPr>
        <p:spPr>
          <a:xfrm>
            <a:off x="754388" y="1459540"/>
            <a:ext cx="10377378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«L’economia è un processo istituzionalizzato di interazione tra l’uomo e il suo ambiente» (Karl </a:t>
            </a:r>
            <a:r>
              <a:rPr lang="it-IT" sz="2000" dirty="0" err="1"/>
              <a:t>Polanyi</a:t>
            </a:r>
            <a:r>
              <a:rPr lang="it-IT" sz="2000" dirty="0"/>
              <a:t> e la differenza tra la definizione </a:t>
            </a:r>
            <a:r>
              <a:rPr lang="it-IT" sz="2000" i="1" dirty="0"/>
              <a:t>formale</a:t>
            </a:r>
            <a:r>
              <a:rPr lang="it-IT" sz="2000" dirty="0"/>
              <a:t> e quella </a:t>
            </a:r>
            <a:r>
              <a:rPr lang="it-IT" sz="2000" i="1" dirty="0"/>
              <a:t>sostanziale</a:t>
            </a:r>
            <a:r>
              <a:rPr lang="it-IT" sz="2000" dirty="0"/>
              <a:t> di economia).</a:t>
            </a:r>
          </a:p>
          <a:p>
            <a:endParaRPr lang="it-IT" sz="2000" dirty="0"/>
          </a:p>
          <a:p>
            <a:endParaRPr lang="it-IT" sz="2000" dirty="0"/>
          </a:p>
          <a:p>
            <a:r>
              <a:rPr lang="it-IT" sz="2000" b="1" dirty="0"/>
              <a:t>L’innovazione economica è un processo istituzionalizzato di cambiamento </a:t>
            </a:r>
            <a:r>
              <a:rPr lang="it-IT" sz="2000" dirty="0"/>
              <a:t>che introduce elementi di novità economica: nei bisogni che vengono soddisfatti, nei beni e nei servizi che vengono prodotti e nei modi di produzione, distribuzione e uso di essi.</a:t>
            </a:r>
          </a:p>
          <a:p>
            <a:endParaRPr lang="it-IT" sz="2000" dirty="0"/>
          </a:p>
          <a:p>
            <a:endParaRPr lang="it-IT" sz="2000" dirty="0"/>
          </a:p>
          <a:p>
            <a:r>
              <a:rPr lang="it-IT" sz="2000" dirty="0"/>
              <a:t>L’unità di riferimento varia a seconda dei livelli analitici a cui ci si pone: può essere un’impresa, possono essere dei consumatori, ma anche le economie locali, regionali, nazionali, ecc. </a:t>
            </a:r>
          </a:p>
          <a:p>
            <a:endParaRPr lang="it-IT" sz="2000" dirty="0"/>
          </a:p>
          <a:p>
            <a:endParaRPr lang="it-IT" sz="2000" dirty="0"/>
          </a:p>
          <a:p>
            <a:r>
              <a:rPr lang="it-IT" sz="2000" b="1" dirty="0"/>
              <a:t>L’innovazione economica non si limita al cambiamento tecnologico</a:t>
            </a:r>
            <a:r>
              <a:rPr lang="it-IT" sz="2000" dirty="0"/>
              <a:t>, benché la ricerca di nuove soluzioni tecniche sia un aspetto rilevante del fenomeno.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22144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80046519-91E8-BE17-E833-8592BCF2CDC8}"/>
              </a:ext>
            </a:extLst>
          </p:cNvPr>
          <p:cNvSpPr txBox="1"/>
          <p:nvPr/>
        </p:nvSpPr>
        <p:spPr>
          <a:xfrm>
            <a:off x="1913599" y="490799"/>
            <a:ext cx="60935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000" dirty="0">
                <a:solidFill>
                  <a:schemeClr val="accent2"/>
                </a:solidFill>
              </a:rPr>
              <a:t>innovazione</a:t>
            </a:r>
            <a:endParaRPr lang="it-IT" sz="30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858DA27-E617-79D2-E12F-5EBA70981ACC}"/>
              </a:ext>
            </a:extLst>
          </p:cNvPr>
          <p:cNvSpPr txBox="1"/>
          <p:nvPr/>
        </p:nvSpPr>
        <p:spPr>
          <a:xfrm>
            <a:off x="754389" y="490799"/>
            <a:ext cx="16804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chemeClr val="accent2"/>
                </a:solidFill>
              </a:rPr>
              <a:t>I tipi di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9D7E45C-0BB0-A408-255B-03031CE081B2}"/>
              </a:ext>
            </a:extLst>
          </p:cNvPr>
          <p:cNvSpPr txBox="1"/>
          <p:nvPr/>
        </p:nvSpPr>
        <p:spPr>
          <a:xfrm>
            <a:off x="754389" y="1894592"/>
            <a:ext cx="7505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E’ possibile individuare quattro tipi di innovazioni: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D97B59C-4B52-0DC7-5AF4-D0877636F59B}"/>
              </a:ext>
            </a:extLst>
          </p:cNvPr>
          <p:cNvSpPr txBox="1"/>
          <p:nvPr/>
        </p:nvSpPr>
        <p:spPr>
          <a:xfrm>
            <a:off x="1007181" y="2953929"/>
            <a:ext cx="38461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1. Le innovazioni di prodotto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B4CC8FD-8BC7-E420-FBC5-05B031A0A003}"/>
              </a:ext>
            </a:extLst>
          </p:cNvPr>
          <p:cNvSpPr txBox="1"/>
          <p:nvPr/>
        </p:nvSpPr>
        <p:spPr>
          <a:xfrm>
            <a:off x="1007181" y="3772779"/>
            <a:ext cx="4374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2. Le innovazioni di processo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DC0FBA5-7F0F-4FED-8F6C-9949515F2977}"/>
              </a:ext>
            </a:extLst>
          </p:cNvPr>
          <p:cNvSpPr txBox="1"/>
          <p:nvPr/>
        </p:nvSpPr>
        <p:spPr>
          <a:xfrm>
            <a:off x="1007181" y="4591629"/>
            <a:ext cx="409792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3. Le innovazioni organizzative</a:t>
            </a:r>
          </a:p>
          <a:p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54D9510C-C53A-03A0-B062-5482B4DF46CF}"/>
              </a:ext>
            </a:extLst>
          </p:cNvPr>
          <p:cNvSpPr txBox="1"/>
          <p:nvPr/>
        </p:nvSpPr>
        <p:spPr>
          <a:xfrm>
            <a:off x="1007181" y="548742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dirty="0"/>
              <a:t>4. Le innovazioni di marketing</a:t>
            </a:r>
          </a:p>
        </p:txBody>
      </p:sp>
    </p:spTree>
    <p:extLst>
      <p:ext uri="{BB962C8B-B14F-4D97-AF65-F5344CB8AC3E}">
        <p14:creationId xmlns:p14="http://schemas.microsoft.com/office/powerpoint/2010/main" val="7361068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80046519-91E8-BE17-E833-8592BCF2CDC8}"/>
              </a:ext>
            </a:extLst>
          </p:cNvPr>
          <p:cNvSpPr txBox="1"/>
          <p:nvPr/>
        </p:nvSpPr>
        <p:spPr>
          <a:xfrm>
            <a:off x="1913599" y="490799"/>
            <a:ext cx="60935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000" dirty="0">
                <a:solidFill>
                  <a:schemeClr val="accent2"/>
                </a:solidFill>
              </a:rPr>
              <a:t>innovazione</a:t>
            </a:r>
            <a:endParaRPr lang="it-IT" sz="30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858DA27-E617-79D2-E12F-5EBA70981ACC}"/>
              </a:ext>
            </a:extLst>
          </p:cNvPr>
          <p:cNvSpPr txBox="1"/>
          <p:nvPr/>
        </p:nvSpPr>
        <p:spPr>
          <a:xfrm>
            <a:off x="754389" y="490799"/>
            <a:ext cx="16804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chemeClr val="accent2"/>
                </a:solidFill>
              </a:rPr>
              <a:t>I tipi di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D97B59C-4B52-0DC7-5AF4-D0877636F59B}"/>
              </a:ext>
            </a:extLst>
          </p:cNvPr>
          <p:cNvSpPr txBox="1"/>
          <p:nvPr/>
        </p:nvSpPr>
        <p:spPr>
          <a:xfrm>
            <a:off x="661401" y="1811463"/>
            <a:ext cx="38461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1. Le innovazioni di prodotto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B4CC8FD-8BC7-E420-FBC5-05B031A0A003}"/>
              </a:ext>
            </a:extLst>
          </p:cNvPr>
          <p:cNvSpPr txBox="1"/>
          <p:nvPr/>
        </p:nvSpPr>
        <p:spPr>
          <a:xfrm>
            <a:off x="7098256" y="1811463"/>
            <a:ext cx="4374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2. Le innovazioni di processo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DC0FBA5-7F0F-4FED-8F6C-9949515F2977}"/>
              </a:ext>
            </a:extLst>
          </p:cNvPr>
          <p:cNvSpPr txBox="1"/>
          <p:nvPr/>
        </p:nvSpPr>
        <p:spPr>
          <a:xfrm>
            <a:off x="661401" y="4399987"/>
            <a:ext cx="409792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3. Le innovazioni organizzative</a:t>
            </a:r>
          </a:p>
          <a:p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54D9510C-C53A-03A0-B062-5482B4DF46CF}"/>
              </a:ext>
            </a:extLst>
          </p:cNvPr>
          <p:cNvSpPr txBox="1"/>
          <p:nvPr/>
        </p:nvSpPr>
        <p:spPr>
          <a:xfrm>
            <a:off x="7013984" y="4399987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b="1" dirty="0"/>
              <a:t>4. Le innovazioni di marketing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1A27CEB-8F91-DB94-786A-5C6B3CA55EB5}"/>
              </a:ext>
            </a:extLst>
          </p:cNvPr>
          <p:cNvSpPr txBox="1"/>
          <p:nvPr/>
        </p:nvSpPr>
        <p:spPr>
          <a:xfrm>
            <a:off x="646667" y="2446081"/>
            <a:ext cx="396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Comportano la realizzazione di beni o servizi interamente nuovi, oppure modificati rispetto ai precedenti.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83F1BDA-7A46-DE9F-36DC-2EF48448154F}"/>
              </a:ext>
            </a:extLst>
          </p:cNvPr>
          <p:cNvSpPr txBox="1"/>
          <p:nvPr/>
        </p:nvSpPr>
        <p:spPr>
          <a:xfrm>
            <a:off x="7035007" y="2457204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Riguardano i cambiamenti nei modi di produzione di beni e servizi.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386856-8B78-67E8-0E72-53B18239F4EA}"/>
              </a:ext>
            </a:extLst>
          </p:cNvPr>
          <p:cNvSpPr txBox="1"/>
          <p:nvPr/>
        </p:nvSpPr>
        <p:spPr>
          <a:xfrm>
            <a:off x="661401" y="5096160"/>
            <a:ext cx="37223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Fanno riferimento a nuove forme di organizzazione delle attività aziendali.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1571C275-9D4A-D9CC-1A89-48A6DC5BE216}"/>
              </a:ext>
            </a:extLst>
          </p:cNvPr>
          <p:cNvSpPr txBox="1"/>
          <p:nvPr/>
        </p:nvSpPr>
        <p:spPr>
          <a:xfrm>
            <a:off x="7098256" y="5077095"/>
            <a:ext cx="47054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Possono riguardare il design e/o il packaging del prodotto, le sue modalità di promozione e di collocazione sul mercato, così come i metodi di determinazione dei prezzi</a:t>
            </a:r>
          </a:p>
        </p:txBody>
      </p:sp>
    </p:spTree>
    <p:extLst>
      <p:ext uri="{BB962C8B-B14F-4D97-AF65-F5344CB8AC3E}">
        <p14:creationId xmlns:p14="http://schemas.microsoft.com/office/powerpoint/2010/main" val="4775103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80046519-91E8-BE17-E833-8592BCF2CDC8}"/>
              </a:ext>
            </a:extLst>
          </p:cNvPr>
          <p:cNvSpPr txBox="1"/>
          <p:nvPr/>
        </p:nvSpPr>
        <p:spPr>
          <a:xfrm>
            <a:off x="1913599" y="490799"/>
            <a:ext cx="60935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000" dirty="0">
                <a:solidFill>
                  <a:schemeClr val="accent2"/>
                </a:solidFill>
              </a:rPr>
              <a:t>innovazione</a:t>
            </a:r>
            <a:endParaRPr lang="it-IT" sz="30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858DA27-E617-79D2-E12F-5EBA70981ACC}"/>
              </a:ext>
            </a:extLst>
          </p:cNvPr>
          <p:cNvSpPr txBox="1"/>
          <p:nvPr/>
        </p:nvSpPr>
        <p:spPr>
          <a:xfrm>
            <a:off x="754389" y="490799"/>
            <a:ext cx="16804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chemeClr val="accent2"/>
                </a:solidFill>
              </a:rPr>
              <a:t>I tipi di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2834BF4-3475-ECBD-CD85-20385563ECA6}"/>
              </a:ext>
            </a:extLst>
          </p:cNvPr>
          <p:cNvSpPr txBox="1"/>
          <p:nvPr/>
        </p:nvSpPr>
        <p:spPr>
          <a:xfrm>
            <a:off x="754389" y="1927669"/>
            <a:ext cx="1072408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A seconda dell’intensità e del grado di novità introdotto si possono distinguere inoltre:</a:t>
            </a:r>
          </a:p>
          <a:p>
            <a:endParaRPr lang="it-IT" sz="2400" dirty="0"/>
          </a:p>
          <a:p>
            <a:r>
              <a:rPr lang="it-IT" sz="2400" b="1" dirty="0"/>
              <a:t>Innovazioni incrementali</a:t>
            </a:r>
            <a:r>
              <a:rPr lang="it-IT" sz="2400" dirty="0"/>
              <a:t>, che introducono cambiamenti minori, cioè modifiche limitate nella produzione o nell’uso di un determinato bene/servizio.</a:t>
            </a:r>
          </a:p>
          <a:p>
            <a:endParaRPr lang="it-IT" sz="2400" dirty="0"/>
          </a:p>
          <a:p>
            <a:r>
              <a:rPr lang="it-IT" sz="2400" b="1" dirty="0"/>
              <a:t>Innovazioni radicali</a:t>
            </a:r>
            <a:r>
              <a:rPr lang="it-IT" sz="2400" dirty="0"/>
              <a:t>, che comportano novità molto più rilevanti, che riconfigurano lo stato delle conoscenze e delle competenze fino ad allora utilizzate in un determinato settore e possono, talvolta, creare nuovi mercati. </a:t>
            </a:r>
          </a:p>
        </p:txBody>
      </p:sp>
    </p:spTree>
    <p:extLst>
      <p:ext uri="{BB962C8B-B14F-4D97-AF65-F5344CB8AC3E}">
        <p14:creationId xmlns:p14="http://schemas.microsoft.com/office/powerpoint/2010/main" val="16244925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80046519-91E8-BE17-E833-8592BCF2CDC8}"/>
              </a:ext>
            </a:extLst>
          </p:cNvPr>
          <p:cNvSpPr txBox="1"/>
          <p:nvPr/>
        </p:nvSpPr>
        <p:spPr>
          <a:xfrm>
            <a:off x="1913599" y="490799"/>
            <a:ext cx="60935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000" dirty="0">
                <a:solidFill>
                  <a:schemeClr val="accent2"/>
                </a:solidFill>
              </a:rPr>
              <a:t>innovazione</a:t>
            </a:r>
            <a:endParaRPr lang="it-IT" sz="30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858DA27-E617-79D2-E12F-5EBA70981ACC}"/>
              </a:ext>
            </a:extLst>
          </p:cNvPr>
          <p:cNvSpPr txBox="1"/>
          <p:nvPr/>
        </p:nvSpPr>
        <p:spPr>
          <a:xfrm>
            <a:off x="754389" y="490799"/>
            <a:ext cx="16804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chemeClr val="accent2"/>
                </a:solidFill>
              </a:rPr>
              <a:t>I tipi di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9BA25E9-45FB-8F29-406B-1CE67A049541}"/>
              </a:ext>
            </a:extLst>
          </p:cNvPr>
          <p:cNvSpPr txBox="1"/>
          <p:nvPr/>
        </p:nvSpPr>
        <p:spPr>
          <a:xfrm>
            <a:off x="754389" y="2019611"/>
            <a:ext cx="101019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Vi possono inoltre essere dei </a:t>
            </a:r>
            <a:r>
              <a:rPr lang="it-IT" sz="2400" b="1" dirty="0"/>
              <a:t>mutamenti tecnologici di più ampia portata</a:t>
            </a:r>
            <a:r>
              <a:rPr lang="it-IT" sz="2400" dirty="0"/>
              <a:t>, che investono contemporaneamente più settori economici e vedono l’introduzione di una costellazione di innovazioni interconnesse, alcune di tipo radicale, altre incrementali e altre ancora di tipo organizzativo (ad esempio, l’introduzione dei materiali sintetici nella prima metà del Novecento).  </a:t>
            </a:r>
          </a:p>
          <a:p>
            <a:endParaRPr lang="it-IT" sz="2400" dirty="0"/>
          </a:p>
          <a:p>
            <a:endParaRPr lang="it-IT" sz="2400" dirty="0"/>
          </a:p>
          <a:p>
            <a:r>
              <a:rPr lang="it-IT" sz="2400" dirty="0"/>
              <a:t>Cambiamenti di portata ancora più vasta, che modificano l’intero assetto dello sviluppo economico, possono essere letti come </a:t>
            </a:r>
            <a:r>
              <a:rPr lang="it-IT" sz="2400" b="1" dirty="0"/>
              <a:t>mutamenti di paradigma tecno-economico.</a:t>
            </a:r>
            <a:r>
              <a:rPr lang="it-IT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100394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Sociologia della tecnica e del capitalismo - Lelio Demichelis - copertina">
            <a:extLst>
              <a:ext uri="{FF2B5EF4-FFF2-40B4-BE49-F238E27FC236}">
                <a16:creationId xmlns:a16="http://schemas.microsoft.com/office/drawing/2014/main" id="{D46F451F-DBF4-5E10-8D0A-C1AF6A6FE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666" y="2447925"/>
            <a:ext cx="1858001" cy="2742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nnovatori sociali. La sindrome di Prometeo nell'Italia che cambia - Filippo Barbera,Tania Parisi - copertina">
            <a:extLst>
              <a:ext uri="{FF2B5EF4-FFF2-40B4-BE49-F238E27FC236}">
                <a16:creationId xmlns:a16="http://schemas.microsoft.com/office/drawing/2014/main" id="{F34B6252-1D3B-7C90-BBB4-B3D2AFABB5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3809" y="2447925"/>
            <a:ext cx="1661415" cy="264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opertina Il lavoro operaio digitalizzato">
            <a:extLst>
              <a:ext uri="{FF2B5EF4-FFF2-40B4-BE49-F238E27FC236}">
                <a16:creationId xmlns:a16="http://schemas.microsoft.com/office/drawing/2014/main" id="{F8E3DD13-D2A1-375F-3338-CF2265E153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627" y="2447925"/>
            <a:ext cx="1780681" cy="2742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Sociologia dell'innovazione economica : Ramella, Francesco: Amazon.it: Libri">
            <a:extLst>
              <a:ext uri="{FF2B5EF4-FFF2-40B4-BE49-F238E27FC236}">
                <a16:creationId xmlns:a16="http://schemas.microsoft.com/office/drawing/2014/main" id="{B87E9A4C-711E-51FB-510B-576E84543D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149" y="2438400"/>
            <a:ext cx="1862812" cy="267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AB933159-72CA-0BC0-AAEF-4D7238C79BFE}"/>
              </a:ext>
            </a:extLst>
          </p:cNvPr>
          <p:cNvSpPr txBox="1"/>
          <p:nvPr/>
        </p:nvSpPr>
        <p:spPr>
          <a:xfrm>
            <a:off x="3800475" y="333374"/>
            <a:ext cx="71873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chemeClr val="accent2"/>
                </a:solidFill>
              </a:rPr>
              <a:t>Testi di riferimento</a:t>
            </a:r>
          </a:p>
        </p:txBody>
      </p:sp>
    </p:spTree>
    <p:extLst>
      <p:ext uri="{BB962C8B-B14F-4D97-AF65-F5344CB8AC3E}">
        <p14:creationId xmlns:p14="http://schemas.microsoft.com/office/powerpoint/2010/main" val="289054079"/>
      </p:ext>
    </p:extLst>
  </p:cSld>
  <p:clrMapOvr>
    <a:masterClrMapping/>
  </p:clrMapOvr>
  <p:transition spd="slow"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96DC641A-3C7B-DA33-E2C2-D6F64FA53034}"/>
              </a:ext>
            </a:extLst>
          </p:cNvPr>
          <p:cNvSpPr/>
          <p:nvPr/>
        </p:nvSpPr>
        <p:spPr>
          <a:xfrm>
            <a:off x="4248151" y="0"/>
            <a:ext cx="798195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0A93702-5531-F6AC-1BB0-9F2C7E42963C}"/>
              </a:ext>
            </a:extLst>
          </p:cNvPr>
          <p:cNvSpPr txBox="1"/>
          <p:nvPr/>
        </p:nvSpPr>
        <p:spPr>
          <a:xfrm>
            <a:off x="242887" y="612844"/>
            <a:ext cx="3762375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La industria moderna non considera e non tratta mai come definitiva la forma di un processo di produzione. Quindi la sua base tecnica è rivoluzionaria, mentre la base di tutti gli altri modi di produzione passata era sostanzialmente conservatrice. Con le macchine, con i processi chimici e con altri metodi essa sovverte costantemente, assieme alla base tecnica della produzione, le funzioni degli operai e le combinazioni sociali del processo lavorativo. Così essa rivoluziona con altrettanta costanza la divisione del lavoro entro la società e getta incessantemente masse di capitale e masse di operai da una branca della produzione nell’altra.</a:t>
            </a:r>
          </a:p>
          <a:p>
            <a:endParaRPr lang="it-IT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IT" dirty="0">
                <a:solidFill>
                  <a:srgbClr val="000000"/>
                </a:solidFill>
                <a:latin typeface="Arial" panose="020B0604020202020204" pitchFamily="34" charset="0"/>
              </a:rPr>
              <a:t>Karl Marx, </a:t>
            </a:r>
            <a:r>
              <a:rPr lang="it-IT" i="1" dirty="0">
                <a:solidFill>
                  <a:srgbClr val="000000"/>
                </a:solidFill>
                <a:latin typeface="Arial" panose="020B0604020202020204" pitchFamily="34" charset="0"/>
              </a:rPr>
              <a:t>Il Capitale</a:t>
            </a:r>
            <a:r>
              <a:rPr lang="it-IT" dirty="0">
                <a:solidFill>
                  <a:srgbClr val="000000"/>
                </a:solidFill>
                <a:latin typeface="Arial" panose="020B0604020202020204" pitchFamily="34" charset="0"/>
              </a:rPr>
              <a:t>, Libro I, Capitolo 13, «Macchine e grande industria»</a:t>
            </a:r>
            <a:endParaRPr lang="it-IT" dirty="0"/>
          </a:p>
        </p:txBody>
      </p:sp>
      <p:pic>
        <p:nvPicPr>
          <p:cNvPr id="2050" name="Picture 2" descr="North wall (detail), Diego Rivera, Detroit Industry murals, 1932-33, twenty-seven fresco panels at the Detroit Institute of Arts (photo: quickfix, CC BY-SA 2.0)">
            <a:extLst>
              <a:ext uri="{FF2B5EF4-FFF2-40B4-BE49-F238E27FC236}">
                <a16:creationId xmlns:a16="http://schemas.microsoft.com/office/drawing/2014/main" id="{3E4F204F-706D-A373-4C72-990C83FFAF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861625"/>
            <a:ext cx="7234238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06DA1BE3-C30F-B623-081E-F07BD0439EC5}"/>
              </a:ext>
            </a:extLst>
          </p:cNvPr>
          <p:cNvSpPr txBox="1"/>
          <p:nvPr/>
        </p:nvSpPr>
        <p:spPr>
          <a:xfrm>
            <a:off x="6410325" y="5320784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North wall (detail), Diego Rivera, </a:t>
            </a:r>
            <a:r>
              <a:rPr lang="en-US" sz="1400" b="0" i="1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Detroit Industry murals</a:t>
            </a:r>
            <a:r>
              <a:rPr lang="en-US" sz="14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, 1932-1933</a:t>
            </a:r>
            <a:endParaRPr lang="it-IT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211076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Sociologia della tecnica e del capitalismo - Lelio Demichelis - copertina">
            <a:extLst>
              <a:ext uri="{FF2B5EF4-FFF2-40B4-BE49-F238E27FC236}">
                <a16:creationId xmlns:a16="http://schemas.microsoft.com/office/drawing/2014/main" id="{D46F451F-DBF4-5E10-8D0A-C1AF6A6FE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6451" y="3238500"/>
            <a:ext cx="1509216" cy="2227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nnovatori sociali. La sindrome di Prometeo nell'Italia che cambia - Filippo Barbera,Tania Parisi - copertina">
            <a:extLst>
              <a:ext uri="{FF2B5EF4-FFF2-40B4-BE49-F238E27FC236}">
                <a16:creationId xmlns:a16="http://schemas.microsoft.com/office/drawing/2014/main" id="{F34B6252-1D3B-7C90-BBB4-B3D2AFABB5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9842" y="3238499"/>
            <a:ext cx="1165381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opertina Il lavoro operaio digitalizzato">
            <a:extLst>
              <a:ext uri="{FF2B5EF4-FFF2-40B4-BE49-F238E27FC236}">
                <a16:creationId xmlns:a16="http://schemas.microsoft.com/office/drawing/2014/main" id="{F8E3DD13-D2A1-375F-3338-CF2265E153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987" y="3238500"/>
            <a:ext cx="1267321" cy="1951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Sociologia dell'innovazione economica : Ramella, Francesco: Amazon.it: Libri">
            <a:extLst>
              <a:ext uri="{FF2B5EF4-FFF2-40B4-BE49-F238E27FC236}">
                <a16:creationId xmlns:a16="http://schemas.microsoft.com/office/drawing/2014/main" id="{B87E9A4C-711E-51FB-510B-576E84543D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40" y="1375890"/>
            <a:ext cx="3433435" cy="4924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AB933159-72CA-0BC0-AAEF-4D7238C79BFE}"/>
              </a:ext>
            </a:extLst>
          </p:cNvPr>
          <p:cNvSpPr txBox="1"/>
          <p:nvPr/>
        </p:nvSpPr>
        <p:spPr>
          <a:xfrm>
            <a:off x="3800475" y="333374"/>
            <a:ext cx="71873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chemeClr val="accent2"/>
                </a:solidFill>
              </a:rPr>
              <a:t>Testi di riferimento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2D5B459-6DD8-F09D-93E2-EDE7FDF760B5}"/>
              </a:ext>
            </a:extLst>
          </p:cNvPr>
          <p:cNvSpPr txBox="1"/>
          <p:nvPr/>
        </p:nvSpPr>
        <p:spPr>
          <a:xfrm>
            <a:off x="219075" y="6402585"/>
            <a:ext cx="577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Lettura obbligatoria (introduzione + capitoli I, VII, VIII)</a:t>
            </a:r>
          </a:p>
        </p:txBody>
      </p:sp>
    </p:spTree>
    <p:extLst>
      <p:ext uri="{BB962C8B-B14F-4D97-AF65-F5344CB8AC3E}">
        <p14:creationId xmlns:p14="http://schemas.microsoft.com/office/powerpoint/2010/main" val="22617266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Sociologia della tecnica e del capitalismo - Lelio Demichelis - copertina">
            <a:extLst>
              <a:ext uri="{FF2B5EF4-FFF2-40B4-BE49-F238E27FC236}">
                <a16:creationId xmlns:a16="http://schemas.microsoft.com/office/drawing/2014/main" id="{D46F451F-DBF4-5E10-8D0A-C1AF6A6FE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6451" y="3238500"/>
            <a:ext cx="1509216" cy="2227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nnovatori sociali. La sindrome di Prometeo nell'Italia che cambia - Filippo Barbera,Tania Parisi - copertina">
            <a:extLst>
              <a:ext uri="{FF2B5EF4-FFF2-40B4-BE49-F238E27FC236}">
                <a16:creationId xmlns:a16="http://schemas.microsoft.com/office/drawing/2014/main" id="{F34B6252-1D3B-7C90-BBB4-B3D2AFABB5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9842" y="3238499"/>
            <a:ext cx="1165381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opertina Il lavoro operaio digitalizzato">
            <a:extLst>
              <a:ext uri="{FF2B5EF4-FFF2-40B4-BE49-F238E27FC236}">
                <a16:creationId xmlns:a16="http://schemas.microsoft.com/office/drawing/2014/main" id="{F8E3DD13-D2A1-375F-3338-CF2265E153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049" y="1251612"/>
            <a:ext cx="3328787" cy="5126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Sociologia dell'innovazione economica : Ramella, Francesco: Amazon.it: Libri">
            <a:extLst>
              <a:ext uri="{FF2B5EF4-FFF2-40B4-BE49-F238E27FC236}">
                <a16:creationId xmlns:a16="http://schemas.microsoft.com/office/drawing/2014/main" id="{B87E9A4C-711E-51FB-510B-576E84543D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071" y="3238498"/>
            <a:ext cx="1360751" cy="195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AB933159-72CA-0BC0-AAEF-4D7238C79BFE}"/>
              </a:ext>
            </a:extLst>
          </p:cNvPr>
          <p:cNvSpPr txBox="1"/>
          <p:nvPr/>
        </p:nvSpPr>
        <p:spPr>
          <a:xfrm>
            <a:off x="3800475" y="333374"/>
            <a:ext cx="71873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chemeClr val="accent2"/>
                </a:solidFill>
              </a:rPr>
              <a:t>Testi di riferimento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979365E-F640-50A9-E04C-E1D139D6FE83}"/>
              </a:ext>
            </a:extLst>
          </p:cNvPr>
          <p:cNvSpPr txBox="1"/>
          <p:nvPr/>
        </p:nvSpPr>
        <p:spPr>
          <a:xfrm>
            <a:off x="2526854" y="6465812"/>
            <a:ext cx="486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Lettura obbligatoria (capitoli discussi a lezione)</a:t>
            </a:r>
          </a:p>
        </p:txBody>
      </p:sp>
    </p:spTree>
    <p:extLst>
      <p:ext uri="{BB962C8B-B14F-4D97-AF65-F5344CB8AC3E}">
        <p14:creationId xmlns:p14="http://schemas.microsoft.com/office/powerpoint/2010/main" val="3915462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Sociologia della tecnica e del capitalismo - Lelio Demichelis - copertina">
            <a:extLst>
              <a:ext uri="{FF2B5EF4-FFF2-40B4-BE49-F238E27FC236}">
                <a16:creationId xmlns:a16="http://schemas.microsoft.com/office/drawing/2014/main" id="{D46F451F-DBF4-5E10-8D0A-C1AF6A6FE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9275" y="1933575"/>
            <a:ext cx="2858960" cy="4219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nnovatori sociali. La sindrome di Prometeo nell'Italia che cambia - Filippo Barbera,Tania Parisi - copertina">
            <a:extLst>
              <a:ext uri="{FF2B5EF4-FFF2-40B4-BE49-F238E27FC236}">
                <a16:creationId xmlns:a16="http://schemas.microsoft.com/office/drawing/2014/main" id="{F34B6252-1D3B-7C90-BBB4-B3D2AFABB5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831" y="1933575"/>
            <a:ext cx="2488444" cy="396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opertina Il lavoro operaio digitalizzato">
            <a:extLst>
              <a:ext uri="{FF2B5EF4-FFF2-40B4-BE49-F238E27FC236}">
                <a16:creationId xmlns:a16="http://schemas.microsoft.com/office/drawing/2014/main" id="{F8E3DD13-D2A1-375F-3338-CF2265E153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5" y="3226634"/>
            <a:ext cx="1275026" cy="1963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Sociologia dell'innovazione economica : Ramella, Francesco: Amazon.it: Libri">
            <a:extLst>
              <a:ext uri="{FF2B5EF4-FFF2-40B4-BE49-F238E27FC236}">
                <a16:creationId xmlns:a16="http://schemas.microsoft.com/office/drawing/2014/main" id="{B87E9A4C-711E-51FB-510B-576E84543D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071" y="3238498"/>
            <a:ext cx="1360751" cy="195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AB933159-72CA-0BC0-AAEF-4D7238C79BFE}"/>
              </a:ext>
            </a:extLst>
          </p:cNvPr>
          <p:cNvSpPr txBox="1"/>
          <p:nvPr/>
        </p:nvSpPr>
        <p:spPr>
          <a:xfrm>
            <a:off x="3800475" y="333374"/>
            <a:ext cx="71873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chemeClr val="accent2"/>
                </a:solidFill>
              </a:rPr>
              <a:t>Testi di riferimento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B613E59-FA19-D56A-3F70-8CF6D5A9201A}"/>
              </a:ext>
            </a:extLst>
          </p:cNvPr>
          <p:cNvSpPr txBox="1"/>
          <p:nvPr/>
        </p:nvSpPr>
        <p:spPr>
          <a:xfrm>
            <a:off x="7572375" y="6130410"/>
            <a:ext cx="3009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Letture complementari</a:t>
            </a:r>
          </a:p>
        </p:txBody>
      </p:sp>
    </p:spTree>
    <p:extLst>
      <p:ext uri="{BB962C8B-B14F-4D97-AF65-F5344CB8AC3E}">
        <p14:creationId xmlns:p14="http://schemas.microsoft.com/office/powerpoint/2010/main" val="40834314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36F8254-4BEA-902F-E30E-68E3BB8A8D0C}"/>
              </a:ext>
            </a:extLst>
          </p:cNvPr>
          <p:cNvSpPr txBox="1"/>
          <p:nvPr/>
        </p:nvSpPr>
        <p:spPr>
          <a:xfrm>
            <a:off x="952499" y="1166842"/>
            <a:ext cx="1028700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accent2"/>
                </a:solidFill>
              </a:rPr>
              <a:t>La sociologia dell’innovazione non è una disciplina a se stante.</a:t>
            </a:r>
            <a:r>
              <a:rPr lang="it-IT" sz="2400" dirty="0"/>
              <a:t> Non può neppure essere considerata come una branca della sociologia. </a:t>
            </a:r>
          </a:p>
          <a:p>
            <a:endParaRPr lang="it-IT" sz="2400" dirty="0"/>
          </a:p>
          <a:p>
            <a:r>
              <a:rPr lang="it-IT" sz="2400" dirty="0"/>
              <a:t>Semmai,</a:t>
            </a:r>
            <a:r>
              <a:rPr lang="it-IT" sz="2400" dirty="0">
                <a:solidFill>
                  <a:schemeClr val="accent2"/>
                </a:solidFill>
              </a:rPr>
              <a:t> l’innovazione è un fenomeno (ed un oggetto di studio) che ha una grande rilevanza sociale </a:t>
            </a:r>
            <a:r>
              <a:rPr lang="it-IT" sz="2400" dirty="0"/>
              <a:t>e che merita di essere analizzato anche da una prospettiva sociologica (oltre che economica, storica, ecc.).</a:t>
            </a:r>
          </a:p>
          <a:p>
            <a:endParaRPr lang="it-IT" sz="2400" dirty="0"/>
          </a:p>
          <a:p>
            <a:r>
              <a:rPr lang="it-IT" sz="2400" dirty="0"/>
              <a:t>In sociologia, gli studi </a:t>
            </a:r>
            <a:r>
              <a:rPr lang="it-IT" sz="2400" dirty="0">
                <a:solidFill>
                  <a:schemeClr val="accent2"/>
                </a:solidFill>
              </a:rPr>
              <a:t>e le ricerche che si occupano di innovazione vengono generalmente fatti rientrare nell’ambito disciplinare della sociologia economica </a:t>
            </a:r>
            <a:r>
              <a:rPr lang="it-IT" sz="2400" dirty="0"/>
              <a:t>(la stessa separazione della sociologia economica dagli altri campi del sapere è comunque problematica e risponde a processi di istituzionalizzazione interni alle logiche dell’accademia). </a:t>
            </a:r>
          </a:p>
        </p:txBody>
      </p:sp>
    </p:spTree>
    <p:extLst>
      <p:ext uri="{BB962C8B-B14F-4D97-AF65-F5344CB8AC3E}">
        <p14:creationId xmlns:p14="http://schemas.microsoft.com/office/powerpoint/2010/main" val="28184998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BF6C9E26-4D11-8D95-1C5B-39A3923C3DC9}"/>
              </a:ext>
            </a:extLst>
          </p:cNvPr>
          <p:cNvSpPr txBox="1"/>
          <p:nvPr/>
        </p:nvSpPr>
        <p:spPr>
          <a:xfrm>
            <a:off x="7181850" y="1222340"/>
            <a:ext cx="49149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In realtà, lo studio dell’innovazione richiede un </a:t>
            </a:r>
            <a:r>
              <a:rPr lang="it-IT" sz="2800" b="1" dirty="0"/>
              <a:t>approccio integrato e interdisciplinare</a:t>
            </a:r>
            <a:r>
              <a:rPr lang="it-IT" sz="2800" dirty="0"/>
              <a:t>, che guardi all’innovazione come ad un processo complesso che chiama in causa una molteplicità di attori e di relazioni – che hanno luogo in contesti specifici – tra esseri umani, nonché tra questi e l’ambiente circostante.</a:t>
            </a:r>
          </a:p>
        </p:txBody>
      </p:sp>
      <p:pic>
        <p:nvPicPr>
          <p:cNvPr id="6146" name="Picture 2" descr="i0.wp.com/educationaround.org/wp-content/upload...">
            <a:extLst>
              <a:ext uri="{FF2B5EF4-FFF2-40B4-BE49-F238E27FC236}">
                <a16:creationId xmlns:a16="http://schemas.microsoft.com/office/drawing/2014/main" id="{0DFC3ED5-E567-3D75-245C-815286DD29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10" y="1262337"/>
            <a:ext cx="6481815" cy="4321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7522447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F6FB4C6-2ED1-98E9-C3A9-2759BF80E018}"/>
              </a:ext>
            </a:extLst>
          </p:cNvPr>
          <p:cNvSpPr txBox="1"/>
          <p:nvPr/>
        </p:nvSpPr>
        <p:spPr>
          <a:xfrm>
            <a:off x="1162050" y="2044690"/>
            <a:ext cx="9601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Nell’uso corrente, il sostantivo innovazione indica il </a:t>
            </a:r>
            <a:r>
              <a:rPr lang="it-IT" sz="2400" i="1" dirty="0"/>
              <a:t>mutamento di uno stato di cose esistente al fine di introdurre qualcosa di nuovo</a:t>
            </a:r>
            <a:r>
              <a:rPr lang="it-IT" sz="2400" dirty="0"/>
              <a:t>.</a:t>
            </a:r>
          </a:p>
          <a:p>
            <a:endParaRPr lang="it-IT" sz="2400" dirty="0"/>
          </a:p>
          <a:p>
            <a:endParaRPr lang="it-IT" sz="2400" dirty="0"/>
          </a:p>
          <a:p>
            <a:r>
              <a:rPr lang="it-IT" sz="2400" dirty="0"/>
              <a:t>Il riferimento, dunque, è sia all’azione del cambiamento che al suo risultato. Ogni innovazione, inoltre, va rapportata al contesto in cui avviene e i suoi risultati possono essere compresi solo attraverso una comparazione diacronica (un confronto tra lo stato di cose precedenti e quello successivo alla sua introduzione. 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8C13023-C871-D753-5935-27D5E62B15E5}"/>
              </a:ext>
            </a:extLst>
          </p:cNvPr>
          <p:cNvSpPr txBox="1"/>
          <p:nvPr/>
        </p:nvSpPr>
        <p:spPr>
          <a:xfrm>
            <a:off x="1162050" y="619125"/>
            <a:ext cx="64674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>
                <a:solidFill>
                  <a:schemeClr val="accent2"/>
                </a:solidFill>
              </a:rPr>
              <a:t>Che cosa si intende per innovazione?</a:t>
            </a:r>
          </a:p>
        </p:txBody>
      </p:sp>
    </p:spTree>
    <p:extLst>
      <p:ext uri="{BB962C8B-B14F-4D97-AF65-F5344CB8AC3E}">
        <p14:creationId xmlns:p14="http://schemas.microsoft.com/office/powerpoint/2010/main" val="1479265888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BB66E6B-296A-3877-1F8A-C5AD98B8ACD0}"/>
              </a:ext>
            </a:extLst>
          </p:cNvPr>
          <p:cNvSpPr txBox="1"/>
          <p:nvPr/>
        </p:nvSpPr>
        <p:spPr>
          <a:xfrm>
            <a:off x="1076323" y="1947565"/>
            <a:ext cx="889635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Si tratta infatti di una attività complessa che implica una pluralità di passaggi: individuazione di un bisogno o di un problema da risolvere; effettuazione di ricerche; sviluppo dell’innovazione; produzione e distribuzione del prodotto/servizio che contiene l’innovazione; adozione e diffusione; valutazione delle conseguenze.</a:t>
            </a:r>
          </a:p>
          <a:p>
            <a:endParaRPr lang="it-IT" sz="2000" dirty="0"/>
          </a:p>
          <a:p>
            <a:r>
              <a:rPr lang="it-IT" sz="2000" dirty="0"/>
              <a:t>Da un punto di vista analitico può essere utile individuare diversi stadi del processo innovativo, in modo da avere delle categorie e dei riferimenti </a:t>
            </a:r>
            <a:r>
              <a:rPr lang="it-IT" sz="2000" dirty="0" err="1"/>
              <a:t>idealtipici</a:t>
            </a:r>
            <a:r>
              <a:rPr lang="it-IT" sz="2000" dirty="0"/>
              <a:t>.</a:t>
            </a:r>
          </a:p>
          <a:p>
            <a:endParaRPr lang="it-IT" sz="2000" dirty="0"/>
          </a:p>
          <a:p>
            <a:r>
              <a:rPr lang="it-IT" sz="2000" dirty="0"/>
              <a:t>Tuttavia, da un punto di vista empirico l’innovazione non appare mai in termini strettamente sequenziali. L’innovazione non è un processo lineare, definito da una sequenza rigida di stadi.</a:t>
            </a:r>
          </a:p>
          <a:p>
            <a:endParaRPr lang="it-IT" sz="2000" dirty="0"/>
          </a:p>
          <a:p>
            <a:r>
              <a:rPr lang="it-IT" sz="2000" dirty="0"/>
              <a:t>Si tratta invece di un processo circolare e ricorsivo, la cui dimensione creativa entra direttamente in gioco sia a monte che a valle.</a:t>
            </a:r>
          </a:p>
          <a:p>
            <a:r>
              <a:rPr lang="it-IT" dirty="0"/>
              <a:t>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4465F45-1075-24F7-3CFE-6ACE75CD6315}"/>
              </a:ext>
            </a:extLst>
          </p:cNvPr>
          <p:cNvSpPr txBox="1"/>
          <p:nvPr/>
        </p:nvSpPr>
        <p:spPr>
          <a:xfrm>
            <a:off x="1076323" y="416183"/>
            <a:ext cx="73152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chemeClr val="accent2"/>
                </a:solidFill>
              </a:rPr>
              <a:t>Alcune caratteristiche dell’innovazione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08D0B1D-7DB1-8EBB-8CD0-7E4F3E3F2BC0}"/>
              </a:ext>
            </a:extLst>
          </p:cNvPr>
          <p:cNvSpPr txBox="1"/>
          <p:nvPr/>
        </p:nvSpPr>
        <p:spPr>
          <a:xfrm>
            <a:off x="1076323" y="1320730"/>
            <a:ext cx="493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1. L’innovazione è processuale.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66153568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1396</Words>
  <Application>Microsoft Office PowerPoint</Application>
  <PresentationFormat>Widescreen</PresentationFormat>
  <Paragraphs>117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Open Sans</vt:lpstr>
      <vt:lpstr>Tema di Office</vt:lpstr>
      <vt:lpstr> 1. Introduzione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Introduzione</dc:title>
  <dc:creator>marco fama</dc:creator>
  <cp:lastModifiedBy>marco fama</cp:lastModifiedBy>
  <cp:revision>5</cp:revision>
  <dcterms:created xsi:type="dcterms:W3CDTF">2022-11-13T09:38:37Z</dcterms:created>
  <dcterms:modified xsi:type="dcterms:W3CDTF">2022-12-14T16:49:42Z</dcterms:modified>
</cp:coreProperties>
</file>