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3" r:id="rId2"/>
    <p:sldMasterId id="2147483754" r:id="rId3"/>
    <p:sldMasterId id="2147483766" r:id="rId4"/>
    <p:sldMasterId id="2147483783" r:id="rId5"/>
  </p:sldMasterIdLst>
  <p:sldIdLst>
    <p:sldId id="273" r:id="rId6"/>
    <p:sldId id="271" r:id="rId7"/>
    <p:sldId id="265" r:id="rId8"/>
    <p:sldId id="266" r:id="rId9"/>
    <p:sldId id="267" r:id="rId10"/>
    <p:sldId id="268" r:id="rId11"/>
    <p:sldId id="269" r:id="rId12"/>
    <p:sldId id="262" r:id="rId13"/>
    <p:sldId id="282" r:id="rId14"/>
    <p:sldId id="260" r:id="rId15"/>
    <p:sldId id="283" r:id="rId16"/>
    <p:sldId id="281" r:id="rId17"/>
    <p:sldId id="277" r:id="rId18"/>
    <p:sldId id="278" r:id="rId19"/>
    <p:sldId id="279" r:id="rId20"/>
    <p:sldId id="284" r:id="rId21"/>
    <p:sldId id="285" r:id="rId22"/>
    <p:sldId id="286" r:id="rId23"/>
    <p:sldId id="259" r:id="rId24"/>
    <p:sldId id="275" r:id="rId25"/>
    <p:sldId id="256" r:id="rId26"/>
    <p:sldId id="257" r:id="rId27"/>
    <p:sldId id="258" r:id="rId28"/>
    <p:sldId id="274"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Marafioti" initials="MM"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4FB4FF"/>
    <a:srgbClr val="29A3FF"/>
    <a:srgbClr val="199CFF"/>
    <a:srgbClr val="0083E6"/>
    <a:srgbClr val="6699FF"/>
    <a:srgbClr val="DBCDBB"/>
    <a:srgbClr val="CCB8A0"/>
    <a:srgbClr val="BCA181"/>
    <a:srgbClr val="B7A8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97" autoAdjust="0"/>
    <p:restoredTop sz="94662" autoAdjust="0"/>
  </p:normalViewPr>
  <p:slideViewPr>
    <p:cSldViewPr snapToGrid="0">
      <p:cViewPr varScale="1">
        <p:scale>
          <a:sx n="69" d="100"/>
          <a:sy n="69" d="100"/>
        </p:scale>
        <p:origin x="858"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94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1F0D004-BA98-4EB7-BD4D-542E20A7D11D}" type="datetimeFigureOut">
              <a:rPr lang="it-IT" smtClean="0"/>
              <a:t>11/01/2019</a:t>
            </a:fld>
            <a:endParaRPr lang="it-IT"/>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it-IT"/>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026DDCE-33BE-406F-8B69-B355DC19AD12}" type="slidenum">
              <a:rPr lang="it-IT" smtClean="0"/>
              <a:t>‹N›</a:t>
            </a:fld>
            <a:endParaRPr lang="it-IT"/>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9072175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35397317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7241739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646657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3309835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3851281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1F0D004-BA98-4EB7-BD4D-542E20A7D11D}" type="datetimeFigureOut">
              <a:rPr lang="it-IT" smtClean="0"/>
              <a:t>11/01/2019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1629235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1F0D004-BA98-4EB7-BD4D-542E20A7D11D}" type="datetimeFigureOut">
              <a:rPr lang="it-IT" smtClean="0"/>
              <a:t>11/01/2019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903306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1F0D004-BA98-4EB7-BD4D-542E20A7D11D}" type="datetimeFigureOut">
              <a:rPr lang="it-IT" smtClean="0"/>
              <a:t>11/01/2019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2574845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1F0D004-BA98-4EB7-BD4D-542E20A7D11D}" type="datetimeFigureOut">
              <a:rPr lang="it-IT" smtClean="0"/>
              <a:t>11/01/2019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4216814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1F0D004-BA98-4EB7-BD4D-542E20A7D11D}" type="datetimeFigureOut">
              <a:rPr lang="it-IT" smtClean="0"/>
              <a:t>11/01/2019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38640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24983011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1F0D004-BA98-4EB7-BD4D-542E20A7D11D}" type="datetimeFigureOut">
              <a:rPr lang="it-IT" smtClean="0"/>
              <a:t>11/01/2019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1164089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3535828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1F0D004-BA98-4EB7-BD4D-542E20A7D11D}"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2295883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033228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‹N›</a:t>
            </a:fld>
            <a:endParaRPr lang="en-US" dirty="0"/>
          </a:p>
        </p:txBody>
      </p:sp>
    </p:spTree>
    <p:extLst>
      <p:ext uri="{BB962C8B-B14F-4D97-AF65-F5344CB8AC3E}">
        <p14:creationId xmlns:p14="http://schemas.microsoft.com/office/powerpoint/2010/main" val="36417609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737594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a:t>
            </a:fld>
            <a:endParaRPr lang="en-US" dirty="0"/>
          </a:p>
        </p:txBody>
      </p:sp>
    </p:spTree>
    <p:extLst>
      <p:ext uri="{BB962C8B-B14F-4D97-AF65-F5344CB8AC3E}">
        <p14:creationId xmlns:p14="http://schemas.microsoft.com/office/powerpoint/2010/main" val="51290687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64330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5692250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4479393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A1F0D004-BA98-4EB7-BD4D-542E20A7D11D}" type="datetimeFigureOut">
              <a:rPr lang="it-IT" smtClean="0"/>
              <a:t>11/01/2019</a:t>
            </a:fld>
            <a:endParaRPr lang="it-IT"/>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it-IT"/>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026DDCE-33BE-406F-8B69-B355DC19AD12}" type="slidenum">
              <a:rPr lang="it-IT" smtClean="0"/>
              <a:t>‹N›</a:t>
            </a:fld>
            <a:endParaRPr lang="it-IT"/>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082366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7508915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9420844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520465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94774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3517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7799C9-84D9-46D2-A11E-BCF8A720529D}" type="slidenum">
              <a:rPr lang="en-US" smtClean="0"/>
              <a:t>‹N›</a:t>
            </a:fld>
            <a:endParaRPr lang="en-US" dirty="0"/>
          </a:p>
        </p:txBody>
      </p:sp>
    </p:spTree>
    <p:extLst>
      <p:ext uri="{BB962C8B-B14F-4D97-AF65-F5344CB8AC3E}">
        <p14:creationId xmlns:p14="http://schemas.microsoft.com/office/powerpoint/2010/main" val="2652279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4980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D84065D-F351-4B03-BD91-D8A6B8D4B362}" type="slidenum">
              <a:rPr lang="en-US" smtClean="0"/>
              <a:t>‹N›</a:t>
            </a:fld>
            <a:endParaRPr lang="en-US" dirty="0"/>
          </a:p>
        </p:txBody>
      </p:sp>
    </p:spTree>
    <p:extLst>
      <p:ext uri="{BB962C8B-B14F-4D97-AF65-F5344CB8AC3E}">
        <p14:creationId xmlns:p14="http://schemas.microsoft.com/office/powerpoint/2010/main" val="2396140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01030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274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1F0D004-BA98-4EB7-BD4D-542E20A7D11D}" type="datetimeFigureOut">
              <a:rPr lang="it-IT" smtClean="0"/>
              <a:t>11/01/2019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4863224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47539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0826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77876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29788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29896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69274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8962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89145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69697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4566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1F0D004-BA98-4EB7-BD4D-542E20A7D11D}" type="datetimeFigureOut">
              <a:rPr lang="it-IT" smtClean="0"/>
              <a:t>11/01/2019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255372668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9232291-B4E7-4417-BA40-AC7356669D89}"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2121196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9232291-B4E7-4417-BA40-AC7356669D89}"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2286217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A9232291-B4E7-4417-BA40-AC7356669D89}"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2866295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9232291-B4E7-4417-BA40-AC7356669D89}" type="datetimeFigureOut">
              <a:rPr lang="it-IT" smtClean="0"/>
              <a:t>11/01/2019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237037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9232291-B4E7-4417-BA40-AC7356669D89}" type="datetimeFigureOut">
              <a:rPr lang="it-IT" smtClean="0"/>
              <a:t>11/01/2019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1926604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9232291-B4E7-4417-BA40-AC7356669D89}" type="datetimeFigureOut">
              <a:rPr lang="it-IT" smtClean="0"/>
              <a:t>11/01/2019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4048873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9232291-B4E7-4417-BA40-AC7356669D89}" type="datetimeFigureOut">
              <a:rPr lang="it-IT" smtClean="0"/>
              <a:t>11/01/2019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2889026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9232291-B4E7-4417-BA40-AC7356669D89}" type="datetimeFigureOut">
              <a:rPr lang="it-IT" smtClean="0"/>
              <a:t>11/01/2019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3439027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9232291-B4E7-4417-BA40-AC7356669D89}" type="datetimeFigureOut">
              <a:rPr lang="it-IT" smtClean="0"/>
              <a:t>11/01/2019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1712481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9232291-B4E7-4417-BA40-AC7356669D89}"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231539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1F0D004-BA98-4EB7-BD4D-542E20A7D11D}" type="datetimeFigureOut">
              <a:rPr lang="it-IT" smtClean="0"/>
              <a:t>11/01/2019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390191743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9232291-B4E7-4417-BA40-AC7356669D89}" type="datetimeFigureOut">
              <a:rPr lang="it-IT" smtClean="0"/>
              <a:t>11/01/2019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41C3A4-6BEC-4D6A-B417-2C5E2617E95B}" type="slidenum">
              <a:rPr lang="it-IT" smtClean="0"/>
              <a:t>‹N›</a:t>
            </a:fld>
            <a:endParaRPr lang="it-IT"/>
          </a:p>
        </p:txBody>
      </p:sp>
    </p:spTree>
    <p:extLst>
      <p:ext uri="{BB962C8B-B14F-4D97-AF65-F5344CB8AC3E}">
        <p14:creationId xmlns:p14="http://schemas.microsoft.com/office/powerpoint/2010/main" val="151116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0D004-BA98-4EB7-BD4D-542E20A7D11D}" type="datetimeFigureOut">
              <a:rPr lang="it-IT" smtClean="0"/>
              <a:t>11/01/2019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026DDCE-33BE-406F-8B69-B355DC19AD12}" type="slidenum">
              <a:rPr lang="it-IT" smtClean="0"/>
              <a:t>‹N›</a:t>
            </a:fld>
            <a:endParaRPr lang="it-IT"/>
          </a:p>
        </p:txBody>
      </p:sp>
    </p:spTree>
    <p:extLst>
      <p:ext uri="{BB962C8B-B14F-4D97-AF65-F5344CB8AC3E}">
        <p14:creationId xmlns:p14="http://schemas.microsoft.com/office/powerpoint/2010/main" val="44869953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1F0D004-BA98-4EB7-BD4D-542E20A7D11D}" type="datetimeFigureOut">
              <a:rPr lang="it-IT" smtClean="0"/>
              <a:t>11/01/2019</a:t>
            </a:fld>
            <a:endParaRPr lang="it-IT"/>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026DDCE-33BE-406F-8B69-B355DC19AD12}" type="slidenum">
              <a:rPr lang="it-IT" smtClean="0"/>
              <a:t>‹N›</a:t>
            </a:fld>
            <a:endParaRPr lang="it-IT"/>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19408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1F0D004-BA98-4EB7-BD4D-542E20A7D11D}" type="datetimeFigureOut">
              <a:rPr lang="it-IT" smtClean="0"/>
              <a:t>11/01/2019</a:t>
            </a:fld>
            <a:endParaRPr lang="it-IT"/>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026DDCE-33BE-406F-8B69-B355DC19AD12}" type="slidenum">
              <a:rPr lang="it-IT" smtClean="0"/>
              <a:t>‹N›</a:t>
            </a:fld>
            <a:endParaRPr lang="it-IT"/>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771863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27183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p:fad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0D004-BA98-4EB7-BD4D-542E20A7D11D}" type="datetimeFigureOut">
              <a:rPr lang="it-IT" smtClean="0"/>
              <a:t>11/01/2019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6DDCE-33BE-406F-8B69-B355DC19AD12}" type="slidenum">
              <a:rPr lang="it-IT" smtClean="0"/>
              <a:t>‹N›</a:t>
            </a:fld>
            <a:endParaRPr lang="it-IT"/>
          </a:p>
        </p:txBody>
      </p:sp>
    </p:spTree>
    <p:extLst>
      <p:ext uri="{BB962C8B-B14F-4D97-AF65-F5344CB8AC3E}">
        <p14:creationId xmlns:p14="http://schemas.microsoft.com/office/powerpoint/2010/main" val="186642658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857911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fade/>
  </p:transition>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178797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32291-B4E7-4417-BA40-AC7356669D89}" type="datetimeFigureOut">
              <a:rPr lang="it-IT" smtClean="0"/>
              <a:t>11/01/2019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1C3A4-6BEC-4D6A-B417-2C5E2617E95B}" type="slidenum">
              <a:rPr lang="it-IT" smtClean="0"/>
              <a:t>‹N›</a:t>
            </a:fld>
            <a:endParaRPr lang="it-IT"/>
          </a:p>
        </p:txBody>
      </p:sp>
    </p:spTree>
    <p:extLst>
      <p:ext uri="{BB962C8B-B14F-4D97-AF65-F5344CB8AC3E}">
        <p14:creationId xmlns:p14="http://schemas.microsoft.com/office/powerpoint/2010/main" val="26461742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5.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hyperlink" Target="http://elpaisdelascienpalabras.blogspot.com/2010/11/una-joya-un-fragmento-el-guardian-entre.html" TargetMode="External"/><Relationship Id="rId2" Type="http://schemas.openxmlformats.org/officeDocument/2006/relationships/image" Target="../media/image13.jpg"/><Relationship Id="rId1" Type="http://schemas.openxmlformats.org/officeDocument/2006/relationships/slideLayout" Target="../slideLayouts/slideLayout35.xml"/><Relationship Id="rId5" Type="http://schemas.microsoft.com/office/2007/relationships/hdphoto" Target="../media/hdphoto5.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sharpenSoften amount="-5000"/>
                    </a14:imgEffect>
                    <a14:imgEffect>
                      <a14:brightnessContrast bright="-2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D7C6A204-4400-4BDE-A75A-459CA24536FF}"/>
              </a:ext>
            </a:extLst>
          </p:cNvPr>
          <p:cNvSpPr txBox="1"/>
          <p:nvPr/>
        </p:nvSpPr>
        <p:spPr>
          <a:xfrm>
            <a:off x="322384" y="867517"/>
            <a:ext cx="11547231" cy="3539430"/>
          </a:xfrm>
          <a:prstGeom prst="rect">
            <a:avLst/>
          </a:prstGeom>
          <a:noFill/>
        </p:spPr>
        <p:txBody>
          <a:bodyPr wrap="square" rtlCol="0">
            <a:spAutoFit/>
          </a:bodyPr>
          <a:lstStyle/>
          <a:p>
            <a:pPr algn="ctr"/>
            <a:r>
              <a:rPr lang="it-IT" sz="8800" b="1" dirty="0">
                <a:solidFill>
                  <a:srgbClr val="DBCDBB"/>
                </a:solidFill>
                <a:effectLst>
                  <a:outerShdw blurRad="50800" dist="38100" dir="2700000" algn="tl">
                    <a:srgbClr val="000000">
                      <a:alpha val="43137"/>
                    </a:srgbClr>
                  </a:outerShdw>
                </a:effectLst>
                <a:latin typeface="Century Gothic" panose="020B0502020202020204" pitchFamily="34" charset="0"/>
              </a:rPr>
              <a:t>Philosophers’ </a:t>
            </a:r>
            <a:r>
              <a:rPr lang="en-US" sz="8800" b="1" dirty="0">
                <a:solidFill>
                  <a:srgbClr val="DBCDBB"/>
                </a:solidFill>
                <a:effectLst>
                  <a:outerShdw blurRad="50800" dist="38100" dir="2700000" algn="tl">
                    <a:srgbClr val="000000">
                      <a:alpha val="43137"/>
                    </a:srgbClr>
                  </a:outerShdw>
                </a:effectLst>
                <a:latin typeface="Century Gothic" panose="020B0502020202020204" pitchFamily="34" charset="0"/>
              </a:rPr>
              <a:t>“</a:t>
            </a:r>
            <a:r>
              <a:rPr lang="en-US" sz="8800" b="1" dirty="0" err="1">
                <a:solidFill>
                  <a:srgbClr val="DBCDBB"/>
                </a:solidFill>
                <a:effectLst>
                  <a:outerShdw blurRad="50800" dist="38100" dir="2700000" algn="tl">
                    <a:srgbClr val="000000">
                      <a:alpha val="43137"/>
                    </a:srgbClr>
                  </a:outerShdw>
                </a:effectLst>
                <a:latin typeface="Century Gothic" panose="020B0502020202020204" pitchFamily="34" charset="0"/>
              </a:rPr>
              <a:t>committment</a:t>
            </a:r>
            <a:r>
              <a:rPr lang="en-US" sz="8800" b="1" dirty="0" smtClean="0">
                <a:solidFill>
                  <a:srgbClr val="DBCDBB"/>
                </a:solidFill>
                <a:effectLst>
                  <a:outerShdw blurRad="50800" dist="38100" dir="2700000" algn="tl">
                    <a:srgbClr val="000000">
                      <a:alpha val="43137"/>
                    </a:srgbClr>
                  </a:outerShdw>
                </a:effectLst>
                <a:latin typeface="Century Gothic" panose="020B0502020202020204" pitchFamily="34" charset="0"/>
              </a:rPr>
              <a:t>” </a:t>
            </a:r>
            <a:endParaRPr lang="en-US" sz="8800" b="1" dirty="0">
              <a:solidFill>
                <a:srgbClr val="DBCDBB"/>
              </a:solidFill>
              <a:effectLst>
                <a:outerShdw blurRad="50800" dist="38100" dir="2700000" algn="tl">
                  <a:srgbClr val="000000">
                    <a:alpha val="43137"/>
                  </a:srgbClr>
                </a:outerShdw>
              </a:effectLst>
              <a:latin typeface="Century Gothic" panose="020B0502020202020204" pitchFamily="34" charset="0"/>
            </a:endParaRPr>
          </a:p>
          <a:p>
            <a:pPr algn="ctr"/>
            <a:r>
              <a:rPr lang="en-US" sz="4800" b="1" dirty="0">
                <a:solidFill>
                  <a:srgbClr val="DBCDBB"/>
                </a:solidFill>
                <a:effectLst>
                  <a:outerShdw blurRad="50800" dist="38100" dir="2700000" algn="tl">
                    <a:srgbClr val="000000">
                      <a:alpha val="43137"/>
                    </a:srgbClr>
                  </a:outerShdw>
                </a:effectLst>
                <a:latin typeface="Century Gothic" panose="020B0502020202020204" pitchFamily="34" charset="0"/>
              </a:rPr>
              <a:t>Philosophy between </a:t>
            </a:r>
            <a:r>
              <a:rPr lang="en-US" sz="4800" b="1" dirty="0" smtClean="0">
                <a:solidFill>
                  <a:srgbClr val="DBCDBB"/>
                </a:solidFill>
                <a:effectLst>
                  <a:outerShdw blurRad="50800" dist="38100" dir="2700000" algn="tl">
                    <a:srgbClr val="000000">
                      <a:alpha val="43137"/>
                    </a:srgbClr>
                  </a:outerShdw>
                </a:effectLst>
                <a:latin typeface="Century Gothic" panose="020B0502020202020204" pitchFamily="34" charset="0"/>
              </a:rPr>
              <a:t>Ethics </a:t>
            </a:r>
            <a:r>
              <a:rPr lang="en-US" sz="4800" b="1" dirty="0">
                <a:solidFill>
                  <a:srgbClr val="DBCDBB"/>
                </a:solidFill>
                <a:effectLst>
                  <a:outerShdw blurRad="50800" dist="38100" dir="2700000" algn="tl">
                    <a:srgbClr val="000000">
                      <a:alpha val="43137"/>
                    </a:srgbClr>
                  </a:outerShdw>
                </a:effectLst>
                <a:latin typeface="Century Gothic" panose="020B0502020202020204" pitchFamily="34" charset="0"/>
              </a:rPr>
              <a:t>and Politics</a:t>
            </a:r>
            <a:endParaRPr lang="it-IT" sz="4800" b="1" dirty="0">
              <a:solidFill>
                <a:srgbClr val="DBCDBB"/>
              </a:solidFill>
              <a:effectLst>
                <a:outerShdw blurRad="50800" dist="38100" dir="2700000" algn="tl">
                  <a:srgbClr val="000000">
                    <a:alpha val="43137"/>
                  </a:srgbClr>
                </a:outerShdw>
              </a:effectLst>
              <a:latin typeface="Century Gothic" panose="020B0502020202020204" pitchFamily="34" charset="0"/>
            </a:endParaRPr>
          </a:p>
        </p:txBody>
      </p:sp>
      <p:sp>
        <p:nvSpPr>
          <p:cNvPr id="11" name="CasellaDiTesto 10">
            <a:extLst>
              <a:ext uri="{FF2B5EF4-FFF2-40B4-BE49-F238E27FC236}">
                <a16:creationId xmlns:a16="http://schemas.microsoft.com/office/drawing/2014/main" id="{F6F09A8B-8BC8-45C3-83FB-4843033C4E9D}"/>
              </a:ext>
            </a:extLst>
          </p:cNvPr>
          <p:cNvSpPr txBox="1"/>
          <p:nvPr/>
        </p:nvSpPr>
        <p:spPr>
          <a:xfrm>
            <a:off x="1120140" y="4861171"/>
            <a:ext cx="9951720" cy="1569660"/>
          </a:xfrm>
          <a:prstGeom prst="rect">
            <a:avLst/>
          </a:prstGeom>
          <a:noFill/>
        </p:spPr>
        <p:txBody>
          <a:bodyPr wrap="square" rtlCol="0">
            <a:spAutoFit/>
          </a:bodyPr>
          <a:lstStyle/>
          <a:p>
            <a:pPr algn="ctr"/>
            <a:r>
              <a:rPr lang="en-US" sz="3200" dirty="0">
                <a:solidFill>
                  <a:srgbClr val="DBCDBB"/>
                </a:solidFill>
                <a:effectLst>
                  <a:outerShdw blurRad="50800" dist="38100" dir="5400000" algn="t" rotWithShape="0">
                    <a:prstClr val="black">
                      <a:alpha val="84000"/>
                    </a:prstClr>
                  </a:outerShdw>
                </a:effectLst>
                <a:latin typeface="Book Antiqua" panose="02040602050305030304" pitchFamily="18" charset="0"/>
              </a:rPr>
              <a:t>CLIL</a:t>
            </a:r>
            <a:br>
              <a:rPr lang="en-US" sz="3200" dirty="0">
                <a:solidFill>
                  <a:srgbClr val="DBCDBB"/>
                </a:solidFill>
                <a:effectLst>
                  <a:outerShdw blurRad="50800" dist="38100" dir="5400000" algn="t" rotWithShape="0">
                    <a:prstClr val="black">
                      <a:alpha val="84000"/>
                    </a:prstClr>
                  </a:outerShdw>
                </a:effectLst>
                <a:latin typeface="Book Antiqua" panose="02040602050305030304" pitchFamily="18" charset="0"/>
              </a:rPr>
            </a:br>
            <a:r>
              <a:rPr lang="en-US" sz="3200" dirty="0">
                <a:solidFill>
                  <a:srgbClr val="DBCDBB"/>
                </a:solidFill>
                <a:effectLst>
                  <a:outerShdw blurRad="50800" dist="38100" dir="5400000" algn="t" rotWithShape="0">
                    <a:prstClr val="black">
                      <a:alpha val="84000"/>
                    </a:prstClr>
                  </a:outerShdw>
                </a:effectLst>
                <a:latin typeface="Book Antiqua" panose="02040602050305030304" pitchFamily="18" charset="0"/>
              </a:rPr>
              <a:t>(Content and Language Integrated Learning)</a:t>
            </a:r>
            <a:br>
              <a:rPr lang="en-US" sz="3200" dirty="0">
                <a:solidFill>
                  <a:srgbClr val="DBCDBB"/>
                </a:solidFill>
                <a:effectLst>
                  <a:outerShdw blurRad="50800" dist="38100" dir="5400000" algn="t" rotWithShape="0">
                    <a:prstClr val="black">
                      <a:alpha val="84000"/>
                    </a:prstClr>
                  </a:outerShdw>
                </a:effectLst>
                <a:latin typeface="Book Antiqua" panose="02040602050305030304" pitchFamily="18" charset="0"/>
              </a:rPr>
            </a:br>
            <a:r>
              <a:rPr lang="en-US" sz="3200" dirty="0">
                <a:solidFill>
                  <a:srgbClr val="DBCDBB"/>
                </a:solidFill>
                <a:effectLst>
                  <a:outerShdw blurRad="50800" dist="38100" dir="5400000" algn="t" rotWithShape="0">
                    <a:prstClr val="black">
                      <a:alpha val="84000"/>
                    </a:prstClr>
                  </a:outerShdw>
                </a:effectLst>
                <a:latin typeface="Book Antiqua" panose="02040602050305030304" pitchFamily="18" charset="0"/>
              </a:rPr>
              <a:t>Philosophy in English</a:t>
            </a:r>
          </a:p>
        </p:txBody>
      </p:sp>
    </p:spTree>
    <p:extLst>
      <p:ext uri="{BB962C8B-B14F-4D97-AF65-F5344CB8AC3E}">
        <p14:creationId xmlns:p14="http://schemas.microsoft.com/office/powerpoint/2010/main" val="3007919855"/>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1000" b="-61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8AA81B-220E-49A1-A64C-AA1AB89E9E4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687382B-8736-47B3-B920-9AC34858CA67}"/>
              </a:ext>
            </a:extLst>
          </p:cNvPr>
          <p:cNvSpPr>
            <a:spLocks noGrp="1"/>
          </p:cNvSpPr>
          <p:nvPr>
            <p:ph idx="1"/>
          </p:nvPr>
        </p:nvSpPr>
        <p:spPr>
          <a:xfrm>
            <a:off x="769327" y="605203"/>
            <a:ext cx="10958513" cy="5629275"/>
          </a:xfrm>
          <a:blipFill>
            <a:blip r:embed="rId3">
              <a:extLst>
                <a:ext uri="{BEBA8EAE-BF5A-486C-A8C5-ECC9F3942E4B}">
                  <a14:imgProps xmlns:a14="http://schemas.microsoft.com/office/drawing/2010/main">
                    <a14:imgLayer r:embed="rId4">
                      <a14:imgEffect>
                        <a14:sharpenSoften amount="-27000"/>
                      </a14:imgEffect>
                      <a14:imgEffect>
                        <a14:saturation sat="125000"/>
                      </a14:imgEffect>
                      <a14:imgEffect>
                        <a14:brightnessContrast contrast="-40000"/>
                      </a14:imgEffect>
                    </a14:imgLayer>
                  </a14:imgProps>
                </a:ext>
              </a:extLst>
            </a:blip>
            <a:stretch>
              <a:fillRect/>
            </a:stretch>
          </a:blipFill>
          <a:effectLst>
            <a:glow rad="127000">
              <a:srgbClr val="FFC000">
                <a:alpha val="40000"/>
              </a:srgbClr>
            </a:glow>
            <a:outerShdw blurRad="762000" dist="50800" dir="5400000" sx="98000" sy="98000" algn="ctr" rotWithShape="0">
              <a:schemeClr val="tx1">
                <a:alpha val="50000"/>
              </a:schemeClr>
            </a:outerShdw>
          </a:effectLst>
          <a:scene3d>
            <a:camera prst="orthographicFront"/>
            <a:lightRig rig="threePt" dir="t"/>
          </a:scene3d>
          <a:sp3d>
            <a:bevelT w="139700" h="139700" prst="divot"/>
          </a:sp3d>
        </p:spPr>
        <p:txBody>
          <a:bodyPr>
            <a:sp3d>
              <a:bevelT w="0"/>
            </a:sp3d>
          </a:bodyPr>
          <a:lstStyle/>
          <a:p>
            <a:pPr marL="0" indent="0">
              <a:buNone/>
            </a:pPr>
            <a:endParaRPr lang="en-US" sz="4400" b="1" i="1" dirty="0">
              <a:solidFill>
                <a:schemeClr val="tx1"/>
              </a:solidFill>
              <a:effectLst>
                <a:outerShdw blurRad="63500" dist="50800" dir="16200000" algn="ctr" rotWithShape="0">
                  <a:schemeClr val="bg1">
                    <a:alpha val="50000"/>
                  </a:schemeClr>
                </a:outerShdw>
              </a:effectLst>
              <a:latin typeface="Arial Rounded MT Bold" panose="020F0704030504030204" pitchFamily="34" charset="0"/>
            </a:endParaRPr>
          </a:p>
          <a:p>
            <a:pPr marL="0" indent="0" algn="just">
              <a:buNone/>
            </a:pPr>
            <a:r>
              <a:rPr lang="en-US" sz="4400" b="1" dirty="0">
                <a:solidFill>
                  <a:schemeClr val="tx1"/>
                </a:solidFill>
                <a:effectLst>
                  <a:glow rad="127000">
                    <a:schemeClr val="accent6">
                      <a:alpha val="40000"/>
                    </a:schemeClr>
                  </a:glow>
                  <a:outerShdw blurRad="63500" dist="50800" dir="16200000" sx="8000" sy="8000" algn="ctr" rotWithShape="0">
                    <a:schemeClr val="tx1">
                      <a:alpha val="50000"/>
                    </a:schemeClr>
                  </a:outerShdw>
                </a:effectLst>
                <a:latin typeface="Arial Rounded MT Bold" panose="020F0704030504030204" pitchFamily="34" charset="0"/>
              </a:rPr>
              <a:t>Create all the happiness you are able to create: remove all the misery you are able to remove </a:t>
            </a:r>
            <a:endParaRPr lang="en-US" sz="4400" b="1" dirty="0" smtClean="0">
              <a:solidFill>
                <a:schemeClr val="tx1"/>
              </a:solidFill>
              <a:effectLst>
                <a:glow rad="127000">
                  <a:schemeClr val="accent6">
                    <a:alpha val="40000"/>
                  </a:schemeClr>
                </a:glow>
                <a:outerShdw blurRad="63500" dist="50800" dir="16200000" sx="8000" sy="8000" algn="ctr" rotWithShape="0">
                  <a:schemeClr val="tx1">
                    <a:alpha val="50000"/>
                  </a:schemeClr>
                </a:outerShdw>
              </a:effectLst>
              <a:latin typeface="Arial Rounded MT Bold" panose="020F0704030504030204" pitchFamily="34" charset="0"/>
            </a:endParaRPr>
          </a:p>
          <a:p>
            <a:pPr marL="0" indent="0" algn="just">
              <a:buNone/>
            </a:pPr>
            <a:r>
              <a:rPr lang="en-US" sz="4400" b="1" dirty="0" smtClean="0">
                <a:solidFill>
                  <a:schemeClr val="tx1"/>
                </a:solidFill>
                <a:effectLst>
                  <a:glow rad="127000">
                    <a:schemeClr val="accent6">
                      <a:alpha val="40000"/>
                    </a:schemeClr>
                  </a:glow>
                  <a:outerShdw blurRad="63500" dist="50800" dir="16200000" sx="8000" sy="8000" algn="ctr" rotWithShape="0">
                    <a:schemeClr val="tx1">
                      <a:alpha val="50000"/>
                    </a:schemeClr>
                  </a:outerShdw>
                </a:effectLst>
                <a:latin typeface="Arial Rounded MT Bold" panose="020F0704030504030204" pitchFamily="34" charset="0"/>
              </a:rPr>
              <a:t>(</a:t>
            </a:r>
            <a:r>
              <a:rPr lang="en-US" sz="4400" b="1" i="1" dirty="0">
                <a:solidFill>
                  <a:schemeClr val="tx1"/>
                </a:solidFill>
                <a:effectLst>
                  <a:glow rad="127000">
                    <a:schemeClr val="accent6">
                      <a:alpha val="40000"/>
                    </a:schemeClr>
                  </a:glow>
                  <a:outerShdw blurRad="63500" dist="50800" dir="16200000" sx="8000" sy="8000" algn="ctr" rotWithShape="0">
                    <a:schemeClr val="tx1">
                      <a:alpha val="50000"/>
                    </a:schemeClr>
                  </a:outerShdw>
                </a:effectLst>
                <a:latin typeface="Arial Rounded MT Bold" panose="020F0704030504030204" pitchFamily="34" charset="0"/>
              </a:rPr>
              <a:t>Advise to a young girl, 22 June 1830)</a:t>
            </a:r>
            <a:endParaRPr lang="it-IT" sz="4400" b="1" i="1" dirty="0">
              <a:solidFill>
                <a:schemeClr val="tx1"/>
              </a:solidFill>
              <a:effectLst>
                <a:glow rad="127000">
                  <a:schemeClr val="accent6">
                    <a:alpha val="40000"/>
                  </a:schemeClr>
                </a:glow>
                <a:outerShdw blurRad="63500" dist="50800" dir="16200000" sx="8000" sy="8000" algn="ctr" rotWithShape="0">
                  <a:schemeClr val="tx1">
                    <a:alpha val="50000"/>
                  </a:schemeClr>
                </a:outerShdw>
              </a:effectLst>
              <a:latin typeface="Arial Rounded MT Bold" panose="020F0704030504030204" pitchFamily="34" charset="0"/>
            </a:endParaRPr>
          </a:p>
          <a:p>
            <a:endParaRPr lang="it-IT" dirty="0">
              <a:effectLst>
                <a:outerShdw blurRad="63500" dist="50800" dir="16200000" algn="ctr" rotWithShape="0">
                  <a:schemeClr val="bg1">
                    <a:alpha val="50000"/>
                  </a:schemeClr>
                </a:outerShdw>
              </a:effectLst>
            </a:endParaRPr>
          </a:p>
        </p:txBody>
      </p:sp>
    </p:spTree>
    <p:extLst>
      <p:ext uri="{BB962C8B-B14F-4D97-AF65-F5344CB8AC3E}">
        <p14:creationId xmlns:p14="http://schemas.microsoft.com/office/powerpoint/2010/main" val="3850323976"/>
      </p:ext>
    </p:extLst>
  </p:cSld>
  <p:clrMapOvr>
    <a:masterClrMapping/>
  </p:clrMapOvr>
  <p:transition spd="slow" advTm="5000">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125E90-3747-466C-82F1-F95211769D4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F692696-D113-4A1F-8D1B-21E78EABA693}"/>
              </a:ext>
            </a:extLst>
          </p:cNvPr>
          <p:cNvSpPr>
            <a:spLocks noGrp="1"/>
          </p:cNvSpPr>
          <p:nvPr>
            <p:ph idx="1"/>
          </p:nvPr>
        </p:nvSpPr>
        <p:spPr>
          <a:xfrm>
            <a:off x="780000" y="624110"/>
            <a:ext cx="11103768" cy="5757862"/>
          </a:xfrm>
          <a:blipFill dpi="0" rotWithShape="1">
            <a:blip r:embed="rId3">
              <a:alphaModFix amt="78000"/>
              <a:extLst>
                <a:ext uri="{BEBA8EAE-BF5A-486C-A8C5-ECC9F3942E4B}">
                  <a14:imgProps xmlns:a14="http://schemas.microsoft.com/office/drawing/2010/main">
                    <a14:imgLayer r:embed="rId4">
                      <a14:imgEffect>
                        <a14:sharpenSoften amount="-32000"/>
                      </a14:imgEffect>
                    </a14:imgLayer>
                  </a14:imgProps>
                </a:ext>
              </a:extLst>
            </a:blip>
            <a:srcRect/>
            <a:stretch>
              <a:fillRect/>
            </a:stretch>
          </a:blipFill>
          <a:effectLst>
            <a:outerShdw blurRad="50800" dist="38100" dir="5400000" algn="t" rotWithShape="0">
              <a:schemeClr val="tx1">
                <a:alpha val="40000"/>
              </a:schemeClr>
            </a:outerShdw>
          </a:effectLst>
          <a:scene3d>
            <a:camera prst="orthographicFront"/>
            <a:lightRig rig="threePt" dir="t"/>
          </a:scene3d>
          <a:sp3d extrusionH="76200" contourW="12700" prstMaterial="matte">
            <a:bevelT w="101600" prst="riblet"/>
            <a:bevelB w="101600" prst="riblet"/>
            <a:extrusionClr>
              <a:schemeClr val="tx1"/>
            </a:extrusionClr>
            <a:contourClr>
              <a:schemeClr val="tx1"/>
            </a:contourClr>
          </a:sp3d>
        </p:spPr>
        <p:txBody>
          <a:bodyPr anchor="ctr">
            <a:normAutofit/>
          </a:bodyPr>
          <a:lstStyle/>
          <a:p>
            <a:pPr marL="0" indent="0" algn="just">
              <a:buNone/>
            </a:pPr>
            <a:r>
              <a:rPr lang="en-US" sz="3200" b="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The day may come when the rest of the animal creation may acquire those rights which never could have been </a:t>
            </a:r>
            <a:r>
              <a:rPr lang="en-US" sz="3200" b="1" dirty="0" err="1">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withholden</a:t>
            </a:r>
            <a:r>
              <a:rPr lang="en-US" sz="3200" b="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 from them but by the hand of tyranny. […] The question is not </a:t>
            </a:r>
            <a:r>
              <a:rPr lang="en-US" sz="3200" b="1" dirty="0" smtClean="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‘Can </a:t>
            </a:r>
            <a:r>
              <a:rPr lang="en-US" sz="3200" b="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they reason</a:t>
            </a:r>
            <a:r>
              <a:rPr lang="en-US" sz="3200" b="1" dirty="0" smtClean="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 </a:t>
            </a:r>
            <a:r>
              <a:rPr lang="en-US" sz="3200" b="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nor </a:t>
            </a:r>
            <a:r>
              <a:rPr lang="en-US" sz="3200" b="1" dirty="0" smtClean="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‘Can </a:t>
            </a:r>
            <a:r>
              <a:rPr lang="en-US" sz="3200" b="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they talk</a:t>
            </a:r>
            <a:r>
              <a:rPr lang="en-US" sz="3200" b="1" dirty="0" smtClean="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 </a:t>
            </a:r>
            <a:r>
              <a:rPr lang="en-US" sz="3200" b="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but </a:t>
            </a:r>
            <a:r>
              <a:rPr lang="en-US" sz="3200" b="1" dirty="0" smtClean="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‘Can </a:t>
            </a:r>
            <a:r>
              <a:rPr lang="en-US" sz="3200" b="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they suffer</a:t>
            </a:r>
            <a:r>
              <a:rPr lang="en-US" sz="3200" b="1" dirty="0" smtClean="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a:t>
            </a:r>
            <a:r>
              <a:rPr lang="en-US" sz="3200" b="1" i="1" dirty="0" smtClean="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 </a:t>
            </a:r>
            <a:endParaRPr lang="en-US" sz="3200" b="1" i="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endParaRPr>
          </a:p>
          <a:p>
            <a:pPr marL="0" indent="0">
              <a:buNone/>
            </a:pPr>
            <a:r>
              <a:rPr lang="en-US" sz="3200" b="1" i="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rPr>
              <a:t>(An Introduction to the Principles of Morals and Legislation, 1789; 1823)</a:t>
            </a:r>
            <a:endParaRPr lang="it-IT" sz="3200" b="1" i="1" dirty="0">
              <a:solidFill>
                <a:schemeClr val="tx1"/>
              </a:solidFill>
              <a:effectLst>
                <a:glow rad="127000">
                  <a:schemeClr val="bg2"/>
                </a:glow>
                <a:outerShdw blurRad="50800" dist="50800" dir="5400000" algn="ctr" rotWithShape="0">
                  <a:schemeClr val="tx1"/>
                </a:outerShdw>
              </a:effectLst>
              <a:latin typeface="Arial Rounded MT Bold" panose="020F0704030504030204" pitchFamily="34" charset="0"/>
            </a:endParaRPr>
          </a:p>
          <a:p>
            <a:endParaRPr lang="it-IT" dirty="0">
              <a:solidFill>
                <a:schemeClr val="tx1"/>
              </a:solidFill>
              <a:effectLst>
                <a:glow rad="127000">
                  <a:schemeClr val="bg2"/>
                </a:glow>
                <a:outerShdw blurRad="50800" dist="50800" dir="5400000" algn="ctr" rotWithShape="0">
                  <a:schemeClr val="tx1"/>
                </a:outerShdw>
              </a:effectLst>
            </a:endParaRPr>
          </a:p>
        </p:txBody>
      </p:sp>
    </p:spTree>
    <p:extLst>
      <p:ext uri="{BB962C8B-B14F-4D97-AF65-F5344CB8AC3E}">
        <p14:creationId xmlns:p14="http://schemas.microsoft.com/office/powerpoint/2010/main" val="399531481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4C8888-54FC-4EE8-84B3-AD867559A382}"/>
              </a:ext>
            </a:extLst>
          </p:cNvPr>
          <p:cNvSpPr>
            <a:spLocks noGrp="1"/>
          </p:cNvSpPr>
          <p:nvPr>
            <p:ph type="title"/>
          </p:nvPr>
        </p:nvSpPr>
        <p:spPr>
          <a:xfrm>
            <a:off x="8303740" y="2450009"/>
            <a:ext cx="3888260" cy="1737360"/>
          </a:xfrm>
        </p:spPr>
        <p:txBody>
          <a:bodyPr>
            <a:normAutofit fontScale="90000"/>
          </a:bodyPr>
          <a:lstStyle/>
          <a:p>
            <a:pPr algn="ctr"/>
            <a:r>
              <a:rPr lang="it-IT" dirty="0"/>
              <a:t/>
            </a:r>
            <a:br>
              <a:rPr lang="it-IT" dirty="0"/>
            </a:br>
            <a:r>
              <a:rPr lang="en-US" sz="5300" dirty="0"/>
              <a:t>John</a:t>
            </a:r>
            <a:r>
              <a:rPr lang="en-US" sz="4900" dirty="0"/>
              <a:t> </a:t>
            </a:r>
            <a:r>
              <a:rPr lang="en-US" sz="5300" dirty="0"/>
              <a:t>Stuart</a:t>
            </a:r>
            <a:r>
              <a:rPr lang="en-US" sz="4900" dirty="0"/>
              <a:t> </a:t>
            </a:r>
            <a:r>
              <a:rPr lang="en-US" sz="5300" dirty="0"/>
              <a:t>Mill</a:t>
            </a:r>
            <a:endParaRPr lang="it-IT" dirty="0"/>
          </a:p>
        </p:txBody>
      </p:sp>
      <p:sp>
        <p:nvSpPr>
          <p:cNvPr id="4" name="Segnaposto testo 3">
            <a:extLst>
              <a:ext uri="{FF2B5EF4-FFF2-40B4-BE49-F238E27FC236}">
                <a16:creationId xmlns:a16="http://schemas.microsoft.com/office/drawing/2014/main" id="{9B6DBA8C-88BA-46FE-95F2-87F2A0B8C8AF}"/>
              </a:ext>
            </a:extLst>
          </p:cNvPr>
          <p:cNvSpPr>
            <a:spLocks noGrp="1"/>
          </p:cNvSpPr>
          <p:nvPr>
            <p:ph type="body" sz="half" idx="2"/>
          </p:nvPr>
        </p:nvSpPr>
        <p:spPr>
          <a:xfrm>
            <a:off x="8647670" y="4147453"/>
            <a:ext cx="3200400" cy="624840"/>
          </a:xfrm>
        </p:spPr>
        <p:txBody>
          <a:bodyPr/>
          <a:lstStyle/>
          <a:p>
            <a:pPr algn="ctr"/>
            <a:r>
              <a:rPr lang="it-IT" sz="2800" dirty="0">
                <a:solidFill>
                  <a:srgbClr val="9E3611"/>
                </a:solidFill>
              </a:rPr>
              <a:t>(1806 – 1873)</a:t>
            </a:r>
          </a:p>
        </p:txBody>
      </p:sp>
      <p:sp>
        <p:nvSpPr>
          <p:cNvPr id="7" name="CasellaDiTesto 6">
            <a:extLst>
              <a:ext uri="{FF2B5EF4-FFF2-40B4-BE49-F238E27FC236}">
                <a16:creationId xmlns:a16="http://schemas.microsoft.com/office/drawing/2014/main" id="{718C9197-C249-4748-B5C6-173138D3BDD9}"/>
              </a:ext>
            </a:extLst>
          </p:cNvPr>
          <p:cNvSpPr txBox="1"/>
          <p:nvPr/>
        </p:nvSpPr>
        <p:spPr>
          <a:xfrm>
            <a:off x="8303740" y="4772293"/>
            <a:ext cx="3888260" cy="1200329"/>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latin typeface="Bookman Old Style" panose="02050604050505020204" pitchFamily="18" charset="0"/>
              </a:rPr>
              <a:t>British philosopher, political economist, </a:t>
            </a:r>
          </a:p>
          <a:p>
            <a:pPr algn="ctr"/>
            <a:r>
              <a:rPr lang="en-US" sz="2400" dirty="0">
                <a:ln w="0"/>
                <a:effectLst>
                  <a:outerShdw blurRad="38100" dist="25400" dir="5400000" algn="ctr" rotWithShape="0">
                    <a:srgbClr val="6E747A">
                      <a:alpha val="43000"/>
                    </a:srgbClr>
                  </a:outerShdw>
                </a:effectLst>
                <a:latin typeface="Bookman Old Style" panose="02050604050505020204" pitchFamily="18" charset="0"/>
              </a:rPr>
              <a:t>and civil servant</a:t>
            </a:r>
            <a:r>
              <a:rPr lang="en-US" sz="2400" dirty="0">
                <a:ln w="0"/>
                <a:effectLst>
                  <a:outerShdw blurRad="38100" dist="25400" dir="5400000" algn="ctr" rotWithShape="0">
                    <a:srgbClr val="6E747A">
                      <a:alpha val="43000"/>
                    </a:srgbClr>
                  </a:outerShdw>
                </a:effectLst>
              </a:rPr>
              <a:t>.</a:t>
            </a:r>
            <a:endParaRPr lang="it-IT" sz="2400" dirty="0">
              <a:ln w="0"/>
              <a:effectLst>
                <a:outerShdw blurRad="38100" dist="25400" dir="5400000" algn="ctr" rotWithShape="0">
                  <a:srgbClr val="6E747A">
                    <a:alpha val="43000"/>
                  </a:srgbClr>
                </a:outerShdw>
              </a:effectLst>
            </a:endParaRPr>
          </a:p>
        </p:txBody>
      </p:sp>
      <p:pic>
        <p:nvPicPr>
          <p:cNvPr id="14" name="Segnaposto immagine 13">
            <a:extLst>
              <a:ext uri="{FF2B5EF4-FFF2-40B4-BE49-F238E27FC236}">
                <a16:creationId xmlns:a16="http://schemas.microsoft.com/office/drawing/2014/main" id="{E4EC00A0-D302-4DB0-A209-25E6DCBCF9E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708" b="8708"/>
          <a:stretch>
            <a:fillRect/>
          </a:stretch>
        </p:blipFill>
        <p:spPr/>
      </p:pic>
    </p:spTree>
    <p:extLst>
      <p:ext uri="{BB962C8B-B14F-4D97-AF65-F5344CB8AC3E}">
        <p14:creationId xmlns:p14="http://schemas.microsoft.com/office/powerpoint/2010/main" val="1127033183"/>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6000"/>
            <a:lum/>
          </a:blip>
          <a:srcRect/>
          <a:stretch>
            <a:fillRect t="-17000" b="-17000"/>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F099DFD-27D2-C641-BA4D-0CCCA25CBA4A}"/>
              </a:ext>
            </a:extLst>
          </p:cNvPr>
          <p:cNvSpPr txBox="1"/>
          <p:nvPr/>
        </p:nvSpPr>
        <p:spPr>
          <a:xfrm>
            <a:off x="5940580" y="1102006"/>
            <a:ext cx="5839940" cy="1938992"/>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it-IT" sz="2400" b="1" dirty="0">
                <a:solidFill>
                  <a:schemeClr val="bg1"/>
                </a:solidFill>
                <a:latin typeface="Bookman Old Style" panose="020F0302020204030204" pitchFamily="34" charset="0"/>
                <a:cs typeface="DotumChe" panose="020B0604020202020204" pitchFamily="34" charset="0"/>
              </a:rPr>
              <a:t>It is better to be a human being dissatisfied than a pig satisfied; better to be Socrates dissatisfied than a fool satisfied (</a:t>
            </a:r>
            <a:r>
              <a:rPr lang="it-IT" sz="2400" b="1" i="1" dirty="0">
                <a:solidFill>
                  <a:schemeClr val="bg1"/>
                </a:solidFill>
                <a:latin typeface="Bookman Old Style" panose="020F0302020204030204" pitchFamily="34" charset="0"/>
                <a:cs typeface="DotumChe" panose="020B0604020202020204" pitchFamily="34" charset="0"/>
              </a:rPr>
              <a:t>Utilitarianism, 1861</a:t>
            </a:r>
            <a:r>
              <a:rPr lang="it-IT" sz="2400" b="1" dirty="0">
                <a:solidFill>
                  <a:schemeClr val="bg1"/>
                </a:solidFill>
                <a:latin typeface="Bookman Old Style" panose="020F0302020204030204" pitchFamily="34" charset="0"/>
                <a:cs typeface="DotumChe" panose="020B0604020202020204" pitchFamily="34" charset="0"/>
              </a:rPr>
              <a:t>)</a:t>
            </a:r>
          </a:p>
        </p:txBody>
      </p:sp>
    </p:spTree>
    <p:extLst>
      <p:ext uri="{BB962C8B-B14F-4D97-AF65-F5344CB8AC3E}">
        <p14:creationId xmlns:p14="http://schemas.microsoft.com/office/powerpoint/2010/main" val="3067737810"/>
      </p:ext>
    </p:extLst>
  </p:cSld>
  <p:clrMapOvr>
    <a:masterClrMapping/>
  </p:clrMapOvr>
  <p:transition advTm="5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96000"/>
          </a:blip>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6014186" y="3609339"/>
            <a:ext cx="5156564" cy="2062103"/>
          </a:xfrm>
          <a:prstGeom prst="rect">
            <a:avLst/>
          </a:prstGeom>
        </p:spPr>
        <p:txBody>
          <a:bodyPr wrap="square">
            <a:spAutoFit/>
          </a:bodyPr>
          <a:lstStyle/>
          <a:p>
            <a:pPr lvl="0"/>
            <a:r>
              <a:rPr lang="it-IT" sz="3200" b="1" dirty="0" err="1">
                <a:solidFill>
                  <a:prstClr val="white"/>
                </a:solidFill>
                <a:latin typeface="Bookman Old Style" panose="02050604050505020204" pitchFamily="18" charset="0"/>
              </a:rPr>
              <a:t>There</a:t>
            </a:r>
            <a:r>
              <a:rPr lang="it-IT" sz="3200" b="1" dirty="0">
                <a:solidFill>
                  <a:prstClr val="white"/>
                </a:solidFill>
                <a:latin typeface="Bookman Old Style" panose="02050604050505020204" pitchFamily="18" charset="0"/>
              </a:rPr>
              <a:t> </a:t>
            </a:r>
            <a:r>
              <a:rPr lang="it-IT" sz="3200" b="1" dirty="0" err="1">
                <a:solidFill>
                  <a:prstClr val="white"/>
                </a:solidFill>
                <a:latin typeface="Bookman Old Style" panose="02050604050505020204" pitchFamily="18" charset="0"/>
              </a:rPr>
              <a:t>is</a:t>
            </a:r>
            <a:r>
              <a:rPr lang="it-IT" sz="3200" b="1" dirty="0">
                <a:solidFill>
                  <a:prstClr val="white"/>
                </a:solidFill>
                <a:latin typeface="Bookman Old Style" panose="02050604050505020204" pitchFamily="18" charset="0"/>
              </a:rPr>
              <a:t> in reality </a:t>
            </a:r>
            <a:r>
              <a:rPr lang="it-IT" sz="3200" b="1" dirty="0" err="1">
                <a:solidFill>
                  <a:prstClr val="white"/>
                </a:solidFill>
                <a:latin typeface="Bookman Old Style" panose="02050604050505020204" pitchFamily="18" charset="0"/>
              </a:rPr>
              <a:t>nothing</a:t>
            </a:r>
            <a:r>
              <a:rPr lang="it-IT" sz="3200" b="1" dirty="0">
                <a:solidFill>
                  <a:prstClr val="white"/>
                </a:solidFill>
                <a:latin typeface="Bookman Old Style" panose="02050604050505020204" pitchFamily="18" charset="0"/>
              </a:rPr>
              <a:t> </a:t>
            </a:r>
            <a:r>
              <a:rPr lang="it-IT" sz="3200" b="1" dirty="0" err="1">
                <a:solidFill>
                  <a:prstClr val="white"/>
                </a:solidFill>
                <a:latin typeface="Bookman Old Style" panose="02050604050505020204" pitchFamily="18" charset="0"/>
              </a:rPr>
              <a:t>desired</a:t>
            </a:r>
            <a:r>
              <a:rPr lang="it-IT" sz="3200" b="1" dirty="0">
                <a:solidFill>
                  <a:prstClr val="white"/>
                </a:solidFill>
                <a:latin typeface="Bookman Old Style" panose="02050604050505020204" pitchFamily="18" charset="0"/>
              </a:rPr>
              <a:t> </a:t>
            </a:r>
            <a:r>
              <a:rPr lang="it-IT" sz="3200" b="1" dirty="0" err="1">
                <a:solidFill>
                  <a:prstClr val="white"/>
                </a:solidFill>
                <a:latin typeface="Bookman Old Style" panose="02050604050505020204" pitchFamily="18" charset="0"/>
              </a:rPr>
              <a:t>except</a:t>
            </a:r>
            <a:r>
              <a:rPr lang="it-IT" sz="3200" b="1" dirty="0">
                <a:solidFill>
                  <a:prstClr val="white"/>
                </a:solidFill>
                <a:latin typeface="Bookman Old Style" panose="02050604050505020204" pitchFamily="18" charset="0"/>
              </a:rPr>
              <a:t> </a:t>
            </a:r>
            <a:r>
              <a:rPr lang="it-IT" sz="3200" b="1" dirty="0" err="1">
                <a:solidFill>
                  <a:prstClr val="white"/>
                </a:solidFill>
                <a:latin typeface="Bookman Old Style" panose="02050604050505020204" pitchFamily="18" charset="0"/>
              </a:rPr>
              <a:t>happiness</a:t>
            </a:r>
            <a:r>
              <a:rPr lang="it-IT" sz="3200" b="1" dirty="0">
                <a:solidFill>
                  <a:prstClr val="white"/>
                </a:solidFill>
                <a:latin typeface="Bookman Old Style" panose="02050604050505020204" pitchFamily="18" charset="0"/>
              </a:rPr>
              <a:t> (</a:t>
            </a:r>
            <a:r>
              <a:rPr lang="it-IT" sz="3200" b="1" i="1" dirty="0">
                <a:solidFill>
                  <a:prstClr val="white"/>
                </a:solidFill>
                <a:latin typeface="Bookman Old Style" panose="02050604050505020204" pitchFamily="18" charset="0"/>
              </a:rPr>
              <a:t>Utilitarianism,1861</a:t>
            </a:r>
            <a:r>
              <a:rPr lang="it-IT" sz="3200" b="1" dirty="0">
                <a:solidFill>
                  <a:prstClr val="white"/>
                </a:solidFill>
                <a:latin typeface="Bookman Old Style" panose="02050604050505020204" pitchFamily="18" charset="0"/>
              </a:rPr>
              <a:t>)</a:t>
            </a:r>
          </a:p>
        </p:txBody>
      </p:sp>
    </p:spTree>
    <p:extLst>
      <p:ext uri="{BB962C8B-B14F-4D97-AF65-F5344CB8AC3E}">
        <p14:creationId xmlns:p14="http://schemas.microsoft.com/office/powerpoint/2010/main" val="1779768542"/>
      </p:ext>
    </p:extLst>
  </p:cSld>
  <p:clrMapOvr>
    <a:masterClrMapping/>
  </p:clrMapOvr>
  <p:transition advTm="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96000"/>
          </a:blip>
          <a:stretch>
            <a:fillRect/>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8E89745-0898-0748-A79F-59D104F44E17}"/>
              </a:ext>
            </a:extLst>
          </p:cNvPr>
          <p:cNvSpPr txBox="1">
            <a:spLocks/>
          </p:cNvSpPr>
          <p:nvPr/>
        </p:nvSpPr>
        <p:spPr>
          <a:xfrm>
            <a:off x="0" y="0"/>
            <a:ext cx="8334102" cy="2098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b="1" dirty="0">
                <a:solidFill>
                  <a:schemeClr val="bg1"/>
                </a:solidFill>
                <a:latin typeface="Bookman Old Style" panose="02050604050505020204" pitchFamily="18" charset="0"/>
              </a:rPr>
              <a:t>Society between equals can only exist on the understanding that the interests of all are to be </a:t>
            </a:r>
            <a:r>
              <a:rPr lang="it-IT" b="1" dirty="0" err="1">
                <a:solidFill>
                  <a:schemeClr val="bg1"/>
                </a:solidFill>
                <a:latin typeface="Bookman Old Style" panose="02050604050505020204" pitchFamily="18" charset="0"/>
              </a:rPr>
              <a:t>regarded</a:t>
            </a:r>
            <a:r>
              <a:rPr lang="it-IT" b="1" dirty="0">
                <a:solidFill>
                  <a:schemeClr val="bg1"/>
                </a:solidFill>
                <a:latin typeface="Bookman Old Style" panose="02050604050505020204" pitchFamily="18" charset="0"/>
              </a:rPr>
              <a:t> </a:t>
            </a:r>
            <a:r>
              <a:rPr lang="it-IT" b="1" dirty="0" err="1" smtClean="0">
                <a:solidFill>
                  <a:schemeClr val="bg1"/>
                </a:solidFill>
                <a:latin typeface="Bookman Old Style" panose="02050604050505020204" pitchFamily="18" charset="0"/>
              </a:rPr>
              <a:t>equally</a:t>
            </a:r>
            <a:r>
              <a:rPr lang="it-IT" b="1" dirty="0" smtClean="0">
                <a:solidFill>
                  <a:schemeClr val="bg1"/>
                </a:solidFill>
                <a:latin typeface="Bookman Old Style" panose="02050604050505020204" pitchFamily="18" charset="0"/>
              </a:rPr>
              <a:t>                </a:t>
            </a:r>
            <a:endParaRPr lang="it-IT" b="1" dirty="0">
              <a:solidFill>
                <a:schemeClr val="bg1"/>
              </a:solidFill>
              <a:latin typeface="Bookman Old Style" panose="02050604050505020204" pitchFamily="18" charset="0"/>
            </a:endParaRPr>
          </a:p>
          <a:p>
            <a:pPr marL="0" indent="0">
              <a:buNone/>
            </a:pPr>
            <a:r>
              <a:rPr lang="it-IT" b="1" i="1" dirty="0">
                <a:solidFill>
                  <a:schemeClr val="bg1"/>
                </a:solidFill>
                <a:latin typeface="Bookman Old Style" panose="02050604050505020204" pitchFamily="18" charset="0"/>
              </a:rPr>
              <a:t>   </a:t>
            </a:r>
            <a:r>
              <a:rPr lang="it-IT" b="1" dirty="0" smtClean="0">
                <a:solidFill>
                  <a:schemeClr val="bg1"/>
                </a:solidFill>
                <a:latin typeface="Bookman Old Style" panose="02050604050505020204" pitchFamily="18" charset="0"/>
              </a:rPr>
              <a:t>(</a:t>
            </a:r>
            <a:r>
              <a:rPr lang="it-IT" b="1" i="1" dirty="0" err="1" smtClean="0">
                <a:solidFill>
                  <a:schemeClr val="bg1"/>
                </a:solidFill>
                <a:latin typeface="Bookman Old Style" panose="02050604050505020204" pitchFamily="18" charset="0"/>
              </a:rPr>
              <a:t>Utilitarianism</a:t>
            </a:r>
            <a:r>
              <a:rPr lang="it-IT" b="1" i="1" dirty="0" smtClean="0">
                <a:solidFill>
                  <a:schemeClr val="bg1"/>
                </a:solidFill>
                <a:latin typeface="Bookman Old Style" panose="02050604050505020204" pitchFamily="18" charset="0"/>
              </a:rPr>
              <a:t>, </a:t>
            </a:r>
            <a:r>
              <a:rPr lang="it-IT" b="1" i="1" dirty="0">
                <a:solidFill>
                  <a:schemeClr val="bg1"/>
                </a:solidFill>
                <a:latin typeface="Bookman Old Style" panose="02050604050505020204" pitchFamily="18" charset="0"/>
              </a:rPr>
              <a:t>1861</a:t>
            </a:r>
            <a:r>
              <a:rPr lang="it-IT" b="1" dirty="0">
                <a:solidFill>
                  <a:schemeClr val="bg1"/>
                </a:solidFill>
                <a:latin typeface="Bookman Old Style" panose="02050604050505020204" pitchFamily="18" charset="0"/>
              </a:rPr>
              <a:t>)</a:t>
            </a:r>
            <a:r>
              <a:rPr lang="it-IT" b="1" i="1" dirty="0">
                <a:solidFill>
                  <a:schemeClr val="bg1"/>
                </a:solidFill>
                <a:latin typeface="Bookman Old Style" panose="02050604050505020204" pitchFamily="18" charset="0"/>
              </a:rPr>
              <a:t> </a:t>
            </a:r>
          </a:p>
        </p:txBody>
      </p:sp>
    </p:spTree>
    <p:extLst>
      <p:ext uri="{BB962C8B-B14F-4D97-AF65-F5344CB8AC3E}">
        <p14:creationId xmlns:p14="http://schemas.microsoft.com/office/powerpoint/2010/main" val="4058624214"/>
      </p:ext>
    </p:extLst>
  </p:cSld>
  <p:clrMapOvr>
    <a:masterClrMapping/>
  </p:clrMapOvr>
  <p:transition advTm="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204581" y="-513567"/>
            <a:ext cx="11448789" cy="1741118"/>
          </a:xfrm>
        </p:spPr>
        <p:txBody>
          <a:bodyPr>
            <a:normAutofit/>
          </a:bodyPr>
          <a:lstStyle/>
          <a:p>
            <a:r>
              <a:rPr lang="it-IT" sz="6600" dirty="0">
                <a:latin typeface="Aharoni" panose="02010803020104030203" pitchFamily="2" charset="-79"/>
                <a:cs typeface="Aharoni" panose="02010803020104030203" pitchFamily="2" charset="-79"/>
              </a:rPr>
              <a:t>Hannah Arendt</a:t>
            </a:r>
          </a:p>
        </p:txBody>
      </p:sp>
      <p:sp>
        <p:nvSpPr>
          <p:cNvPr id="3" name="Sottotitolo 2"/>
          <p:cNvSpPr>
            <a:spLocks noGrp="1"/>
          </p:cNvSpPr>
          <p:nvPr>
            <p:ph type="subTitle" idx="1"/>
          </p:nvPr>
        </p:nvSpPr>
        <p:spPr>
          <a:xfrm>
            <a:off x="538619" y="1227551"/>
            <a:ext cx="5060515" cy="1966587"/>
          </a:xfrm>
        </p:spPr>
        <p:txBody>
          <a:bodyPr>
            <a:normAutofit fontScale="62500" lnSpcReduction="20000"/>
          </a:bodyPr>
          <a:lstStyle/>
          <a:p>
            <a:r>
              <a:rPr lang="it-IT" sz="5100" b="1" dirty="0">
                <a:latin typeface="Agency FB" panose="020B0503020202020204" pitchFamily="34" charset="0"/>
              </a:rPr>
              <a:t>German philosopher</a:t>
            </a:r>
          </a:p>
          <a:p>
            <a:r>
              <a:rPr lang="it-IT" sz="5100" b="1" dirty="0">
                <a:latin typeface="Agency FB" panose="020B0503020202020204" pitchFamily="34" charset="0"/>
              </a:rPr>
              <a:t>and</a:t>
            </a:r>
          </a:p>
          <a:p>
            <a:r>
              <a:rPr lang="it-IT" sz="5100" b="1" dirty="0">
                <a:latin typeface="Agency FB" panose="020B0503020202020204" pitchFamily="34" charset="0"/>
              </a:rPr>
              <a:t>Political theorist</a:t>
            </a:r>
          </a:p>
          <a:p>
            <a:r>
              <a:rPr lang="it-IT" sz="5100" b="1" dirty="0">
                <a:latin typeface="Agency FB" panose="020B0503020202020204" pitchFamily="34" charset="0"/>
              </a:rPr>
              <a:t>[1906-1975]</a:t>
            </a:r>
          </a:p>
          <a:p>
            <a:endParaRPr lang="it-IT" dirty="0"/>
          </a:p>
        </p:txBody>
      </p:sp>
    </p:spTree>
    <p:extLst>
      <p:ext uri="{BB962C8B-B14F-4D97-AF65-F5344CB8AC3E}">
        <p14:creationId xmlns:p14="http://schemas.microsoft.com/office/powerpoint/2010/main" val="4133510000"/>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asellaDiTesto 2"/>
          <p:cNvSpPr txBox="1"/>
          <p:nvPr/>
        </p:nvSpPr>
        <p:spPr>
          <a:xfrm>
            <a:off x="0" y="5039142"/>
            <a:ext cx="12336377" cy="2000548"/>
          </a:xfrm>
          <a:prstGeom prst="rect">
            <a:avLst/>
          </a:prstGeom>
          <a:gradFill flip="none" rotWithShape="1">
            <a:gsLst>
              <a:gs pos="0">
                <a:srgbClr val="969869">
                  <a:alpha val="0"/>
                  <a:lumMod val="72000"/>
                  <a:lumOff val="28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prstClr val="black"/>
                </a:solidFill>
                <a:effectLst/>
                <a:uLnTx/>
                <a:uFillTx/>
                <a:latin typeface="Calibri" panose="020F0502020204030204"/>
                <a:ea typeface="+mn-ea"/>
                <a:cs typeface="+mn-cs"/>
              </a:rPr>
              <a:t>But this was a moral question, and the answer to it may not have been legally </a:t>
            </a:r>
            <a:r>
              <a:rPr kumimoji="0" lang="it-IT" sz="4400" b="1" i="0" u="none" strike="noStrike" kern="1200" cap="none" spc="0" normalizeH="0" baseline="0" noProof="0" dirty="0" err="1">
                <a:ln>
                  <a:noFill/>
                </a:ln>
                <a:solidFill>
                  <a:prstClr val="black"/>
                </a:solidFill>
                <a:effectLst/>
                <a:uLnTx/>
                <a:uFillTx/>
                <a:latin typeface="Calibri" panose="020F0502020204030204"/>
                <a:ea typeface="+mn-ea"/>
                <a:cs typeface="+mn-cs"/>
              </a:rPr>
              <a:t>relevant</a:t>
            </a:r>
            <a:r>
              <a:rPr kumimoji="0" lang="it-IT" sz="4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t-IT" sz="44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it-IT" sz="3600" b="1" i="1" u="none" strike="noStrike" kern="1200" cap="none" spc="0" normalizeH="0" baseline="0" noProof="0" dirty="0">
                <a:ln>
                  <a:noFill/>
                </a:ln>
                <a:solidFill>
                  <a:prstClr val="black"/>
                </a:solidFill>
                <a:effectLst/>
                <a:uLnTx/>
                <a:uFillTx/>
                <a:latin typeface="Calibri" panose="020F0502020204030204"/>
                <a:ea typeface="+mn-ea"/>
                <a:cs typeface="+mn-cs"/>
              </a:rPr>
              <a:t>Eichmann in Jerusalem: A report on the Banality of Evil</a:t>
            </a:r>
            <a:r>
              <a:rPr kumimoji="0" lang="it-IT" sz="3600" b="1" i="0" u="none" strike="noStrike" kern="1200" cap="none" spc="0" normalizeH="0" baseline="0" noProof="0" dirty="0">
                <a:ln>
                  <a:noFill/>
                </a:ln>
                <a:solidFill>
                  <a:prstClr val="black"/>
                </a:solidFill>
                <a:effectLst/>
                <a:uLnTx/>
                <a:uFillTx/>
                <a:latin typeface="Calibri" panose="020F0502020204030204"/>
                <a:ea typeface="+mn-ea"/>
                <a:cs typeface="+mn-cs"/>
              </a:rPr>
              <a:t>, 1963)</a:t>
            </a:r>
          </a:p>
        </p:txBody>
      </p:sp>
    </p:spTree>
    <p:extLst>
      <p:ext uri="{BB962C8B-B14F-4D97-AF65-F5344CB8AC3E}">
        <p14:creationId xmlns:p14="http://schemas.microsoft.com/office/powerpoint/2010/main" val="2142252852"/>
      </p:ext>
    </p:extLst>
  </p:cSld>
  <p:clrMapOvr>
    <a:masterClrMapping/>
  </p:clrMapOvr>
  <mc:AlternateContent xmlns:mc="http://schemas.openxmlformats.org/markup-compatibility/2006" xmlns:p14="http://schemas.microsoft.com/office/powerpoint/2010/main">
    <mc:Choice Requires="p14">
      <p:transition spd="slow" p14:dur="3400" advTm="6000">
        <p14:reveal/>
      </p:transition>
    </mc:Choice>
    <mc:Fallback xmlns="">
      <p:transition spd="slow" advTm="6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0" y="0"/>
            <a:ext cx="12192000" cy="2031325"/>
          </a:xfrm>
          <a:prstGeom prst="rect">
            <a:avLst/>
          </a:prstGeom>
          <a:gradFill flip="none" rotWithShape="1">
            <a:gsLst>
              <a:gs pos="62000">
                <a:schemeClr val="accent1">
                  <a:lumMod val="45000"/>
                  <a:lumOff val="55000"/>
                </a:schemeClr>
              </a:gs>
              <a:gs pos="0">
                <a:schemeClr val="accent1">
                  <a:lumMod val="45000"/>
                  <a:lumOff val="55000"/>
                  <a:alpha val="0"/>
                </a:schemeClr>
              </a:gs>
            </a:gsLst>
            <a:lin ang="16200000" scaled="1"/>
            <a:tileRect/>
          </a:gra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200" b="1" i="0" u="none" strike="noStrike" kern="1200" cap="none" spc="0" normalizeH="0" baseline="0" noProof="0" dirty="0">
                <a:ln>
                  <a:noFill/>
                </a:ln>
                <a:solidFill>
                  <a:prstClr val="black"/>
                </a:solidFill>
                <a:effectLst/>
                <a:uLnTx/>
                <a:uFillTx/>
                <a:latin typeface="Calibri" panose="020F0502020204030204"/>
                <a:ea typeface="+mn-ea"/>
                <a:cs typeface="+mn-cs"/>
              </a:rPr>
              <a:t>To expect truth to come from thinking signifies that we mistake the need to think with the urge to </a:t>
            </a:r>
            <a:r>
              <a:rPr kumimoji="0" lang="it-IT" sz="4200" b="1" i="0" u="none" strike="noStrike" kern="1200" cap="none" spc="0" normalizeH="0" baseline="0" noProof="0" dirty="0" err="1">
                <a:ln>
                  <a:noFill/>
                </a:ln>
                <a:solidFill>
                  <a:prstClr val="black"/>
                </a:solidFill>
                <a:effectLst/>
                <a:uLnTx/>
                <a:uFillTx/>
                <a:latin typeface="Calibri" panose="020F0502020204030204"/>
                <a:ea typeface="+mn-ea"/>
                <a:cs typeface="+mn-cs"/>
              </a:rPr>
              <a:t>know</a:t>
            </a:r>
            <a:r>
              <a:rPr kumimoji="0" lang="it-IT" sz="4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t-IT" sz="42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2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it-IT" sz="4200" b="1" i="1" u="none" strike="noStrike" kern="1200" cap="none" spc="0" normalizeH="0" baseline="0" noProof="0" dirty="0">
                <a:ln>
                  <a:noFill/>
                </a:ln>
                <a:solidFill>
                  <a:prstClr val="black"/>
                </a:solidFill>
                <a:effectLst/>
                <a:uLnTx/>
                <a:uFillTx/>
                <a:latin typeface="Calibri" panose="020F0502020204030204"/>
                <a:ea typeface="+mn-ea"/>
                <a:cs typeface="+mn-cs"/>
              </a:rPr>
              <a:t>The Life of the Mind</a:t>
            </a:r>
            <a:r>
              <a:rPr kumimoji="0" lang="it-IT" sz="4200" b="1" i="0" u="none" strike="noStrike" kern="1200" cap="none" spc="0" normalizeH="0" baseline="0" noProof="0" dirty="0">
                <a:ln>
                  <a:noFill/>
                </a:ln>
                <a:solidFill>
                  <a:prstClr val="black"/>
                </a:solidFill>
                <a:effectLst/>
                <a:uLnTx/>
                <a:uFillTx/>
                <a:latin typeface="Calibri" panose="020F0502020204030204"/>
                <a:ea typeface="+mn-ea"/>
                <a:cs typeface="+mn-cs"/>
              </a:rPr>
              <a:t>, 1971/1978)</a:t>
            </a:r>
          </a:p>
        </p:txBody>
      </p:sp>
    </p:spTree>
    <p:extLst>
      <p:ext uri="{BB962C8B-B14F-4D97-AF65-F5344CB8AC3E}">
        <p14:creationId xmlns:p14="http://schemas.microsoft.com/office/powerpoint/2010/main" val="2269247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ageCurlDouble"/>
      </p:transition>
    </mc:Choice>
    <mc:Fallback xmlns="">
      <p:transition spd="slow" advTm="6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0" y="5473005"/>
            <a:ext cx="12386357" cy="1384995"/>
          </a:xfrm>
          <a:prstGeom prst="rect">
            <a:avLst/>
          </a:prstGeom>
          <a:gradFill flip="none" rotWithShape="1">
            <a:gsLst>
              <a:gs pos="1000">
                <a:schemeClr val="accent1">
                  <a:lumMod val="45000"/>
                  <a:lumOff val="55000"/>
                  <a:alpha val="52000"/>
                </a:schemeClr>
              </a:gs>
              <a:gs pos="0">
                <a:schemeClr val="accent1">
                  <a:lumMod val="45000"/>
                  <a:lumOff val="55000"/>
                  <a:alpha val="0"/>
                </a:schemeClr>
              </a:gs>
              <a:gs pos="0">
                <a:schemeClr val="accent1">
                  <a:lumMod val="30000"/>
                  <a:lumOff val="70000"/>
                  <a:alpha val="0"/>
                </a:schemeClr>
              </a:gs>
            </a:gsLst>
            <a:path path="circle">
              <a:fillToRect t="100000" r="100000"/>
            </a:path>
            <a:tileRect l="-100000" b="-100000"/>
          </a:gra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smtClean="0">
                <a:ln>
                  <a:noFill/>
                </a:ln>
                <a:solidFill>
                  <a:prstClr val="black"/>
                </a:solidFill>
                <a:effectLst/>
                <a:uLnTx/>
                <a:uFillTx/>
                <a:latin typeface="Calibri" panose="020F0502020204030204"/>
                <a:ea typeface="+mn-ea"/>
                <a:cs typeface="+mn-cs"/>
              </a:rPr>
              <a:t>Men</a:t>
            </a:r>
            <a:r>
              <a:rPr kumimoji="0" lang="it-IT" sz="4000" b="1" i="0" u="none" strike="noStrike" kern="1200" cap="none" spc="0" normalizeH="0" baseline="0" noProof="0" dirty="0">
                <a:ln>
                  <a:noFill/>
                </a:ln>
                <a:solidFill>
                  <a:prstClr val="black"/>
                </a:solidFill>
                <a:effectLst/>
                <a:uLnTx/>
                <a:uFillTx/>
                <a:latin typeface="Calibri" panose="020F0502020204030204"/>
                <a:ea typeface="+mn-ea"/>
                <a:cs typeface="+mn-cs"/>
              </a:rPr>
              <a:t>, not Man, live on the earth and inhabit the world </a:t>
            </a:r>
            <a:endParaRPr kumimoji="0" lang="it-IT" sz="4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it-IT" sz="4400" b="1" i="1" u="none" strike="noStrike" kern="1200" cap="none" spc="0" normalizeH="0" baseline="0" noProof="0" dirty="0">
                <a:ln>
                  <a:noFill/>
                </a:ln>
                <a:solidFill>
                  <a:prstClr val="black"/>
                </a:solidFill>
                <a:effectLst/>
                <a:uLnTx/>
                <a:uFillTx/>
                <a:latin typeface="Calibri" panose="020F0502020204030204"/>
                <a:ea typeface="+mn-ea"/>
                <a:cs typeface="+mn-cs"/>
              </a:rPr>
              <a:t>The human condition</a:t>
            </a:r>
            <a:r>
              <a:rPr kumimoji="0" lang="it-IT" sz="4400" b="1" i="0" u="none" strike="noStrike" kern="1200" cap="none" spc="0" normalizeH="0" baseline="0" noProof="0" dirty="0">
                <a:ln>
                  <a:noFill/>
                </a:ln>
                <a:solidFill>
                  <a:prstClr val="black"/>
                </a:solidFill>
                <a:effectLst/>
                <a:uLnTx/>
                <a:uFillTx/>
                <a:latin typeface="Calibri" panose="020F0502020204030204"/>
                <a:ea typeface="+mn-ea"/>
                <a:cs typeface="+mn-cs"/>
              </a:rPr>
              <a:t>, 1958)</a:t>
            </a:r>
          </a:p>
        </p:txBody>
      </p:sp>
    </p:spTree>
    <p:extLst>
      <p:ext uri="{BB962C8B-B14F-4D97-AF65-F5344CB8AC3E}">
        <p14:creationId xmlns:p14="http://schemas.microsoft.com/office/powerpoint/2010/main" val="4203287162"/>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D19EAD0-0AF6-4354-9BFE-0F489C9F41E6}"/>
              </a:ext>
            </a:extLst>
          </p:cNvPr>
          <p:cNvSpPr txBox="1"/>
          <p:nvPr/>
        </p:nvSpPr>
        <p:spPr>
          <a:xfrm>
            <a:off x="545611" y="1336723"/>
            <a:ext cx="7635834" cy="1323439"/>
          </a:xfrm>
          <a:prstGeom prst="rect">
            <a:avLst/>
          </a:prstGeom>
          <a:noFill/>
        </p:spPr>
        <p:txBody>
          <a:bodyPr wrap="square" rtlCol="0">
            <a:spAutoFit/>
            <a:scene3d>
              <a:camera prst="orthographicFront"/>
              <a:lightRig rig="threePt" dir="t"/>
            </a:scene3d>
            <a:sp3d prstMaterial="metal"/>
          </a:bodyPr>
          <a:lstStyle/>
          <a:p>
            <a:r>
              <a:rPr lang="it-IT" sz="8000" dirty="0">
                <a:solidFill>
                  <a:schemeClr val="accent1">
                    <a:lumMod val="20000"/>
                    <a:lumOff val="80000"/>
                  </a:schemeClr>
                </a:solidFill>
                <a:effectLst>
                  <a:outerShdw blurRad="50800" dist="38100" dir="8100000" algn="tr" rotWithShape="0">
                    <a:prstClr val="black">
                      <a:alpha val="40000"/>
                    </a:prstClr>
                  </a:outerShdw>
                </a:effectLst>
                <a:latin typeface="Garamond" panose="02020404030301010803" pitchFamily="18" charset="0"/>
              </a:rPr>
              <a:t>Karl </a:t>
            </a:r>
            <a:r>
              <a:rPr lang="it-IT" sz="8000" dirty="0">
                <a:solidFill>
                  <a:schemeClr val="accent1">
                    <a:lumMod val="20000"/>
                    <a:lumOff val="80000"/>
                  </a:schemeClr>
                </a:solidFill>
                <a:effectLst>
                  <a:outerShdw blurRad="50800" dist="38100" dir="8100000" algn="tr" rotWithShape="0">
                    <a:prstClr val="black">
                      <a:alpha val="40000"/>
                    </a:prstClr>
                  </a:outerShdw>
                </a:effectLst>
                <a:latin typeface="Garamond" panose="02020404030301010803" pitchFamily="18" charset="0"/>
                <a:cs typeface="Arial" panose="020B0604020202020204" pitchFamily="34" charset="0"/>
              </a:rPr>
              <a:t>Marx</a:t>
            </a:r>
          </a:p>
        </p:txBody>
      </p:sp>
      <p:sp>
        <p:nvSpPr>
          <p:cNvPr id="5" name="CasellaDiTesto 4">
            <a:extLst>
              <a:ext uri="{FF2B5EF4-FFF2-40B4-BE49-F238E27FC236}">
                <a16:creationId xmlns:a16="http://schemas.microsoft.com/office/drawing/2014/main" id="{B7DCD273-3DCC-4927-AA33-2C670EC4EEBD}"/>
              </a:ext>
            </a:extLst>
          </p:cNvPr>
          <p:cNvSpPr txBox="1"/>
          <p:nvPr/>
        </p:nvSpPr>
        <p:spPr>
          <a:xfrm>
            <a:off x="-198120" y="2890995"/>
            <a:ext cx="5654039" cy="1569660"/>
          </a:xfrm>
          <a:prstGeom prst="rect">
            <a:avLst/>
          </a:prstGeom>
          <a:noFill/>
          <a:effectLst>
            <a:innerShdw blurRad="63500" dist="50800" dir="13500000">
              <a:prstClr val="black">
                <a:alpha val="50000"/>
              </a:prstClr>
            </a:innerShdw>
          </a:effectLst>
        </p:spPr>
        <p:txBody>
          <a:bodyPr wrap="square" rtlCol="0">
            <a:spAutoFit/>
          </a:bodyPr>
          <a:lstStyle/>
          <a:p>
            <a:pPr algn="ctr"/>
            <a:r>
              <a:rPr lang="en-US" sz="2400" dirty="0">
                <a:solidFill>
                  <a:schemeClr val="accent1">
                    <a:lumMod val="40000"/>
                    <a:lumOff val="60000"/>
                  </a:schemeClr>
                </a:solidFill>
                <a:effectLst>
                  <a:outerShdw blurRad="38100" dist="38100" dir="2700000" algn="tl">
                    <a:srgbClr val="000000">
                      <a:alpha val="43137"/>
                    </a:srgbClr>
                  </a:outerShdw>
                </a:effectLst>
                <a:latin typeface="Book Antiqua" panose="02040602050305030304" pitchFamily="18" charset="0"/>
              </a:rPr>
              <a:t>German </a:t>
            </a:r>
            <a:r>
              <a:rPr lang="en-US" sz="2400" dirty="0">
                <a:solidFill>
                  <a:schemeClr val="accent1">
                    <a:lumMod val="40000"/>
                    <a:lumOff val="60000"/>
                  </a:schemeClr>
                </a:solidFill>
                <a:latin typeface="Book Antiqua" panose="02040602050305030304" pitchFamily="18" charset="0"/>
              </a:rPr>
              <a:t>philosopher, economist, </a:t>
            </a:r>
          </a:p>
          <a:p>
            <a:pPr algn="ctr"/>
            <a:r>
              <a:rPr lang="en-US" sz="2400" dirty="0">
                <a:solidFill>
                  <a:schemeClr val="accent1">
                    <a:lumMod val="40000"/>
                    <a:lumOff val="60000"/>
                  </a:schemeClr>
                </a:solidFill>
                <a:latin typeface="Book Antiqua" panose="02040602050305030304" pitchFamily="18" charset="0"/>
              </a:rPr>
              <a:t>historian, sociologist, journalist, </a:t>
            </a:r>
          </a:p>
          <a:p>
            <a:pPr algn="ctr"/>
            <a:r>
              <a:rPr lang="en-US" sz="2400" dirty="0">
                <a:solidFill>
                  <a:schemeClr val="accent1">
                    <a:lumMod val="40000"/>
                    <a:lumOff val="60000"/>
                  </a:schemeClr>
                </a:solidFill>
                <a:latin typeface="Book Antiqua" panose="02040602050305030304" pitchFamily="18" charset="0"/>
              </a:rPr>
              <a:t>political theorist, and socialist revolutionary</a:t>
            </a:r>
            <a:r>
              <a:rPr lang="en-US" sz="2400" dirty="0">
                <a:solidFill>
                  <a:schemeClr val="accent1">
                    <a:lumMod val="40000"/>
                    <a:lumOff val="60000"/>
                  </a:schemeClr>
                </a:solidFill>
                <a:effectLst>
                  <a:outerShdw blurRad="38100" dist="38100" dir="2700000" algn="tl">
                    <a:srgbClr val="000000">
                      <a:alpha val="43137"/>
                    </a:srgbClr>
                  </a:outerShdw>
                </a:effectLst>
                <a:latin typeface="Book Antiqua" panose="02040602050305030304" pitchFamily="18" charset="0"/>
              </a:rPr>
              <a:t>. </a:t>
            </a:r>
            <a:endParaRPr lang="it-IT" sz="2400" dirty="0">
              <a:solidFill>
                <a:schemeClr val="accent1">
                  <a:lumMod val="40000"/>
                  <a:lumOff val="60000"/>
                </a:schemeClr>
              </a:solidFill>
              <a:latin typeface="Book Antiqua" panose="02040602050305030304" pitchFamily="18" charset="0"/>
            </a:endParaRPr>
          </a:p>
        </p:txBody>
      </p:sp>
      <p:sp>
        <p:nvSpPr>
          <p:cNvPr id="6" name="CasellaDiTesto 5">
            <a:extLst>
              <a:ext uri="{FF2B5EF4-FFF2-40B4-BE49-F238E27FC236}">
                <a16:creationId xmlns:a16="http://schemas.microsoft.com/office/drawing/2014/main" id="{3C1686D8-EC9D-4AD7-8E84-C3935ADC7FD3}"/>
              </a:ext>
            </a:extLst>
          </p:cNvPr>
          <p:cNvSpPr txBox="1"/>
          <p:nvPr/>
        </p:nvSpPr>
        <p:spPr>
          <a:xfrm rot="10800000" flipH="1" flipV="1">
            <a:off x="1659252" y="2429329"/>
            <a:ext cx="4209139"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Garamond" panose="02020404030301010803" pitchFamily="18" charset="0"/>
              </a:rPr>
              <a:t>(</a:t>
            </a:r>
            <a:r>
              <a:rPr lang="it-IT" sz="2400" dirty="0">
                <a:solidFill>
                  <a:schemeClr val="bg1"/>
                </a:solidFill>
                <a:effectLst>
                  <a:outerShdw blurRad="38100" dist="38100" dir="2700000" algn="tl">
                    <a:srgbClr val="000000">
                      <a:alpha val="43137"/>
                    </a:srgbClr>
                  </a:outerShdw>
                </a:effectLst>
                <a:latin typeface="Garamond" panose="02020404030301010803" pitchFamily="18" charset="0"/>
              </a:rPr>
              <a:t>1818 – 1883</a:t>
            </a:r>
            <a:r>
              <a:rPr lang="it-IT" sz="2400" dirty="0">
                <a:solidFill>
                  <a:schemeClr val="bg1"/>
                </a:solidFill>
                <a:latin typeface="Garamond" panose="02020404030301010803" pitchFamily="18" charset="0"/>
              </a:rPr>
              <a:t>)</a:t>
            </a:r>
            <a:endParaRPr lang="it-IT" sz="2400" dirty="0"/>
          </a:p>
        </p:txBody>
      </p:sp>
    </p:spTree>
    <p:extLst>
      <p:ext uri="{BB962C8B-B14F-4D97-AF65-F5344CB8AC3E}">
        <p14:creationId xmlns:p14="http://schemas.microsoft.com/office/powerpoint/2010/main" val="2670323139"/>
      </p:ext>
    </p:extLst>
  </p:cSld>
  <p:clrMapOvr>
    <a:masterClrMapping/>
  </p:clrMapOvr>
  <mc:AlternateContent xmlns:mc="http://schemas.openxmlformats.org/markup-compatibility/2006" xmlns:p14="http://schemas.microsoft.com/office/powerpoint/2010/main">
    <mc:Choice Requires="p14">
      <p:transition spd="slow" p14:dur="3400" advTm="4000">
        <p14:reveal/>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1850" y="2293034"/>
            <a:ext cx="4921836" cy="1777071"/>
          </a:xfrm>
          <a:ln>
            <a:solidFill>
              <a:srgbClr val="FFFF00"/>
            </a:solidFill>
          </a:ln>
          <a:effectLst>
            <a:outerShdw blurRad="50800" dist="38100" dir="8100000" algn="tr" rotWithShape="0">
              <a:prstClr val="black">
                <a:alpha val="40000"/>
              </a:prstClr>
            </a:outerShdw>
            <a:reflection blurRad="6350" stA="52000" endA="300" endPos="35000" dir="5400000" sy="-100000" algn="bl" rotWithShape="0"/>
          </a:effectLst>
        </p:spPr>
        <p:txBody>
          <a:bodyPr anchor="b">
            <a:normAutofit/>
          </a:bodyPr>
          <a:lstStyle/>
          <a:p>
            <a:r>
              <a:rPr lang="it-IT" dirty="0">
                <a:solidFill>
                  <a:srgbClr val="FFFF00"/>
                </a:solidFill>
                <a:effectLst>
                  <a:outerShdw blurRad="38100" dist="38100" dir="2700000" algn="tl">
                    <a:srgbClr val="000000">
                      <a:alpha val="43137"/>
                    </a:srgbClr>
                  </a:outerShdw>
                </a:effectLst>
                <a:latin typeface="Garamond" panose="02020404030301010803" pitchFamily="18" charset="0"/>
              </a:rPr>
              <a:t>MARTIN</a:t>
            </a:r>
            <a:br>
              <a:rPr lang="it-IT" dirty="0">
                <a:solidFill>
                  <a:srgbClr val="FFFF00"/>
                </a:solidFill>
                <a:effectLst>
                  <a:outerShdw blurRad="38100" dist="38100" dir="2700000" algn="tl">
                    <a:srgbClr val="000000">
                      <a:alpha val="43137"/>
                    </a:srgbClr>
                  </a:outerShdw>
                </a:effectLst>
                <a:latin typeface="Garamond" panose="02020404030301010803" pitchFamily="18" charset="0"/>
              </a:rPr>
            </a:br>
            <a:r>
              <a:rPr lang="it-IT" dirty="0">
                <a:solidFill>
                  <a:srgbClr val="FFFF00"/>
                </a:solidFill>
                <a:effectLst>
                  <a:outerShdw blurRad="38100" dist="38100" dir="2700000" algn="tl">
                    <a:srgbClr val="000000">
                      <a:alpha val="43137"/>
                    </a:srgbClr>
                  </a:outerShdw>
                </a:effectLst>
                <a:latin typeface="Garamond" panose="02020404030301010803" pitchFamily="18" charset="0"/>
              </a:rPr>
              <a:t>HEIDEGGER</a:t>
            </a:r>
          </a:p>
        </p:txBody>
      </p:sp>
      <p:sp>
        <p:nvSpPr>
          <p:cNvPr id="3" name="Segnaposto testo 2"/>
          <p:cNvSpPr>
            <a:spLocks noGrp="1"/>
          </p:cNvSpPr>
          <p:nvPr>
            <p:ph type="body" idx="1"/>
          </p:nvPr>
        </p:nvSpPr>
        <p:spPr>
          <a:xfrm>
            <a:off x="831850" y="4070105"/>
            <a:ext cx="4921836" cy="1500187"/>
          </a:xfrm>
        </p:spPr>
        <p:txBody>
          <a:bodyPr anchor="t">
            <a:normAutofit/>
          </a:bodyPr>
          <a:lstStyle/>
          <a:p>
            <a:r>
              <a:rPr lang="it-IT" sz="4400" dirty="0">
                <a:solidFill>
                  <a:schemeClr val="bg1"/>
                </a:solidFill>
                <a:effectLst>
                  <a:outerShdw blurRad="38100" dist="38100" dir="2700000" algn="tl">
                    <a:srgbClr val="000000">
                      <a:alpha val="43137"/>
                    </a:srgbClr>
                  </a:outerShdw>
                </a:effectLst>
                <a:latin typeface="Garamond" panose="02020404030301010803" pitchFamily="18" charset="0"/>
              </a:rPr>
              <a:t>German </a:t>
            </a:r>
            <a:r>
              <a:rPr lang="it-IT" sz="4400" dirty="0" err="1">
                <a:solidFill>
                  <a:schemeClr val="bg1"/>
                </a:solidFill>
                <a:effectLst>
                  <a:outerShdw blurRad="38100" dist="38100" dir="2700000" algn="tl">
                    <a:srgbClr val="000000">
                      <a:alpha val="43137"/>
                    </a:srgbClr>
                  </a:outerShdw>
                </a:effectLst>
                <a:latin typeface="Garamond" panose="02020404030301010803" pitchFamily="18" charset="0"/>
              </a:rPr>
              <a:t>philosopher</a:t>
            </a:r>
            <a:r>
              <a:rPr lang="it-IT" sz="4400" dirty="0">
                <a:solidFill>
                  <a:schemeClr val="bg1"/>
                </a:solidFill>
                <a:effectLst>
                  <a:outerShdw blurRad="38100" dist="38100" dir="2700000" algn="tl">
                    <a:srgbClr val="000000">
                      <a:alpha val="43137"/>
                    </a:srgbClr>
                  </a:outerShdw>
                </a:effectLst>
                <a:latin typeface="Garamond" panose="02020404030301010803" pitchFamily="18" charset="0"/>
              </a:rPr>
              <a:t> </a:t>
            </a:r>
            <a:r>
              <a:rPr lang="it-IT" sz="4400" dirty="0" smtClean="0">
                <a:solidFill>
                  <a:schemeClr val="bg1"/>
                </a:solidFill>
                <a:effectLst>
                  <a:outerShdw blurRad="38100" dist="38100" dir="2700000" algn="tl">
                    <a:srgbClr val="000000">
                      <a:alpha val="43137"/>
                    </a:srgbClr>
                  </a:outerShdw>
                </a:effectLst>
                <a:latin typeface="Garamond" panose="02020404030301010803" pitchFamily="18" charset="0"/>
              </a:rPr>
              <a:t>(</a:t>
            </a:r>
            <a:r>
              <a:rPr lang="it-IT" sz="4400" dirty="0">
                <a:solidFill>
                  <a:schemeClr val="bg1"/>
                </a:solidFill>
                <a:effectLst>
                  <a:outerShdw blurRad="38100" dist="38100" dir="2700000" algn="tl">
                    <a:srgbClr val="000000">
                      <a:alpha val="43137"/>
                    </a:srgbClr>
                  </a:outerShdw>
                </a:effectLst>
                <a:latin typeface="Garamond" panose="02020404030301010803" pitchFamily="18" charset="0"/>
              </a:rPr>
              <a:t>1889-1976)</a:t>
            </a:r>
          </a:p>
        </p:txBody>
      </p:sp>
    </p:spTree>
    <p:extLst>
      <p:ext uri="{BB962C8B-B14F-4D97-AF65-F5344CB8AC3E}">
        <p14:creationId xmlns:p14="http://schemas.microsoft.com/office/powerpoint/2010/main" val="2415229840"/>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0000"/>
                    </a14:imgEffect>
                    <a14:imgEffect>
                      <a14:brightnessContrast bright="-40000"/>
                    </a14:imgEffect>
                  </a14:imgLayer>
                </a14:imgProps>
              </a:ext>
            </a:extLst>
          </a:blip>
          <a:srcRect/>
          <a:stretch>
            <a:fillRect l="-4000" t="-22000" r="-4000" b="-22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717452" y="1122363"/>
            <a:ext cx="10733650" cy="2387600"/>
          </a:xfrm>
        </p:spPr>
        <p:txBody>
          <a:bodyPr anchor="b">
            <a:normAutofit/>
          </a:bodyPr>
          <a:lstStyle/>
          <a:p>
            <a:r>
              <a:rPr lang="it-IT" sz="5400" dirty="0">
                <a:solidFill>
                  <a:schemeClr val="bg1"/>
                </a:solidFill>
                <a:effectLst>
                  <a:outerShdw blurRad="38100" dist="38100" dir="2700000" algn="tl">
                    <a:srgbClr val="000000">
                      <a:alpha val="43137"/>
                    </a:srgbClr>
                  </a:outerShdw>
                </a:effectLst>
                <a:latin typeface="Garamond" panose="02020404030301010803" pitchFamily="18" charset="0"/>
              </a:rPr>
              <a:t>Transcendence constitutes selfhood.</a:t>
            </a:r>
          </a:p>
        </p:txBody>
      </p:sp>
      <p:sp>
        <p:nvSpPr>
          <p:cNvPr id="3" name="Sottotitolo 2"/>
          <p:cNvSpPr>
            <a:spLocks noGrp="1"/>
          </p:cNvSpPr>
          <p:nvPr>
            <p:ph type="subTitle" idx="1"/>
          </p:nvPr>
        </p:nvSpPr>
        <p:spPr/>
        <p:txBody>
          <a:bodyPr anchor="t">
            <a:normAutofit/>
          </a:bodyPr>
          <a:lstStyle/>
          <a:p>
            <a:pPr algn="l"/>
            <a:r>
              <a:rPr lang="it-IT" sz="2800" dirty="0" smtClean="0">
                <a:solidFill>
                  <a:schemeClr val="bg1"/>
                </a:solidFill>
                <a:effectLst>
                  <a:outerShdw blurRad="38100" dist="38100" dir="2700000" algn="tl">
                    <a:srgbClr val="000000">
                      <a:alpha val="43137"/>
                    </a:srgbClr>
                  </a:outerShdw>
                </a:effectLst>
                <a:latin typeface="Garamond" panose="02020404030301010803" pitchFamily="18" charset="0"/>
              </a:rPr>
              <a:t> </a:t>
            </a:r>
            <a:r>
              <a:rPr lang="it-IT" sz="4400" dirty="0">
                <a:solidFill>
                  <a:schemeClr val="bg1"/>
                </a:solidFill>
                <a:effectLst>
                  <a:outerShdw blurRad="38100" dist="38100" dir="2700000" algn="tl">
                    <a:srgbClr val="000000">
                      <a:alpha val="43137"/>
                    </a:srgbClr>
                  </a:outerShdw>
                </a:effectLst>
                <a:latin typeface="Garamond" panose="02020404030301010803" pitchFamily="18" charset="0"/>
              </a:rPr>
              <a:t>(</a:t>
            </a:r>
            <a:r>
              <a:rPr lang="it-IT" sz="4400" i="1" dirty="0">
                <a:solidFill>
                  <a:schemeClr val="bg1"/>
                </a:solidFill>
                <a:effectLst>
                  <a:outerShdw blurRad="38100" dist="38100" dir="2700000" algn="tl">
                    <a:srgbClr val="000000">
                      <a:alpha val="43137"/>
                    </a:srgbClr>
                  </a:outerShdw>
                </a:effectLst>
                <a:latin typeface="Garamond" panose="02020404030301010803" pitchFamily="18" charset="0"/>
              </a:rPr>
              <a:t>Essence of Ground, 1929</a:t>
            </a:r>
            <a:r>
              <a:rPr lang="it-IT" sz="4400" dirty="0">
                <a:solidFill>
                  <a:schemeClr val="bg1"/>
                </a:solidFill>
                <a:effectLst>
                  <a:outerShdw blurRad="38100" dist="38100" dir="2700000" algn="tl">
                    <a:srgbClr val="000000">
                      <a:alpha val="43137"/>
                    </a:srgbClr>
                  </a:outerShdw>
                </a:effectLst>
                <a:latin typeface="Garamond" panose="02020404030301010803" pitchFamily="18" charset="0"/>
              </a:rPr>
              <a:t>)</a:t>
            </a:r>
          </a:p>
        </p:txBody>
      </p:sp>
      <p:sp>
        <p:nvSpPr>
          <p:cNvPr id="4" name="CasellaDiTesto 3"/>
          <p:cNvSpPr txBox="1"/>
          <p:nvPr/>
        </p:nvSpPr>
        <p:spPr>
          <a:xfrm>
            <a:off x="8974182" y="6335486"/>
            <a:ext cx="307412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Starry Night, Vincent Van Gogh</a:t>
            </a:r>
          </a:p>
        </p:txBody>
      </p:sp>
    </p:spTree>
    <p:extLst>
      <p:ext uri="{BB962C8B-B14F-4D97-AF65-F5344CB8AC3E}">
        <p14:creationId xmlns:p14="http://schemas.microsoft.com/office/powerpoint/2010/main" val="2148479711"/>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0000"/>
                    </a14:imgEffect>
                    <a14:imgEffect>
                      <a14:brightnessContrast bright="-40000"/>
                    </a14:imgEffect>
                  </a14:imgLayer>
                </a14:imgProps>
              </a:ext>
            </a:extLst>
          </a:blip>
          <a:srcRect/>
          <a:stretch>
            <a:fillRect t="-19000" b="-19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731519" y="1122363"/>
            <a:ext cx="10646229" cy="2387600"/>
          </a:xfrm>
        </p:spPr>
        <p:txBody>
          <a:bodyPr anchor="b">
            <a:normAutofit/>
          </a:bodyPr>
          <a:lstStyle/>
          <a:p>
            <a:r>
              <a:rPr lang="en-US" sz="5400" dirty="0">
                <a:solidFill>
                  <a:schemeClr val="bg1"/>
                </a:solidFill>
                <a:effectLst>
                  <a:outerShdw blurRad="38100" dist="38100" dir="2700000" algn="tl">
                    <a:srgbClr val="000000">
                      <a:alpha val="43137"/>
                    </a:srgbClr>
                  </a:outerShdw>
                </a:effectLst>
                <a:latin typeface="Garamond" panose="02020404030301010803" pitchFamily="18" charset="0"/>
              </a:rPr>
              <a:t>The human being is not the lord of beings, but the shepherd of Being.</a:t>
            </a:r>
            <a:endParaRPr lang="it-IT" sz="5400"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
        <p:nvSpPr>
          <p:cNvPr id="3" name="Sottotitolo 2"/>
          <p:cNvSpPr>
            <a:spLocks noGrp="1"/>
          </p:cNvSpPr>
          <p:nvPr>
            <p:ph type="subTitle" idx="1"/>
          </p:nvPr>
        </p:nvSpPr>
        <p:spPr/>
        <p:txBody>
          <a:bodyPr>
            <a:normAutofit/>
          </a:bodyPr>
          <a:lstStyle/>
          <a:p>
            <a:pPr algn="l"/>
            <a:r>
              <a:rPr lang="it-IT" sz="5400" dirty="0" smtClean="0">
                <a:solidFill>
                  <a:schemeClr val="bg1"/>
                </a:solidFill>
                <a:effectLst>
                  <a:outerShdw blurRad="38100" dist="38100" dir="2700000" algn="tl">
                    <a:srgbClr val="000000">
                      <a:alpha val="43137"/>
                    </a:srgbClr>
                  </a:outerShdw>
                </a:effectLst>
                <a:latin typeface="Garamond" panose="02020404030301010803" pitchFamily="18" charset="0"/>
              </a:rPr>
              <a:t>(</a:t>
            </a:r>
            <a:r>
              <a:rPr lang="it-IT" sz="5400" i="1" dirty="0">
                <a:solidFill>
                  <a:schemeClr val="bg1"/>
                </a:solidFill>
                <a:effectLst>
                  <a:outerShdw blurRad="38100" dist="38100" dir="2700000" algn="tl">
                    <a:srgbClr val="000000">
                      <a:alpha val="43137"/>
                    </a:srgbClr>
                  </a:outerShdw>
                </a:effectLst>
                <a:latin typeface="Garamond" panose="02020404030301010803" pitchFamily="18" charset="0"/>
              </a:rPr>
              <a:t>Letter on Humanism, 1947</a:t>
            </a:r>
            <a:r>
              <a:rPr lang="it-IT" sz="5400" dirty="0">
                <a:solidFill>
                  <a:schemeClr val="bg1"/>
                </a:solidFill>
                <a:effectLst>
                  <a:outerShdw blurRad="38100" dist="38100" dir="2700000" algn="tl">
                    <a:srgbClr val="000000">
                      <a:alpha val="43137"/>
                    </a:srgbClr>
                  </a:outerShdw>
                </a:effectLst>
                <a:latin typeface="Garamond" panose="02020404030301010803" pitchFamily="18" charset="0"/>
              </a:rPr>
              <a:t>)</a:t>
            </a:r>
          </a:p>
        </p:txBody>
      </p:sp>
      <p:sp>
        <p:nvSpPr>
          <p:cNvPr id="5" name="CasellaDiTesto 4"/>
          <p:cNvSpPr txBox="1"/>
          <p:nvPr/>
        </p:nvSpPr>
        <p:spPr>
          <a:xfrm>
            <a:off x="9640389" y="6335486"/>
            <a:ext cx="239485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The Sower, Vincent Van Gogh</a:t>
            </a:r>
          </a:p>
        </p:txBody>
      </p:sp>
    </p:spTree>
    <p:extLst>
      <p:ext uri="{BB962C8B-B14F-4D97-AF65-F5344CB8AC3E}">
        <p14:creationId xmlns:p14="http://schemas.microsoft.com/office/powerpoint/2010/main" val="576106330"/>
      </p:ext>
    </p:extLst>
  </p:cSld>
  <p:clrMapOvr>
    <a:masterClrMapping/>
  </p:clrMapOvr>
  <mc:AlternateContent xmlns:mc="http://schemas.openxmlformats.org/markup-compatibility/2006" xmlns:p14="http://schemas.microsoft.com/office/powerpoint/2010/main">
    <mc:Choice Requires="p14">
      <p:transition spd="slow" p14:dur="3900" advTm="6000">
        <p14:glitter pattern="hexagon"/>
      </p:transition>
    </mc:Choice>
    <mc:Fallback xmlns="">
      <p:transition spd="slow" advTm="6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0000"/>
                    </a14:imgEffect>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36023" y="1761068"/>
            <a:ext cx="10541726" cy="2387600"/>
          </a:xfrm>
        </p:spPr>
        <p:txBody>
          <a:bodyPr anchor="b">
            <a:noAutofit/>
          </a:bodyPr>
          <a:lstStyle/>
          <a:p>
            <a:pPr algn="just"/>
            <a:r>
              <a:rPr lang="en-US" sz="5400" dirty="0">
                <a:solidFill>
                  <a:schemeClr val="bg1"/>
                </a:solidFill>
                <a:effectLst>
                  <a:outerShdw blurRad="38100" dist="38100" dir="2700000" algn="tl">
                    <a:srgbClr val="000000">
                      <a:alpha val="43137"/>
                    </a:srgbClr>
                  </a:outerShdw>
                </a:effectLst>
                <a:latin typeface="Garamond" panose="02020404030301010803" pitchFamily="18" charset="0"/>
              </a:rPr>
              <a:t>Philosophy will not be able to effect an immediate transformation of the present condition of the world. […] Only a god can save us</a:t>
            </a:r>
            <a:endParaRPr lang="it-IT" sz="5400"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
        <p:nvSpPr>
          <p:cNvPr id="3" name="Sottotitolo 2"/>
          <p:cNvSpPr>
            <a:spLocks noGrp="1"/>
          </p:cNvSpPr>
          <p:nvPr>
            <p:ph type="subTitle" idx="1"/>
          </p:nvPr>
        </p:nvSpPr>
        <p:spPr>
          <a:xfrm>
            <a:off x="902677" y="4333558"/>
            <a:ext cx="9776209" cy="1655762"/>
          </a:xfrm>
        </p:spPr>
        <p:txBody>
          <a:bodyPr anchor="t">
            <a:normAutofit/>
          </a:bodyPr>
          <a:lstStyle/>
          <a:p>
            <a:pPr algn="l"/>
            <a:r>
              <a:rPr lang="it-IT" sz="4400" dirty="0" smtClean="0">
                <a:solidFill>
                  <a:schemeClr val="bg1"/>
                </a:solidFill>
                <a:effectLst>
                  <a:outerShdw blurRad="38100" dist="38100" dir="2700000" algn="tl">
                    <a:srgbClr val="000000">
                      <a:alpha val="43137"/>
                    </a:srgbClr>
                  </a:outerShdw>
                </a:effectLst>
                <a:latin typeface="Garamond" panose="02020404030301010803" pitchFamily="18" charset="0"/>
              </a:rPr>
              <a:t>(</a:t>
            </a:r>
            <a:r>
              <a:rPr lang="it-IT" sz="4400" i="1" dirty="0" err="1" smtClean="0">
                <a:solidFill>
                  <a:schemeClr val="bg1"/>
                </a:solidFill>
                <a:effectLst>
                  <a:outerShdw blurRad="38100" dist="38100" dir="2700000" algn="tl">
                    <a:srgbClr val="000000">
                      <a:alpha val="43137"/>
                    </a:srgbClr>
                  </a:outerShdw>
                </a:effectLst>
                <a:latin typeface="Garamond" panose="02020404030301010803" pitchFamily="18" charset="0"/>
              </a:rPr>
              <a:t>Spiegel-Interview</a:t>
            </a:r>
            <a:r>
              <a:rPr lang="it-IT" sz="4400" i="1" dirty="0">
                <a:solidFill>
                  <a:schemeClr val="bg1"/>
                </a:solidFill>
                <a:effectLst>
                  <a:outerShdw blurRad="38100" dist="38100" dir="2700000" algn="tl">
                    <a:srgbClr val="000000">
                      <a:alpha val="43137"/>
                    </a:srgbClr>
                  </a:outerShdw>
                </a:effectLst>
                <a:latin typeface="Garamond" panose="02020404030301010803" pitchFamily="18" charset="0"/>
              </a:rPr>
              <a:t>, 1966</a:t>
            </a:r>
            <a:r>
              <a:rPr lang="it-IT" sz="4400" dirty="0">
                <a:solidFill>
                  <a:schemeClr val="bg1"/>
                </a:solidFill>
                <a:effectLst>
                  <a:outerShdw blurRad="38100" dist="38100" dir="2700000" algn="tl">
                    <a:srgbClr val="000000">
                      <a:alpha val="43137"/>
                    </a:srgbClr>
                  </a:outerShdw>
                </a:effectLst>
                <a:latin typeface="Garamond" panose="02020404030301010803" pitchFamily="18" charset="0"/>
              </a:rPr>
              <a:t>)</a:t>
            </a:r>
          </a:p>
        </p:txBody>
      </p:sp>
      <p:sp>
        <p:nvSpPr>
          <p:cNvPr id="4" name="CasellaDiTesto 3"/>
          <p:cNvSpPr txBox="1"/>
          <p:nvPr/>
        </p:nvSpPr>
        <p:spPr>
          <a:xfrm>
            <a:off x="9339943" y="6348549"/>
            <a:ext cx="267788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err="1">
                <a:ln>
                  <a:noFill/>
                </a:ln>
                <a:solidFill>
                  <a:prstClr val="white"/>
                </a:solidFill>
                <a:effectLst/>
                <a:uLnTx/>
                <a:uFillTx/>
                <a:latin typeface="Garamond" panose="02020404030301010803" pitchFamily="18" charset="0"/>
                <a:ea typeface="+mn-ea"/>
                <a:cs typeface="+mn-cs"/>
              </a:rPr>
              <a:t>Shoes</a:t>
            </a:r>
            <a:r>
              <a:rPr kumimoji="0" lang="it-IT"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 Vincent Van Gogh</a:t>
            </a:r>
          </a:p>
        </p:txBody>
      </p:sp>
    </p:spTree>
    <p:extLst>
      <p:ext uri="{BB962C8B-B14F-4D97-AF65-F5344CB8AC3E}">
        <p14:creationId xmlns:p14="http://schemas.microsoft.com/office/powerpoint/2010/main" val="2490205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00">
        <p15:prstTrans prst="pageCurlDouble"/>
      </p:transition>
    </mc:Choice>
    <mc:Fallback xmlns="">
      <p:transition spd="slow" advTm="7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artisticMarker/>
                    </a14:imgEffect>
                    <a14:imgEffect>
                      <a14:sharpenSoften amount="-10000"/>
                    </a14:imgEffect>
                    <a14:imgEffect>
                      <a14:brightnessContrast bright="-26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767D5B7C-8EFE-4C35-95B4-97D2D2D58033}"/>
              </a:ext>
            </a:extLst>
          </p:cNvPr>
          <p:cNvSpPr>
            <a:spLocks noGrp="1"/>
          </p:cNvSpPr>
          <p:nvPr>
            <p:ph type="body" idx="1"/>
          </p:nvPr>
        </p:nvSpPr>
        <p:spPr>
          <a:xfrm>
            <a:off x="1289185" y="3842654"/>
            <a:ext cx="9612971" cy="1143324"/>
          </a:xfrm>
        </p:spPr>
        <p:txBody>
          <a:bodyPr>
            <a:normAutofit/>
          </a:bodyPr>
          <a:lstStyle/>
          <a:p>
            <a:pPr algn="ctr"/>
            <a:r>
              <a:rPr lang="it-IT" sz="4000" b="1" dirty="0">
                <a:solidFill>
                  <a:schemeClr val="tx1"/>
                </a:solidFill>
                <a:effectLst>
                  <a:outerShdw blurRad="50800" dist="38100" dir="2700000" algn="tl" rotWithShape="0">
                    <a:prstClr val="black">
                      <a:alpha val="40000"/>
                    </a:prstClr>
                  </a:outerShdw>
                </a:effectLst>
              </a:rPr>
              <a:t>a.s. 2018/2019</a:t>
            </a:r>
          </a:p>
        </p:txBody>
      </p:sp>
      <p:sp>
        <p:nvSpPr>
          <p:cNvPr id="5" name="Titolo 1">
            <a:extLst>
              <a:ext uri="{FF2B5EF4-FFF2-40B4-BE49-F238E27FC236}">
                <a16:creationId xmlns:a16="http://schemas.microsoft.com/office/drawing/2014/main" id="{1B38D429-89B8-4CE5-A79C-C7AA13C604DD}"/>
              </a:ext>
            </a:extLst>
          </p:cNvPr>
          <p:cNvSpPr>
            <a:spLocks noGrp="1"/>
          </p:cNvSpPr>
          <p:nvPr>
            <p:ph type="title"/>
          </p:nvPr>
        </p:nvSpPr>
        <p:spPr>
          <a:xfrm>
            <a:off x="1289843" y="1095424"/>
            <a:ext cx="9612313" cy="2852738"/>
          </a:xfrm>
        </p:spPr>
        <p:txBody>
          <a:bodyPr>
            <a:normAutofit/>
          </a:bodyPr>
          <a:lstStyle/>
          <a:p>
            <a:pPr algn="ctr"/>
            <a:r>
              <a:rPr lang="it-IT" b="1" dirty="0">
                <a:solidFill>
                  <a:schemeClr val="tx1"/>
                </a:solidFill>
                <a:effectLst>
                  <a:outerShdw blurRad="50800" dist="38100" dir="10800000" sx="99000" sy="99000" algn="r" rotWithShape="0">
                    <a:prstClr val="black">
                      <a:alpha val="94000"/>
                    </a:prstClr>
                  </a:outerShdw>
                </a:effectLst>
                <a:latin typeface="Agency FB" panose="020B0503020202020204" pitchFamily="34" charset="0"/>
              </a:rPr>
              <a:t>V AS</a:t>
            </a:r>
            <a:br>
              <a:rPr lang="it-IT" b="1" dirty="0">
                <a:solidFill>
                  <a:schemeClr val="tx1"/>
                </a:solidFill>
                <a:effectLst>
                  <a:outerShdw blurRad="50800" dist="38100" dir="10800000" sx="99000" sy="99000" algn="r" rotWithShape="0">
                    <a:prstClr val="black">
                      <a:alpha val="94000"/>
                    </a:prstClr>
                  </a:outerShdw>
                </a:effectLst>
                <a:latin typeface="Agency FB" panose="020B0503020202020204" pitchFamily="34" charset="0"/>
              </a:rPr>
            </a:br>
            <a:r>
              <a:rPr lang="it-IT" b="1" dirty="0">
                <a:solidFill>
                  <a:schemeClr val="tx1"/>
                </a:solidFill>
                <a:effectLst>
                  <a:outerShdw blurRad="50800" dist="38100" dir="10800000" sx="99000" sy="99000" algn="r" rotWithShape="0">
                    <a:prstClr val="black">
                      <a:alpha val="94000"/>
                    </a:prstClr>
                  </a:outerShdw>
                </a:effectLst>
                <a:latin typeface="Agency FB" panose="020B0503020202020204" pitchFamily="34" charset="0"/>
              </a:rPr>
              <a:t>I.I.S. “einaudi-alvaro</a:t>
            </a:r>
            <a:r>
              <a:rPr lang="it-IT" dirty="0">
                <a:solidFill>
                  <a:schemeClr val="tx1"/>
                </a:solidFill>
                <a:effectLst>
                  <a:outerShdw blurRad="50800" dist="38100" dir="10800000" sx="99000" sy="99000" algn="r" rotWithShape="0">
                    <a:prstClr val="black">
                      <a:alpha val="94000"/>
                    </a:prstClr>
                  </a:outerShdw>
                </a:effectLst>
                <a:latin typeface="Agency FB" panose="020B0503020202020204" pitchFamily="34" charset="0"/>
              </a:rPr>
              <a:t>” </a:t>
            </a:r>
          </a:p>
        </p:txBody>
      </p:sp>
    </p:spTree>
    <p:extLst>
      <p:ext uri="{BB962C8B-B14F-4D97-AF65-F5344CB8AC3E}">
        <p14:creationId xmlns:p14="http://schemas.microsoft.com/office/powerpoint/2010/main" val="2965572774"/>
      </p:ext>
    </p:extLst>
  </p:cSld>
  <p:clrMapOvr>
    <a:masterClrMapping/>
  </p:clrMapOvr>
  <mc:AlternateContent xmlns:mc="http://schemas.openxmlformats.org/markup-compatibility/2006" xmlns:p14="http://schemas.microsoft.com/office/powerpoint/2010/main">
    <mc:Choice Requires="p14">
      <p:transition spd="slow" p14:dur="4000" advTm="6000">
        <p14:vortex dir="r"/>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9437A4-E7CE-4FB4-8884-25B2274B336B}"/>
              </a:ext>
            </a:extLst>
          </p:cNvPr>
          <p:cNvSpPr txBox="1"/>
          <p:nvPr/>
        </p:nvSpPr>
        <p:spPr>
          <a:xfrm>
            <a:off x="1069341" y="5103674"/>
            <a:ext cx="9927770" cy="1754326"/>
          </a:xfrm>
          <a:prstGeom prst="rect">
            <a:avLst/>
          </a:prstGeom>
          <a:gradFill flip="none" rotWithShape="1">
            <a:gsLst>
              <a:gs pos="0">
                <a:schemeClr val="accent1">
                  <a:lumMod val="5000"/>
                  <a:lumOff val="95000"/>
                </a:schemeClr>
              </a:gs>
              <a:gs pos="0">
                <a:schemeClr val="accent1">
                  <a:lumMod val="45000"/>
                  <a:lumOff val="55000"/>
                </a:schemeClr>
              </a:gs>
              <a:gs pos="0">
                <a:schemeClr val="accent1">
                  <a:lumMod val="45000"/>
                  <a:lumOff val="55000"/>
                </a:schemeClr>
              </a:gs>
              <a:gs pos="0">
                <a:schemeClr val="accent1">
                  <a:lumMod val="30000"/>
                  <a:lumOff val="70000"/>
                </a:schemeClr>
              </a:gs>
            </a:gsLst>
            <a:path path="rect">
              <a:fillToRect l="50000" t="50000" r="50000" b="50000"/>
            </a:path>
            <a:tileRect/>
          </a:gra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The philosophers have only </a:t>
            </a:r>
            <a:r>
              <a:rPr kumimoji="0" lang="en-GB" sz="36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interpreted</a:t>
            </a: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the world, in various ways. The point, however, is to </a:t>
            </a:r>
            <a:r>
              <a:rPr kumimoji="0" lang="en-GB" sz="36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change</a:t>
            </a: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en-GB" sz="3600" b="0"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Theses on Feuerbach</a:t>
            </a:r>
            <a:r>
              <a:rPr kumimoji="0" lang="en-GB" sz="36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1845)</a:t>
            </a:r>
            <a:endParaRPr kumimoji="0" lang="it-IT"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12765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6018E9-17E7-4CDB-8ECB-5E59AA7AF7BC}"/>
              </a:ext>
            </a:extLst>
          </p:cNvPr>
          <p:cNvSpPr txBox="1"/>
          <p:nvPr/>
        </p:nvSpPr>
        <p:spPr>
          <a:xfrm>
            <a:off x="1394098" y="5103674"/>
            <a:ext cx="10009414" cy="1754326"/>
          </a:xfrm>
          <a:prstGeom prst="rect">
            <a:avLst/>
          </a:prstGeom>
          <a:gradFill>
            <a:gsLst>
              <a:gs pos="0">
                <a:schemeClr val="accent1">
                  <a:lumMod val="5000"/>
                  <a:lumOff val="95000"/>
                </a:schemeClr>
              </a:gs>
              <a:gs pos="0">
                <a:schemeClr val="accent1">
                  <a:lumMod val="45000"/>
                  <a:lumOff val="55000"/>
                </a:schemeClr>
              </a:gs>
              <a:gs pos="0">
                <a:schemeClr val="accent1">
                  <a:lumMod val="45000"/>
                  <a:lumOff val="55000"/>
                </a:schemeClr>
              </a:gs>
              <a:gs pos="0">
                <a:schemeClr val="accent1">
                  <a:lumMod val="30000"/>
                  <a:lumOff val="70000"/>
                </a:schemeClr>
              </a:gs>
            </a:gsLst>
            <a:path path="rect">
              <a:fillToRect l="50000" t="50000" r="50000" b="50000"/>
            </a:path>
          </a:gra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Every emancipation is a restoration of the human world and of human relationships to a man himself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en-GB" sz="3600" b="0"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On the Jewish Question</a:t>
            </a:r>
            <a:r>
              <a:rPr kumimoji="0" lang="en-GB" sz="36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1843)</a:t>
            </a:r>
            <a:endParaRPr kumimoji="0" lang="it-IT"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493173"/>
      </p:ext>
    </p:extLst>
  </p:cSld>
  <p:clrMapOvr>
    <a:masterClrMapping/>
  </p:clrMapOvr>
  <mc:AlternateContent xmlns:mc="http://schemas.openxmlformats.org/markup-compatibility/2006" xmlns:p14="http://schemas.microsoft.com/office/powerpoint/2010/main">
    <mc:Choice Requires="p14">
      <p:transition spd="slow" p14:dur="1200" advTm="4000">
        <p:dissolve/>
      </p:transition>
    </mc:Choice>
    <mc:Fallback xmlns="">
      <p:transition spd="slow" advTm="4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6000"/>
            <a:lum/>
          </a:blip>
          <a:srcRect/>
          <a:stretch>
            <a:fillRect t="-8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22F68D-7838-4131-B303-01417332BBAC}"/>
              </a:ext>
            </a:extLst>
          </p:cNvPr>
          <p:cNvSpPr txBox="1"/>
          <p:nvPr/>
        </p:nvSpPr>
        <p:spPr>
          <a:xfrm>
            <a:off x="2760758" y="4549676"/>
            <a:ext cx="7288627" cy="2308324"/>
          </a:xfrm>
          <a:prstGeom prst="rect">
            <a:avLst/>
          </a:prstGeom>
          <a:gradFill>
            <a:gsLst>
              <a:gs pos="0">
                <a:schemeClr val="accent1">
                  <a:lumMod val="5000"/>
                  <a:lumOff val="95000"/>
                </a:schemeClr>
              </a:gs>
              <a:gs pos="0">
                <a:schemeClr val="accent1">
                  <a:lumMod val="45000"/>
                  <a:lumOff val="55000"/>
                </a:schemeClr>
              </a:gs>
              <a:gs pos="0">
                <a:schemeClr val="accent1">
                  <a:lumMod val="45000"/>
                  <a:lumOff val="55000"/>
                </a:schemeClr>
              </a:gs>
              <a:gs pos="0">
                <a:schemeClr val="accent1">
                  <a:lumMod val="30000"/>
                  <a:lumOff val="70000"/>
                </a:schemeClr>
              </a:gs>
            </a:gsLst>
            <a:path path="rect">
              <a:fillToRect l="50000" t="50000" r="50000" b="50000"/>
            </a:path>
          </a:gra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The history of all hitherto existing society is the history of class struggles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en-GB" sz="3600" b="0"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The Manifesto of the Communist Party</a:t>
            </a:r>
            <a:r>
              <a:rPr kumimoji="0" lang="en-GB" sz="36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GB"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1848)</a:t>
            </a:r>
            <a:endParaRPr kumimoji="0" lang="en-GB"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852078"/>
      </p:ext>
    </p:extLst>
  </p:cSld>
  <p:clrMapOvr>
    <a:masterClrMapping/>
  </p:clrMapOvr>
  <mc:AlternateContent xmlns:mc="http://schemas.openxmlformats.org/markup-compatibility/2006" xmlns:p14="http://schemas.microsoft.com/office/powerpoint/2010/main">
    <mc:Choice Requires="p14">
      <p:transition spd="slow" p14:dur="1300" advTm="5000">
        <p14:pan dir="u"/>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9000"/>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C93B68-6F0E-4B8B-A28C-D2D300EABF61}"/>
              </a:ext>
            </a:extLst>
          </p:cNvPr>
          <p:cNvSpPr txBox="1"/>
          <p:nvPr/>
        </p:nvSpPr>
        <p:spPr>
          <a:xfrm>
            <a:off x="2718192" y="3687901"/>
            <a:ext cx="7502768" cy="3170099"/>
          </a:xfrm>
          <a:prstGeom prst="rect">
            <a:avLst/>
          </a:prstGeom>
          <a:gradFill>
            <a:gsLst>
              <a:gs pos="0">
                <a:schemeClr val="accent1">
                  <a:lumMod val="5000"/>
                  <a:lumOff val="95000"/>
                </a:schemeClr>
              </a:gs>
              <a:gs pos="0">
                <a:schemeClr val="accent1">
                  <a:lumMod val="45000"/>
                  <a:lumOff val="55000"/>
                </a:schemeClr>
              </a:gs>
              <a:gs pos="0">
                <a:schemeClr val="accent1">
                  <a:lumMod val="45000"/>
                  <a:lumOff val="55000"/>
                </a:schemeClr>
              </a:gs>
              <a:gs pos="0">
                <a:schemeClr val="accent1">
                  <a:lumMod val="30000"/>
                  <a:lumOff val="70000"/>
                </a:schemeClr>
              </a:gs>
            </a:gsLst>
            <a:path path="rect">
              <a:fillToRect l="50000" t="50000" r="50000" b="50000"/>
            </a:path>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 classes and the races, too weak to master the new conditions of life, must give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3200" b="0" i="1"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Forced Emigration</a:t>
            </a:r>
            <a:r>
              <a:rPr kumimoji="0" lang="en-GB"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1853)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r>
            <a:br>
              <a:rPr kumimoji="0" lang="en-GB"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it-IT"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85125831"/>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4C46D-817A-47C0-AA3A-2E95F15F4B54}"/>
              </a:ext>
            </a:extLst>
          </p:cNvPr>
          <p:cNvSpPr txBox="1"/>
          <p:nvPr/>
        </p:nvSpPr>
        <p:spPr>
          <a:xfrm>
            <a:off x="1955997" y="1841242"/>
            <a:ext cx="7944593" cy="5016758"/>
          </a:xfrm>
          <a:prstGeom prst="rect">
            <a:avLst/>
          </a:prstGeom>
          <a:gradFill>
            <a:gsLst>
              <a:gs pos="0">
                <a:schemeClr val="accent1">
                  <a:lumMod val="5000"/>
                  <a:lumOff val="95000"/>
                </a:schemeClr>
              </a:gs>
              <a:gs pos="0">
                <a:schemeClr val="accent1">
                  <a:lumMod val="45000"/>
                  <a:lumOff val="55000"/>
                </a:schemeClr>
              </a:gs>
              <a:gs pos="0">
                <a:schemeClr val="accent1">
                  <a:lumMod val="45000"/>
                  <a:lumOff val="55000"/>
                </a:schemeClr>
              </a:gs>
              <a:gs pos="0">
                <a:schemeClr val="accent1">
                  <a:lumMod val="30000"/>
                  <a:lumOff val="70000"/>
                </a:schemeClr>
              </a:gs>
            </a:gsLst>
            <a:path path="rect">
              <a:fillToRect l="50000" t="50000" r="50000" b="50000"/>
            </a:path>
          </a:gradFill>
          <a:effectLst>
            <a:outerShdw blurRad="50800" dist="38100" dir="13500000" algn="b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In place of the bourgeois society, with its classes and class antagonisms, shall we have an association, in which the free development of each is the condition for the free development of all.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The proletarians have nothing to lose but their chains. They have a world to win.</a:t>
            </a:r>
            <a:br>
              <a:rPr kumimoji="0" lang="en-GB"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r>
              <a:rPr kumimoji="0" lang="en-GB" sz="3200" b="0" i="0"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WORKING </a:t>
            </a:r>
            <a:r>
              <a:rPr kumimoji="0" lang="en-GB"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MEN OF ALL COUNTRIES, UNITE! </a:t>
            </a:r>
            <a:endParaRPr kumimoji="0" lang="en-GB" sz="3200" b="0" i="0" u="sng"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a:t>
            </a:r>
            <a:r>
              <a:rPr kumimoji="0" lang="en-GB" sz="3200" b="0" i="1"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The Manifesto</a:t>
            </a:r>
            <a:r>
              <a:rPr kumimoji="0" lang="en-GB" sz="32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of the Communist Party</a:t>
            </a:r>
            <a:r>
              <a:rPr kumimoji="0" lang="en-GB"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1848)</a:t>
            </a:r>
          </a:p>
        </p:txBody>
      </p:sp>
    </p:spTree>
    <p:extLst>
      <p:ext uri="{BB962C8B-B14F-4D97-AF65-F5344CB8AC3E}">
        <p14:creationId xmlns:p14="http://schemas.microsoft.com/office/powerpoint/2010/main" val="2201527366"/>
      </p:ext>
    </p:extLst>
  </p:cSld>
  <p:clrMapOvr>
    <a:masterClrMapping/>
  </p:clrMapOvr>
  <p:transition advTm="8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0660F1-20F1-482F-A16B-1BEBFD9AEF62}"/>
              </a:ext>
            </a:extLst>
          </p:cNvPr>
          <p:cNvSpPr>
            <a:spLocks noGrp="1"/>
          </p:cNvSpPr>
          <p:nvPr>
            <p:ph type="ctrTitle"/>
          </p:nvPr>
        </p:nvSpPr>
        <p:spPr>
          <a:xfrm>
            <a:off x="800100" y="2082800"/>
            <a:ext cx="8915399" cy="1045964"/>
          </a:xfrm>
          <a:effectLst>
            <a:glow rad="127000">
              <a:schemeClr val="bg1"/>
            </a:glow>
            <a:reflection stA="45000" endPos="0" dist="50800" dir="5400000" sy="-100000" algn="bl" rotWithShape="0"/>
            <a:softEdge rad="0"/>
          </a:effectLst>
          <a:scene3d>
            <a:camera prst="orthographicFront"/>
            <a:lightRig rig="threePt" dir="t"/>
          </a:scene3d>
          <a:sp3d>
            <a:bevelT prst="relaxedInset"/>
          </a:sp3d>
        </p:spPr>
        <p:txBody>
          <a:bodyPr>
            <a:noAutofit/>
          </a:bodyPr>
          <a:lstStyle/>
          <a:p>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t/>
            </a:r>
            <a:br>
              <a:rPr lang="it-IT" sz="6600" b="1" i="1" dirty="0">
                <a:effectLst>
                  <a:glow rad="88900">
                    <a:schemeClr val="bg1">
                      <a:alpha val="40000"/>
                    </a:schemeClr>
                  </a:glow>
                  <a:outerShdw blurRad="177800" dist="50800" dir="5400000" algn="ctr" rotWithShape="0">
                    <a:srgbClr val="000000">
                      <a:alpha val="43137"/>
                    </a:srgbClr>
                  </a:outerShdw>
                </a:effectLst>
                <a:latin typeface="Book Antiqua" panose="02040602050305030304" pitchFamily="18" charset="0"/>
              </a:rPr>
            </a:br>
            <a:r>
              <a:rPr lang="it-IT" sz="6600" b="1" i="1" dirty="0">
                <a:solidFill>
                  <a:schemeClr val="bg1"/>
                </a:solidFill>
                <a:effectLst>
                  <a:glow rad="88900">
                    <a:schemeClr val="tx1">
                      <a:alpha val="40000"/>
                    </a:schemeClr>
                  </a:glow>
                </a:effectLst>
                <a:latin typeface="Book Antiqua" panose="02040602050305030304" pitchFamily="18" charset="0"/>
              </a:rPr>
              <a:t>Jeremy </a:t>
            </a:r>
            <a:r>
              <a:rPr lang="it-IT" sz="6600" b="1" i="1" dirty="0" err="1">
                <a:solidFill>
                  <a:schemeClr val="bg1"/>
                </a:solidFill>
                <a:effectLst>
                  <a:glow rad="88900">
                    <a:schemeClr val="tx1">
                      <a:alpha val="40000"/>
                    </a:schemeClr>
                  </a:glow>
                </a:effectLst>
                <a:latin typeface="Book Antiqua" panose="02040602050305030304" pitchFamily="18" charset="0"/>
              </a:rPr>
              <a:t>Bentham</a:t>
            </a:r>
            <a:endParaRPr lang="it-IT" sz="6600" b="1" i="1" dirty="0">
              <a:solidFill>
                <a:schemeClr val="bg1"/>
              </a:solidFill>
              <a:effectLst>
                <a:glow rad="88900">
                  <a:schemeClr val="tx1">
                    <a:alpha val="40000"/>
                  </a:schemeClr>
                </a:glow>
              </a:effectLst>
              <a:latin typeface="Book Antiqua" panose="02040602050305030304" pitchFamily="18" charset="0"/>
            </a:endParaRPr>
          </a:p>
        </p:txBody>
      </p:sp>
      <p:sp>
        <p:nvSpPr>
          <p:cNvPr id="4" name="CasellaDiTesto 3">
            <a:extLst>
              <a:ext uri="{FF2B5EF4-FFF2-40B4-BE49-F238E27FC236}">
                <a16:creationId xmlns:a16="http://schemas.microsoft.com/office/drawing/2014/main" id="{73576C90-1D8D-424B-A93F-7B491FB3EAA5}"/>
              </a:ext>
            </a:extLst>
          </p:cNvPr>
          <p:cNvSpPr txBox="1"/>
          <p:nvPr/>
        </p:nvSpPr>
        <p:spPr>
          <a:xfrm>
            <a:off x="800100" y="3498404"/>
            <a:ext cx="10782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English </a:t>
            </a:r>
            <a:r>
              <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philosopher</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jurist</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US" sz="24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social</a:t>
            </a:r>
            <a:r>
              <a:rPr kumimoji="0" lang="en-US"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reformer </a:t>
            </a:r>
            <a:endParaRPr kumimoji="0" lang="it-IT"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asellaDiTesto 2">
            <a:extLst>
              <a:ext uri="{FF2B5EF4-FFF2-40B4-BE49-F238E27FC236}">
                <a16:creationId xmlns:a16="http://schemas.microsoft.com/office/drawing/2014/main" id="{6418229F-C617-43FC-8FA8-5BC65A0F8E0D}"/>
              </a:ext>
            </a:extLst>
          </p:cNvPr>
          <p:cNvSpPr txBox="1"/>
          <p:nvPr/>
        </p:nvSpPr>
        <p:spPr>
          <a:xfrm>
            <a:off x="2773680" y="3036739"/>
            <a:ext cx="5623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(1748-1832)</a:t>
            </a:r>
            <a:endParaRPr kumimoji="0" lang="it-IT"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95887316"/>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448817-A966-4163-9061-08FB28778B13}"/>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E590749-F821-4924-9CC5-054EB81ABFFF}"/>
              </a:ext>
            </a:extLst>
          </p:cNvPr>
          <p:cNvSpPr>
            <a:spLocks noGrp="1"/>
          </p:cNvSpPr>
          <p:nvPr>
            <p:ph idx="1"/>
          </p:nvPr>
        </p:nvSpPr>
        <p:spPr>
          <a:xfrm>
            <a:off x="617220" y="621505"/>
            <a:ext cx="10984230" cy="5636419"/>
          </a:xfrm>
          <a:blipFill>
            <a:blip r:embed="rId4">
              <a:extLst>
                <a:ext uri="{BEBA8EAE-BF5A-486C-A8C5-ECC9F3942E4B}">
                  <a14:imgProps xmlns:a14="http://schemas.microsoft.com/office/drawing/2010/main">
                    <a14:imgLayer r:embed="rId5">
                      <a14:imgEffect>
                        <a14:sharpenSoften amount="-27000"/>
                      </a14:imgEffect>
                      <a14:imgEffect>
                        <a14:colorTemperature colorTemp="6406"/>
                      </a14:imgEffect>
                      <a14:imgEffect>
                        <a14:saturation sat="138000"/>
                      </a14:imgEffect>
                      <a14:imgEffect>
                        <a14:brightnessContrast contrast="-40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a:blipFill>
          <a:ln>
            <a:noFill/>
          </a:ln>
          <a:effectLst>
            <a:outerShdw blurRad="762000" dist="50800" dir="5400000" sx="98000" sy="98000" algn="ctr" rotWithShape="0">
              <a:srgbClr val="000000">
                <a:alpha val="50000"/>
              </a:srgbClr>
            </a:outerShdw>
          </a:effectLst>
          <a:scene3d>
            <a:camera prst="orthographicFront"/>
            <a:lightRig rig="threePt" dir="t"/>
          </a:scene3d>
          <a:sp3d>
            <a:bevelT w="139700" h="139700" prst="divot"/>
          </a:sp3d>
        </p:spPr>
        <p:txBody>
          <a:bodyPr>
            <a:noAutofit/>
          </a:bodyPr>
          <a:lstStyle/>
          <a:p>
            <a:pPr marL="0" indent="0">
              <a:buNone/>
            </a:pPr>
            <a:endParaRPr lang="en-US" sz="4400" b="1" i="1" dirty="0">
              <a:effectLst>
                <a:outerShdw blurRad="38100" dist="38100" dir="2700000" algn="tl">
                  <a:schemeClr val="tx1">
                    <a:lumMod val="95000"/>
                    <a:lumOff val="5000"/>
                    <a:alpha val="43000"/>
                  </a:schemeClr>
                </a:outerShdw>
              </a:effectLst>
              <a:latin typeface="Arial Rounded MT Bold" panose="020F0704030504030204" pitchFamily="34" charset="0"/>
            </a:endParaRPr>
          </a:p>
          <a:p>
            <a:pPr marL="0" indent="0" algn="just">
              <a:buNone/>
            </a:pPr>
            <a:r>
              <a:rPr lang="en-US" sz="4400" b="1" dirty="0">
                <a:solidFill>
                  <a:schemeClr val="tx1">
                    <a:alpha val="89000"/>
                  </a:schemeClr>
                </a:solidFill>
                <a:effectLst>
                  <a:glow>
                    <a:schemeClr val="accent1">
                      <a:alpha val="40000"/>
                    </a:schemeClr>
                  </a:glow>
                  <a:innerShdw blurRad="63500" dist="50800" dir="16200000">
                    <a:schemeClr val="accent4">
                      <a:alpha val="50000"/>
                    </a:schemeClr>
                  </a:innerShdw>
                </a:effectLst>
                <a:latin typeface="Arial Rounded MT Bold" panose="020F0704030504030204" pitchFamily="34" charset="0"/>
              </a:rPr>
              <a:t>The greatest happiness of the greatest number is the foundation of morals and legislation </a:t>
            </a:r>
          </a:p>
          <a:p>
            <a:pPr marL="0" indent="0">
              <a:buNone/>
            </a:pPr>
            <a:r>
              <a:rPr lang="en-US" sz="4400" b="1" dirty="0">
                <a:solidFill>
                  <a:schemeClr val="tx1">
                    <a:alpha val="89000"/>
                  </a:schemeClr>
                </a:solidFill>
                <a:effectLst>
                  <a:glow>
                    <a:schemeClr val="accent1">
                      <a:alpha val="40000"/>
                    </a:schemeClr>
                  </a:glow>
                  <a:innerShdw blurRad="63500" dist="50800" dir="16200000">
                    <a:schemeClr val="accent4">
                      <a:alpha val="50000"/>
                    </a:schemeClr>
                  </a:innerShdw>
                </a:effectLst>
                <a:latin typeface="Arial Rounded MT Bold" panose="020F0704030504030204" pitchFamily="34" charset="0"/>
              </a:rPr>
              <a:t>(</a:t>
            </a:r>
            <a:r>
              <a:rPr lang="en-US" sz="4400" b="1" i="1" dirty="0">
                <a:solidFill>
                  <a:schemeClr val="tx1">
                    <a:alpha val="89000"/>
                  </a:schemeClr>
                </a:solidFill>
                <a:effectLst>
                  <a:glow>
                    <a:schemeClr val="accent1">
                      <a:alpha val="40000"/>
                    </a:schemeClr>
                  </a:glow>
                  <a:innerShdw blurRad="63500" dist="50800" dir="16200000">
                    <a:schemeClr val="accent4">
                      <a:alpha val="50000"/>
                    </a:schemeClr>
                  </a:innerShdw>
                </a:effectLst>
                <a:latin typeface="Arial Rounded MT Bold" panose="020F0704030504030204" pitchFamily="34" charset="0"/>
              </a:rPr>
              <a:t>T</a:t>
            </a:r>
            <a:r>
              <a:rPr lang="en-US" sz="4400" b="1" i="1" dirty="0" smtClean="0">
                <a:solidFill>
                  <a:schemeClr val="tx1">
                    <a:alpha val="89000"/>
                  </a:schemeClr>
                </a:solidFill>
                <a:effectLst>
                  <a:glow>
                    <a:schemeClr val="accent1">
                      <a:alpha val="40000"/>
                    </a:schemeClr>
                  </a:glow>
                  <a:innerShdw blurRad="63500" dist="50800" dir="16200000">
                    <a:schemeClr val="accent4">
                      <a:alpha val="50000"/>
                    </a:schemeClr>
                  </a:innerShdw>
                </a:effectLst>
                <a:latin typeface="Arial Rounded MT Bold" panose="020F0704030504030204" pitchFamily="34" charset="0"/>
              </a:rPr>
              <a:t>he </a:t>
            </a:r>
            <a:r>
              <a:rPr lang="en-US" sz="4400" b="1" i="1" dirty="0">
                <a:solidFill>
                  <a:schemeClr val="tx1">
                    <a:alpha val="89000"/>
                  </a:schemeClr>
                </a:solidFill>
                <a:effectLst>
                  <a:glow>
                    <a:schemeClr val="accent1">
                      <a:alpha val="40000"/>
                    </a:schemeClr>
                  </a:glow>
                  <a:innerShdw blurRad="63500" dist="50800" dir="16200000">
                    <a:schemeClr val="accent4">
                      <a:alpha val="50000"/>
                    </a:schemeClr>
                  </a:innerShdw>
                </a:effectLst>
                <a:latin typeface="Arial Rounded MT Bold" panose="020F0704030504030204" pitchFamily="34" charset="0"/>
              </a:rPr>
              <a:t>Commonplace book, 1774-1775</a:t>
            </a:r>
            <a:r>
              <a:rPr lang="en-US" sz="4400" b="1" dirty="0">
                <a:solidFill>
                  <a:schemeClr val="tx1">
                    <a:alpha val="89000"/>
                  </a:schemeClr>
                </a:solidFill>
                <a:effectLst>
                  <a:glow>
                    <a:schemeClr val="accent1">
                      <a:alpha val="40000"/>
                    </a:schemeClr>
                  </a:glow>
                  <a:innerShdw blurRad="63500" dist="50800" dir="16200000">
                    <a:schemeClr val="accent4">
                      <a:alpha val="50000"/>
                    </a:schemeClr>
                  </a:innerShdw>
                </a:effectLst>
                <a:latin typeface="Arial Rounded MT Bold" panose="020F0704030504030204" pitchFamily="34" charset="0"/>
              </a:rPr>
              <a:t>) </a:t>
            </a:r>
            <a:endParaRPr lang="it-IT" sz="4400" b="1" dirty="0">
              <a:solidFill>
                <a:schemeClr val="tx1">
                  <a:alpha val="89000"/>
                </a:schemeClr>
              </a:solidFill>
              <a:effectLst>
                <a:glow>
                  <a:schemeClr val="accent1">
                    <a:alpha val="40000"/>
                  </a:schemeClr>
                </a:glow>
                <a:innerShdw blurRad="63500" dist="50800" dir="16200000">
                  <a:schemeClr val="accent4">
                    <a:alpha val="50000"/>
                  </a:schemeClr>
                </a:innerShdw>
              </a:effectLst>
              <a:latin typeface="Arial Rounded MT Bold" panose="020F0704030504030204" pitchFamily="34" charset="0"/>
            </a:endParaRPr>
          </a:p>
        </p:txBody>
      </p:sp>
    </p:spTree>
    <p:extLst>
      <p:ext uri="{BB962C8B-B14F-4D97-AF65-F5344CB8AC3E}">
        <p14:creationId xmlns:p14="http://schemas.microsoft.com/office/powerpoint/2010/main" val="2614661148"/>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itaglio">
  <a:themeElements>
    <a:clrScheme name="Ritaglio">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itaglio">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itagli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879</TotalTime>
  <Words>413</Words>
  <Application>Microsoft Office PowerPoint</Application>
  <PresentationFormat>Widescreen</PresentationFormat>
  <Paragraphs>63</Paragraphs>
  <Slides>24</Slides>
  <Notes>0</Notes>
  <HiddenSlides>0</HiddenSlides>
  <MMClips>0</MMClips>
  <ScaleCrop>false</ScaleCrop>
  <HeadingPairs>
    <vt:vector size="6" baseType="variant">
      <vt:variant>
        <vt:lpstr>Caratteri utilizzati</vt:lpstr>
      </vt:variant>
      <vt:variant>
        <vt:i4>17</vt:i4>
      </vt:variant>
      <vt:variant>
        <vt:lpstr>Tema</vt:lpstr>
      </vt:variant>
      <vt:variant>
        <vt:i4>5</vt:i4>
      </vt:variant>
      <vt:variant>
        <vt:lpstr>Titoli diapositive</vt:lpstr>
      </vt:variant>
      <vt:variant>
        <vt:i4>24</vt:i4>
      </vt:variant>
    </vt:vector>
  </HeadingPairs>
  <TitlesOfParts>
    <vt:vector size="46" baseType="lpstr">
      <vt:lpstr>Agency FB</vt:lpstr>
      <vt:lpstr>Aharoni</vt:lpstr>
      <vt:lpstr>Arial</vt:lpstr>
      <vt:lpstr>Arial Rounded MT Bold</vt:lpstr>
      <vt:lpstr>Book Antiqua</vt:lpstr>
      <vt:lpstr>Bookman Old Style</vt:lpstr>
      <vt:lpstr>Calibri</vt:lpstr>
      <vt:lpstr>Calibri Light</vt:lpstr>
      <vt:lpstr>Century Gothic</vt:lpstr>
      <vt:lpstr>DotumChe</vt:lpstr>
      <vt:lpstr>Franklin Gothic Book</vt:lpstr>
      <vt:lpstr>Garamond</vt:lpstr>
      <vt:lpstr>Rockwell</vt:lpstr>
      <vt:lpstr>Rockwell Condensed</vt:lpstr>
      <vt:lpstr>Times New Roman</vt:lpstr>
      <vt:lpstr>Wingdings</vt:lpstr>
      <vt:lpstr>Wingdings 3</vt:lpstr>
      <vt:lpstr>Ritaglio</vt:lpstr>
      <vt:lpstr>Tema di Office</vt:lpstr>
      <vt:lpstr>Legno</vt:lpstr>
      <vt:lpstr>Filo</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Jeremy Bentham</vt:lpstr>
      <vt:lpstr>Presentazione standard di PowerPoint</vt:lpstr>
      <vt:lpstr>Presentazione standard di PowerPoint</vt:lpstr>
      <vt:lpstr>Presentazione standard di PowerPoint</vt:lpstr>
      <vt:lpstr> John Stuart Mill</vt:lpstr>
      <vt:lpstr>Presentazione standard di PowerPoint</vt:lpstr>
      <vt:lpstr>Presentazione standard di PowerPoint</vt:lpstr>
      <vt:lpstr>Presentazione standard di PowerPoint</vt:lpstr>
      <vt:lpstr>Hannah Arendt</vt:lpstr>
      <vt:lpstr>Presentazione standard di PowerPoint</vt:lpstr>
      <vt:lpstr>Presentazione standard di PowerPoint</vt:lpstr>
      <vt:lpstr>Presentazione standard di PowerPoint</vt:lpstr>
      <vt:lpstr>MARTIN HEIDEGGER</vt:lpstr>
      <vt:lpstr>Transcendence constitutes selfhood.</vt:lpstr>
      <vt:lpstr>The human being is not the lord of beings, but the shepherd of Being.</vt:lpstr>
      <vt:lpstr>Philosophy will not be able to effect an immediate transformation of the present condition of the world. […] Only a god can save us</vt:lpstr>
      <vt:lpstr>V AS I.I.S. “einaudi-alvaro”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Transcendence constitutes selfhood.</dc:title>
  <dc:creator>Francesco Ceravolo</dc:creator>
  <cp:lastModifiedBy>Rosa</cp:lastModifiedBy>
  <cp:revision>58</cp:revision>
  <dcterms:created xsi:type="dcterms:W3CDTF">2018-12-24T16:58:57Z</dcterms:created>
  <dcterms:modified xsi:type="dcterms:W3CDTF">2019-01-11T13:59:29Z</dcterms:modified>
</cp:coreProperties>
</file>