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6" r:id="rId3"/>
    <p:sldId id="273" r:id="rId4"/>
    <p:sldId id="277" r:id="rId5"/>
    <p:sldId id="274" r:id="rId6"/>
    <p:sldId id="275" r:id="rId7"/>
    <p:sldId id="276" r:id="rId8"/>
    <p:sldId id="259" r:id="rId9"/>
    <p:sldId id="271" r:id="rId10"/>
    <p:sldId id="264" r:id="rId11"/>
    <p:sldId id="263" r:id="rId12"/>
    <p:sldId id="262" r:id="rId13"/>
    <p:sldId id="261" r:id="rId14"/>
    <p:sldId id="260" r:id="rId15"/>
    <p:sldId id="265" r:id="rId16"/>
    <p:sldId id="266" r:id="rId17"/>
    <p:sldId id="267" r:id="rId18"/>
    <p:sldId id="268" r:id="rId19"/>
    <p:sldId id="269" r:id="rId20"/>
    <p:sldId id="270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0"/>
    <p:restoredTop sz="94694"/>
  </p:normalViewPr>
  <p:slideViewPr>
    <p:cSldViewPr>
      <p:cViewPr varScale="1">
        <p:scale>
          <a:sx n="121" d="100"/>
          <a:sy n="121" d="100"/>
        </p:scale>
        <p:origin x="20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3A122-1876-43E7-8219-F1813263EE6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E52A5-48F0-4A3E-A070-EB5D2890A8D5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67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E52A5-48F0-4A3E-A070-EB5D2890A8D5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14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B4CB3-48B6-4FB2-99AE-7BEE469E11E7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3566-F7E3-4043-80EF-AA5435BAB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80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083B-02FD-4B61-8122-66CC56463BDB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D9751-B4F0-4C35-BA59-FEB8E649DD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08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4808-93E8-436A-8305-37738D371B88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93B9C-A0F0-4615-BB9F-63E3F2C5B8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19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BC71E-7C4C-4B26-A7DD-D9BF9DF9E47C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358B-D0CF-44D8-AF21-C22042462C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639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A3DFA-EF42-4E79-80CB-3EB9876D4E64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CAA72-7287-4213-B592-8821FBCDF4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10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1F00C-FB8E-4B04-858E-894F608FD46E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E0FE4-F05A-4D38-9454-E9FE555D0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54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78DF3-4D11-48FD-AD00-A475888ED6A2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D8CBA-1197-4E2F-99C7-490C4C907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80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8A4F1-DC53-474B-973B-80386C2A496C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54DF-EA1E-4FE2-BBB6-027D0F89B4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52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AFE0-6C96-4664-8221-195358892529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2897B-F1D1-43E0-9D17-E1FF173254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11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891F-0E56-4EDB-B5CB-6D29647AC54D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AB7D4-3544-465F-9E2C-2A65DE76AB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21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A009C-2774-48E3-88A6-2D2C26C7FBCB}" type="datetimeFigureOut">
              <a:rPr lang="it-IT"/>
              <a:pPr>
                <a:defRPr/>
              </a:pPr>
              <a:t>27/10/22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9A99-10D2-4629-9CDE-A07709E0B9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37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 para editar título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Haga clic para modificar el estilo de texto del patrón</a:t>
            </a:r>
          </a:p>
          <a:p>
            <a:pPr lvl="1"/>
            <a:r>
              <a:rPr lang="it-IT"/>
              <a:t>Segundo nivel</a:t>
            </a:r>
          </a:p>
          <a:p>
            <a:pPr lvl="2"/>
            <a:r>
              <a:rPr lang="it-IT"/>
              <a:t>Tercer nivel</a:t>
            </a:r>
          </a:p>
          <a:p>
            <a:pPr lvl="3"/>
            <a:r>
              <a:rPr lang="it-IT"/>
              <a:t>Cuarto nivel</a:t>
            </a:r>
          </a:p>
          <a:p>
            <a:pPr lvl="4"/>
            <a:r>
              <a:rPr lang="it-IT"/>
              <a:t>Quinto nivel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BD8894-5830-4C8D-9698-2DC471E2746F}" type="datetimeFigureOut">
              <a:rPr lang="it-IT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27/10/22</a:t>
            </a:fld>
            <a:endParaRPr lang="it-IT">
              <a:ea typeface="ＭＳ Ｐゴシック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ea typeface="ＭＳ Ｐゴシック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0086B9-D92C-4143-9D37-D22EAE64E345}" type="slidenum">
              <a:rPr lang="it-IT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144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228EEEB1-70BC-4EC0-8CA1-2C4FD522A4E0}" type="datetimeFigureOut">
              <a:rPr lang="en-GB" smtClean="0"/>
              <a:pPr/>
              <a:t>27/10/2022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68045CF-BE32-4C24-BF90-074423595485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messaggero.it/home_blog.php?blg=P&amp;idb=486&amp;idaut=1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Xd3J0OyHxw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un.org/en/development/desa/population/migration/data/estimates2/estimatesmaps.shtml?0t0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Linguistica Migratoria 2</a:t>
            </a:r>
            <a:br>
              <a:rPr lang="it-IT" sz="3200" dirty="0"/>
            </a:br>
            <a:r>
              <a:rPr lang="it-IT" sz="3200" dirty="0"/>
              <a:t>Italiani migranti: le tracce di italianità</a:t>
            </a:r>
            <a:endParaRPr lang="en-GB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10147" y="5500298"/>
            <a:ext cx="7315200" cy="566726"/>
          </a:xfrm>
        </p:spPr>
        <p:txBody>
          <a:bodyPr/>
          <a:lstStyle/>
          <a:p>
            <a:r>
              <a:rPr lang="it-IT" dirty="0"/>
              <a:t>Barbara Turchetta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474696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39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18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748008"/>
              </p:ext>
            </p:extLst>
          </p:nvPr>
        </p:nvGraphicFramePr>
        <p:xfrm>
          <a:off x="323528" y="764704"/>
          <a:ext cx="7920558" cy="5445588"/>
        </p:xfrm>
        <a:graphic>
          <a:graphicData uri="http://schemas.openxmlformats.org/drawingml/2006/table">
            <a:tbl>
              <a:tblPr/>
              <a:tblGrid>
                <a:gridCol w="1810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973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Continente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Cittadini italiani iscritti all’AIRE al 31.12.2017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Oriundi al 1.1.96 non cittadini italiani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Totali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Africa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67.273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55.519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122.792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Americhe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2.059.422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55.938.819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57.998.241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Asia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67.861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5.170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73.031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Europa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2.767.926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1.963.983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4.731.909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Oceania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151.987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546.035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698.022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038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TOTALI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5.114.469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58.509.526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63.623.995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9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13822"/>
      </p:ext>
    </p:extLst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1"/>
          <p:cNvSpPr>
            <a:spLocks noChangeShapeType="1"/>
          </p:cNvSpPr>
          <p:nvPr/>
        </p:nvSpPr>
        <p:spPr bwMode="auto">
          <a:xfrm>
            <a:off x="4427538" y="5013325"/>
            <a:ext cx="3097212" cy="0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59" name="Line 2"/>
          <p:cNvSpPr>
            <a:spLocks noChangeShapeType="1"/>
          </p:cNvSpPr>
          <p:nvPr/>
        </p:nvSpPr>
        <p:spPr bwMode="auto">
          <a:xfrm>
            <a:off x="5940425" y="3716338"/>
            <a:ext cx="0" cy="2592387"/>
          </a:xfrm>
          <a:prstGeom prst="line">
            <a:avLst/>
          </a:prstGeom>
          <a:noFill/>
          <a:ln w="50800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br>
              <a:rPr lang="it-IT" sz="1800">
                <a:latin typeface="Arial" pitchFamily="34" charset="0"/>
              </a:rPr>
            </a:br>
            <a:endParaRPr lang="it-IT" sz="1800">
              <a:latin typeface="Arial" pitchFamily="34" charset="0"/>
            </a:endParaRPr>
          </a:p>
          <a:p>
            <a:pPr eaLnBrk="0" hangingPunct="0"/>
            <a:endParaRPr lang="it-IT" sz="1800">
              <a:latin typeface="Arial" pitchFamily="34" charset="0"/>
            </a:endParaRPr>
          </a:p>
        </p:txBody>
      </p:sp>
      <p:sp>
        <p:nvSpPr>
          <p:cNvPr id="19461" name="CasellaDiTesto 6"/>
          <p:cNvSpPr txBox="1">
            <a:spLocks noChangeArrowheads="1"/>
          </p:cNvSpPr>
          <p:nvPr/>
        </p:nvSpPr>
        <p:spPr bwMode="auto">
          <a:xfrm>
            <a:off x="755650" y="620713"/>
            <a:ext cx="41036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sz="2800" dirty="0">
                <a:solidFill>
                  <a:srgbClr val="FFC000"/>
                </a:solidFill>
                <a:latin typeface="Book Antiqua" pitchFamily="18" charset="0"/>
              </a:rPr>
              <a:t>Dimensioni della trasmissione linguistica e culturale</a:t>
            </a:r>
          </a:p>
        </p:txBody>
      </p:sp>
      <p:sp>
        <p:nvSpPr>
          <p:cNvPr id="19462" name="CasellaDiTesto 9"/>
          <p:cNvSpPr txBox="1">
            <a:spLocks noChangeArrowheads="1"/>
          </p:cNvSpPr>
          <p:nvPr/>
        </p:nvSpPr>
        <p:spPr bwMode="auto">
          <a:xfrm>
            <a:off x="5003800" y="1773238"/>
            <a:ext cx="20161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it-IT" sz="2000" b="1" dirty="0">
                <a:latin typeface="Georgia" pitchFamily="18" charset="0"/>
              </a:rPr>
              <a:t>Verticale</a:t>
            </a:r>
          </a:p>
          <a:p>
            <a:pPr algn="ctr" eaLnBrk="1" hangingPunct="1"/>
            <a:r>
              <a:rPr lang="it-IT" sz="2000" dirty="0">
                <a:latin typeface="Georgia" pitchFamily="18" charset="0"/>
              </a:rPr>
              <a:t>Da una generazione all’altra</a:t>
            </a:r>
          </a:p>
          <a:p>
            <a:pPr algn="ctr" eaLnBrk="1" hangingPunct="1"/>
            <a:r>
              <a:rPr lang="it-IT" sz="2000" dirty="0">
                <a:latin typeface="Georgia" pitchFamily="18" charset="0"/>
              </a:rPr>
              <a:t>Nella medesima famiglia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sz="1800">
              <a:latin typeface="Calibri" pitchFamily="34" charset="0"/>
            </a:endParaRP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 rot="10800000" flipV="1">
            <a:off x="323850" y="4591050"/>
            <a:ext cx="37433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it-IT" sz="2000" b="1">
                <a:latin typeface="Georgia" pitchFamily="18" charset="0"/>
              </a:rPr>
              <a:t>Orizzontale</a:t>
            </a:r>
            <a:r>
              <a:rPr lang="it-IT" sz="2000">
                <a:latin typeface="Georgia" pitchFamily="18" charset="0"/>
              </a:rPr>
              <a:t> </a:t>
            </a:r>
          </a:p>
          <a:p>
            <a:pPr algn="ctr"/>
            <a:r>
              <a:rPr lang="it-IT" sz="2000">
                <a:latin typeface="Georgia" pitchFamily="18" charset="0"/>
              </a:rPr>
              <a:t>fra individui della medesima generazione o di generazioni diverse in contatto e senza relazioni di parentela</a:t>
            </a:r>
          </a:p>
        </p:txBody>
      </p:sp>
    </p:spTree>
    <p:extLst>
      <p:ext uri="{BB962C8B-B14F-4D97-AF65-F5344CB8AC3E}">
        <p14:creationId xmlns:p14="http://schemas.microsoft.com/office/powerpoint/2010/main" val="2905241152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0" name="Group 18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652958570"/>
              </p:ext>
            </p:extLst>
          </p:nvPr>
        </p:nvGraphicFramePr>
        <p:xfrm>
          <a:off x="611188" y="2205038"/>
          <a:ext cx="8137525" cy="3867150"/>
        </p:xfrm>
        <a:graphic>
          <a:graphicData uri="http://schemas.openxmlformats.org/drawingml/2006/table">
            <a:tbl>
              <a:tblPr/>
              <a:tblGrid>
                <a:gridCol w="272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5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Prima generazione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Seconda generazione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Terza generazione e successive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L1 italiano regionale/dialetto.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L2 lingua della comunità di accoglienza (in fase gergale o come interlingua spesso fossilizzata).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L1 lingua della comunità di residenza (dominata in tutte o quasi tutte le sue varietà).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L2 italiano regionale/dialetto (in fase gergale o semplificata spesso fossilizzata).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L1 lingua della comunità di residenza (dominata in tutte o quasi tutte le sue varietà).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L2 (eventuale) italiano standard in apprendimento fuori dal contesto familiare.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L3 residui cristallizzati di italiano regionale/dialetto (espressioni colloquiali).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496" name="Rectangle 1"/>
          <p:cNvSpPr>
            <a:spLocks noChangeArrowheads="1"/>
          </p:cNvSpPr>
          <p:nvPr/>
        </p:nvSpPr>
        <p:spPr bwMode="auto">
          <a:xfrm>
            <a:off x="250825" y="463550"/>
            <a:ext cx="8569325" cy="714375"/>
          </a:xfrm>
          <a:prstGeom prst="rect">
            <a:avLst/>
          </a:prstGeom>
          <a:solidFill>
            <a:srgbClr val="26292E"/>
          </a:solidFill>
          <a:ln w="12700">
            <a:solidFill>
              <a:srgbClr val="6666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sz="2000" i="1" dirty="0"/>
              <a:t>Processo di trasmissione linguistica a partire da un migrante con basso grado di scolarizzazione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99513567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56" name="Group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90656"/>
              </p:ext>
            </p:extLst>
          </p:nvPr>
        </p:nvGraphicFramePr>
        <p:xfrm>
          <a:off x="251519" y="1988841"/>
          <a:ext cx="8352929" cy="4254286"/>
        </p:xfrm>
        <a:graphic>
          <a:graphicData uri="http://schemas.openxmlformats.org/drawingml/2006/table">
            <a:tbl>
              <a:tblPr/>
              <a:tblGrid>
                <a:gridCol w="280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81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Prima generazione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C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Seconda generazione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C5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Terza generazione e successive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C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L1 italiano (con dominio su parte delle varietà della lingua, dall’italiano standard all’italiano regionale)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L2 lingua della comunità di accoglienza in progressivo apprendimento (e successivo dominio delle diverse varietà)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L1 lingua della comunità di accoglienza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Eventuali casi di bilinguismo stabile con italiano L2 esteso a domini di uso dall’informale (famiglia, amicizia) al formale (lavoro, formazione).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L1 lingua della comunità di accoglienza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  <a:ea typeface="ＭＳ Ｐゴシック" pitchFamily="34" charset="-128"/>
                        </a:rPr>
                        <a:t>L2 italiano circoscritto a varietà colte o di competenza estesa indotta da apprendimento della lingua in contesto guidato.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C6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20" name="Rectangle 1"/>
          <p:cNvSpPr>
            <a:spLocks noChangeArrowheads="1"/>
          </p:cNvSpPr>
          <p:nvPr/>
        </p:nvSpPr>
        <p:spPr bwMode="auto">
          <a:xfrm>
            <a:off x="539750" y="758825"/>
            <a:ext cx="7920038" cy="720725"/>
          </a:xfrm>
          <a:prstGeom prst="rect">
            <a:avLst/>
          </a:prstGeom>
          <a:solidFill>
            <a:srgbClr val="AEC5E0"/>
          </a:solidFill>
          <a:ln w="19050">
            <a:solidFill>
              <a:srgbClr val="666699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>
                <a:solidFill>
                  <a:prstClr val="black"/>
                </a:solidFill>
                <a:latin typeface="Cooper Black" pitchFamily="18" charset="0"/>
                <a:ea typeface="ＭＳ Ｐゴシック" pitchFamily="34" charset="-128"/>
              </a:rPr>
              <a:t>Processo di trasmissione linguistica a partire da un migrante con grado di scolarizzazione medio-alto</a:t>
            </a:r>
            <a:endParaRPr lang="it-IT" sz="2000">
              <a:solidFill>
                <a:prstClr val="black"/>
              </a:solidFill>
              <a:latin typeface="Cooper Black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236019"/>
      </p:ext>
    </p:extLst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sellaDiTesto 4" descr="Stampati"/>
          <p:cNvSpPr txBox="1">
            <a:spLocks noChangeArrowheads="1"/>
          </p:cNvSpPr>
          <p:nvPr/>
        </p:nvSpPr>
        <p:spPr bwMode="auto">
          <a:xfrm>
            <a:off x="5435600" y="476250"/>
            <a:ext cx="3240088" cy="522605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600" i="1">
                <a:solidFill>
                  <a:prstClr val="black"/>
                </a:solidFill>
                <a:latin typeface="Georgia" pitchFamily="18" charset="0"/>
              </a:rPr>
              <a:t>Frankfurt A.M. 1967,</a:t>
            </a:r>
            <a:br>
              <a:rPr lang="it-IT" sz="1600" i="1">
                <a:solidFill>
                  <a:prstClr val="black"/>
                </a:solidFill>
                <a:latin typeface="Georgia" pitchFamily="18" charset="0"/>
              </a:rPr>
            </a:br>
            <a:r>
              <a:rPr lang="it-IT" sz="1600" i="1">
                <a:solidFill>
                  <a:prstClr val="black"/>
                </a:solidFill>
                <a:latin typeface="Georgia" pitchFamily="18" charset="0"/>
              </a:rPr>
              <a:t>Gentilissimo Signor Dottore Giacomo Maturi,</a:t>
            </a:r>
            <a:br>
              <a:rPr lang="it-IT" sz="1600" i="1">
                <a:solidFill>
                  <a:prstClr val="black"/>
                </a:solidFill>
                <a:latin typeface="Georgia" pitchFamily="18" charset="0"/>
              </a:rPr>
            </a:br>
            <a:r>
              <a:rPr lang="it-IT" sz="1600" i="1">
                <a:solidFill>
                  <a:prstClr val="black"/>
                </a:solidFill>
                <a:latin typeface="Georgia" pitchFamily="18" charset="0"/>
              </a:rPr>
              <a:t>....Enoi cia biamo le abitazione della fabrica stesso a partengono alla ditta e queste abitazioni che in cui abiamo. Sono barrache fatte di tavole e da quanto che ci abito io mia moglie e due bambini non sono mai state fatte apulitura cioè non sono mai state fatte con una passata di pittura cioè pitate dove specie che queste sono di tavole e nel stesso tempo ci hanno bisogno e si cista male io bonariamente gli sono chiesto un po di pittura alla persona che sinteressa ed e responzabile di queste abitazzioni e lui mia detto di no...</a:t>
            </a:r>
            <a:br>
              <a:rPr lang="it-IT" sz="1600" i="1">
                <a:solidFill>
                  <a:prstClr val="black"/>
                </a:solidFill>
                <a:latin typeface="Georgia" pitchFamily="18" charset="0"/>
              </a:rPr>
            </a:br>
            <a:r>
              <a:rPr lang="it-IT" sz="1600" i="1">
                <a:solidFill>
                  <a:prstClr val="black"/>
                </a:solidFill>
                <a:latin typeface="Georgia" pitchFamily="18" charset="0"/>
              </a:rPr>
              <a:t>Giuseppe D.</a:t>
            </a:r>
            <a:endParaRPr lang="it-IT" sz="160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9459" name="CasellaDiTesto 5" descr="Stampati"/>
          <p:cNvSpPr txBox="1">
            <a:spLocks noChangeArrowheads="1"/>
          </p:cNvSpPr>
          <p:nvPr/>
        </p:nvSpPr>
        <p:spPr bwMode="auto">
          <a:xfrm>
            <a:off x="395288" y="2852738"/>
            <a:ext cx="4608512" cy="35147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oper Black" pitchFamily="18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600" i="1">
                <a:solidFill>
                  <a:prstClr val="black"/>
                </a:solidFill>
                <a:latin typeface="Georgia" pitchFamily="18" charset="0"/>
              </a:rPr>
              <a:t>la Magior parte Dei nostri Connazionali Almeno le Prime Generazioni ( Gastarbeiter ) nn anno Avuto il Tempo di aprentere la Lingua Tedesca .. E nno anno avuto Il tempo di Tenere i Contatti con la Loro Patria . E ora sono ( SIAMO ) abantonati asl Nostro destino ... LO stato TEDESCO sie congentrato TUTTO sulla Nazinalità Turcha E noi Italiani Siamo Uficialmente Integrati ? ma non E VERO... Sono a Francoforte gia Dal lontano 1962 E Posso assicurarvi Che i Bisogni non Sono Diminuiti Ben si Aumentati ..Cordialmente GIUSEPPE .B. buone Festa Natalizie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600" i="1">
                <a:solidFill>
                  <a:prstClr val="black"/>
                </a:solidFill>
                <a:latin typeface="Georgia" pitchFamily="18" charset="0"/>
              </a:rPr>
              <a:t>postato il 24-12-2008 alle 16:56 da </a:t>
            </a:r>
            <a:r>
              <a:rPr lang="it-IT" sz="1600" b="1" i="1">
                <a:solidFill>
                  <a:prstClr val="black"/>
                </a:solidFill>
                <a:latin typeface="Georgia" pitchFamily="18" charset="0"/>
              </a:rPr>
              <a:t>giuseppe</a:t>
            </a:r>
            <a:endParaRPr lang="it-IT" sz="1600" i="1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45068" name="Group 12"/>
          <p:cNvGraphicFramePr>
            <a:graphicFrameLocks noGrp="1"/>
          </p:cNvGraphicFramePr>
          <p:nvPr/>
        </p:nvGraphicFramePr>
        <p:xfrm>
          <a:off x="1116013" y="188913"/>
          <a:ext cx="2305050" cy="2590800"/>
        </p:xfrm>
        <a:graphic>
          <a:graphicData uri="http://schemas.openxmlformats.org/drawingml/2006/table">
            <a:tbl>
              <a:tblPr/>
              <a:tblGrid>
                <a:gridCol w="84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270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doni MT Black" pitchFamily="18" charset="0"/>
                          <a:ea typeface="ＭＳ Ｐゴシック" pitchFamily="34" charset="-128"/>
                        </a:rPr>
                        <a:t>I NUOVI ITALIANI  di </a:t>
                      </a:r>
                      <a:r>
                        <a:rPr kumimoji="0" 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doni MT Black" pitchFamily="18" charset="0"/>
                          <a:ea typeface="ＭＳ Ｐゴシック" pitchFamily="34" charset="-128"/>
                        </a:rPr>
                        <a:t>Corrado Giustiniani</a:t>
                      </a: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doni MT Black" pitchFamily="18" charset="0"/>
                          <a:ea typeface="ＭＳ Ｐゴシック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doni MT Black" pitchFamily="18" charset="0"/>
                          <a:ea typeface="ＭＳ Ｐゴシック" pitchFamily="34" charset="-128"/>
                        </a:rPr>
                        <a:t>Dal sito de </a:t>
                      </a:r>
                      <a:r>
                        <a:rPr kumimoji="0" lang="it-IT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doni MT Black" pitchFamily="18" charset="0"/>
                          <a:ea typeface="ＭＳ Ｐゴシック" pitchFamily="34" charset="-128"/>
                        </a:rPr>
                        <a:t>Il Messaggero</a:t>
                      </a:r>
                    </a:p>
                  </a:txBody>
                  <a:tcPr marT="47631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doni MT Black" pitchFamily="18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doni MT Black" pitchFamily="18" charset="0"/>
                          <a:ea typeface="ＭＳ Ｐゴシック" pitchFamily="34" charset="-128"/>
                          <a:hlinkClick r:id="rId3"/>
                        </a:rPr>
                        <a:t>Lettere di poveri italiani emigrati</a:t>
                      </a:r>
                      <a:endParaRPr kumimoji="0" lang="it-IT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doni MT Black" pitchFamily="18" charset="0"/>
                        <a:ea typeface="ＭＳ Ｐゴシック" pitchFamily="34" charset="-128"/>
                      </a:endParaRPr>
                    </a:p>
                  </a:txBody>
                  <a:tcPr marT="45726" marB="4572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64" name="Picture 1" descr="http://www.ilmessaggero.it/Blog/ImgAutore/giustinia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762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359459"/>
      </p:ext>
    </p:extLst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F:\BARBARA HARD DISK\pubblicazioni e materiali Barbara\italiano nel mondo\materiali italiano in Europa\maturi dalla german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92150"/>
            <a:ext cx="2928937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08275"/>
            <a:ext cx="23336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2157413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60350"/>
            <a:ext cx="32035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437063"/>
            <a:ext cx="25082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263683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5046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mag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0" y="0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6" y="188640"/>
            <a:ext cx="8352928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41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63632"/>
            <a:ext cx="8345960" cy="378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4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14429" cy="515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5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tommasi-gli-emigranti-1895_galleria-nazionale-arte-moderna-roma.jpg">
            <a:extLst>
              <a:ext uri="{FF2B5EF4-FFF2-40B4-BE49-F238E27FC236}">
                <a16:creationId xmlns:a16="http://schemas.microsoft.com/office/drawing/2014/main" id="{A23F7D88-43CC-E803-5509-918EE22ED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  <a14:imgEffect>
                      <a14:brightnessContrast bright="28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76" y="891269"/>
            <a:ext cx="8499475" cy="507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>
            <a:extLst>
              <a:ext uri="{FF2B5EF4-FFF2-40B4-BE49-F238E27FC236}">
                <a16:creationId xmlns:a16="http://schemas.microsoft.com/office/drawing/2014/main" id="{E45D1C6B-6B3F-0065-C142-09EFAC88A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450" y="6370638"/>
            <a:ext cx="6032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latin typeface="Georgia" panose="02040502050405020303" pitchFamily="18" charset="0"/>
              </a:rPr>
              <a:t>Tommasi 1895 </a:t>
            </a:r>
            <a:r>
              <a:rPr lang="en-US" altLang="en-US" sz="1400">
                <a:latin typeface="Georgia" panose="02040502050405020303" pitchFamily="18" charset="0"/>
              </a:rPr>
              <a:t>‘</a:t>
            </a:r>
            <a:r>
              <a:rPr lang="en-US" altLang="ja-JP" sz="1400">
                <a:latin typeface="Georgia" panose="02040502050405020303" pitchFamily="18" charset="0"/>
              </a:rPr>
              <a:t>Gli Emigranti</a:t>
            </a:r>
            <a:r>
              <a:rPr lang="en-US" altLang="en-US" sz="1400">
                <a:latin typeface="Georgia" panose="02040502050405020303" pitchFamily="18" charset="0"/>
              </a:rPr>
              <a:t>’</a:t>
            </a:r>
            <a:r>
              <a:rPr lang="en-US" altLang="ja-JP" sz="1400">
                <a:latin typeface="Georgia" panose="02040502050405020303" pitchFamily="18" charset="0"/>
              </a:rPr>
              <a:t> (Galleria Nazionale d</a:t>
            </a:r>
            <a:r>
              <a:rPr lang="en-US" altLang="en-US" sz="1400">
                <a:latin typeface="Georgia" panose="02040502050405020303" pitchFamily="18" charset="0"/>
              </a:rPr>
              <a:t>’</a:t>
            </a:r>
            <a:r>
              <a:rPr lang="en-US" altLang="ja-JP" sz="1400">
                <a:latin typeface="Georgia" panose="02040502050405020303" pitchFamily="18" charset="0"/>
              </a:rPr>
              <a:t>Arte moderna, Roma)</a:t>
            </a:r>
            <a:endParaRPr lang="en-US" altLang="it-IT" sz="1400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6669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  <a:latin typeface="Gill Sans MT" pitchFamily="34" charset="0"/>
              </a:rPr>
              <a:t>Bibliografia minima</a:t>
            </a:r>
            <a:endParaRPr lang="en-GB" dirty="0">
              <a:solidFill>
                <a:srgbClr val="FFC000"/>
              </a:solidFill>
              <a:latin typeface="Gill Sans MT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3528" y="548680"/>
            <a:ext cx="8352928" cy="59708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</a:pPr>
            <a:r>
              <a:rPr lang="it-IT" dirty="0">
                <a:latin typeface="Gill Sans MT" pitchFamily="34" charset="0"/>
              </a:rPr>
              <a:t>Bevilacqua P.,  De Clementi A.,  Franzina E. (2001),</a:t>
            </a:r>
            <a:r>
              <a:rPr lang="it-IT" i="1" dirty="0">
                <a:latin typeface="Gill Sans MT" pitchFamily="34" charset="0"/>
              </a:rPr>
              <a:t> Storia dell’emigrazione italiana</a:t>
            </a:r>
            <a:r>
              <a:rPr lang="it-IT" dirty="0">
                <a:latin typeface="Gill Sans MT" pitchFamily="34" charset="0"/>
              </a:rPr>
              <a:t>. </a:t>
            </a:r>
            <a:r>
              <a:rPr lang="en-GB" dirty="0">
                <a:latin typeface="Gill Sans MT" pitchFamily="34" charset="0"/>
              </a:rPr>
              <a:t>Roma, </a:t>
            </a:r>
            <a:r>
              <a:rPr lang="en-GB" dirty="0" err="1">
                <a:latin typeface="Gill Sans MT" pitchFamily="34" charset="0"/>
              </a:rPr>
              <a:t>Donzelli</a:t>
            </a:r>
            <a:r>
              <a:rPr lang="en-GB" dirty="0">
                <a:latin typeface="Gill Sans MT" pitchFamily="34" charset="0"/>
              </a:rPr>
              <a:t>.</a:t>
            </a:r>
          </a:p>
          <a:p>
            <a:pPr marL="360000" indent="-360000">
              <a:spcAft>
                <a:spcPts val="600"/>
              </a:spcAft>
            </a:pPr>
            <a:r>
              <a:rPr lang="en-GB" dirty="0" err="1">
                <a:latin typeface="Gill Sans MT" pitchFamily="34" charset="0"/>
              </a:rPr>
              <a:t>Bettoni</a:t>
            </a:r>
            <a:r>
              <a:rPr lang="en-GB" dirty="0">
                <a:latin typeface="Gill Sans MT" pitchFamily="34" charset="0"/>
              </a:rPr>
              <a:t> C. (1981), </a:t>
            </a:r>
            <a:r>
              <a:rPr lang="en-GB" i="1" dirty="0">
                <a:latin typeface="Gill Sans MT" pitchFamily="34" charset="0"/>
              </a:rPr>
              <a:t>Italian in north Queensland. Change in the speech of first and second generation bilinguals</a:t>
            </a:r>
            <a:r>
              <a:rPr lang="en-GB" dirty="0">
                <a:latin typeface="Gill Sans MT" pitchFamily="34" charset="0"/>
              </a:rPr>
              <a:t>,  Townsville,  Australia, James Cook University.</a:t>
            </a:r>
          </a:p>
          <a:p>
            <a:pPr marL="360000" indent="-360000">
              <a:spcAft>
                <a:spcPts val="600"/>
              </a:spcAft>
            </a:pPr>
            <a:r>
              <a:rPr lang="en-GB" dirty="0">
                <a:latin typeface="Gill Sans MT" pitchFamily="34" charset="0"/>
              </a:rPr>
              <a:t>Correa-</a:t>
            </a:r>
            <a:r>
              <a:rPr lang="en-GB" dirty="0" err="1">
                <a:latin typeface="Gill Sans MT" pitchFamily="34" charset="0"/>
              </a:rPr>
              <a:t>zoli</a:t>
            </a:r>
            <a:r>
              <a:rPr lang="en-GB" dirty="0">
                <a:latin typeface="Gill Sans MT" pitchFamily="34" charset="0"/>
              </a:rPr>
              <a:t> y. (1981), </a:t>
            </a:r>
            <a:r>
              <a:rPr lang="en-GB" i="1" dirty="0">
                <a:latin typeface="Gill Sans MT" pitchFamily="34" charset="0"/>
              </a:rPr>
              <a:t>the language of Italian Americans</a:t>
            </a:r>
            <a:r>
              <a:rPr lang="en-GB" dirty="0">
                <a:latin typeface="Gill Sans MT" pitchFamily="34" charset="0"/>
              </a:rPr>
              <a:t>, in Ferguson C.A., Heath S.B. (A </a:t>
            </a:r>
            <a:r>
              <a:rPr lang="en-GB" dirty="0" err="1">
                <a:latin typeface="Gill Sans MT" pitchFamily="34" charset="0"/>
              </a:rPr>
              <a:t>cura</a:t>
            </a:r>
            <a:r>
              <a:rPr lang="en-GB" dirty="0">
                <a:latin typeface="Gill Sans MT" pitchFamily="34" charset="0"/>
              </a:rPr>
              <a:t> di), </a:t>
            </a:r>
            <a:r>
              <a:rPr lang="en-GB" i="1" dirty="0">
                <a:latin typeface="Gill Sans MT" pitchFamily="34" charset="0"/>
              </a:rPr>
              <a:t>Language in the USA</a:t>
            </a:r>
            <a:r>
              <a:rPr lang="en-GB" dirty="0">
                <a:latin typeface="Gill Sans MT" pitchFamily="34" charset="0"/>
              </a:rPr>
              <a:t>. </a:t>
            </a:r>
            <a:r>
              <a:rPr lang="it-IT" dirty="0">
                <a:latin typeface="Gill Sans MT" pitchFamily="34" charset="0"/>
              </a:rPr>
              <a:t>Cambridge, Cambridge </a:t>
            </a:r>
            <a:r>
              <a:rPr lang="it-IT" dirty="0" err="1">
                <a:latin typeface="Gill Sans MT" pitchFamily="34" charset="0"/>
              </a:rPr>
              <a:t>University</a:t>
            </a:r>
            <a:r>
              <a:rPr lang="it-IT" dirty="0">
                <a:latin typeface="Gill Sans MT" pitchFamily="34" charset="0"/>
              </a:rPr>
              <a:t> press, 239-256.</a:t>
            </a:r>
            <a:endParaRPr lang="en-GB" dirty="0">
              <a:latin typeface="Gill Sans MT" pitchFamily="34" charset="0"/>
            </a:endParaRPr>
          </a:p>
          <a:p>
            <a:pPr marL="360000" indent="-360000">
              <a:spcAft>
                <a:spcPts val="600"/>
              </a:spcAft>
            </a:pPr>
            <a:r>
              <a:rPr lang="it-IT" dirty="0">
                <a:latin typeface="Gill Sans MT" pitchFamily="34" charset="0"/>
              </a:rPr>
              <a:t>Corra’ l. (1998), </a:t>
            </a:r>
            <a:r>
              <a:rPr lang="it-IT" i="1" dirty="0">
                <a:latin typeface="Gill Sans MT" pitchFamily="34" charset="0"/>
              </a:rPr>
              <a:t>Lingua e identità etnica nelle comunità di origine veneta del Rio Grande do Sul (Brasile)</a:t>
            </a:r>
            <a:r>
              <a:rPr lang="it-IT" dirty="0">
                <a:latin typeface="Gill Sans MT" pitchFamily="34" charset="0"/>
              </a:rPr>
              <a:t>. In Bombi R., Graffi G. (A cura di), </a:t>
            </a:r>
            <a:r>
              <a:rPr lang="it-IT" i="1" dirty="0" err="1">
                <a:latin typeface="Gill Sans MT" pitchFamily="34" charset="0"/>
              </a:rPr>
              <a:t>Ethnos</a:t>
            </a:r>
            <a:r>
              <a:rPr lang="it-IT" i="1" dirty="0">
                <a:latin typeface="Gill Sans MT" pitchFamily="34" charset="0"/>
              </a:rPr>
              <a:t> e comunità linguistica: un confronto metodologico interdisciplinare</a:t>
            </a:r>
            <a:r>
              <a:rPr lang="it-IT" dirty="0">
                <a:latin typeface="Gill Sans MT" pitchFamily="34" charset="0"/>
              </a:rPr>
              <a:t>, Udine, Forum, 257-266.</a:t>
            </a:r>
            <a:endParaRPr lang="en-GB" dirty="0">
              <a:latin typeface="Gill Sans MT" pitchFamily="34" charset="0"/>
            </a:endParaRPr>
          </a:p>
          <a:p>
            <a:pPr marL="360000" indent="-360000">
              <a:spcAft>
                <a:spcPts val="600"/>
              </a:spcAft>
            </a:pPr>
            <a:r>
              <a:rPr lang="it-IT" dirty="0">
                <a:latin typeface="Gill Sans MT" pitchFamily="34" charset="0"/>
              </a:rPr>
              <a:t>Corra’ l.,  Ursini f.  (1998),  </a:t>
            </a:r>
            <a:r>
              <a:rPr lang="it-IT" i="1" dirty="0">
                <a:latin typeface="Gill Sans MT" pitchFamily="34" charset="0"/>
              </a:rPr>
              <a:t>I migranti romanzi in età moderna</a:t>
            </a:r>
            <a:r>
              <a:rPr lang="it-IT" dirty="0">
                <a:latin typeface="Gill Sans MT" pitchFamily="34" charset="0"/>
              </a:rPr>
              <a:t>. </a:t>
            </a:r>
            <a:r>
              <a:rPr lang="de-DE" dirty="0">
                <a:latin typeface="Gill Sans MT" pitchFamily="34" charset="0"/>
              </a:rPr>
              <a:t>In </a:t>
            </a:r>
            <a:r>
              <a:rPr lang="de-DE" dirty="0" err="1">
                <a:latin typeface="Gill Sans MT" pitchFamily="34" charset="0"/>
              </a:rPr>
              <a:t>Holtus</a:t>
            </a:r>
            <a:r>
              <a:rPr lang="de-DE" dirty="0">
                <a:latin typeface="Gill Sans MT" pitchFamily="34" charset="0"/>
              </a:rPr>
              <a:t> G., </a:t>
            </a:r>
            <a:r>
              <a:rPr lang="de-DE" dirty="0" err="1">
                <a:latin typeface="Gill Sans MT" pitchFamily="34" charset="0"/>
              </a:rPr>
              <a:t>Metzeltin</a:t>
            </a:r>
            <a:r>
              <a:rPr lang="de-DE" dirty="0">
                <a:latin typeface="Gill Sans MT" pitchFamily="34" charset="0"/>
              </a:rPr>
              <a:t> M., Schmitt C. (A </a:t>
            </a:r>
            <a:r>
              <a:rPr lang="de-DE" dirty="0" err="1">
                <a:latin typeface="Gill Sans MT" pitchFamily="34" charset="0"/>
              </a:rPr>
              <a:t>cura</a:t>
            </a:r>
            <a:r>
              <a:rPr lang="de-DE" dirty="0">
                <a:latin typeface="Gill Sans MT" pitchFamily="34" charset="0"/>
              </a:rPr>
              <a:t> di), </a:t>
            </a:r>
            <a:r>
              <a:rPr lang="de-DE" i="1" dirty="0" err="1">
                <a:latin typeface="Gill Sans MT" pitchFamily="34" charset="0"/>
              </a:rPr>
              <a:t>Lexicon</a:t>
            </a:r>
            <a:r>
              <a:rPr lang="de-DE" i="1" dirty="0">
                <a:latin typeface="Gill Sans MT" pitchFamily="34" charset="0"/>
              </a:rPr>
              <a:t> der romanistischen Linguistik, </a:t>
            </a:r>
            <a:r>
              <a:rPr lang="de-DE" dirty="0">
                <a:latin typeface="Gill Sans MT" pitchFamily="34" charset="0"/>
              </a:rPr>
              <a:t>Tübingen, Niemeyer, 559-585. </a:t>
            </a:r>
            <a:endParaRPr lang="en-GB" dirty="0">
              <a:latin typeface="Gill Sans MT" pitchFamily="34" charset="0"/>
            </a:endParaRPr>
          </a:p>
          <a:p>
            <a:pPr marL="360000" indent="-360000">
              <a:spcAft>
                <a:spcPts val="600"/>
              </a:spcAft>
            </a:pPr>
            <a:r>
              <a:rPr lang="it-IT" dirty="0">
                <a:latin typeface="Gill Sans MT" pitchFamily="34" charset="0"/>
              </a:rPr>
              <a:t>Coveri l., </a:t>
            </a:r>
            <a:r>
              <a:rPr lang="it-IT" dirty="0" err="1">
                <a:latin typeface="Gill Sans MT" pitchFamily="34" charset="0"/>
              </a:rPr>
              <a:t>Bettoni</a:t>
            </a:r>
            <a:r>
              <a:rPr lang="it-IT" dirty="0">
                <a:latin typeface="Gill Sans MT" pitchFamily="34" charset="0"/>
              </a:rPr>
              <a:t> C. (1991), </a:t>
            </a:r>
            <a:r>
              <a:rPr lang="it-IT" i="1" dirty="0">
                <a:latin typeface="Gill Sans MT" pitchFamily="34" charset="0"/>
              </a:rPr>
              <a:t>Italiano e dialetti fuori d’Italia. Bibliografia</a:t>
            </a:r>
            <a:r>
              <a:rPr lang="it-IT" dirty="0">
                <a:latin typeface="Gill Sans MT" pitchFamily="34" charset="0"/>
              </a:rPr>
              <a:t>. Scuola di lingua e Cultura Italiana per Stranieri, Siena.</a:t>
            </a:r>
          </a:p>
          <a:p>
            <a:pPr marL="360000" indent="-360000">
              <a:spcAft>
                <a:spcPts val="600"/>
              </a:spcAft>
            </a:pPr>
            <a:r>
              <a:rPr lang="it-IT" dirty="0">
                <a:latin typeface="Gill Sans MT" pitchFamily="34" charset="0"/>
              </a:rPr>
              <a:t>Del Boca Angelo 1982) </a:t>
            </a:r>
            <a:r>
              <a:rPr lang="it-IT" i="1" dirty="0">
                <a:latin typeface="Gill Sans MT" pitchFamily="34" charset="0"/>
              </a:rPr>
              <a:t>Gli Italiani in Africa orientale. 4 voll., Laterza Bari</a:t>
            </a:r>
          </a:p>
          <a:p>
            <a:pPr marL="360000" indent="-360000">
              <a:spcAft>
                <a:spcPts val="600"/>
              </a:spcAft>
            </a:pPr>
            <a:r>
              <a:rPr lang="it-IT" dirty="0">
                <a:latin typeface="Gill Sans MT" pitchFamily="34" charset="0"/>
              </a:rPr>
              <a:t>Tassello G., Vedovelli M. (1996), </a:t>
            </a:r>
            <a:r>
              <a:rPr lang="it-IT" i="1" dirty="0">
                <a:latin typeface="Gill Sans MT" pitchFamily="34" charset="0"/>
              </a:rPr>
              <a:t>Scuola, lingua e cultura nell’emigrazione italiana all’estero</a:t>
            </a:r>
            <a:r>
              <a:rPr lang="it-IT" dirty="0">
                <a:latin typeface="Gill Sans MT" pitchFamily="34" charset="0"/>
              </a:rPr>
              <a:t>. Bibliografia generale, Roma, Centro Studi Emigrazione.</a:t>
            </a:r>
          </a:p>
          <a:p>
            <a:pPr marL="360000" indent="-360000">
              <a:spcAft>
                <a:spcPts val="600"/>
              </a:spcAft>
            </a:pPr>
            <a:r>
              <a:rPr lang="it-IT" dirty="0" err="1">
                <a:latin typeface="Gill Sans MT" pitchFamily="34" charset="0"/>
              </a:rPr>
              <a:t>Turchetta</a:t>
            </a:r>
            <a:r>
              <a:rPr lang="it-IT" dirty="0">
                <a:latin typeface="Gill Sans MT" pitchFamily="34" charset="0"/>
              </a:rPr>
              <a:t> Barbara (2005 a cura di) </a:t>
            </a:r>
            <a:r>
              <a:rPr lang="it-IT" i="1" dirty="0">
                <a:latin typeface="Gill Sans MT" pitchFamily="34" charset="0"/>
              </a:rPr>
              <a:t>Il mondo in italiano. Varietà e usi internazionali  della lingua. Laterza, Bari.</a:t>
            </a:r>
            <a:endParaRPr lang="en-GB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24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65000">
              <a:schemeClr val="bg2">
                <a:tint val="100000"/>
                <a:shade val="95000"/>
                <a:satMod val="100000"/>
                <a:lumMod val="100000"/>
              </a:schemeClr>
            </a:gs>
            <a:gs pos="100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persona, persone, pattini a rotelle&#10;&#10;Descrizione generata automaticamente">
            <a:extLst>
              <a:ext uri="{FF2B5EF4-FFF2-40B4-BE49-F238E27FC236}">
                <a16:creationId xmlns:a16="http://schemas.microsoft.com/office/drawing/2014/main" id="{96D4622E-3D74-0E51-F96D-6941F144B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7" y="787055"/>
            <a:ext cx="4083216" cy="2051937"/>
          </a:xfrm>
          <a:prstGeom prst="rect">
            <a:avLst/>
          </a:prstGeom>
        </p:spPr>
      </p:pic>
      <p:pic>
        <p:nvPicPr>
          <p:cNvPr id="5" name="Immagine 4" descr="Immagine che contiene testo, esterni, acqua, barca&#10;&#10;Descrizione generata automaticamente">
            <a:extLst>
              <a:ext uri="{FF2B5EF4-FFF2-40B4-BE49-F238E27FC236}">
                <a16:creationId xmlns:a16="http://schemas.microsoft.com/office/drawing/2014/main" id="{A097E9C3-06C2-1D03-851D-84FFBB83A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37" y="4005065"/>
            <a:ext cx="3739349" cy="2630009"/>
          </a:xfrm>
          <a:prstGeom prst="rect">
            <a:avLst/>
          </a:prstGeom>
        </p:spPr>
      </p:pic>
      <p:pic>
        <p:nvPicPr>
          <p:cNvPr id="7" name="Immagine 6" descr="Immagine che contiene testo, nero, bianco&#10;&#10;Descrizione generata automaticamente">
            <a:extLst>
              <a:ext uri="{FF2B5EF4-FFF2-40B4-BE49-F238E27FC236}">
                <a16:creationId xmlns:a16="http://schemas.microsoft.com/office/drawing/2014/main" id="{BBDCB9D0-C25C-1C30-F6A8-A8B80B629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91" y="85561"/>
            <a:ext cx="4084839" cy="2767374"/>
          </a:xfrm>
          <a:prstGeom prst="rect">
            <a:avLst/>
          </a:prstGeom>
        </p:spPr>
      </p:pic>
      <p:pic>
        <p:nvPicPr>
          <p:cNvPr id="9" name="Immagine 8" descr="Immagine che contiene acqua, esterni, barca, porto&#10;&#10;Descrizione generata automaticamente">
            <a:extLst>
              <a:ext uri="{FF2B5EF4-FFF2-40B4-BE49-F238E27FC236}">
                <a16:creationId xmlns:a16="http://schemas.microsoft.com/office/drawing/2014/main" id="{D94E6B68-624F-553D-9006-6381C5D39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" y="3717032"/>
            <a:ext cx="4611956" cy="312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FC7835E2-7686-AAFA-08D0-1F48C467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Link a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AC00E-EFEB-2D67-F41B-32B20CEA7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>
                <a:ea typeface="+mn-ea"/>
                <a:cs typeface="+mn-cs"/>
              </a:rPr>
              <a:t>Emigrati</a:t>
            </a:r>
            <a:r>
              <a:rPr lang="en-US" dirty="0">
                <a:ea typeface="+mn-ea"/>
                <a:cs typeface="+mn-cs"/>
              </a:rPr>
              <a:t> </a:t>
            </a:r>
            <a:r>
              <a:rPr lang="en-US" dirty="0" err="1">
                <a:ea typeface="+mn-ea"/>
                <a:cs typeface="+mn-cs"/>
              </a:rPr>
              <a:t>italiani</a:t>
            </a:r>
            <a:r>
              <a:rPr lang="en-US" dirty="0">
                <a:ea typeface="+mn-ea"/>
                <a:cs typeface="+mn-cs"/>
              </a:rPr>
              <a:t>, </a:t>
            </a:r>
            <a:r>
              <a:rPr lang="en-US" dirty="0" err="1">
                <a:ea typeface="+mn-ea"/>
                <a:cs typeface="+mn-cs"/>
              </a:rPr>
              <a:t>storia</a:t>
            </a: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  <a:hlinkClick r:id="rId2"/>
              </a:rPr>
              <a:t>https://www.youtube.com/watch?v=8Xd3J0OyHxw</a:t>
            </a: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2271216-2386-183D-A282-3F61080E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2330450"/>
          </a:xfrm>
        </p:spPr>
        <p:txBody>
          <a:bodyPr/>
          <a:lstStyle/>
          <a:p>
            <a:pPr eaLnBrk="1" hangingPunct="1"/>
            <a:r>
              <a:rPr lang="en-US" altLang="it-IT" sz="1600"/>
              <a:t>Le dimensioni globali della migrazione oggi. United Nations, Department of Economic and Social Affairs. Population Division, International Migration</a:t>
            </a:r>
            <a:br>
              <a:rPr lang="en-US" altLang="it-IT" sz="1600"/>
            </a:br>
            <a:r>
              <a:rPr lang="en-US" altLang="it-IT" sz="1600"/>
              <a:t>Totale migranti anno 2015: 243.700.000</a:t>
            </a:r>
            <a:br>
              <a:rPr lang="en-US" altLang="it-IT" sz="1600"/>
            </a:br>
            <a:r>
              <a:rPr lang="en-US" altLang="it-IT" sz="1600"/>
              <a:t>Totale migranti anno 2015 Europa: 76.146.000 (10,3% della popolazione totale)</a:t>
            </a:r>
            <a:br>
              <a:rPr lang="en-US" altLang="it-IT" sz="1600"/>
            </a:br>
            <a:r>
              <a:rPr lang="en-US" altLang="it-IT" sz="1600">
                <a:solidFill>
                  <a:srgbClr val="FF0000"/>
                </a:solidFill>
              </a:rPr>
              <a:t>Sta in : </a:t>
            </a:r>
            <a:r>
              <a:rPr lang="en-US" altLang="it-IT" sz="1600">
                <a:solidFill>
                  <a:srgbClr val="FF0000"/>
                </a:solidFill>
                <a:hlinkClick r:id="rId2"/>
              </a:rPr>
              <a:t>http://www.un.org/en/development/desa/population/migration/data/estimates2/estimatesmaps.shtml?0t0</a:t>
            </a:r>
            <a:br>
              <a:rPr lang="en-US" altLang="it-IT" sz="1600">
                <a:solidFill>
                  <a:srgbClr val="FF0000"/>
                </a:solidFill>
              </a:rPr>
            </a:br>
            <a:endParaRPr lang="en-US" altLang="it-IT" sz="1600"/>
          </a:p>
        </p:txBody>
      </p:sp>
      <p:pic>
        <p:nvPicPr>
          <p:cNvPr id="5123" name="Content Placeholder 3" descr="TOT05_HighResForWord.png">
            <a:extLst>
              <a:ext uri="{FF2B5EF4-FFF2-40B4-BE49-F238E27FC236}">
                <a16:creationId xmlns:a16="http://schemas.microsoft.com/office/drawing/2014/main" id="{E2F941AD-DC9A-E763-40D6-F2B75BBEC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6" b="10716"/>
          <a:stretch>
            <a:fillRect/>
          </a:stretch>
        </p:blipFill>
        <p:spPr>
          <a:xfrm>
            <a:off x="286366" y="2124235"/>
            <a:ext cx="8229600" cy="452421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>
            <a:extLst>
              <a:ext uri="{FF2B5EF4-FFF2-40B4-BE49-F238E27FC236}">
                <a16:creationId xmlns:a16="http://schemas.microsoft.com/office/drawing/2014/main" id="{A8D65A68-E265-5059-36D6-22DE5E8AC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r="3178"/>
          <a:stretch>
            <a:fillRect/>
          </a:stretch>
        </p:blipFill>
        <p:spPr>
          <a:xfrm>
            <a:off x="184150" y="1257300"/>
            <a:ext cx="8853488" cy="4868863"/>
          </a:xfrm>
        </p:spPr>
      </p:pic>
      <p:sp>
        <p:nvSpPr>
          <p:cNvPr id="6147" name="CasellaDiTesto 1">
            <a:extLst>
              <a:ext uri="{FF2B5EF4-FFF2-40B4-BE49-F238E27FC236}">
                <a16:creationId xmlns:a16="http://schemas.microsoft.com/office/drawing/2014/main" id="{FA30774A-6E29-8901-7B95-B5BAF85B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988" y="439738"/>
            <a:ext cx="540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Sta in: sintesi rapporto immigrazione 2016 (2017)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2960" y="0"/>
            <a:ext cx="7315200" cy="792088"/>
          </a:xfrm>
        </p:spPr>
        <p:txBody>
          <a:bodyPr/>
          <a:lstStyle/>
          <a:p>
            <a:r>
              <a:rPr lang="it-IT" dirty="0"/>
              <a:t>Tipologie di migranti italiani</a:t>
            </a:r>
            <a:endParaRPr lang="en-GB" dirty="0"/>
          </a:p>
        </p:txBody>
      </p:sp>
      <p:sp>
        <p:nvSpPr>
          <p:cNvPr id="4" name="Rettangolo 3"/>
          <p:cNvSpPr/>
          <p:nvPr/>
        </p:nvSpPr>
        <p:spPr>
          <a:xfrm>
            <a:off x="323528" y="908720"/>
            <a:ext cx="8352928" cy="5632311"/>
          </a:xfrm>
          <a:prstGeom prst="rect">
            <a:avLst/>
          </a:prstGeom>
          <a:solidFill>
            <a:srgbClr val="26292E"/>
          </a:solidFill>
        </p:spPr>
        <p:txBody>
          <a:bodyPr wrap="square">
            <a:spAutoFit/>
          </a:bodyPr>
          <a:lstStyle/>
          <a:p>
            <a:pPr marL="360000" indent="-360000">
              <a:spcAft>
                <a:spcPts val="1200"/>
              </a:spcAft>
            </a:pPr>
            <a:r>
              <a:rPr lang="it-IT" sz="2000" dirty="0">
                <a:latin typeface="Constantia" pitchFamily="18" charset="0"/>
              </a:rPr>
              <a:t>Bevilacqua, De Clementi e Franzina (2001)</a:t>
            </a:r>
            <a:endParaRPr lang="en-GB" sz="2000" dirty="0">
              <a:latin typeface="Constantia" pitchFamily="18" charset="0"/>
            </a:endParaRPr>
          </a:p>
          <a:p>
            <a:pPr marL="360000" indent="-360000">
              <a:spcAft>
                <a:spcPts val="1200"/>
              </a:spcAft>
            </a:pPr>
            <a:r>
              <a:rPr lang="it-IT" sz="2000" dirty="0">
                <a:latin typeface="Constantia" pitchFamily="18" charset="0"/>
              </a:rPr>
              <a:t>Migrazione italiana</a:t>
            </a:r>
            <a:endParaRPr lang="en-GB" sz="2000" dirty="0">
              <a:latin typeface="Constantia" pitchFamily="18" charset="0"/>
            </a:endParaRPr>
          </a:p>
          <a:p>
            <a:pPr marL="360000" indent="-360000">
              <a:spcAft>
                <a:spcPts val="1200"/>
              </a:spcAft>
            </a:pPr>
            <a:r>
              <a:rPr lang="it-IT" sz="2000" i="1" dirty="0">
                <a:latin typeface="Constantia" pitchFamily="18" charset="0"/>
              </a:rPr>
              <a:t>Secolo XIX e fino alla prima guerra mondiale</a:t>
            </a:r>
            <a:r>
              <a:rPr lang="it-IT" sz="2000" dirty="0">
                <a:latin typeface="Constantia" pitchFamily="18" charset="0"/>
              </a:rPr>
              <a:t> (1920-21): società rurale.</a:t>
            </a:r>
            <a:endParaRPr lang="en-GB" sz="2000" dirty="0">
              <a:latin typeface="Constantia" pitchFamily="18" charset="0"/>
            </a:endParaRPr>
          </a:p>
          <a:p>
            <a:pPr marL="360000" indent="-360000">
              <a:spcAft>
                <a:spcPts val="1200"/>
              </a:spcAft>
            </a:pPr>
            <a:r>
              <a:rPr lang="it-IT" sz="2000" i="1" dirty="0">
                <a:latin typeface="Constantia" pitchFamily="18" charset="0"/>
              </a:rPr>
              <a:t>Periodo fascista</a:t>
            </a:r>
            <a:r>
              <a:rPr lang="it-IT" sz="2000" dirty="0">
                <a:latin typeface="Constantia" pitchFamily="18" charset="0"/>
              </a:rPr>
              <a:t>: emigrazione temporanea per attività lavorative (es. edilizia nelle colonie italiane) e campagne militari.</a:t>
            </a:r>
            <a:endParaRPr lang="en-GB" sz="2000" dirty="0">
              <a:latin typeface="Constantia" pitchFamily="18" charset="0"/>
            </a:endParaRPr>
          </a:p>
          <a:p>
            <a:pPr marL="360000" indent="-360000">
              <a:spcAft>
                <a:spcPts val="1200"/>
              </a:spcAft>
            </a:pPr>
            <a:r>
              <a:rPr lang="it-IT" sz="2000" i="1" dirty="0">
                <a:latin typeface="Constantia" pitchFamily="18" charset="0"/>
              </a:rPr>
              <a:t>Anni ’40-’60 del ‘900</a:t>
            </a:r>
            <a:r>
              <a:rPr lang="it-IT" sz="2000" dirty="0">
                <a:latin typeface="Constantia" pitchFamily="18" charset="0"/>
              </a:rPr>
              <a:t>: migrazioni transoceaniche di professionisti, in particolare verso l’Argentina peronista. Molte imprese italiane impiantano all’estero industrie e stabilimenti, trapiantando tecnici e professionisti che daranno luogo ad iniziative imprenditoriali private nei nuovi Paesi.</a:t>
            </a:r>
            <a:endParaRPr lang="en-GB" sz="2000" dirty="0">
              <a:latin typeface="Constantia" pitchFamily="18" charset="0"/>
            </a:endParaRPr>
          </a:p>
          <a:p>
            <a:pPr marL="360000" indent="-360000">
              <a:spcAft>
                <a:spcPts val="1200"/>
              </a:spcAft>
            </a:pPr>
            <a:r>
              <a:rPr lang="it-IT" sz="2000" i="1" dirty="0">
                <a:latin typeface="Constantia" pitchFamily="18" charset="0"/>
              </a:rPr>
              <a:t>Dagli anni ’60 del ‘900</a:t>
            </a:r>
            <a:r>
              <a:rPr lang="it-IT" sz="2000" dirty="0">
                <a:latin typeface="Constantia" pitchFamily="18" charset="0"/>
              </a:rPr>
              <a:t>: migrazioni verso l’Europa industrializzata (Svizzera, Francia, Germania, Belgio, ecc.). Migrazioni verso i diversi continenti di popolazione giovane professionalmente caratterizzata (economisti, ricercatori, industriali, imprenditori, ecc.)</a:t>
            </a:r>
          </a:p>
          <a:p>
            <a:pPr marL="360000" indent="-360000">
              <a:spcAft>
                <a:spcPts val="1200"/>
              </a:spcAft>
            </a:pPr>
            <a:r>
              <a:rPr lang="it-IT" sz="2000" i="1" dirty="0">
                <a:latin typeface="Constantia" pitchFamily="18" charset="0"/>
              </a:rPr>
              <a:t>Migrazione economica dal 2008</a:t>
            </a:r>
            <a:r>
              <a:rPr lang="it-IT" sz="2000" dirty="0">
                <a:latin typeface="Constantia" pitchFamily="18" charset="0"/>
              </a:rPr>
              <a:t>: gli </a:t>
            </a:r>
            <a:r>
              <a:rPr lang="it-IT" sz="2000" dirty="0" err="1">
                <a:latin typeface="Constantia" pitchFamily="18" charset="0"/>
              </a:rPr>
              <a:t>expat</a:t>
            </a:r>
            <a:endParaRPr lang="en-GB" sz="20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49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9713"/>
            <a:ext cx="49657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Personal\Desktop\GetAttachm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44751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435600" y="1484313"/>
            <a:ext cx="30972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GB" sz="2400" dirty="0" err="1">
                <a:latin typeface="Bodoni MT" pitchFamily="18" charset="0"/>
              </a:rPr>
              <a:t>Annunci</a:t>
            </a:r>
            <a:r>
              <a:rPr lang="en-GB" sz="2400" dirty="0">
                <a:latin typeface="Bodoni MT" pitchFamily="18" charset="0"/>
              </a:rPr>
              <a:t> di </a:t>
            </a:r>
            <a:r>
              <a:rPr lang="en-GB" sz="2400" dirty="0" err="1">
                <a:latin typeface="Bodoni MT" pitchFamily="18" charset="0"/>
              </a:rPr>
              <a:t>italoamericani</a:t>
            </a:r>
            <a:r>
              <a:rPr lang="en-GB" sz="2400" dirty="0">
                <a:latin typeface="Bodoni MT" pitchFamily="18" charset="0"/>
              </a:rPr>
              <a:t>, </a:t>
            </a:r>
            <a:r>
              <a:rPr lang="en-GB" sz="2400" dirty="0" err="1">
                <a:latin typeface="Bodoni MT" pitchFamily="18" charset="0"/>
              </a:rPr>
              <a:t>Supermercato</a:t>
            </a:r>
            <a:r>
              <a:rPr lang="en-GB" sz="2400" dirty="0">
                <a:latin typeface="Bodoni MT" pitchFamily="18" charset="0"/>
              </a:rPr>
              <a:t> Lady York, York, Ontario Canada (2015)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3284538"/>
            <a:ext cx="3457575" cy="175418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For Sale, </a:t>
            </a:r>
            <a:r>
              <a:rPr lang="en-GB" dirty="0" err="1"/>
              <a:t>Leaside</a:t>
            </a:r>
            <a:endParaRPr lang="en-GB" dirty="0"/>
          </a:p>
          <a:p>
            <a:pPr>
              <a:defRPr/>
            </a:pPr>
            <a:r>
              <a:rPr lang="en-GB" dirty="0" err="1"/>
              <a:t>Divano</a:t>
            </a:r>
            <a:r>
              <a:rPr lang="en-GB" dirty="0"/>
              <a:t>, coffee table, camera </a:t>
            </a:r>
            <a:r>
              <a:rPr lang="en-GB" dirty="0" err="1"/>
              <a:t>da</a:t>
            </a:r>
            <a:r>
              <a:rPr lang="en-GB" dirty="0"/>
              <a:t> </a:t>
            </a:r>
            <a:r>
              <a:rPr lang="en-GB" dirty="0" err="1"/>
              <a:t>letto</a:t>
            </a:r>
            <a:r>
              <a:rPr lang="en-GB" dirty="0"/>
              <a:t> e TV</a:t>
            </a:r>
          </a:p>
          <a:p>
            <a:pPr>
              <a:defRPr/>
            </a:pPr>
            <a:r>
              <a:rPr lang="en-GB" i="1" dirty="0"/>
              <a:t>FOR-</a:t>
            </a:r>
            <a:r>
              <a:rPr lang="en-GB" i="1" dirty="0" err="1"/>
              <a:t>SEL</a:t>
            </a:r>
            <a:r>
              <a:rPr lang="en-GB" i="1" dirty="0"/>
              <a:t> </a:t>
            </a:r>
            <a:r>
              <a:rPr lang="en-GB" i="1" dirty="0" err="1"/>
              <a:t>LAUSITTI</a:t>
            </a:r>
            <a:endParaRPr lang="en-GB" i="1" dirty="0"/>
          </a:p>
          <a:p>
            <a:pPr>
              <a:defRPr/>
            </a:pPr>
            <a:r>
              <a:rPr lang="en-GB" i="1" dirty="0" err="1"/>
              <a:t>Divano</a:t>
            </a:r>
            <a:r>
              <a:rPr lang="en-GB" i="1" dirty="0"/>
              <a:t> </a:t>
            </a:r>
            <a:r>
              <a:rPr lang="en-GB" i="1" dirty="0" err="1"/>
              <a:t>cafi</a:t>
            </a:r>
            <a:r>
              <a:rPr lang="en-GB" i="1" dirty="0"/>
              <a:t> </a:t>
            </a:r>
            <a:r>
              <a:rPr lang="en-GB" i="1" dirty="0" err="1"/>
              <a:t>tebili</a:t>
            </a:r>
            <a:endParaRPr lang="en-GB" i="1" dirty="0"/>
          </a:p>
          <a:p>
            <a:pPr>
              <a:defRPr/>
            </a:pPr>
            <a:r>
              <a:rPr lang="en-GB" i="1" dirty="0"/>
              <a:t>Stanza </a:t>
            </a:r>
            <a:r>
              <a:rPr lang="en-GB" i="1" dirty="0" err="1"/>
              <a:t>di</a:t>
            </a:r>
            <a:r>
              <a:rPr lang="en-GB" i="1" dirty="0"/>
              <a:t> </a:t>
            </a:r>
            <a:r>
              <a:rPr lang="en-GB" i="1" dirty="0" err="1"/>
              <a:t>letto</a:t>
            </a:r>
            <a:r>
              <a:rPr lang="en-GB" i="1" dirty="0"/>
              <a:t> e </a:t>
            </a:r>
            <a:r>
              <a:rPr lang="en-GB" i="1" dirty="0" err="1"/>
              <a:t>tivi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547566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1800"/>
              <a:t> </a:t>
            </a:r>
            <a:br>
              <a:rPr lang="it-IT" sz="1800"/>
            </a:br>
            <a:br>
              <a:rPr lang="it-IT" sz="1800"/>
            </a:br>
            <a:endParaRPr lang="it-IT" sz="1800"/>
          </a:p>
        </p:txBody>
      </p:sp>
      <p:sp>
        <p:nvSpPr>
          <p:cNvPr id="18435" name="Rettangolo 7"/>
          <p:cNvSpPr>
            <a:spLocks noChangeArrowheads="1"/>
          </p:cNvSpPr>
          <p:nvPr/>
        </p:nvSpPr>
        <p:spPr bwMode="auto">
          <a:xfrm>
            <a:off x="827088" y="404813"/>
            <a:ext cx="5734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2400" dirty="0"/>
              <a:t>Gli oriundi Italiani in Europa e nel mondo</a:t>
            </a:r>
          </a:p>
        </p:txBody>
      </p:sp>
      <p:pic>
        <p:nvPicPr>
          <p:cNvPr id="1843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3304"/>
            <a:ext cx="8892480" cy="442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377551"/>
      </p:ext>
    </p:extLst>
  </p:cSld>
  <p:clrMapOvr>
    <a:masterClrMapping/>
  </p:clrMapOvr>
  <p:transition spd="med">
    <p:random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spettiva">
  <a:themeElements>
    <a:clrScheme name="Prospet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spet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1152</Words>
  <Application>Microsoft Macintosh PowerPoint</Application>
  <PresentationFormat>Presentazione su schermo (4:3)</PresentationFormat>
  <Paragraphs>111</Paragraphs>
  <Slides>20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2" baseType="lpstr">
      <vt:lpstr>Arial</vt:lpstr>
      <vt:lpstr>Bodoni MT</vt:lpstr>
      <vt:lpstr>Bodoni MT Black</vt:lpstr>
      <vt:lpstr>Book Antiqua</vt:lpstr>
      <vt:lpstr>Calibri</vt:lpstr>
      <vt:lpstr>Constantia</vt:lpstr>
      <vt:lpstr>Cooper Black</vt:lpstr>
      <vt:lpstr>Georgia</vt:lpstr>
      <vt:lpstr>Gill Sans MT</vt:lpstr>
      <vt:lpstr>Wingdings</vt:lpstr>
      <vt:lpstr>1_Tema di Office</vt:lpstr>
      <vt:lpstr>Prospettiva</vt:lpstr>
      <vt:lpstr>  Linguistica Migratoria 2 Italiani migranti: le tracce di italianità</vt:lpstr>
      <vt:lpstr>Presentazione standard di PowerPoint</vt:lpstr>
      <vt:lpstr>Presentazione standard di PowerPoint</vt:lpstr>
      <vt:lpstr>Link a video</vt:lpstr>
      <vt:lpstr>Le dimensioni globali della migrazione oggi. United Nations, Department of Economic and Social Affairs. Population Division, International Migration Totale migranti anno 2015: 243.700.000 Totale migranti anno 2015 Europa: 76.146.000 (10,3% della popolazione totale) Sta in : http://www.un.org/en/development/desa/population/migration/data/estimates2/estimatesmaps.shtml?0t0 </vt:lpstr>
      <vt:lpstr>Presentazione standard di PowerPoint</vt:lpstr>
      <vt:lpstr>Tipologie di migranti italiani</vt:lpstr>
      <vt:lpstr>Presentazione standard di PowerPoint</vt:lpstr>
      <vt:lpstr> 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Barbara Turchetta</cp:lastModifiedBy>
  <cp:revision>19</cp:revision>
  <dcterms:created xsi:type="dcterms:W3CDTF">2015-10-27T17:38:25Z</dcterms:created>
  <dcterms:modified xsi:type="dcterms:W3CDTF">2022-10-27T07:40:54Z</dcterms:modified>
</cp:coreProperties>
</file>