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3" r:id="rId4"/>
    <p:sldId id="265" r:id="rId5"/>
    <p:sldId id="267" r:id="rId6"/>
    <p:sldId id="266" r:id="rId7"/>
    <p:sldId id="268" r:id="rId8"/>
    <p:sldId id="256" r:id="rId9"/>
    <p:sldId id="261" r:id="rId10"/>
    <p:sldId id="269" r:id="rId11"/>
    <p:sldId id="257" r:id="rId12"/>
    <p:sldId id="258" r:id="rId13"/>
    <p:sldId id="259" r:id="rId14"/>
    <p:sldId id="260" r:id="rId15"/>
    <p:sldId id="270" r:id="rId16"/>
    <p:sldId id="26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986DB"/>
    <a:srgbClr val="33CCCC"/>
    <a:srgbClr val="00FFCC"/>
    <a:srgbClr val="99FFCC"/>
    <a:srgbClr val="FCEF42"/>
    <a:srgbClr val="F2D24C"/>
    <a:srgbClr val="0EF6AE"/>
    <a:srgbClr val="EBEB5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4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14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8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00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8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99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7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44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44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1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45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164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15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66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8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8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9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76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59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0D90-F284-43D4-BB03-9ED78D5C237C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FB3F-0853-41AC-A013-EF969886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FD93-4AED-6842-A3A7-1291CE773221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5421-C494-3A45-B49E-043E839DB9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2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7FD"/>
            </a:gs>
            <a:gs pos="4000">
              <a:schemeClr val="accent1">
                <a:lumMod val="45000"/>
                <a:lumOff val="55000"/>
              </a:schemeClr>
            </a:gs>
            <a:gs pos="27000">
              <a:srgbClr val="6781A9"/>
            </a:gs>
            <a:gs pos="70000">
              <a:srgbClr val="361082"/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9177" y="926828"/>
            <a:ext cx="5316583" cy="5304155"/>
          </a:xfrm>
        </p:spPr>
        <p:txBody>
          <a:bodyPr>
            <a:normAutofit/>
          </a:bodyPr>
          <a:lstStyle/>
          <a:p>
            <a:pPr algn="just"/>
            <a:r>
              <a:rPr lang="it-IT" sz="2800" b="1" dirty="0" err="1" smtClean="0">
                <a:latin typeface="Book Antiqua" panose="02040602050305030304" pitchFamily="18" charset="0"/>
              </a:rPr>
              <a:t>Caspar</a:t>
            </a:r>
            <a:r>
              <a:rPr lang="it-IT" sz="2800" b="1" dirty="0" smtClean="0">
                <a:latin typeface="Book Antiqua" panose="02040602050305030304" pitchFamily="18" charset="0"/>
              </a:rPr>
              <a:t> </a:t>
            </a:r>
            <a:r>
              <a:rPr lang="it-IT" sz="2800" b="1" dirty="0">
                <a:latin typeface="Book Antiqua" panose="02040602050305030304" pitchFamily="18" charset="0"/>
              </a:rPr>
              <a:t>David </a:t>
            </a:r>
            <a:r>
              <a:rPr lang="it-IT" sz="2800" b="1" dirty="0" smtClean="0">
                <a:latin typeface="Book Antiqua" panose="02040602050305030304" pitchFamily="18" charset="0"/>
              </a:rPr>
              <a:t>Friedrich,</a:t>
            </a:r>
            <a:br>
              <a:rPr lang="it-IT" sz="2800" b="1" dirty="0" smtClean="0">
                <a:latin typeface="Book Antiqua" panose="02040602050305030304" pitchFamily="18" charset="0"/>
              </a:rPr>
            </a:br>
            <a:r>
              <a:rPr lang="it-IT" sz="3200" i="1" dirty="0" smtClean="0">
                <a:latin typeface="Book Antiqua" panose="02040602050305030304" pitchFamily="18" charset="0"/>
              </a:rPr>
              <a:t>Viandante </a:t>
            </a:r>
            <a:r>
              <a:rPr lang="it-IT" sz="3200" i="1" dirty="0">
                <a:latin typeface="Book Antiqua" panose="02040602050305030304" pitchFamily="18" charset="0"/>
              </a:rPr>
              <a:t>sul mare di nebbia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6" y="198000"/>
            <a:ext cx="5195733" cy="6660000"/>
          </a:xfrm>
        </p:spPr>
      </p:pic>
    </p:spTree>
    <p:extLst>
      <p:ext uri="{BB962C8B-B14F-4D97-AF65-F5344CB8AC3E}">
        <p14:creationId xmlns:p14="http://schemas.microsoft.com/office/powerpoint/2010/main" val="15759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19285" r="33403" b="20975"/>
          <a:stretch/>
        </p:blipFill>
        <p:spPr>
          <a:xfrm>
            <a:off x="2547257" y="-91441"/>
            <a:ext cx="6807840" cy="7056000"/>
          </a:xfrm>
        </p:spPr>
      </p:pic>
    </p:spTree>
    <p:extLst>
      <p:ext uri="{BB962C8B-B14F-4D97-AF65-F5344CB8AC3E}">
        <p14:creationId xmlns:p14="http://schemas.microsoft.com/office/powerpoint/2010/main" val="21535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26491" r="32222" b="33283"/>
          <a:stretch/>
        </p:blipFill>
        <p:spPr>
          <a:xfrm>
            <a:off x="1045027" y="261256"/>
            <a:ext cx="9843320" cy="6372000"/>
          </a:xfrm>
        </p:spPr>
      </p:pic>
    </p:spTree>
    <p:extLst>
      <p:ext uri="{BB962C8B-B14F-4D97-AF65-F5344CB8AC3E}">
        <p14:creationId xmlns:p14="http://schemas.microsoft.com/office/powerpoint/2010/main" val="1435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1" t="43902" r="32897" b="24576"/>
          <a:stretch/>
        </p:blipFill>
        <p:spPr>
          <a:xfrm>
            <a:off x="587766" y="666206"/>
            <a:ext cx="11400704" cy="5868000"/>
          </a:xfrm>
        </p:spPr>
      </p:pic>
    </p:spTree>
    <p:extLst>
      <p:ext uri="{BB962C8B-B14F-4D97-AF65-F5344CB8AC3E}">
        <p14:creationId xmlns:p14="http://schemas.microsoft.com/office/powerpoint/2010/main" val="1160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9" t="30393" r="31884" b="11667"/>
          <a:stretch/>
        </p:blipFill>
        <p:spPr>
          <a:xfrm>
            <a:off x="2416629" y="0"/>
            <a:ext cx="7896826" cy="6804000"/>
          </a:xfrm>
        </p:spPr>
      </p:pic>
    </p:spTree>
    <p:extLst>
      <p:ext uri="{BB962C8B-B14F-4D97-AF65-F5344CB8AC3E}">
        <p14:creationId xmlns:p14="http://schemas.microsoft.com/office/powerpoint/2010/main" val="2167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ttore 2 43"/>
          <p:cNvCxnSpPr>
            <a:cxnSpLocks/>
          </p:cNvCxnSpPr>
          <p:nvPr/>
        </p:nvCxnSpPr>
        <p:spPr>
          <a:xfrm>
            <a:off x="3888784" y="1544272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cxnSpLocks/>
          </p:cNvCxnSpPr>
          <p:nvPr/>
        </p:nvCxnSpPr>
        <p:spPr>
          <a:xfrm>
            <a:off x="3875472" y="1092536"/>
            <a:ext cx="441231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3007198" y="1196683"/>
            <a:ext cx="17631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presenta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6076440" y="948515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cxnSpLocks/>
          </p:cNvCxnSpPr>
          <p:nvPr/>
        </p:nvCxnSpPr>
        <p:spPr>
          <a:xfrm>
            <a:off x="3898837" y="1062602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62">
            <a:extLst>
              <a:ext uri="{FF2B5EF4-FFF2-40B4-BE49-F238E27FC236}">
                <a16:creationId xmlns:a16="http://schemas.microsoft.com/office/drawing/2014/main" id="{F915B001-FD5F-5942-B06D-C6A0019613D4}"/>
              </a:ext>
            </a:extLst>
          </p:cNvPr>
          <p:cNvSpPr/>
          <p:nvPr/>
        </p:nvSpPr>
        <p:spPr>
          <a:xfrm>
            <a:off x="4528891" y="310034"/>
            <a:ext cx="3069668" cy="637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LA STORIA</a:t>
            </a:r>
          </a:p>
        </p:txBody>
      </p:sp>
      <p:sp>
        <p:nvSpPr>
          <p:cNvPr id="46" name="Rettangolo arrotondato 73">
            <a:extLst>
              <a:ext uri="{FF2B5EF4-FFF2-40B4-BE49-F238E27FC236}">
                <a16:creationId xmlns:a16="http://schemas.microsoft.com/office/drawing/2014/main" id="{EE7647F6-7A08-1B47-B5DB-B15DC7A8AAFE}"/>
              </a:ext>
            </a:extLst>
          </p:cNvPr>
          <p:cNvSpPr/>
          <p:nvPr/>
        </p:nvSpPr>
        <p:spPr>
          <a:xfrm>
            <a:off x="6464400" y="1683293"/>
            <a:ext cx="3587861" cy="4224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Spirito del mondo</a:t>
            </a:r>
          </a:p>
        </p:txBody>
      </p:sp>
      <p:sp>
        <p:nvSpPr>
          <p:cNvPr id="51" name="Rettangolo arrotondato 73">
            <a:extLst>
              <a:ext uri="{FF2B5EF4-FFF2-40B4-BE49-F238E27FC236}">
                <a16:creationId xmlns:a16="http://schemas.microsoft.com/office/drawing/2014/main" id="{A7A14786-15E8-1E4F-ADDE-99C3D0F2028E}"/>
              </a:ext>
            </a:extLst>
          </p:cNvPr>
          <p:cNvSpPr/>
          <p:nvPr/>
        </p:nvSpPr>
        <p:spPr>
          <a:xfrm>
            <a:off x="2068683" y="1744084"/>
            <a:ext cx="3587861" cy="4224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uno sviluppo dialettico</a:t>
            </a: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81237122-71D6-BC47-B7BD-39C1A213FF3C}"/>
              </a:ext>
            </a:extLst>
          </p:cNvPr>
          <p:cNvSpPr/>
          <p:nvPr/>
        </p:nvSpPr>
        <p:spPr>
          <a:xfrm>
            <a:off x="2068677" y="2782186"/>
            <a:ext cx="3631354" cy="7489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si manifesta in particolare nelle guerre</a:t>
            </a:r>
          </a:p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tra i popoli</a:t>
            </a:r>
          </a:p>
        </p:txBody>
      </p:sp>
      <p:sp>
        <p:nvSpPr>
          <p:cNvPr id="63" name="Rettangolo arrotondato 74">
            <a:extLst>
              <a:ext uri="{FF2B5EF4-FFF2-40B4-BE49-F238E27FC236}">
                <a16:creationId xmlns:a16="http://schemas.microsoft.com/office/drawing/2014/main" id="{CA1E9726-6431-8C4A-9EF5-1812BCACECA0}"/>
              </a:ext>
            </a:extLst>
          </p:cNvPr>
          <p:cNvSpPr/>
          <p:nvPr/>
        </p:nvSpPr>
        <p:spPr>
          <a:xfrm>
            <a:off x="6476000" y="2626356"/>
            <a:ext cx="3587861" cy="674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è responsabile del senso razionale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della storia</a:t>
            </a:r>
          </a:p>
        </p:txBody>
      </p:sp>
      <p:sp>
        <p:nvSpPr>
          <p:cNvPr id="45" name="Rettangolo arrotondato 74">
            <a:extLst>
              <a:ext uri="{FF2B5EF4-FFF2-40B4-BE49-F238E27FC236}">
                <a16:creationId xmlns:a16="http://schemas.microsoft.com/office/drawing/2014/main" id="{D92CB923-729F-B445-A8F1-6C9940CAF3DD}"/>
              </a:ext>
            </a:extLst>
          </p:cNvPr>
          <p:cNvSpPr/>
          <p:nvPr/>
        </p:nvSpPr>
        <p:spPr>
          <a:xfrm>
            <a:off x="5993909" y="3903722"/>
            <a:ext cx="4480128" cy="674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si identifica di volta in volta nello Spirito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del popolo che consente all’umanità di progredire, e negli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individui «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cosmico-storici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</a:p>
        </p:txBody>
      </p:sp>
      <p:cxnSp>
        <p:nvCxnSpPr>
          <p:cNvPr id="49" name="Connettore 1 48">
            <a:extLst>
              <a:ext uri="{FF2B5EF4-FFF2-40B4-BE49-F238E27FC236}">
                <a16:creationId xmlns:a16="http://schemas.microsoft.com/office/drawing/2014/main" id="{168F94B8-5633-8944-B1A4-0A833757B6A5}"/>
              </a:ext>
            </a:extLst>
          </p:cNvPr>
          <p:cNvCxnSpPr>
            <a:cxnSpLocks/>
          </p:cNvCxnSpPr>
          <p:nvPr/>
        </p:nvCxnSpPr>
        <p:spPr>
          <a:xfrm flipH="1">
            <a:off x="3852527" y="3531093"/>
            <a:ext cx="5040" cy="1325586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>
            <a:extLst>
              <a:ext uri="{FF2B5EF4-FFF2-40B4-BE49-F238E27FC236}">
                <a16:creationId xmlns:a16="http://schemas.microsoft.com/office/drawing/2014/main" id="{FB967C5B-A83D-264F-AF9B-37A4365F7BDD}"/>
              </a:ext>
            </a:extLst>
          </p:cNvPr>
          <p:cNvCxnSpPr>
            <a:cxnSpLocks/>
          </p:cNvCxnSpPr>
          <p:nvPr/>
        </p:nvCxnSpPr>
        <p:spPr>
          <a:xfrm>
            <a:off x="3857568" y="4907064"/>
            <a:ext cx="441231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7386521-ABC0-C94D-9C2E-B9FCA2302B71}"/>
              </a:ext>
            </a:extLst>
          </p:cNvPr>
          <p:cNvCxnSpPr>
            <a:cxnSpLocks/>
          </p:cNvCxnSpPr>
          <p:nvPr/>
        </p:nvCxnSpPr>
        <p:spPr>
          <a:xfrm>
            <a:off x="8279447" y="1469577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FEEA715-E8B5-C045-BC3A-7C96D9EBD53F}"/>
              </a:ext>
            </a:extLst>
          </p:cNvPr>
          <p:cNvSpPr txBox="1"/>
          <p:nvPr/>
        </p:nvSpPr>
        <p:spPr>
          <a:xfrm>
            <a:off x="7397861" y="1217593"/>
            <a:ext cx="242501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200" dirty="0">
                <a:solidFill>
                  <a:prstClr val="black"/>
                </a:solidFill>
                <a:latin typeface="Arial"/>
                <a:cs typeface="Arial"/>
              </a:rPr>
              <a:t>consente lo sviluppo dello</a:t>
            </a:r>
            <a:endParaRPr lang="it-IT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0C3EA18B-533A-C044-BAF4-DEE0CD49E6AE}"/>
              </a:ext>
            </a:extLst>
          </p:cNvPr>
          <p:cNvCxnSpPr>
            <a:cxnSpLocks/>
          </p:cNvCxnSpPr>
          <p:nvPr/>
        </p:nvCxnSpPr>
        <p:spPr>
          <a:xfrm>
            <a:off x="8266134" y="1114601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DD6917C-75AF-FE47-A4BE-9F74875B8500}"/>
              </a:ext>
            </a:extLst>
          </p:cNvPr>
          <p:cNvCxnSpPr>
            <a:cxnSpLocks/>
          </p:cNvCxnSpPr>
          <p:nvPr/>
        </p:nvCxnSpPr>
        <p:spPr>
          <a:xfrm>
            <a:off x="3888784" y="2555902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A5EA088-BCAA-2646-9F77-07E78B1B8FAC}"/>
              </a:ext>
            </a:extLst>
          </p:cNvPr>
          <p:cNvSpPr txBox="1"/>
          <p:nvPr/>
        </p:nvSpPr>
        <p:spPr>
          <a:xfrm>
            <a:off x="2965497" y="2335087"/>
            <a:ext cx="17631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il quale</a:t>
            </a:r>
          </a:p>
        </p:txBody>
      </p:sp>
      <p:cxnSp>
        <p:nvCxnSpPr>
          <p:cNvPr id="67" name="Connettore 1 66">
            <a:extLst>
              <a:ext uri="{FF2B5EF4-FFF2-40B4-BE49-F238E27FC236}">
                <a16:creationId xmlns:a16="http://schemas.microsoft.com/office/drawing/2014/main" id="{E686919A-C170-7D42-974A-2A6490A8A101}"/>
              </a:ext>
            </a:extLst>
          </p:cNvPr>
          <p:cNvCxnSpPr>
            <a:cxnSpLocks/>
          </p:cNvCxnSpPr>
          <p:nvPr/>
        </p:nvCxnSpPr>
        <p:spPr>
          <a:xfrm>
            <a:off x="3862613" y="2194899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CC1A687E-CF1B-6C45-A6FB-F12AC3CE82FE}"/>
              </a:ext>
            </a:extLst>
          </p:cNvPr>
          <p:cNvCxnSpPr>
            <a:cxnSpLocks/>
          </p:cNvCxnSpPr>
          <p:nvPr/>
        </p:nvCxnSpPr>
        <p:spPr>
          <a:xfrm>
            <a:off x="8316530" y="2427075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49CB475-B281-D84E-A43A-9B3365B6C421}"/>
              </a:ext>
            </a:extLst>
          </p:cNvPr>
          <p:cNvSpPr txBox="1"/>
          <p:nvPr/>
        </p:nvSpPr>
        <p:spPr>
          <a:xfrm>
            <a:off x="7434944" y="2175091"/>
            <a:ext cx="17631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il quale</a:t>
            </a:r>
          </a:p>
        </p:txBody>
      </p:sp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9105DBE8-0EFE-5542-ABE0-AB1A9683FAA4}"/>
              </a:ext>
            </a:extLst>
          </p:cNvPr>
          <p:cNvCxnSpPr>
            <a:cxnSpLocks/>
          </p:cNvCxnSpPr>
          <p:nvPr/>
        </p:nvCxnSpPr>
        <p:spPr>
          <a:xfrm>
            <a:off x="8303217" y="2110544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3A5E6BFA-ABD5-BE4E-90E3-C24D5E2E2931}"/>
              </a:ext>
            </a:extLst>
          </p:cNvPr>
          <p:cNvCxnSpPr>
            <a:cxnSpLocks/>
          </p:cNvCxnSpPr>
          <p:nvPr/>
        </p:nvCxnSpPr>
        <p:spPr>
          <a:xfrm>
            <a:off x="8329395" y="3703909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2AB2AF3B-9BE7-7F46-A592-B959DF7F56BB}"/>
              </a:ext>
            </a:extLst>
          </p:cNvPr>
          <p:cNvSpPr txBox="1"/>
          <p:nvPr/>
        </p:nvSpPr>
        <p:spPr>
          <a:xfrm>
            <a:off x="7447809" y="3456267"/>
            <a:ext cx="17631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e che</a:t>
            </a:r>
            <a:endParaRPr lang="it-IT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913BB8E6-63E1-1043-B587-3AA495DBB71E}"/>
              </a:ext>
            </a:extLst>
          </p:cNvPr>
          <p:cNvCxnSpPr>
            <a:cxnSpLocks/>
          </p:cNvCxnSpPr>
          <p:nvPr/>
        </p:nvCxnSpPr>
        <p:spPr>
          <a:xfrm>
            <a:off x="8316082" y="3305277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id="{4A070B8F-7B5F-2B46-82B4-B3E56FB1FFA5}"/>
              </a:ext>
            </a:extLst>
          </p:cNvPr>
          <p:cNvCxnSpPr>
            <a:cxnSpLocks/>
          </p:cNvCxnSpPr>
          <p:nvPr/>
        </p:nvCxnSpPr>
        <p:spPr>
          <a:xfrm>
            <a:off x="8258329" y="4628178"/>
            <a:ext cx="0" cy="278887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ttangolo arrotondato 74">
            <a:extLst>
              <a:ext uri="{FF2B5EF4-FFF2-40B4-BE49-F238E27FC236}">
                <a16:creationId xmlns:a16="http://schemas.microsoft.com/office/drawing/2014/main" id="{774318EE-E83D-4446-BAE0-5B0662695A57}"/>
              </a:ext>
            </a:extLst>
          </p:cNvPr>
          <p:cNvSpPr/>
          <p:nvPr/>
        </p:nvSpPr>
        <p:spPr>
          <a:xfrm>
            <a:off x="4199981" y="5489510"/>
            <a:ext cx="3587855" cy="10857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sono adoperate come mezzi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dall’ «astuzia della ragione»,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il cui fine è il trionfo della </a:t>
            </a:r>
            <a:r>
              <a:rPr lang="it-IT" sz="3200" b="1" dirty="0">
                <a:solidFill>
                  <a:prstClr val="black"/>
                </a:solidFill>
                <a:latin typeface="Arial"/>
                <a:cs typeface="Arial"/>
              </a:rPr>
              <a:t>libertà</a:t>
            </a:r>
            <a:endParaRPr lang="it-IT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5B99DE2E-5D24-5744-8802-AFEDEF0477A8}"/>
              </a:ext>
            </a:extLst>
          </p:cNvPr>
          <p:cNvCxnSpPr>
            <a:cxnSpLocks/>
          </p:cNvCxnSpPr>
          <p:nvPr/>
        </p:nvCxnSpPr>
        <p:spPr>
          <a:xfrm>
            <a:off x="6021619" y="5289697"/>
            <a:ext cx="0" cy="199813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A487A97E-BECA-994C-B791-BA4D6D162D0B}"/>
              </a:ext>
            </a:extLst>
          </p:cNvPr>
          <p:cNvSpPr txBox="1"/>
          <p:nvPr/>
        </p:nvSpPr>
        <p:spPr>
          <a:xfrm>
            <a:off x="5112323" y="5042871"/>
            <a:ext cx="176317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le cui passioni</a:t>
            </a:r>
            <a:endParaRPr lang="it-IT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78" name="Connettore 1 77">
            <a:extLst>
              <a:ext uri="{FF2B5EF4-FFF2-40B4-BE49-F238E27FC236}">
                <a16:creationId xmlns:a16="http://schemas.microsoft.com/office/drawing/2014/main" id="{EA69A137-A47D-E749-9F0A-3FB8E68176A5}"/>
              </a:ext>
            </a:extLst>
          </p:cNvPr>
          <p:cNvCxnSpPr>
            <a:cxnSpLocks/>
          </p:cNvCxnSpPr>
          <p:nvPr/>
        </p:nvCxnSpPr>
        <p:spPr>
          <a:xfrm>
            <a:off x="6021619" y="4907064"/>
            <a:ext cx="0" cy="13408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9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 t="48514" r="34221" b="32081"/>
          <a:stretch/>
        </p:blipFill>
        <p:spPr>
          <a:xfrm>
            <a:off x="96001" y="1171575"/>
            <a:ext cx="11891212" cy="4265952"/>
          </a:xfrm>
        </p:spPr>
      </p:pic>
    </p:spTree>
    <p:extLst>
      <p:ext uri="{BB962C8B-B14F-4D97-AF65-F5344CB8AC3E}">
        <p14:creationId xmlns:p14="http://schemas.microsoft.com/office/powerpoint/2010/main" val="31042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Agency FB" panose="020B0503020202020204" pitchFamily="34" charset="0"/>
              </a:rPr>
              <a:t>Georg Wilhelm Friedrich </a:t>
            </a:r>
            <a:r>
              <a:rPr lang="it-IT" b="1" dirty="0" err="1">
                <a:latin typeface="Agency FB" panose="020B0503020202020204" pitchFamily="34" charset="0"/>
              </a:rPr>
              <a:t>Hegel</a:t>
            </a:r>
            <a:r>
              <a:rPr lang="it-IT" b="1" dirty="0">
                <a:latin typeface="Agency FB" panose="020B0503020202020204" pitchFamily="34" charset="0"/>
              </a:rPr>
              <a:t> </a:t>
            </a:r>
            <a:r>
              <a:rPr lang="it-IT" b="1" dirty="0" smtClean="0">
                <a:latin typeface="Agency FB" panose="020B0503020202020204" pitchFamily="34" charset="0"/>
              </a:rPr>
              <a:t>(Stoccarda</a:t>
            </a:r>
            <a:r>
              <a:rPr lang="it-IT" b="1" dirty="0">
                <a:latin typeface="Agency FB" panose="020B0503020202020204" pitchFamily="34" charset="0"/>
              </a:rPr>
              <a:t>, 27 agosto 1770 – Berlino, 14 novembre </a:t>
            </a:r>
            <a:r>
              <a:rPr lang="it-IT" b="1" dirty="0" smtClean="0">
                <a:latin typeface="Agency FB" panose="020B0503020202020204" pitchFamily="34" charset="0"/>
              </a:rPr>
              <a:t>1831)</a:t>
            </a:r>
            <a:endParaRPr lang="it-IT" b="1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5738" y="1900238"/>
            <a:ext cx="11772900" cy="4141788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“Il vero è l’Intero. Ma l’Intero è soltanto l’essenza che si completa mediante il suo sviluppo. Dell’Assoluto </a:t>
            </a:r>
            <a:r>
              <a:rPr lang="it-IT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devesi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dire che esso è 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essenzialmente 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Risultato, che solo alla fine è ciò che è in verità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</a:t>
            </a:r>
            <a:r>
              <a:rPr lang="it-IT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it-IT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Prefazione </a:t>
            </a:r>
            <a:r>
              <a:rPr lang="it-IT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alla </a:t>
            </a:r>
            <a:r>
              <a:rPr lang="it-IT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Fenomenologia dello </a:t>
            </a:r>
            <a:r>
              <a:rPr lang="it-IT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spirito</a:t>
            </a:r>
            <a:r>
              <a:rPr lang="it-IT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73" y="3258000"/>
            <a:ext cx="540981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5030" y="1068731"/>
            <a:ext cx="309589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risoluzione del finito nell’infinito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85757" y="1317204"/>
            <a:ext cx="288906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L’identità di Ragione e realtà</a:t>
            </a:r>
          </a:p>
        </p:txBody>
      </p:sp>
      <p:sp>
        <p:nvSpPr>
          <p:cNvPr id="7" name="Segnaposto contenuto 6"/>
          <p:cNvSpPr txBox="1">
            <a:spLocks noGrp="1"/>
          </p:cNvSpPr>
          <p:nvPr>
            <p:ph idx="1"/>
          </p:nvPr>
        </p:nvSpPr>
        <p:spPr>
          <a:xfrm>
            <a:off x="8051071" y="727335"/>
            <a:ext cx="3992883" cy="978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3200" dirty="0"/>
              <a:t>L’identità di </a:t>
            </a:r>
            <a:r>
              <a:rPr lang="it-IT" sz="3200" dirty="0" smtClean="0"/>
              <a:t>logica (dialettica) e ontologia</a:t>
            </a:r>
            <a:endParaRPr lang="it-IT" sz="3200" dirty="0"/>
          </a:p>
        </p:txBody>
      </p:sp>
      <p:sp>
        <p:nvSpPr>
          <p:cNvPr id="8" name="Rettangolo 7"/>
          <p:cNvSpPr/>
          <p:nvPr/>
        </p:nvSpPr>
        <p:spPr>
          <a:xfrm>
            <a:off x="3086552" y="140017"/>
            <a:ext cx="5633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principi del sistema hegeliano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402" y="4919008"/>
            <a:ext cx="895422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t</a:t>
            </a:r>
            <a:r>
              <a:rPr lang="it-IT" sz="2400" dirty="0" smtClean="0"/>
              <a:t>esi, antitesi, sintesi</a:t>
            </a:r>
          </a:p>
          <a:p>
            <a:pPr algn="ctr"/>
            <a:r>
              <a:rPr lang="it-IT" sz="2400" dirty="0"/>
              <a:t>i</a:t>
            </a:r>
            <a:r>
              <a:rPr lang="it-IT" sz="2400" dirty="0" smtClean="0"/>
              <a:t>n sé, per sé, in sé e per sé</a:t>
            </a:r>
          </a:p>
          <a:p>
            <a:pPr algn="ctr"/>
            <a:r>
              <a:rPr lang="it-IT" sz="2400" dirty="0" smtClean="0"/>
              <a:t>affermazione, negazione, negazione della negazione</a:t>
            </a:r>
          </a:p>
          <a:p>
            <a:pPr algn="ctr"/>
            <a:r>
              <a:rPr lang="it-IT" sz="2400" dirty="0" smtClean="0"/>
              <a:t>astratto o intellettuale, negativo-razionale, positivo-razionale</a:t>
            </a:r>
          </a:p>
          <a:p>
            <a:pPr algn="ctr"/>
            <a:endParaRPr lang="it-IT" sz="2400" dirty="0" smtClean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5184730" y="2411838"/>
            <a:ext cx="1" cy="3715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0" y="2771465"/>
            <a:ext cx="72237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La filosofia è come la «nottola di Minerva»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9682774" y="1708607"/>
            <a:ext cx="13063" cy="653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347721" y="2325189"/>
            <a:ext cx="4696233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La realtà è un Soggetto spirituale in divenire, di cui tutto ciò che esiste è parte o manifestazione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2194560" y="676797"/>
            <a:ext cx="1791197" cy="318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042264" y="691688"/>
            <a:ext cx="21133" cy="625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6119904" y="691688"/>
            <a:ext cx="1931167" cy="359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0" y="3866099"/>
            <a:ext cx="68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 tre momenti della dialettica (metodo del divenire)</a:t>
            </a:r>
            <a:endParaRPr lang="it-IT" sz="2400" b="1" dirty="0"/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3953099" y="4273205"/>
            <a:ext cx="26127" cy="675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4772025" y="3522986"/>
            <a:ext cx="2575697" cy="4217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2768690" y="3385146"/>
            <a:ext cx="1763173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3615486" y="3185117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3620107" y="3705420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194854" y="3566922"/>
            <a:ext cx="1763173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6008445" y="3327218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6008445" y="3838992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3641225" y="1897605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cxnSpLocks/>
          </p:cNvCxnSpPr>
          <p:nvPr/>
        </p:nvCxnSpPr>
        <p:spPr>
          <a:xfrm>
            <a:off x="6063725" y="1660237"/>
            <a:ext cx="0" cy="50818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cxnSpLocks/>
          </p:cNvCxnSpPr>
          <p:nvPr/>
        </p:nvCxnSpPr>
        <p:spPr>
          <a:xfrm>
            <a:off x="3631712" y="1893096"/>
            <a:ext cx="4806171" cy="2355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182140" y="1425707"/>
            <a:ext cx="1763173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si articola in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6076440" y="1271249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62">
            <a:extLst>
              <a:ext uri="{FF2B5EF4-FFF2-40B4-BE49-F238E27FC236}">
                <a16:creationId xmlns:a16="http://schemas.microsoft.com/office/drawing/2014/main" id="{F915B001-FD5F-5942-B06D-C6A0019613D4}"/>
              </a:ext>
            </a:extLst>
          </p:cNvPr>
          <p:cNvSpPr/>
          <p:nvPr/>
        </p:nvSpPr>
        <p:spPr>
          <a:xfrm>
            <a:off x="3650277" y="632659"/>
            <a:ext cx="4826899" cy="637791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DIALETTICA</a:t>
            </a:r>
          </a:p>
        </p:txBody>
      </p:sp>
      <p:sp>
        <p:nvSpPr>
          <p:cNvPr id="46" name="Rettangolo arrotondato 73">
            <a:extLst>
              <a:ext uri="{FF2B5EF4-FFF2-40B4-BE49-F238E27FC236}">
                <a16:creationId xmlns:a16="http://schemas.microsoft.com/office/drawing/2014/main" id="{EE7647F6-7A08-1B47-B5DB-B15DC7A8AAFE}"/>
              </a:ext>
            </a:extLst>
          </p:cNvPr>
          <p:cNvSpPr/>
          <p:nvPr/>
        </p:nvSpPr>
        <p:spPr>
          <a:xfrm>
            <a:off x="4391487" y="2236624"/>
            <a:ext cx="2442522" cy="1078514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Antitesi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(per sé, negazione, momento negativo-razionale)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Rettangolo arrotondato 73">
            <a:extLst>
              <a:ext uri="{FF2B5EF4-FFF2-40B4-BE49-F238E27FC236}">
                <a16:creationId xmlns:a16="http://schemas.microsoft.com/office/drawing/2014/main" id="{A7A14786-15E8-1E4F-ADDE-99C3D0F2028E}"/>
              </a:ext>
            </a:extLst>
          </p:cNvPr>
          <p:cNvSpPr/>
          <p:nvPr/>
        </p:nvSpPr>
        <p:spPr>
          <a:xfrm>
            <a:off x="1842369" y="2165348"/>
            <a:ext cx="2351956" cy="1013145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Tesi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(in sé, affermazione, momento astratto-intellettuale)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81237122-71D6-BC47-B7BD-39C1A213FF3C}"/>
              </a:ext>
            </a:extLst>
          </p:cNvPr>
          <p:cNvSpPr/>
          <p:nvPr/>
        </p:nvSpPr>
        <p:spPr>
          <a:xfrm>
            <a:off x="2535359" y="4021673"/>
            <a:ext cx="2160255" cy="1172354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momento in cui un concetto o un aspetto della realtà vengono posti in maniera astratta</a:t>
            </a:r>
          </a:p>
        </p:txBody>
      </p:sp>
      <p:sp>
        <p:nvSpPr>
          <p:cNvPr id="63" name="Rettangolo arrotondato 74">
            <a:extLst>
              <a:ext uri="{FF2B5EF4-FFF2-40B4-BE49-F238E27FC236}">
                <a16:creationId xmlns:a16="http://schemas.microsoft.com/office/drawing/2014/main" id="{CA1E9726-6431-8C4A-9EF5-1812BCACECA0}"/>
              </a:ext>
            </a:extLst>
          </p:cNvPr>
          <p:cNvSpPr/>
          <p:nvPr/>
        </p:nvSpPr>
        <p:spPr>
          <a:xfrm>
            <a:off x="4983598" y="4115514"/>
            <a:ext cx="2160255" cy="1172354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momento negativo, in cui la tesi viene negata e ribaltata nel suo opposto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8EFFCC8-D265-014C-9A59-FD9A9866F991}"/>
              </a:ext>
            </a:extLst>
          </p:cNvPr>
          <p:cNvSpPr txBox="1"/>
          <p:nvPr/>
        </p:nvSpPr>
        <p:spPr>
          <a:xfrm>
            <a:off x="7544692" y="3148174"/>
            <a:ext cx="1763173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BF90138C-B298-764B-BC92-98B2EA2E1177}"/>
              </a:ext>
            </a:extLst>
          </p:cNvPr>
          <p:cNvCxnSpPr/>
          <p:nvPr/>
        </p:nvCxnSpPr>
        <p:spPr>
          <a:xfrm>
            <a:off x="8430899" y="2973301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2B60DAC6-EB7B-CA4B-AFFD-FF890A9BB129}"/>
              </a:ext>
            </a:extLst>
          </p:cNvPr>
          <p:cNvCxnSpPr/>
          <p:nvPr/>
        </p:nvCxnSpPr>
        <p:spPr>
          <a:xfrm>
            <a:off x="8416764" y="3382798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A51229AC-F5BB-EF42-A981-24F922915A1D}"/>
              </a:ext>
            </a:extLst>
          </p:cNvPr>
          <p:cNvCxnSpPr/>
          <p:nvPr/>
        </p:nvCxnSpPr>
        <p:spPr>
          <a:xfrm>
            <a:off x="8437882" y="1895450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ttangolo arrotondato 73">
            <a:extLst>
              <a:ext uri="{FF2B5EF4-FFF2-40B4-BE49-F238E27FC236}">
                <a16:creationId xmlns:a16="http://schemas.microsoft.com/office/drawing/2014/main" id="{739DC580-225D-F74C-A9EF-6A6AF28F9292}"/>
              </a:ext>
            </a:extLst>
          </p:cNvPr>
          <p:cNvSpPr/>
          <p:nvPr/>
        </p:nvSpPr>
        <p:spPr>
          <a:xfrm>
            <a:off x="6912979" y="2171973"/>
            <a:ext cx="3422512" cy="792939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Sintesi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(in sé e per sé, negazione della negazione, momento positivo-razionale)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7" name="Rettangolo arrotondato 74">
            <a:extLst>
              <a:ext uri="{FF2B5EF4-FFF2-40B4-BE49-F238E27FC236}">
                <a16:creationId xmlns:a16="http://schemas.microsoft.com/office/drawing/2014/main" id="{4864917D-E281-2248-841C-BC75F4F736C7}"/>
              </a:ext>
            </a:extLst>
          </p:cNvPr>
          <p:cNvSpPr/>
          <p:nvPr/>
        </p:nvSpPr>
        <p:spPr>
          <a:xfrm>
            <a:off x="7332015" y="3659320"/>
            <a:ext cx="3100458" cy="1172354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momento in cui tesi e antitesi vengono ricomprese </a:t>
            </a: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in una realtà superiore che ne costituisce il fondamento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C4D2539-6654-D64C-B38B-1E93C39D8E06}"/>
              </a:ext>
            </a:extLst>
          </p:cNvPr>
          <p:cNvSpPr txBox="1"/>
          <p:nvPr/>
        </p:nvSpPr>
        <p:spPr>
          <a:xfrm>
            <a:off x="7535178" y="4993899"/>
            <a:ext cx="1763173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attraverso il</a:t>
            </a:r>
          </a:p>
        </p:txBody>
      </p:sp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F7325FA3-325E-E340-B16C-18D5E159BDC2}"/>
              </a:ext>
            </a:extLst>
          </p:cNvPr>
          <p:cNvCxnSpPr/>
          <p:nvPr/>
        </p:nvCxnSpPr>
        <p:spPr>
          <a:xfrm>
            <a:off x="8421385" y="4819026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18C08954-BF90-B542-863F-F02C9C653EBF}"/>
              </a:ext>
            </a:extLst>
          </p:cNvPr>
          <p:cNvCxnSpPr/>
          <p:nvPr/>
        </p:nvCxnSpPr>
        <p:spPr>
          <a:xfrm>
            <a:off x="8407250" y="5228523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ttangolo arrotondato 73">
            <a:extLst>
              <a:ext uri="{FF2B5EF4-FFF2-40B4-BE49-F238E27FC236}">
                <a16:creationId xmlns:a16="http://schemas.microsoft.com/office/drawing/2014/main" id="{E40AD4D7-6F82-F842-B60A-6294C74FF0E1}"/>
              </a:ext>
            </a:extLst>
          </p:cNvPr>
          <p:cNvSpPr/>
          <p:nvPr/>
        </p:nvSpPr>
        <p:spPr>
          <a:xfrm>
            <a:off x="7336635" y="5503596"/>
            <a:ext cx="2160257" cy="792939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superamento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it-IT" i="1" dirty="0" err="1">
                <a:solidFill>
                  <a:schemeClr val="tx1"/>
                </a:solidFill>
                <a:latin typeface="Arial"/>
                <a:cs typeface="Arial"/>
              </a:rPr>
              <a:t>Aufhebung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94FE019-006B-3448-838C-F386246D35A5}"/>
              </a:ext>
            </a:extLst>
          </p:cNvPr>
          <p:cNvSpPr txBox="1"/>
          <p:nvPr/>
        </p:nvSpPr>
        <p:spPr>
          <a:xfrm>
            <a:off x="6672713" y="5793351"/>
            <a:ext cx="570627" cy="30777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cioè</a:t>
            </a:r>
          </a:p>
        </p:txBody>
      </p:sp>
      <p:cxnSp>
        <p:nvCxnSpPr>
          <p:cNvPr id="68" name="Connettore 1 67">
            <a:extLst>
              <a:ext uri="{FF2B5EF4-FFF2-40B4-BE49-F238E27FC236}">
                <a16:creationId xmlns:a16="http://schemas.microsoft.com/office/drawing/2014/main" id="{6090CDDB-438F-E846-B95C-D3CF45E511C4}"/>
              </a:ext>
            </a:extLst>
          </p:cNvPr>
          <p:cNvCxnSpPr>
            <a:cxnSpLocks/>
          </p:cNvCxnSpPr>
          <p:nvPr/>
        </p:nvCxnSpPr>
        <p:spPr>
          <a:xfrm flipH="1">
            <a:off x="7116139" y="5931973"/>
            <a:ext cx="215876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BC2FD3F1-3BFF-6C40-A97C-8D0A74CB939F}"/>
              </a:ext>
            </a:extLst>
          </p:cNvPr>
          <p:cNvCxnSpPr>
            <a:cxnSpLocks/>
          </p:cNvCxnSpPr>
          <p:nvPr/>
        </p:nvCxnSpPr>
        <p:spPr>
          <a:xfrm flipH="1">
            <a:off x="6547822" y="5947240"/>
            <a:ext cx="203465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ttangolo arrotondato 74">
            <a:extLst>
              <a:ext uri="{FF2B5EF4-FFF2-40B4-BE49-F238E27FC236}">
                <a16:creationId xmlns:a16="http://schemas.microsoft.com/office/drawing/2014/main" id="{C2CD0EEB-944C-FE42-B80E-4121CD54CF53}"/>
              </a:ext>
            </a:extLst>
          </p:cNvPr>
          <p:cNvSpPr/>
          <p:nvPr/>
        </p:nvSpPr>
        <p:spPr>
          <a:xfrm>
            <a:off x="2561096" y="5374420"/>
            <a:ext cx="3984416" cy="1165289"/>
          </a:xfrm>
          <a:prstGeom prst="roundRect">
            <a:avLst/>
          </a:prstGeom>
          <a:solidFill>
            <a:srgbClr val="CCE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il processo attraverso cui un concetto o un aspetto della realtà sono negati, e al tempo stesso conservati e innalzati a un livello superiore</a:t>
            </a:r>
          </a:p>
        </p:txBody>
      </p:sp>
    </p:spTree>
    <p:extLst>
      <p:ext uri="{BB962C8B-B14F-4D97-AF65-F5344CB8AC3E}">
        <p14:creationId xmlns:p14="http://schemas.microsoft.com/office/powerpoint/2010/main" val="141251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650277" y="5043491"/>
            <a:ext cx="2184158" cy="30777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conosce in questo modo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4855994" y="4833829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841859" y="5363398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974408" y="3150329"/>
            <a:ext cx="1763173" cy="276999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200" dirty="0">
                <a:solidFill>
                  <a:prstClr val="black"/>
                </a:solidFill>
                <a:latin typeface="Arial"/>
                <a:cs typeface="Arial"/>
              </a:rPr>
              <a:t>quando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4860615" y="2975456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4846480" y="3384953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6376179" y="3150328"/>
            <a:ext cx="1763173" cy="276999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200" dirty="0">
                <a:solidFill>
                  <a:prstClr val="black"/>
                </a:solidFill>
                <a:latin typeface="Arial"/>
                <a:cs typeface="Arial"/>
              </a:rPr>
              <a:t>quando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7262484" y="2975456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7257863" y="3384953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867598" y="1897605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7269467" y="1897605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cxnSpLocks/>
          </p:cNvCxnSpPr>
          <p:nvPr/>
        </p:nvCxnSpPr>
        <p:spPr>
          <a:xfrm>
            <a:off x="4858084" y="1893095"/>
            <a:ext cx="2411284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5182140" y="1425707"/>
            <a:ext cx="2096742" cy="30777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può avvenire in modo</a:t>
            </a:r>
          </a:p>
        </p:txBody>
      </p:sp>
      <p:cxnSp>
        <p:nvCxnSpPr>
          <p:cNvPr id="56" name="Connettore 1 55"/>
          <p:cNvCxnSpPr/>
          <p:nvPr/>
        </p:nvCxnSpPr>
        <p:spPr>
          <a:xfrm>
            <a:off x="6076440" y="1271249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6063726" y="1681279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62">
            <a:extLst>
              <a:ext uri="{FF2B5EF4-FFF2-40B4-BE49-F238E27FC236}">
                <a16:creationId xmlns:a16="http://schemas.microsoft.com/office/drawing/2014/main" id="{F915B001-FD5F-5942-B06D-C6A0019613D4}"/>
              </a:ext>
            </a:extLst>
          </p:cNvPr>
          <p:cNvSpPr/>
          <p:nvPr/>
        </p:nvSpPr>
        <p:spPr>
          <a:xfrm>
            <a:off x="3650277" y="632659"/>
            <a:ext cx="4826899" cy="637791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LA CONOSCENZA</a:t>
            </a:r>
          </a:p>
        </p:txBody>
      </p:sp>
      <p:sp>
        <p:nvSpPr>
          <p:cNvPr id="46" name="Rettangolo arrotondato 73">
            <a:extLst>
              <a:ext uri="{FF2B5EF4-FFF2-40B4-BE49-F238E27FC236}">
                <a16:creationId xmlns:a16="http://schemas.microsoft.com/office/drawing/2014/main" id="{EE7647F6-7A08-1B47-B5DB-B15DC7A8AAFE}"/>
              </a:ext>
            </a:extLst>
          </p:cNvPr>
          <p:cNvSpPr/>
          <p:nvPr/>
        </p:nvSpPr>
        <p:spPr>
          <a:xfrm>
            <a:off x="6182256" y="2168422"/>
            <a:ext cx="2160257" cy="792939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concreto</a:t>
            </a:r>
          </a:p>
        </p:txBody>
      </p:sp>
      <p:sp>
        <p:nvSpPr>
          <p:cNvPr id="51" name="Rettangolo arrotondato 73">
            <a:extLst>
              <a:ext uri="{FF2B5EF4-FFF2-40B4-BE49-F238E27FC236}">
                <a16:creationId xmlns:a16="http://schemas.microsoft.com/office/drawing/2014/main" id="{A7A14786-15E8-1E4F-ADDE-99C3D0F2028E}"/>
              </a:ext>
            </a:extLst>
          </p:cNvPr>
          <p:cNvSpPr/>
          <p:nvPr/>
        </p:nvSpPr>
        <p:spPr>
          <a:xfrm>
            <a:off x="3787470" y="2174128"/>
            <a:ext cx="2160257" cy="792939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astratto</a:t>
            </a: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81237122-71D6-BC47-B7BD-39C1A213FF3C}"/>
              </a:ext>
            </a:extLst>
          </p:cNvPr>
          <p:cNvSpPr/>
          <p:nvPr/>
        </p:nvSpPr>
        <p:spPr>
          <a:xfrm>
            <a:off x="3171826" y="3661475"/>
            <a:ext cx="2750162" cy="1172354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l’oggetto è considerato a prescindere da tutte le sue relazioni</a:t>
            </a:r>
          </a:p>
        </p:txBody>
      </p: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11F50293-260E-744D-905A-BA98A503DB02}"/>
              </a:ext>
            </a:extLst>
          </p:cNvPr>
          <p:cNvCxnSpPr/>
          <p:nvPr/>
        </p:nvCxnSpPr>
        <p:spPr>
          <a:xfrm>
            <a:off x="7262386" y="4831674"/>
            <a:ext cx="0" cy="21181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A8ECE355-1A67-AD4D-910A-547C6812BC9B}"/>
              </a:ext>
            </a:extLst>
          </p:cNvPr>
          <p:cNvCxnSpPr/>
          <p:nvPr/>
        </p:nvCxnSpPr>
        <p:spPr>
          <a:xfrm>
            <a:off x="7248251" y="5361243"/>
            <a:ext cx="0" cy="27652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tangolo arrotondato 74">
            <a:extLst>
              <a:ext uri="{FF2B5EF4-FFF2-40B4-BE49-F238E27FC236}">
                <a16:creationId xmlns:a16="http://schemas.microsoft.com/office/drawing/2014/main" id="{CA1E9726-6431-8C4A-9EF5-1812BCACECA0}"/>
              </a:ext>
            </a:extLst>
          </p:cNvPr>
          <p:cNvSpPr/>
          <p:nvPr/>
        </p:nvSpPr>
        <p:spPr>
          <a:xfrm>
            <a:off x="6168124" y="3659320"/>
            <a:ext cx="2990164" cy="1172354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l’oggetto è compreso all’interno del contesto, nella totalità di cui è parte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57E8A1D-CB83-CF44-A3F1-7EB9CB04066A}"/>
              </a:ext>
            </a:extLst>
          </p:cNvPr>
          <p:cNvSpPr txBox="1"/>
          <p:nvPr/>
        </p:nvSpPr>
        <p:spPr>
          <a:xfrm>
            <a:off x="6262636" y="5043491"/>
            <a:ext cx="2367014" cy="30777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conosce in questo modo</a:t>
            </a:r>
          </a:p>
        </p:txBody>
      </p:sp>
      <p:sp>
        <p:nvSpPr>
          <p:cNvPr id="40" name="Rettangolo arrotondato 73">
            <a:extLst>
              <a:ext uri="{FF2B5EF4-FFF2-40B4-BE49-F238E27FC236}">
                <a16:creationId xmlns:a16="http://schemas.microsoft.com/office/drawing/2014/main" id="{D1A410EB-7430-894E-BA96-45863F7E5734}"/>
              </a:ext>
            </a:extLst>
          </p:cNvPr>
          <p:cNvSpPr/>
          <p:nvPr/>
        </p:nvSpPr>
        <p:spPr>
          <a:xfrm>
            <a:off x="6182256" y="5637766"/>
            <a:ext cx="2160257" cy="792939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la facoltà</a:t>
            </a:r>
          </a:p>
          <a:p>
            <a:pPr algn="ctr" defTabSz="45720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della 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ragione</a:t>
            </a:r>
          </a:p>
        </p:txBody>
      </p:sp>
      <p:sp>
        <p:nvSpPr>
          <p:cNvPr id="47" name="Rettangolo arrotondato 73">
            <a:extLst>
              <a:ext uri="{FF2B5EF4-FFF2-40B4-BE49-F238E27FC236}">
                <a16:creationId xmlns:a16="http://schemas.microsoft.com/office/drawing/2014/main" id="{C5409156-F065-4844-AF63-CA2FD746EC87}"/>
              </a:ext>
            </a:extLst>
          </p:cNvPr>
          <p:cNvSpPr/>
          <p:nvPr/>
        </p:nvSpPr>
        <p:spPr>
          <a:xfrm>
            <a:off x="3787470" y="5643472"/>
            <a:ext cx="2160257" cy="792939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la facoltà dell’</a:t>
            </a:r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intelletto</a:t>
            </a:r>
          </a:p>
        </p:txBody>
      </p:sp>
    </p:spTree>
    <p:extLst>
      <p:ext uri="{BB962C8B-B14F-4D97-AF65-F5344CB8AC3E}">
        <p14:creationId xmlns:p14="http://schemas.microsoft.com/office/powerpoint/2010/main" val="334100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onnettore 1 103"/>
          <p:cNvCxnSpPr>
            <a:cxnSpLocks/>
          </p:cNvCxnSpPr>
          <p:nvPr/>
        </p:nvCxnSpPr>
        <p:spPr>
          <a:xfrm flipV="1">
            <a:off x="6891456" y="5733604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>
            <a:off x="6899168" y="5745509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62">
            <a:extLst>
              <a:ext uri="{FF2B5EF4-FFF2-40B4-BE49-F238E27FC236}">
                <a16:creationId xmlns:a16="http://schemas.microsoft.com/office/drawing/2014/main" id="{5951F639-E754-DC4C-BC1B-2C8305084003}"/>
              </a:ext>
            </a:extLst>
          </p:cNvPr>
          <p:cNvSpPr/>
          <p:nvPr/>
        </p:nvSpPr>
        <p:spPr>
          <a:xfrm>
            <a:off x="1176123" y="2119532"/>
            <a:ext cx="1510468" cy="927582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IL SISTEMA HEGELIANO</a:t>
            </a:r>
            <a:endParaRPr lang="it-IT" sz="1600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Rettangolo arrotondato 73">
            <a:extLst>
              <a:ext uri="{FF2B5EF4-FFF2-40B4-BE49-F238E27FC236}">
                <a16:creationId xmlns:a16="http://schemas.microsoft.com/office/drawing/2014/main" id="{24A0984C-8940-AD47-A963-809FE066A28E}"/>
              </a:ext>
            </a:extLst>
          </p:cNvPr>
          <p:cNvSpPr/>
          <p:nvPr/>
        </p:nvSpPr>
        <p:spPr>
          <a:xfrm>
            <a:off x="5495252" y="5820935"/>
            <a:ext cx="1175121" cy="616073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Spirito assoluto</a:t>
            </a:r>
          </a:p>
        </p:txBody>
      </p:sp>
      <p:sp>
        <p:nvSpPr>
          <p:cNvPr id="67" name="Rettangolo arrotondato 74">
            <a:extLst>
              <a:ext uri="{FF2B5EF4-FFF2-40B4-BE49-F238E27FC236}">
                <a16:creationId xmlns:a16="http://schemas.microsoft.com/office/drawing/2014/main" id="{74A93BC8-5309-E54C-A94C-D7D0BF420A64}"/>
              </a:ext>
            </a:extLst>
          </p:cNvPr>
          <p:cNvSpPr/>
          <p:nvPr/>
        </p:nvSpPr>
        <p:spPr>
          <a:xfrm>
            <a:off x="7140467" y="5586880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arte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2DDA520-790B-7C41-A2EB-95C23F2D3164}"/>
              </a:ext>
            </a:extLst>
          </p:cNvPr>
          <p:cNvCxnSpPr>
            <a:cxnSpLocks/>
          </p:cNvCxnSpPr>
          <p:nvPr/>
        </p:nvCxnSpPr>
        <p:spPr>
          <a:xfrm>
            <a:off x="6684308" y="6137934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74">
            <a:extLst>
              <a:ext uri="{FF2B5EF4-FFF2-40B4-BE49-F238E27FC236}">
                <a16:creationId xmlns:a16="http://schemas.microsoft.com/office/drawing/2014/main" id="{1DF8B8BE-EE1E-CF42-8FA4-4936B0DFE2A3}"/>
              </a:ext>
            </a:extLst>
          </p:cNvPr>
          <p:cNvSpPr/>
          <p:nvPr/>
        </p:nvSpPr>
        <p:spPr>
          <a:xfrm>
            <a:off x="7187794" y="5980610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religione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098F46ED-FA6F-9D4E-918B-4F6181B9A15C}"/>
              </a:ext>
            </a:extLst>
          </p:cNvPr>
          <p:cNvCxnSpPr>
            <a:cxnSpLocks/>
          </p:cNvCxnSpPr>
          <p:nvPr/>
        </p:nvCxnSpPr>
        <p:spPr>
          <a:xfrm>
            <a:off x="6891456" y="6542264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ttangolo arrotondato 74">
            <a:extLst>
              <a:ext uri="{FF2B5EF4-FFF2-40B4-BE49-F238E27FC236}">
                <a16:creationId xmlns:a16="http://schemas.microsoft.com/office/drawing/2014/main" id="{A973105E-4AB4-994A-84AE-E41A9B26526A}"/>
              </a:ext>
            </a:extLst>
          </p:cNvPr>
          <p:cNvSpPr/>
          <p:nvPr/>
        </p:nvSpPr>
        <p:spPr>
          <a:xfrm>
            <a:off x="7149705" y="6385515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filosofia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6EF796F-7499-8B43-A4D1-41B8C8A5689C}"/>
              </a:ext>
            </a:extLst>
          </p:cNvPr>
          <p:cNvCxnSpPr>
            <a:cxnSpLocks/>
          </p:cNvCxnSpPr>
          <p:nvPr/>
        </p:nvCxnSpPr>
        <p:spPr>
          <a:xfrm>
            <a:off x="5257782" y="3308659"/>
            <a:ext cx="20975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3BFA2FE3-3A06-F84F-8F97-9884119D3F64}"/>
              </a:ext>
            </a:extLst>
          </p:cNvPr>
          <p:cNvCxnSpPr>
            <a:cxnSpLocks/>
          </p:cNvCxnSpPr>
          <p:nvPr/>
        </p:nvCxnSpPr>
        <p:spPr>
          <a:xfrm flipH="1" flipV="1">
            <a:off x="5257782" y="3321421"/>
            <a:ext cx="23764" cy="2848521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85517325-89DB-EB49-B552-6D6DC66FFE37}"/>
              </a:ext>
            </a:extLst>
          </p:cNvPr>
          <p:cNvSpPr txBox="1"/>
          <p:nvPr/>
        </p:nvSpPr>
        <p:spPr>
          <a:xfrm>
            <a:off x="2874613" y="2308450"/>
            <a:ext cx="797991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si articola in</a:t>
            </a:r>
          </a:p>
        </p:txBody>
      </p:sp>
      <p:cxnSp>
        <p:nvCxnSpPr>
          <p:cNvPr id="126" name="Connettore 1 125">
            <a:extLst>
              <a:ext uri="{FF2B5EF4-FFF2-40B4-BE49-F238E27FC236}">
                <a16:creationId xmlns:a16="http://schemas.microsoft.com/office/drawing/2014/main" id="{A9F8CAF9-2930-4F48-B75C-FEA5FC00AA60}"/>
              </a:ext>
            </a:extLst>
          </p:cNvPr>
          <p:cNvCxnSpPr/>
          <p:nvPr/>
        </p:nvCxnSpPr>
        <p:spPr>
          <a:xfrm>
            <a:off x="2686591" y="2637535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1EE0583E-4589-D44E-8A71-C85C0298C99F}"/>
              </a:ext>
            </a:extLst>
          </p:cNvPr>
          <p:cNvCxnSpPr>
            <a:cxnSpLocks/>
          </p:cNvCxnSpPr>
          <p:nvPr/>
        </p:nvCxnSpPr>
        <p:spPr>
          <a:xfrm flipV="1">
            <a:off x="6872979" y="4073192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B9F8AED-F4BD-B246-9119-4B8A8ACF0525}"/>
              </a:ext>
            </a:extLst>
          </p:cNvPr>
          <p:cNvCxnSpPr/>
          <p:nvPr/>
        </p:nvCxnSpPr>
        <p:spPr>
          <a:xfrm>
            <a:off x="6880691" y="4085097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73">
            <a:extLst>
              <a:ext uri="{FF2B5EF4-FFF2-40B4-BE49-F238E27FC236}">
                <a16:creationId xmlns:a16="http://schemas.microsoft.com/office/drawing/2014/main" id="{5B688967-4388-3940-938F-6F1E11FFD82D}"/>
              </a:ext>
            </a:extLst>
          </p:cNvPr>
          <p:cNvSpPr/>
          <p:nvPr/>
        </p:nvSpPr>
        <p:spPr>
          <a:xfrm>
            <a:off x="5476775" y="4160523"/>
            <a:ext cx="1175121" cy="616073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Spirito oggettivo</a:t>
            </a:r>
          </a:p>
        </p:txBody>
      </p:sp>
      <p:sp>
        <p:nvSpPr>
          <p:cNvPr id="61" name="Rettangolo arrotondato 74">
            <a:extLst>
              <a:ext uri="{FF2B5EF4-FFF2-40B4-BE49-F238E27FC236}">
                <a16:creationId xmlns:a16="http://schemas.microsoft.com/office/drawing/2014/main" id="{1CA5B912-EA19-8848-B468-8C5553CE5662}"/>
              </a:ext>
            </a:extLst>
          </p:cNvPr>
          <p:cNvSpPr/>
          <p:nvPr/>
        </p:nvSpPr>
        <p:spPr>
          <a:xfrm>
            <a:off x="7121990" y="3926468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diritto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E5C2542E-76CF-0643-8253-D7A4CBCC24B5}"/>
              </a:ext>
            </a:extLst>
          </p:cNvPr>
          <p:cNvCxnSpPr>
            <a:cxnSpLocks/>
          </p:cNvCxnSpPr>
          <p:nvPr/>
        </p:nvCxnSpPr>
        <p:spPr>
          <a:xfrm>
            <a:off x="6665831" y="4477522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ttangolo arrotondato 74">
            <a:extLst>
              <a:ext uri="{FF2B5EF4-FFF2-40B4-BE49-F238E27FC236}">
                <a16:creationId xmlns:a16="http://schemas.microsoft.com/office/drawing/2014/main" id="{19324D30-0507-084D-B9E1-07EE7245B14E}"/>
              </a:ext>
            </a:extLst>
          </p:cNvPr>
          <p:cNvSpPr/>
          <p:nvPr/>
        </p:nvSpPr>
        <p:spPr>
          <a:xfrm>
            <a:off x="7121990" y="4324997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moralità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6420CCE9-6124-0243-93B3-9D2E45EF382B}"/>
              </a:ext>
            </a:extLst>
          </p:cNvPr>
          <p:cNvCxnSpPr>
            <a:cxnSpLocks/>
          </p:cNvCxnSpPr>
          <p:nvPr/>
        </p:nvCxnSpPr>
        <p:spPr>
          <a:xfrm>
            <a:off x="6872979" y="4881852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ttangolo arrotondato 74">
            <a:extLst>
              <a:ext uri="{FF2B5EF4-FFF2-40B4-BE49-F238E27FC236}">
                <a16:creationId xmlns:a16="http://schemas.microsoft.com/office/drawing/2014/main" id="{D22E33E7-B990-B146-A3CC-517889F31963}"/>
              </a:ext>
            </a:extLst>
          </p:cNvPr>
          <p:cNvSpPr/>
          <p:nvPr/>
        </p:nvSpPr>
        <p:spPr>
          <a:xfrm>
            <a:off x="7131228" y="4725103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eticità</a:t>
            </a:r>
          </a:p>
        </p:txBody>
      </p:sp>
      <p:cxnSp>
        <p:nvCxnSpPr>
          <p:cNvPr id="75" name="Connettore 1 74">
            <a:extLst>
              <a:ext uri="{FF2B5EF4-FFF2-40B4-BE49-F238E27FC236}">
                <a16:creationId xmlns:a16="http://schemas.microsoft.com/office/drawing/2014/main" id="{C75817FA-875F-6346-A5A2-7452E857F307}"/>
              </a:ext>
            </a:extLst>
          </p:cNvPr>
          <p:cNvCxnSpPr>
            <a:cxnSpLocks/>
          </p:cNvCxnSpPr>
          <p:nvPr/>
        </p:nvCxnSpPr>
        <p:spPr>
          <a:xfrm flipV="1">
            <a:off x="6863741" y="2879190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14D71C33-E722-044A-8896-B1F2BB7BAD13}"/>
              </a:ext>
            </a:extLst>
          </p:cNvPr>
          <p:cNvCxnSpPr/>
          <p:nvPr/>
        </p:nvCxnSpPr>
        <p:spPr>
          <a:xfrm>
            <a:off x="6871453" y="2891095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ttangolo arrotondato 73">
            <a:extLst>
              <a:ext uri="{FF2B5EF4-FFF2-40B4-BE49-F238E27FC236}">
                <a16:creationId xmlns:a16="http://schemas.microsoft.com/office/drawing/2014/main" id="{289260EE-8FBB-F34F-94B0-008EFCDB1AD7}"/>
              </a:ext>
            </a:extLst>
          </p:cNvPr>
          <p:cNvSpPr/>
          <p:nvPr/>
        </p:nvSpPr>
        <p:spPr>
          <a:xfrm>
            <a:off x="5467537" y="2966521"/>
            <a:ext cx="1175121" cy="616073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Spirito soggettivo</a:t>
            </a:r>
          </a:p>
        </p:txBody>
      </p:sp>
      <p:sp>
        <p:nvSpPr>
          <p:cNvPr id="78" name="Rettangolo arrotondato 74">
            <a:extLst>
              <a:ext uri="{FF2B5EF4-FFF2-40B4-BE49-F238E27FC236}">
                <a16:creationId xmlns:a16="http://schemas.microsoft.com/office/drawing/2014/main" id="{9BDA4178-B125-6D43-A067-3B325D2DDC52}"/>
              </a:ext>
            </a:extLst>
          </p:cNvPr>
          <p:cNvSpPr/>
          <p:nvPr/>
        </p:nvSpPr>
        <p:spPr>
          <a:xfrm>
            <a:off x="7112752" y="2732466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antropologia</a:t>
            </a:r>
          </a:p>
        </p:txBody>
      </p: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25D15657-E73E-6B48-94D4-47159736C43B}"/>
              </a:ext>
            </a:extLst>
          </p:cNvPr>
          <p:cNvCxnSpPr>
            <a:cxnSpLocks/>
          </p:cNvCxnSpPr>
          <p:nvPr/>
        </p:nvCxnSpPr>
        <p:spPr>
          <a:xfrm>
            <a:off x="6656593" y="3283520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ttangolo arrotondato 74">
            <a:extLst>
              <a:ext uri="{FF2B5EF4-FFF2-40B4-BE49-F238E27FC236}">
                <a16:creationId xmlns:a16="http://schemas.microsoft.com/office/drawing/2014/main" id="{256E3343-EF08-4647-8B46-98B03A77B0A9}"/>
              </a:ext>
            </a:extLst>
          </p:cNvPr>
          <p:cNvSpPr/>
          <p:nvPr/>
        </p:nvSpPr>
        <p:spPr>
          <a:xfrm>
            <a:off x="7112752" y="3130995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fenomenologia</a:t>
            </a:r>
          </a:p>
        </p:txBody>
      </p: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8B96793D-4D5E-7B45-B677-BE69150B156B}"/>
              </a:ext>
            </a:extLst>
          </p:cNvPr>
          <p:cNvCxnSpPr>
            <a:cxnSpLocks/>
          </p:cNvCxnSpPr>
          <p:nvPr/>
        </p:nvCxnSpPr>
        <p:spPr>
          <a:xfrm>
            <a:off x="6863741" y="3687850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ttangolo arrotondato 74">
            <a:extLst>
              <a:ext uri="{FF2B5EF4-FFF2-40B4-BE49-F238E27FC236}">
                <a16:creationId xmlns:a16="http://schemas.microsoft.com/office/drawing/2014/main" id="{822EC9AD-C6BE-5E45-8707-0FC6AC528053}"/>
              </a:ext>
            </a:extLst>
          </p:cNvPr>
          <p:cNvSpPr/>
          <p:nvPr/>
        </p:nvSpPr>
        <p:spPr>
          <a:xfrm>
            <a:off x="7121990" y="3531101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psicologia</a:t>
            </a:r>
          </a:p>
        </p:txBody>
      </p: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78F7AC5E-96D4-1A4B-971D-D62FDF4ADDFD}"/>
              </a:ext>
            </a:extLst>
          </p:cNvPr>
          <p:cNvCxnSpPr>
            <a:cxnSpLocks/>
          </p:cNvCxnSpPr>
          <p:nvPr/>
        </p:nvCxnSpPr>
        <p:spPr>
          <a:xfrm>
            <a:off x="5281547" y="6169940"/>
            <a:ext cx="213705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907D3D23-B0B4-5949-AFD8-CB6DDC4EF1A1}"/>
              </a:ext>
            </a:extLst>
          </p:cNvPr>
          <p:cNvCxnSpPr>
            <a:cxnSpLocks/>
          </p:cNvCxnSpPr>
          <p:nvPr/>
        </p:nvCxnSpPr>
        <p:spPr>
          <a:xfrm>
            <a:off x="5174006" y="4477004"/>
            <a:ext cx="293531" cy="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ttangolo arrotondato 73">
            <a:extLst>
              <a:ext uri="{FF2B5EF4-FFF2-40B4-BE49-F238E27FC236}">
                <a16:creationId xmlns:a16="http://schemas.microsoft.com/office/drawing/2014/main" id="{B0B73069-C939-7A47-89E3-D347E8BF187D}"/>
              </a:ext>
            </a:extLst>
          </p:cNvPr>
          <p:cNvSpPr/>
          <p:nvPr/>
        </p:nvSpPr>
        <p:spPr>
          <a:xfrm>
            <a:off x="4040996" y="3666264"/>
            <a:ext cx="1132453" cy="160458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b="1" dirty="0">
                <a:solidFill>
                  <a:prstClr val="black"/>
                </a:solidFill>
                <a:latin typeface="Arial"/>
                <a:cs typeface="Arial"/>
              </a:rPr>
              <a:t>filosofia dello Spirito 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(«Idea che ritorna in sé»)</a:t>
            </a:r>
          </a:p>
        </p:txBody>
      </p:sp>
      <p:cxnSp>
        <p:nvCxnSpPr>
          <p:cNvPr id="121" name="Connettore 1 120">
            <a:extLst>
              <a:ext uri="{FF2B5EF4-FFF2-40B4-BE49-F238E27FC236}">
                <a16:creationId xmlns:a16="http://schemas.microsoft.com/office/drawing/2014/main" id="{BA1AB291-4312-3D49-A923-CB15E95071CD}"/>
              </a:ext>
            </a:extLst>
          </p:cNvPr>
          <p:cNvCxnSpPr>
            <a:cxnSpLocks/>
          </p:cNvCxnSpPr>
          <p:nvPr/>
        </p:nvCxnSpPr>
        <p:spPr>
          <a:xfrm flipV="1">
            <a:off x="8888649" y="4483778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>
            <a:extLst>
              <a:ext uri="{FF2B5EF4-FFF2-40B4-BE49-F238E27FC236}">
                <a16:creationId xmlns:a16="http://schemas.microsoft.com/office/drawing/2014/main" id="{FAFB8C5C-E5B0-6046-B087-ABD3B9DE94E0}"/>
              </a:ext>
            </a:extLst>
          </p:cNvPr>
          <p:cNvCxnSpPr/>
          <p:nvPr/>
        </p:nvCxnSpPr>
        <p:spPr>
          <a:xfrm>
            <a:off x="8896361" y="4495683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ttangolo arrotondato 74">
            <a:extLst>
              <a:ext uri="{FF2B5EF4-FFF2-40B4-BE49-F238E27FC236}">
                <a16:creationId xmlns:a16="http://schemas.microsoft.com/office/drawing/2014/main" id="{188BE606-2948-384C-A95C-E1E174FA331F}"/>
              </a:ext>
            </a:extLst>
          </p:cNvPr>
          <p:cNvSpPr/>
          <p:nvPr/>
        </p:nvSpPr>
        <p:spPr>
          <a:xfrm>
            <a:off x="9137660" y="4337054"/>
            <a:ext cx="1293670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famiglia</a:t>
            </a:r>
          </a:p>
        </p:txBody>
      </p: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1309F331-0769-F34A-A575-F09C78D22B44}"/>
              </a:ext>
            </a:extLst>
          </p:cNvPr>
          <p:cNvCxnSpPr>
            <a:cxnSpLocks/>
          </p:cNvCxnSpPr>
          <p:nvPr/>
        </p:nvCxnSpPr>
        <p:spPr>
          <a:xfrm>
            <a:off x="8681501" y="4888108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ttangolo arrotondato 74">
            <a:extLst>
              <a:ext uri="{FF2B5EF4-FFF2-40B4-BE49-F238E27FC236}">
                <a16:creationId xmlns:a16="http://schemas.microsoft.com/office/drawing/2014/main" id="{45105D4C-7822-B844-B444-B67963880296}"/>
              </a:ext>
            </a:extLst>
          </p:cNvPr>
          <p:cNvSpPr/>
          <p:nvPr/>
        </p:nvSpPr>
        <p:spPr>
          <a:xfrm>
            <a:off x="9137660" y="4735583"/>
            <a:ext cx="1293670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società civile</a:t>
            </a:r>
          </a:p>
        </p:txBody>
      </p:sp>
      <p:cxnSp>
        <p:nvCxnSpPr>
          <p:cNvPr id="128" name="Connettore 2 127">
            <a:extLst>
              <a:ext uri="{FF2B5EF4-FFF2-40B4-BE49-F238E27FC236}">
                <a16:creationId xmlns:a16="http://schemas.microsoft.com/office/drawing/2014/main" id="{608EB265-90D4-1C40-B35A-5959D80F12BB}"/>
              </a:ext>
            </a:extLst>
          </p:cNvPr>
          <p:cNvCxnSpPr>
            <a:cxnSpLocks/>
          </p:cNvCxnSpPr>
          <p:nvPr/>
        </p:nvCxnSpPr>
        <p:spPr>
          <a:xfrm>
            <a:off x="8888649" y="5292438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ttangolo arrotondato 74">
            <a:extLst>
              <a:ext uri="{FF2B5EF4-FFF2-40B4-BE49-F238E27FC236}">
                <a16:creationId xmlns:a16="http://schemas.microsoft.com/office/drawing/2014/main" id="{8436B6D1-869B-784E-BE40-1D1B52B45827}"/>
              </a:ext>
            </a:extLst>
          </p:cNvPr>
          <p:cNvSpPr/>
          <p:nvPr/>
        </p:nvSpPr>
        <p:spPr>
          <a:xfrm>
            <a:off x="9146898" y="5135689"/>
            <a:ext cx="1293670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Stato</a:t>
            </a:r>
          </a:p>
        </p:txBody>
      </p:sp>
      <p:cxnSp>
        <p:nvCxnSpPr>
          <p:cNvPr id="130" name="Connettore 1 129">
            <a:extLst>
              <a:ext uri="{FF2B5EF4-FFF2-40B4-BE49-F238E27FC236}">
                <a16:creationId xmlns:a16="http://schemas.microsoft.com/office/drawing/2014/main" id="{ADA0D26F-33E3-E24B-98BC-705F47703584}"/>
              </a:ext>
            </a:extLst>
          </p:cNvPr>
          <p:cNvCxnSpPr/>
          <p:nvPr/>
        </p:nvCxnSpPr>
        <p:spPr>
          <a:xfrm>
            <a:off x="3750332" y="2637535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1 130">
            <a:extLst>
              <a:ext uri="{FF2B5EF4-FFF2-40B4-BE49-F238E27FC236}">
                <a16:creationId xmlns:a16="http://schemas.microsoft.com/office/drawing/2014/main" id="{F35AC3E0-DDA2-E848-A945-D729EE6DD864}"/>
              </a:ext>
            </a:extLst>
          </p:cNvPr>
          <p:cNvCxnSpPr>
            <a:cxnSpLocks/>
          </p:cNvCxnSpPr>
          <p:nvPr/>
        </p:nvCxnSpPr>
        <p:spPr>
          <a:xfrm flipH="1" flipV="1">
            <a:off x="3888818" y="789195"/>
            <a:ext cx="14565" cy="3705183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2 132">
            <a:extLst>
              <a:ext uri="{FF2B5EF4-FFF2-40B4-BE49-F238E27FC236}">
                <a16:creationId xmlns:a16="http://schemas.microsoft.com/office/drawing/2014/main" id="{206788F2-8353-184F-9467-4A0DC9A998A9}"/>
              </a:ext>
            </a:extLst>
          </p:cNvPr>
          <p:cNvCxnSpPr>
            <a:cxnSpLocks/>
          </p:cNvCxnSpPr>
          <p:nvPr/>
        </p:nvCxnSpPr>
        <p:spPr>
          <a:xfrm>
            <a:off x="3917060" y="4494378"/>
            <a:ext cx="150801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2 133">
            <a:extLst>
              <a:ext uri="{FF2B5EF4-FFF2-40B4-BE49-F238E27FC236}">
                <a16:creationId xmlns:a16="http://schemas.microsoft.com/office/drawing/2014/main" id="{49D37CFA-D1F0-384F-ACCE-0E05F787A45B}"/>
              </a:ext>
            </a:extLst>
          </p:cNvPr>
          <p:cNvCxnSpPr>
            <a:cxnSpLocks/>
          </p:cNvCxnSpPr>
          <p:nvPr/>
        </p:nvCxnSpPr>
        <p:spPr>
          <a:xfrm>
            <a:off x="5157665" y="2037932"/>
            <a:ext cx="293531" cy="1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ttangolo arrotondato 73">
            <a:extLst>
              <a:ext uri="{FF2B5EF4-FFF2-40B4-BE49-F238E27FC236}">
                <a16:creationId xmlns:a16="http://schemas.microsoft.com/office/drawing/2014/main" id="{90514DD6-702C-4243-95EE-DD4C2133D1DF}"/>
              </a:ext>
            </a:extLst>
          </p:cNvPr>
          <p:cNvSpPr/>
          <p:nvPr/>
        </p:nvSpPr>
        <p:spPr>
          <a:xfrm>
            <a:off x="4036093" y="1253012"/>
            <a:ext cx="1132453" cy="160458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b="1" dirty="0">
                <a:solidFill>
                  <a:prstClr val="black"/>
                </a:solidFill>
                <a:latin typeface="Arial"/>
                <a:cs typeface="Arial"/>
              </a:rPr>
              <a:t>filosofia della natura 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(«Idea fuori di sé»)</a:t>
            </a:r>
          </a:p>
        </p:txBody>
      </p:sp>
      <p:cxnSp>
        <p:nvCxnSpPr>
          <p:cNvPr id="136" name="Connettore 2 135">
            <a:extLst>
              <a:ext uri="{FF2B5EF4-FFF2-40B4-BE49-F238E27FC236}">
                <a16:creationId xmlns:a16="http://schemas.microsoft.com/office/drawing/2014/main" id="{373E4043-2C85-F64F-99B2-7DF212F474F4}"/>
              </a:ext>
            </a:extLst>
          </p:cNvPr>
          <p:cNvCxnSpPr>
            <a:cxnSpLocks/>
          </p:cNvCxnSpPr>
          <p:nvPr/>
        </p:nvCxnSpPr>
        <p:spPr>
          <a:xfrm>
            <a:off x="3900719" y="2055306"/>
            <a:ext cx="150801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ttangolo arrotondato 74">
            <a:extLst>
              <a:ext uri="{FF2B5EF4-FFF2-40B4-BE49-F238E27FC236}">
                <a16:creationId xmlns:a16="http://schemas.microsoft.com/office/drawing/2014/main" id="{B557FF82-E07D-984E-88D6-D5AFACE78D8C}"/>
              </a:ext>
            </a:extLst>
          </p:cNvPr>
          <p:cNvSpPr/>
          <p:nvPr/>
        </p:nvSpPr>
        <p:spPr>
          <a:xfrm>
            <a:off x="5443082" y="1667945"/>
            <a:ext cx="1545483" cy="808660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l’Idea diventa altro da sé nella 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natura</a:t>
            </a:r>
            <a:endParaRPr lang="it-IT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38" name="Connettore 2 137">
            <a:extLst>
              <a:ext uri="{FF2B5EF4-FFF2-40B4-BE49-F238E27FC236}">
                <a16:creationId xmlns:a16="http://schemas.microsoft.com/office/drawing/2014/main" id="{01E10302-90DE-C149-929F-FA0277D21B69}"/>
              </a:ext>
            </a:extLst>
          </p:cNvPr>
          <p:cNvCxnSpPr>
            <a:cxnSpLocks/>
          </p:cNvCxnSpPr>
          <p:nvPr/>
        </p:nvCxnSpPr>
        <p:spPr>
          <a:xfrm>
            <a:off x="6978040" y="2010084"/>
            <a:ext cx="20975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ttangolo arrotondato 73">
            <a:extLst>
              <a:ext uri="{FF2B5EF4-FFF2-40B4-BE49-F238E27FC236}">
                <a16:creationId xmlns:a16="http://schemas.microsoft.com/office/drawing/2014/main" id="{920796E2-9427-534E-A825-F848C19E17D9}"/>
              </a:ext>
            </a:extLst>
          </p:cNvPr>
          <p:cNvSpPr/>
          <p:nvPr/>
        </p:nvSpPr>
        <p:spPr>
          <a:xfrm>
            <a:off x="7187794" y="1667946"/>
            <a:ext cx="1479678" cy="616073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b="1" dirty="0">
                <a:solidFill>
                  <a:prstClr val="black"/>
                </a:solidFill>
                <a:latin typeface="Arial"/>
                <a:cs typeface="Arial"/>
              </a:rPr>
              <a:t>alienazione</a:t>
            </a:r>
          </a:p>
        </p:txBody>
      </p:sp>
      <p:sp>
        <p:nvSpPr>
          <p:cNvPr id="141" name="Rettangolo arrotondato 73">
            <a:extLst>
              <a:ext uri="{FF2B5EF4-FFF2-40B4-BE49-F238E27FC236}">
                <a16:creationId xmlns:a16="http://schemas.microsoft.com/office/drawing/2014/main" id="{DBC8D35A-CA53-F041-86E5-98E9503CAFC5}"/>
              </a:ext>
            </a:extLst>
          </p:cNvPr>
          <p:cNvSpPr/>
          <p:nvPr/>
        </p:nvSpPr>
        <p:spPr>
          <a:xfrm>
            <a:off x="4025569" y="401834"/>
            <a:ext cx="1132453" cy="760514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b="1" dirty="0">
                <a:solidFill>
                  <a:prstClr val="black"/>
                </a:solidFill>
                <a:latin typeface="Arial"/>
                <a:cs typeface="Arial"/>
              </a:rPr>
              <a:t>logica 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(«Idea in sé»)</a:t>
            </a:r>
          </a:p>
        </p:txBody>
      </p:sp>
      <p:cxnSp>
        <p:nvCxnSpPr>
          <p:cNvPr id="142" name="Connettore 2 141">
            <a:extLst>
              <a:ext uri="{FF2B5EF4-FFF2-40B4-BE49-F238E27FC236}">
                <a16:creationId xmlns:a16="http://schemas.microsoft.com/office/drawing/2014/main" id="{58103611-92E1-1D4F-959A-182ACB7D5301}"/>
              </a:ext>
            </a:extLst>
          </p:cNvPr>
          <p:cNvCxnSpPr>
            <a:cxnSpLocks/>
          </p:cNvCxnSpPr>
          <p:nvPr/>
        </p:nvCxnSpPr>
        <p:spPr>
          <a:xfrm>
            <a:off x="3890195" y="789195"/>
            <a:ext cx="150801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1 145">
            <a:extLst>
              <a:ext uri="{FF2B5EF4-FFF2-40B4-BE49-F238E27FC236}">
                <a16:creationId xmlns:a16="http://schemas.microsoft.com/office/drawing/2014/main" id="{41BFC8EB-0924-AA4E-857C-F77DA145A4CB}"/>
              </a:ext>
            </a:extLst>
          </p:cNvPr>
          <p:cNvCxnSpPr>
            <a:cxnSpLocks/>
          </p:cNvCxnSpPr>
          <p:nvPr/>
        </p:nvCxnSpPr>
        <p:spPr>
          <a:xfrm flipV="1">
            <a:off x="5369287" y="371152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2 146">
            <a:extLst>
              <a:ext uri="{FF2B5EF4-FFF2-40B4-BE49-F238E27FC236}">
                <a16:creationId xmlns:a16="http://schemas.microsoft.com/office/drawing/2014/main" id="{424153E2-D29C-A54F-9293-AD4455BCA1D0}"/>
              </a:ext>
            </a:extLst>
          </p:cNvPr>
          <p:cNvCxnSpPr/>
          <p:nvPr/>
        </p:nvCxnSpPr>
        <p:spPr>
          <a:xfrm>
            <a:off x="5376999" y="383057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ttangolo arrotondato 74">
            <a:extLst>
              <a:ext uri="{FF2B5EF4-FFF2-40B4-BE49-F238E27FC236}">
                <a16:creationId xmlns:a16="http://schemas.microsoft.com/office/drawing/2014/main" id="{3363CDE8-D336-394D-8F6B-C58A753B284F}"/>
              </a:ext>
            </a:extLst>
          </p:cNvPr>
          <p:cNvSpPr/>
          <p:nvPr/>
        </p:nvSpPr>
        <p:spPr>
          <a:xfrm>
            <a:off x="5618298" y="224428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essere</a:t>
            </a:r>
          </a:p>
        </p:txBody>
      </p: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id="{8F67132F-C21B-5C4B-A1F1-0172B3AAAEA3}"/>
              </a:ext>
            </a:extLst>
          </p:cNvPr>
          <p:cNvCxnSpPr>
            <a:cxnSpLocks/>
          </p:cNvCxnSpPr>
          <p:nvPr/>
        </p:nvCxnSpPr>
        <p:spPr>
          <a:xfrm>
            <a:off x="5162139" y="775482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ttangolo arrotondato 74">
            <a:extLst>
              <a:ext uri="{FF2B5EF4-FFF2-40B4-BE49-F238E27FC236}">
                <a16:creationId xmlns:a16="http://schemas.microsoft.com/office/drawing/2014/main" id="{6ABA16C5-5B4A-C842-9F92-1DD8612D59D6}"/>
              </a:ext>
            </a:extLst>
          </p:cNvPr>
          <p:cNvSpPr/>
          <p:nvPr/>
        </p:nvSpPr>
        <p:spPr>
          <a:xfrm>
            <a:off x="5618298" y="622957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essenza</a:t>
            </a:r>
          </a:p>
        </p:txBody>
      </p: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341EE408-263C-EF41-93FC-E9C792BAC6BD}"/>
              </a:ext>
            </a:extLst>
          </p:cNvPr>
          <p:cNvCxnSpPr>
            <a:cxnSpLocks/>
          </p:cNvCxnSpPr>
          <p:nvPr/>
        </p:nvCxnSpPr>
        <p:spPr>
          <a:xfrm>
            <a:off x="5369287" y="1179812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ttangolo arrotondato 74">
            <a:extLst>
              <a:ext uri="{FF2B5EF4-FFF2-40B4-BE49-F238E27FC236}">
                <a16:creationId xmlns:a16="http://schemas.microsoft.com/office/drawing/2014/main" id="{DD099F7E-9B22-3C4E-8CFE-A6EB344802F5}"/>
              </a:ext>
            </a:extLst>
          </p:cNvPr>
          <p:cNvSpPr/>
          <p:nvPr/>
        </p:nvSpPr>
        <p:spPr>
          <a:xfrm>
            <a:off x="5627536" y="1023063"/>
            <a:ext cx="1545483" cy="314648"/>
          </a:xfrm>
          <a:prstGeom prst="round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concetto</a:t>
            </a:r>
          </a:p>
        </p:txBody>
      </p:sp>
    </p:spTree>
    <p:extLst>
      <p:ext uri="{BB962C8B-B14F-4D97-AF65-F5344CB8AC3E}">
        <p14:creationId xmlns:p14="http://schemas.microsoft.com/office/powerpoint/2010/main" val="26199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22146" r="30909" b="23109"/>
          <a:stretch/>
        </p:blipFill>
        <p:spPr>
          <a:xfrm>
            <a:off x="2173330" y="100013"/>
            <a:ext cx="8273012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54109" r="30535" b="12568"/>
          <a:stretch/>
        </p:blipFill>
        <p:spPr>
          <a:xfrm>
            <a:off x="0" y="470264"/>
            <a:ext cx="12129683" cy="6120000"/>
          </a:xfrm>
        </p:spPr>
      </p:pic>
    </p:spTree>
    <p:extLst>
      <p:ext uri="{BB962C8B-B14F-4D97-AF65-F5344CB8AC3E}">
        <p14:creationId xmlns:p14="http://schemas.microsoft.com/office/powerpoint/2010/main" val="13491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ttore 1 58"/>
          <p:cNvCxnSpPr>
            <a:cxnSpLocks/>
          </p:cNvCxnSpPr>
          <p:nvPr/>
        </p:nvCxnSpPr>
        <p:spPr>
          <a:xfrm flipV="1">
            <a:off x="4600718" y="1757904"/>
            <a:ext cx="0" cy="4043395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4600962" y="1757903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>
            <a:cxnSpLocks/>
          </p:cNvCxnSpPr>
          <p:nvPr/>
        </p:nvCxnSpPr>
        <p:spPr>
          <a:xfrm flipV="1">
            <a:off x="8251444" y="174536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>
            <a:off x="8259156" y="186441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62">
            <a:extLst>
              <a:ext uri="{FF2B5EF4-FFF2-40B4-BE49-F238E27FC236}">
                <a16:creationId xmlns:a16="http://schemas.microsoft.com/office/drawing/2014/main" id="{5951F639-E754-DC4C-BC1B-2C8305084003}"/>
              </a:ext>
            </a:extLst>
          </p:cNvPr>
          <p:cNvSpPr/>
          <p:nvPr/>
        </p:nvSpPr>
        <p:spPr>
          <a:xfrm>
            <a:off x="1209382" y="3053023"/>
            <a:ext cx="2239375" cy="1124744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600" b="1" dirty="0">
                <a:solidFill>
                  <a:prstClr val="black"/>
                </a:solidFill>
                <a:latin typeface="Arial"/>
                <a:cs typeface="Arial"/>
              </a:rPr>
              <a:t>LA </a:t>
            </a:r>
            <a:r>
              <a:rPr lang="it-IT" sz="1600" b="1" i="1" dirty="0">
                <a:solidFill>
                  <a:prstClr val="black"/>
                </a:solidFill>
                <a:latin typeface="Arial"/>
                <a:cs typeface="Arial"/>
              </a:rPr>
              <a:t>FENOMENOLOGIA DELLO SPIRITO</a:t>
            </a:r>
          </a:p>
        </p:txBody>
      </p:sp>
      <p:sp>
        <p:nvSpPr>
          <p:cNvPr id="44" name="Rettangolo arrotondato 73">
            <a:extLst>
              <a:ext uri="{FF2B5EF4-FFF2-40B4-BE49-F238E27FC236}">
                <a16:creationId xmlns:a16="http://schemas.microsoft.com/office/drawing/2014/main" id="{24A0984C-8940-AD47-A963-809FE066A28E}"/>
              </a:ext>
            </a:extLst>
          </p:cNvPr>
          <p:cNvSpPr/>
          <p:nvPr/>
        </p:nvSpPr>
        <p:spPr>
          <a:xfrm>
            <a:off x="6112958" y="261867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Coscienza</a:t>
            </a:r>
          </a:p>
        </p:txBody>
      </p:sp>
      <p:sp>
        <p:nvSpPr>
          <p:cNvPr id="67" name="Rettangolo arrotondato 74">
            <a:extLst>
              <a:ext uri="{FF2B5EF4-FFF2-40B4-BE49-F238E27FC236}">
                <a16:creationId xmlns:a16="http://schemas.microsoft.com/office/drawing/2014/main" id="{74A93BC8-5309-E54C-A94C-D7D0BF420A64}"/>
              </a:ext>
            </a:extLst>
          </p:cNvPr>
          <p:cNvSpPr/>
          <p:nvPr/>
        </p:nvSpPr>
        <p:spPr>
          <a:xfrm>
            <a:off x="8500455" y="27812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certezza sensibile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F2DDA520-790B-7C41-A2EB-95C23F2D3164}"/>
              </a:ext>
            </a:extLst>
          </p:cNvPr>
          <p:cNvCxnSpPr>
            <a:cxnSpLocks/>
          </p:cNvCxnSpPr>
          <p:nvPr/>
        </p:nvCxnSpPr>
        <p:spPr>
          <a:xfrm>
            <a:off x="8044296" y="578866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arrotondato 74">
            <a:extLst>
              <a:ext uri="{FF2B5EF4-FFF2-40B4-BE49-F238E27FC236}">
                <a16:creationId xmlns:a16="http://schemas.microsoft.com/office/drawing/2014/main" id="{1DF8B8BE-EE1E-CF42-8FA4-4936B0DFE2A3}"/>
              </a:ext>
            </a:extLst>
          </p:cNvPr>
          <p:cNvSpPr/>
          <p:nvPr/>
        </p:nvSpPr>
        <p:spPr>
          <a:xfrm>
            <a:off x="8500455" y="426341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percezione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098F46ED-FA6F-9D4E-918B-4F6181B9A15C}"/>
              </a:ext>
            </a:extLst>
          </p:cNvPr>
          <p:cNvCxnSpPr>
            <a:cxnSpLocks/>
          </p:cNvCxnSpPr>
          <p:nvPr/>
        </p:nvCxnSpPr>
        <p:spPr>
          <a:xfrm>
            <a:off x="8251444" y="983196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ttangolo arrotondato 74">
            <a:extLst>
              <a:ext uri="{FF2B5EF4-FFF2-40B4-BE49-F238E27FC236}">
                <a16:creationId xmlns:a16="http://schemas.microsoft.com/office/drawing/2014/main" id="{A973105E-4AB4-994A-84AE-E41A9B26526A}"/>
              </a:ext>
            </a:extLst>
          </p:cNvPr>
          <p:cNvSpPr/>
          <p:nvPr/>
        </p:nvSpPr>
        <p:spPr>
          <a:xfrm>
            <a:off x="8509693" y="826447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intelletto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6EF796F-7499-8B43-A4D1-41B8C8A5689C}"/>
              </a:ext>
            </a:extLst>
          </p:cNvPr>
          <p:cNvCxnSpPr/>
          <p:nvPr/>
        </p:nvCxnSpPr>
        <p:spPr>
          <a:xfrm>
            <a:off x="5863941" y="584222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6A44BD67-B16E-5A41-890F-96E4B17C2A6A}"/>
              </a:ext>
            </a:extLst>
          </p:cNvPr>
          <p:cNvCxnSpPr>
            <a:cxnSpLocks/>
          </p:cNvCxnSpPr>
          <p:nvPr/>
        </p:nvCxnSpPr>
        <p:spPr>
          <a:xfrm flipV="1">
            <a:off x="8228119" y="1362537"/>
            <a:ext cx="14088" cy="98543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A707F210-4C99-994F-99C5-CB6C9D80F989}"/>
              </a:ext>
            </a:extLst>
          </p:cNvPr>
          <p:cNvCxnSpPr/>
          <p:nvPr/>
        </p:nvCxnSpPr>
        <p:spPr>
          <a:xfrm>
            <a:off x="8249918" y="1374442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ttangolo arrotondato 73">
            <a:extLst>
              <a:ext uri="{FF2B5EF4-FFF2-40B4-BE49-F238E27FC236}">
                <a16:creationId xmlns:a16="http://schemas.microsoft.com/office/drawing/2014/main" id="{D760855D-626D-DC45-9376-6D7A4194CEB8}"/>
              </a:ext>
            </a:extLst>
          </p:cNvPr>
          <p:cNvSpPr/>
          <p:nvPr/>
        </p:nvSpPr>
        <p:spPr>
          <a:xfrm>
            <a:off x="6103720" y="1449868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Autocoscienza</a:t>
            </a:r>
          </a:p>
        </p:txBody>
      </p:sp>
      <p:sp>
        <p:nvSpPr>
          <p:cNvPr id="70" name="Rettangolo arrotondato 74">
            <a:extLst>
              <a:ext uri="{FF2B5EF4-FFF2-40B4-BE49-F238E27FC236}">
                <a16:creationId xmlns:a16="http://schemas.microsoft.com/office/drawing/2014/main" id="{DE3EC353-2D97-B64D-B577-A07A394937D1}"/>
              </a:ext>
            </a:extLst>
          </p:cNvPr>
          <p:cNvSpPr/>
          <p:nvPr/>
        </p:nvSpPr>
        <p:spPr>
          <a:xfrm>
            <a:off x="8491217" y="1215813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appetito</a:t>
            </a: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1415ABD8-C8E1-B841-9CE4-2D76554FD1E9}"/>
              </a:ext>
            </a:extLst>
          </p:cNvPr>
          <p:cNvCxnSpPr>
            <a:cxnSpLocks/>
          </p:cNvCxnSpPr>
          <p:nvPr/>
        </p:nvCxnSpPr>
        <p:spPr>
          <a:xfrm>
            <a:off x="8035058" y="1766867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4">
            <a:extLst>
              <a:ext uri="{FF2B5EF4-FFF2-40B4-BE49-F238E27FC236}">
                <a16:creationId xmlns:a16="http://schemas.microsoft.com/office/drawing/2014/main" id="{795D4CB8-65F6-DE41-BB49-6CC10D7177A6}"/>
              </a:ext>
            </a:extLst>
          </p:cNvPr>
          <p:cNvSpPr/>
          <p:nvPr/>
        </p:nvSpPr>
        <p:spPr>
          <a:xfrm>
            <a:off x="8491217" y="1614342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servo-padrone</a:t>
            </a:r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103C65C3-DEB9-8D4B-8AB9-51531FD051BA}"/>
              </a:ext>
            </a:extLst>
          </p:cNvPr>
          <p:cNvCxnSpPr>
            <a:cxnSpLocks/>
          </p:cNvCxnSpPr>
          <p:nvPr/>
        </p:nvCxnSpPr>
        <p:spPr>
          <a:xfrm>
            <a:off x="8228130" y="2354077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ttangolo arrotondato 74">
            <a:extLst>
              <a:ext uri="{FF2B5EF4-FFF2-40B4-BE49-F238E27FC236}">
                <a16:creationId xmlns:a16="http://schemas.microsoft.com/office/drawing/2014/main" id="{52664F83-DB81-1141-A935-A448925A91DD}"/>
              </a:ext>
            </a:extLst>
          </p:cNvPr>
          <p:cNvSpPr/>
          <p:nvPr/>
        </p:nvSpPr>
        <p:spPr>
          <a:xfrm>
            <a:off x="8500455" y="2014448"/>
            <a:ext cx="2051987" cy="627295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liberazione e «coscienza infelice»</a:t>
            </a:r>
          </a:p>
        </p:txBody>
      </p: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BB51FF22-3110-234C-82DB-E083D5B24746}"/>
              </a:ext>
            </a:extLst>
          </p:cNvPr>
          <p:cNvCxnSpPr>
            <a:cxnSpLocks/>
          </p:cNvCxnSpPr>
          <p:nvPr/>
        </p:nvCxnSpPr>
        <p:spPr>
          <a:xfrm>
            <a:off x="5697977" y="1772223"/>
            <a:ext cx="407262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ttangolo arrotondato 74">
            <a:extLst>
              <a:ext uri="{FF2B5EF4-FFF2-40B4-BE49-F238E27FC236}">
                <a16:creationId xmlns:a16="http://schemas.microsoft.com/office/drawing/2014/main" id="{4EF924B1-1269-9A48-A439-87599C7AC304}"/>
              </a:ext>
            </a:extLst>
          </p:cNvPr>
          <p:cNvSpPr/>
          <p:nvPr/>
        </p:nvSpPr>
        <p:spPr>
          <a:xfrm>
            <a:off x="4743726" y="1457061"/>
            <a:ext cx="946084" cy="627295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prima parte</a:t>
            </a:r>
          </a:p>
        </p:txBody>
      </p: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3BFA2FE3-3A06-F84F-8F97-9884119D3F64}"/>
              </a:ext>
            </a:extLst>
          </p:cNvPr>
          <p:cNvCxnSpPr>
            <a:cxnSpLocks/>
          </p:cNvCxnSpPr>
          <p:nvPr/>
        </p:nvCxnSpPr>
        <p:spPr>
          <a:xfrm flipV="1">
            <a:off x="5863941" y="581637"/>
            <a:ext cx="3189" cy="271087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>
            <a:extLst>
              <a:ext uri="{FF2B5EF4-FFF2-40B4-BE49-F238E27FC236}">
                <a16:creationId xmlns:a16="http://schemas.microsoft.com/office/drawing/2014/main" id="{483E8F51-9497-C24B-8FA0-9B15E75A460B}"/>
              </a:ext>
            </a:extLst>
          </p:cNvPr>
          <p:cNvCxnSpPr>
            <a:cxnSpLocks/>
          </p:cNvCxnSpPr>
          <p:nvPr/>
        </p:nvCxnSpPr>
        <p:spPr>
          <a:xfrm flipV="1">
            <a:off x="8256011" y="2888185"/>
            <a:ext cx="0" cy="80866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84A99753-291E-BD4C-8607-A22B17B8B8DF}"/>
              </a:ext>
            </a:extLst>
          </p:cNvPr>
          <p:cNvCxnSpPr/>
          <p:nvPr/>
        </p:nvCxnSpPr>
        <p:spPr>
          <a:xfrm>
            <a:off x="8263723" y="2900090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ttangolo arrotondato 73">
            <a:extLst>
              <a:ext uri="{FF2B5EF4-FFF2-40B4-BE49-F238E27FC236}">
                <a16:creationId xmlns:a16="http://schemas.microsoft.com/office/drawing/2014/main" id="{47D19B2B-8A55-714B-842F-A0EB32405431}"/>
              </a:ext>
            </a:extLst>
          </p:cNvPr>
          <p:cNvSpPr/>
          <p:nvPr/>
        </p:nvSpPr>
        <p:spPr>
          <a:xfrm>
            <a:off x="6117525" y="2975516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Ragione</a:t>
            </a:r>
          </a:p>
        </p:txBody>
      </p:sp>
      <p:cxnSp>
        <p:nvCxnSpPr>
          <p:cNvPr id="90" name="Connettore 2 89">
            <a:extLst>
              <a:ext uri="{FF2B5EF4-FFF2-40B4-BE49-F238E27FC236}">
                <a16:creationId xmlns:a16="http://schemas.microsoft.com/office/drawing/2014/main" id="{786C786F-FE6D-A04B-8764-5A6CC29F6D5D}"/>
              </a:ext>
            </a:extLst>
          </p:cNvPr>
          <p:cNvCxnSpPr>
            <a:cxnSpLocks/>
          </p:cNvCxnSpPr>
          <p:nvPr/>
        </p:nvCxnSpPr>
        <p:spPr>
          <a:xfrm>
            <a:off x="8048863" y="3292515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ttangolo arrotondato 74">
            <a:extLst>
              <a:ext uri="{FF2B5EF4-FFF2-40B4-BE49-F238E27FC236}">
                <a16:creationId xmlns:a16="http://schemas.microsoft.com/office/drawing/2014/main" id="{9D2613BC-650B-EF4F-B59F-0408D05B8F06}"/>
              </a:ext>
            </a:extLst>
          </p:cNvPr>
          <p:cNvSpPr/>
          <p:nvPr/>
        </p:nvSpPr>
        <p:spPr>
          <a:xfrm>
            <a:off x="8505022" y="3139990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ragione attiva</a:t>
            </a:r>
          </a:p>
        </p:txBody>
      </p: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D2879307-931A-6149-B4CE-604EB6E0CA54}"/>
              </a:ext>
            </a:extLst>
          </p:cNvPr>
          <p:cNvCxnSpPr>
            <a:cxnSpLocks/>
          </p:cNvCxnSpPr>
          <p:nvPr/>
        </p:nvCxnSpPr>
        <p:spPr>
          <a:xfrm>
            <a:off x="8256011" y="3696845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ttangolo arrotondato 74">
            <a:extLst>
              <a:ext uri="{FF2B5EF4-FFF2-40B4-BE49-F238E27FC236}">
                <a16:creationId xmlns:a16="http://schemas.microsoft.com/office/drawing/2014/main" id="{EA568CE1-99D1-254A-8AA4-83BEEDD77D9E}"/>
              </a:ext>
            </a:extLst>
          </p:cNvPr>
          <p:cNvSpPr/>
          <p:nvPr/>
        </p:nvSpPr>
        <p:spPr>
          <a:xfrm>
            <a:off x="8514260" y="3540096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vita collettiva</a:t>
            </a:r>
          </a:p>
        </p:txBody>
      </p:sp>
      <p:cxnSp>
        <p:nvCxnSpPr>
          <p:cNvPr id="94" name="Connettore 2 93">
            <a:extLst>
              <a:ext uri="{FF2B5EF4-FFF2-40B4-BE49-F238E27FC236}">
                <a16:creationId xmlns:a16="http://schemas.microsoft.com/office/drawing/2014/main" id="{BBC1FE0B-B25C-C643-B6B6-A8DEB0350E01}"/>
              </a:ext>
            </a:extLst>
          </p:cNvPr>
          <p:cNvCxnSpPr/>
          <p:nvPr/>
        </p:nvCxnSpPr>
        <p:spPr>
          <a:xfrm>
            <a:off x="5868508" y="3297871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ttangolo arrotondato 74">
            <a:extLst>
              <a:ext uri="{FF2B5EF4-FFF2-40B4-BE49-F238E27FC236}">
                <a16:creationId xmlns:a16="http://schemas.microsoft.com/office/drawing/2014/main" id="{A655C303-50E7-154B-88CD-690D50911BD3}"/>
              </a:ext>
            </a:extLst>
          </p:cNvPr>
          <p:cNvSpPr/>
          <p:nvPr/>
        </p:nvSpPr>
        <p:spPr>
          <a:xfrm>
            <a:off x="8491217" y="2732222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ragione osservativa</a:t>
            </a:r>
          </a:p>
        </p:txBody>
      </p:sp>
      <p:cxnSp>
        <p:nvCxnSpPr>
          <p:cNvPr id="97" name="Connettore 1 96">
            <a:extLst>
              <a:ext uri="{FF2B5EF4-FFF2-40B4-BE49-F238E27FC236}">
                <a16:creationId xmlns:a16="http://schemas.microsoft.com/office/drawing/2014/main" id="{87D30F91-BFE8-F541-A419-5ABEEB85B7D3}"/>
              </a:ext>
            </a:extLst>
          </p:cNvPr>
          <p:cNvCxnSpPr>
            <a:cxnSpLocks/>
          </p:cNvCxnSpPr>
          <p:nvPr/>
        </p:nvCxnSpPr>
        <p:spPr>
          <a:xfrm flipV="1">
            <a:off x="8228120" y="4220798"/>
            <a:ext cx="4849" cy="101305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F1AD576B-F8DB-814E-A9F2-9546B1CA9480}"/>
              </a:ext>
            </a:extLst>
          </p:cNvPr>
          <p:cNvCxnSpPr/>
          <p:nvPr/>
        </p:nvCxnSpPr>
        <p:spPr>
          <a:xfrm>
            <a:off x="8240680" y="4232703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ttangolo arrotondato 73">
            <a:extLst>
              <a:ext uri="{FF2B5EF4-FFF2-40B4-BE49-F238E27FC236}">
                <a16:creationId xmlns:a16="http://schemas.microsoft.com/office/drawing/2014/main" id="{C991B66A-4614-8540-8D9F-B0268DD332DF}"/>
              </a:ext>
            </a:extLst>
          </p:cNvPr>
          <p:cNvSpPr/>
          <p:nvPr/>
        </p:nvSpPr>
        <p:spPr>
          <a:xfrm>
            <a:off x="6094482" y="4308129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Spirito</a:t>
            </a:r>
          </a:p>
        </p:txBody>
      </p: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EA207AA1-60FE-5948-B1BC-36CEDE9D4ADB}"/>
              </a:ext>
            </a:extLst>
          </p:cNvPr>
          <p:cNvCxnSpPr>
            <a:cxnSpLocks/>
          </p:cNvCxnSpPr>
          <p:nvPr/>
        </p:nvCxnSpPr>
        <p:spPr>
          <a:xfrm>
            <a:off x="8025820" y="4625128"/>
            <a:ext cx="465397" cy="6104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ttangolo arrotondato 74">
            <a:extLst>
              <a:ext uri="{FF2B5EF4-FFF2-40B4-BE49-F238E27FC236}">
                <a16:creationId xmlns:a16="http://schemas.microsoft.com/office/drawing/2014/main" id="{BC28B1D8-A7C5-B743-AEC1-32FED6D813F1}"/>
              </a:ext>
            </a:extLst>
          </p:cNvPr>
          <p:cNvSpPr/>
          <p:nvPr/>
        </p:nvSpPr>
        <p:spPr>
          <a:xfrm>
            <a:off x="8481979" y="4472603"/>
            <a:ext cx="2051987" cy="556855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conflitto tra individuo e Stato</a:t>
            </a:r>
          </a:p>
        </p:txBody>
      </p:sp>
      <p:cxnSp>
        <p:nvCxnSpPr>
          <p:cNvPr id="102" name="Connettore 2 101">
            <a:extLst>
              <a:ext uri="{FF2B5EF4-FFF2-40B4-BE49-F238E27FC236}">
                <a16:creationId xmlns:a16="http://schemas.microsoft.com/office/drawing/2014/main" id="{50DC3E30-46A8-1E43-9896-58DAC0C2DFFC}"/>
              </a:ext>
            </a:extLst>
          </p:cNvPr>
          <p:cNvCxnSpPr>
            <a:cxnSpLocks/>
          </p:cNvCxnSpPr>
          <p:nvPr/>
        </p:nvCxnSpPr>
        <p:spPr>
          <a:xfrm>
            <a:off x="8232968" y="5233854"/>
            <a:ext cx="272324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ttangolo arrotondato 74">
            <a:extLst>
              <a:ext uri="{FF2B5EF4-FFF2-40B4-BE49-F238E27FC236}">
                <a16:creationId xmlns:a16="http://schemas.microsoft.com/office/drawing/2014/main" id="{2D0D856F-6E44-9347-A689-315FBC337C12}"/>
              </a:ext>
            </a:extLst>
          </p:cNvPr>
          <p:cNvSpPr/>
          <p:nvPr/>
        </p:nvSpPr>
        <p:spPr>
          <a:xfrm>
            <a:off x="8491217" y="5077105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moralità</a:t>
            </a:r>
          </a:p>
        </p:txBody>
      </p:sp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6A67C492-5D90-7E4A-AA84-7F822422F1B8}"/>
              </a:ext>
            </a:extLst>
          </p:cNvPr>
          <p:cNvCxnSpPr/>
          <p:nvPr/>
        </p:nvCxnSpPr>
        <p:spPr>
          <a:xfrm>
            <a:off x="5845465" y="4630484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ttangolo arrotondato 74">
            <a:extLst>
              <a:ext uri="{FF2B5EF4-FFF2-40B4-BE49-F238E27FC236}">
                <a16:creationId xmlns:a16="http://schemas.microsoft.com/office/drawing/2014/main" id="{DC3143D4-B220-5446-AACB-94697C3E101E}"/>
              </a:ext>
            </a:extLst>
          </p:cNvPr>
          <p:cNvSpPr/>
          <p:nvPr/>
        </p:nvSpPr>
        <p:spPr>
          <a:xfrm>
            <a:off x="8468174" y="4064835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«bella eticità»</a:t>
            </a:r>
          </a:p>
        </p:txBody>
      </p:sp>
      <p:sp>
        <p:nvSpPr>
          <p:cNvPr id="107" name="Rettangolo arrotondato 73">
            <a:extLst>
              <a:ext uri="{FF2B5EF4-FFF2-40B4-BE49-F238E27FC236}">
                <a16:creationId xmlns:a16="http://schemas.microsoft.com/office/drawing/2014/main" id="{8C2584DC-4E64-E847-874B-19FE4EED384C}"/>
              </a:ext>
            </a:extLst>
          </p:cNvPr>
          <p:cNvSpPr/>
          <p:nvPr/>
        </p:nvSpPr>
        <p:spPr>
          <a:xfrm>
            <a:off x="6094536" y="5493263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Religione</a:t>
            </a:r>
          </a:p>
        </p:txBody>
      </p:sp>
      <p:sp>
        <p:nvSpPr>
          <p:cNvPr id="109" name="Rettangolo arrotondato 73">
            <a:extLst>
              <a:ext uri="{FF2B5EF4-FFF2-40B4-BE49-F238E27FC236}">
                <a16:creationId xmlns:a16="http://schemas.microsoft.com/office/drawing/2014/main" id="{39ECC470-B0BB-1D49-A7A5-3FFB8C66A22F}"/>
              </a:ext>
            </a:extLst>
          </p:cNvPr>
          <p:cNvSpPr/>
          <p:nvPr/>
        </p:nvSpPr>
        <p:spPr>
          <a:xfrm>
            <a:off x="6094481" y="6199165"/>
            <a:ext cx="1931338" cy="616073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 dirty="0">
                <a:solidFill>
                  <a:prstClr val="black"/>
                </a:solidFill>
                <a:latin typeface="Arial"/>
                <a:cs typeface="Arial"/>
              </a:rPr>
              <a:t>Sapere assoluto</a:t>
            </a:r>
          </a:p>
        </p:txBody>
      </p: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F1C19DB4-D936-8F42-B8EB-614F64F87B75}"/>
              </a:ext>
            </a:extLst>
          </p:cNvPr>
          <p:cNvCxnSpPr/>
          <p:nvPr/>
        </p:nvCxnSpPr>
        <p:spPr>
          <a:xfrm>
            <a:off x="5845464" y="6521520"/>
            <a:ext cx="250537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id="{8BFAA8D3-BDBA-814B-B4FA-A32FD12B8421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8025819" y="6507202"/>
            <a:ext cx="456430" cy="645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ttangolo arrotondato 74">
            <a:extLst>
              <a:ext uri="{FF2B5EF4-FFF2-40B4-BE49-F238E27FC236}">
                <a16:creationId xmlns:a16="http://schemas.microsoft.com/office/drawing/2014/main" id="{A87B9433-3325-A84E-8D8E-2ACA97CF6031}"/>
              </a:ext>
            </a:extLst>
          </p:cNvPr>
          <p:cNvSpPr/>
          <p:nvPr/>
        </p:nvSpPr>
        <p:spPr>
          <a:xfrm>
            <a:off x="8468174" y="6335395"/>
            <a:ext cx="2051987" cy="314648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filosofia</a:t>
            </a:r>
          </a:p>
        </p:txBody>
      </p: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7A3515CC-DC3F-B749-AACA-B4BBBA80687B}"/>
              </a:ext>
            </a:extLst>
          </p:cNvPr>
          <p:cNvCxnSpPr>
            <a:cxnSpLocks/>
          </p:cNvCxnSpPr>
          <p:nvPr/>
        </p:nvCxnSpPr>
        <p:spPr>
          <a:xfrm>
            <a:off x="5697977" y="5806445"/>
            <a:ext cx="407262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ttangolo arrotondato 74">
            <a:extLst>
              <a:ext uri="{FF2B5EF4-FFF2-40B4-BE49-F238E27FC236}">
                <a16:creationId xmlns:a16="http://schemas.microsoft.com/office/drawing/2014/main" id="{27690B2E-40F7-3540-9738-B86981E918E8}"/>
              </a:ext>
            </a:extLst>
          </p:cNvPr>
          <p:cNvSpPr/>
          <p:nvPr/>
        </p:nvSpPr>
        <p:spPr>
          <a:xfrm>
            <a:off x="4743726" y="5491283"/>
            <a:ext cx="946084" cy="627295"/>
          </a:xfrm>
          <a:prstGeom prst="roundRect">
            <a:avLst/>
          </a:prstGeom>
          <a:solidFill>
            <a:srgbClr val="0EF6A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seconda parte</a:t>
            </a:r>
          </a:p>
        </p:txBody>
      </p:sp>
      <p:cxnSp>
        <p:nvCxnSpPr>
          <p:cNvPr id="115" name="Connettore 1 114">
            <a:extLst>
              <a:ext uri="{FF2B5EF4-FFF2-40B4-BE49-F238E27FC236}">
                <a16:creationId xmlns:a16="http://schemas.microsoft.com/office/drawing/2014/main" id="{52909838-1768-C249-8B67-CA478A7B75C2}"/>
              </a:ext>
            </a:extLst>
          </p:cNvPr>
          <p:cNvCxnSpPr>
            <a:cxnSpLocks/>
          </p:cNvCxnSpPr>
          <p:nvPr/>
        </p:nvCxnSpPr>
        <p:spPr>
          <a:xfrm flipH="1" flipV="1">
            <a:off x="5845463" y="4624446"/>
            <a:ext cx="7459" cy="1897075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>
            <a:extLst>
              <a:ext uri="{FF2B5EF4-FFF2-40B4-BE49-F238E27FC236}">
                <a16:creationId xmlns:a16="http://schemas.microsoft.com/office/drawing/2014/main" id="{E7C5BE36-1896-234B-B213-3863539A6852}"/>
              </a:ext>
            </a:extLst>
          </p:cNvPr>
          <p:cNvCxnSpPr/>
          <p:nvPr/>
        </p:nvCxnSpPr>
        <p:spPr>
          <a:xfrm>
            <a:off x="4600961" y="5801298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1 116">
            <a:extLst>
              <a:ext uri="{FF2B5EF4-FFF2-40B4-BE49-F238E27FC236}">
                <a16:creationId xmlns:a16="http://schemas.microsoft.com/office/drawing/2014/main" id="{C195B285-9A51-E04C-9B03-757136395193}"/>
              </a:ext>
            </a:extLst>
          </p:cNvPr>
          <p:cNvCxnSpPr/>
          <p:nvPr/>
        </p:nvCxnSpPr>
        <p:spPr>
          <a:xfrm>
            <a:off x="4457954" y="3696845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85517325-89DB-EB49-B552-6D6DC66FFE37}"/>
              </a:ext>
            </a:extLst>
          </p:cNvPr>
          <p:cNvSpPr txBox="1"/>
          <p:nvPr/>
        </p:nvSpPr>
        <p:spPr>
          <a:xfrm>
            <a:off x="3654441" y="3418504"/>
            <a:ext cx="744538" cy="646331"/>
          </a:xfrm>
          <a:prstGeom prst="rect">
            <a:avLst/>
          </a:prstGeom>
          <a:solidFill>
            <a:srgbClr val="0EF6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200" dirty="0">
                <a:solidFill>
                  <a:prstClr val="black"/>
                </a:solidFill>
                <a:latin typeface="Arial"/>
                <a:cs typeface="Arial"/>
              </a:rPr>
              <a:t>si articola in</a:t>
            </a:r>
          </a:p>
        </p:txBody>
      </p:sp>
      <p:cxnSp>
        <p:nvCxnSpPr>
          <p:cNvPr id="126" name="Connettore 1 125">
            <a:extLst>
              <a:ext uri="{FF2B5EF4-FFF2-40B4-BE49-F238E27FC236}">
                <a16:creationId xmlns:a16="http://schemas.microsoft.com/office/drawing/2014/main" id="{A9F8CAF9-2930-4F48-B75C-FEA5FC00AA60}"/>
              </a:ext>
            </a:extLst>
          </p:cNvPr>
          <p:cNvCxnSpPr/>
          <p:nvPr/>
        </p:nvCxnSpPr>
        <p:spPr>
          <a:xfrm>
            <a:off x="3448757" y="3696845"/>
            <a:ext cx="142765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2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519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1_Tema di Office</vt:lpstr>
      <vt:lpstr>Caspar David Friedrich, Viandante sul mare di nebbia</vt:lpstr>
      <vt:lpstr>Georg Wilhelm Friedrich Hegel (Stoccarda, 27 agosto 1770 – Berlino, 14 novembre 1831)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hegeliano («Enciclopedia delle scienze filosofiche in compendio»)</dc:title>
  <dc:creator>Rosa</dc:creator>
  <cp:lastModifiedBy>Rosa</cp:lastModifiedBy>
  <cp:revision>20</cp:revision>
  <dcterms:created xsi:type="dcterms:W3CDTF">2021-09-30T17:48:16Z</dcterms:created>
  <dcterms:modified xsi:type="dcterms:W3CDTF">2021-10-22T07:19:48Z</dcterms:modified>
</cp:coreProperties>
</file>