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FBD8-E627-4429-BB12-75E35C32DFC3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AAB0-248A-4E7C-9611-1DA44C49B7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9825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FBD8-E627-4429-BB12-75E35C32DFC3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AAB0-248A-4E7C-9611-1DA44C49B7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978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FBD8-E627-4429-BB12-75E35C32DFC3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AAB0-248A-4E7C-9611-1DA44C49B7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418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FBD8-E627-4429-BB12-75E35C32DFC3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AAB0-248A-4E7C-9611-1DA44C49B7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2720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FBD8-E627-4429-BB12-75E35C32DFC3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AAB0-248A-4E7C-9611-1DA44C49B7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0380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FBD8-E627-4429-BB12-75E35C32DFC3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AAB0-248A-4E7C-9611-1DA44C49B7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94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FBD8-E627-4429-BB12-75E35C32DFC3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AAB0-248A-4E7C-9611-1DA44C49B7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2015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FBD8-E627-4429-BB12-75E35C32DFC3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AAB0-248A-4E7C-9611-1DA44C49B7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678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FBD8-E627-4429-BB12-75E35C32DFC3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AAB0-248A-4E7C-9611-1DA44C49B7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8718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FBD8-E627-4429-BB12-75E35C32DFC3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AAB0-248A-4E7C-9611-1DA44C49B7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1131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FBD8-E627-4429-BB12-75E35C32DFC3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AAB0-248A-4E7C-9611-1DA44C49B7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44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7FBD8-E627-4429-BB12-75E35C32DFC3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AAB0-248A-4E7C-9611-1DA44C49B7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120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28437" y="1316327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it-IT" sz="7200" b="1" dirty="0">
                <a:solidFill>
                  <a:schemeClr val="accent1">
                    <a:lumMod val="50000"/>
                  </a:schemeClr>
                </a:solidFill>
              </a:rPr>
              <a:t>L’utopia del mercato autoregolato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28437" y="4433311"/>
            <a:ext cx="9144000" cy="1655762"/>
          </a:xfrm>
        </p:spPr>
        <p:txBody>
          <a:bodyPr/>
          <a:lstStyle/>
          <a:p>
            <a:pPr algn="l"/>
            <a:endParaRPr lang="it-IT" dirty="0"/>
          </a:p>
          <a:p>
            <a:pPr algn="l"/>
            <a:r>
              <a:rPr lang="it-IT" dirty="0"/>
              <a:t>Corso di Sociologia Economica</a:t>
            </a:r>
          </a:p>
          <a:p>
            <a:pPr algn="l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MARCO FAMA, Università di Bergamo</a:t>
            </a:r>
          </a:p>
        </p:txBody>
      </p:sp>
    </p:spTree>
    <p:extLst>
      <p:ext uri="{BB962C8B-B14F-4D97-AF65-F5344CB8AC3E}">
        <p14:creationId xmlns:p14="http://schemas.microsoft.com/office/powerpoint/2010/main" val="1170073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477818" y="1450109"/>
            <a:ext cx="90516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Aristotele aveva ragione: l’uomo è un essere sociale, non economico. Più che a salvaguardare il suo interesse individuale per l’acquisizione di possessi materiali, egli mira al consenso sociale, allo status sociale, ai vantaggi sociali […] </a:t>
            </a:r>
            <a:r>
              <a:rPr lang="it-IT" sz="2800" i="1" dirty="0"/>
              <a:t>L’economia dell’uomo, di regola, è </a:t>
            </a:r>
            <a:r>
              <a:rPr lang="it-IT" sz="2800" b="1" i="1" dirty="0"/>
              <a:t>sommersa</a:t>
            </a:r>
            <a:r>
              <a:rPr lang="it-IT" sz="2800" i="1" dirty="0"/>
              <a:t> nei suoi rapporti sociali.</a:t>
            </a:r>
          </a:p>
          <a:p>
            <a:endParaRPr lang="it-IT" sz="2800" dirty="0"/>
          </a:p>
          <a:p>
            <a:r>
              <a:rPr lang="it-IT" sz="2800" dirty="0"/>
              <a:t>Karl </a:t>
            </a:r>
            <a:r>
              <a:rPr lang="it-IT" sz="2800" dirty="0" err="1"/>
              <a:t>Polanyi</a:t>
            </a:r>
            <a:r>
              <a:rPr lang="it-IT" sz="2800" dirty="0"/>
              <a:t>, </a:t>
            </a:r>
            <a:r>
              <a:rPr lang="it-IT" sz="2800" i="1" dirty="0"/>
              <a:t>Economie primitive, arcaiche e moderne </a:t>
            </a:r>
            <a:r>
              <a:rPr lang="it-IT" sz="2800" dirty="0"/>
              <a:t>(1968)  </a:t>
            </a:r>
          </a:p>
        </p:txBody>
      </p:sp>
    </p:spTree>
    <p:extLst>
      <p:ext uri="{BB962C8B-B14F-4D97-AF65-F5344CB8AC3E}">
        <p14:creationId xmlns:p14="http://schemas.microsoft.com/office/powerpoint/2010/main" val="3500436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karl polanyi comi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1236" y="706303"/>
            <a:ext cx="4874203" cy="7326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8525165" y="604703"/>
            <a:ext cx="3112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(1886 – 1964)</a:t>
            </a:r>
          </a:p>
        </p:txBody>
      </p:sp>
      <p:sp>
        <p:nvSpPr>
          <p:cNvPr id="6" name="Rettangolo 5"/>
          <p:cNvSpPr/>
          <p:nvPr/>
        </p:nvSpPr>
        <p:spPr>
          <a:xfrm>
            <a:off x="554180" y="2395280"/>
            <a:ext cx="611447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i="1" dirty="0"/>
              <a:t>La libertà in una società complessa </a:t>
            </a:r>
            <a:r>
              <a:rPr lang="it-IT" sz="2400" dirty="0"/>
              <a:t>(1922-1940)</a:t>
            </a:r>
          </a:p>
          <a:p>
            <a:endParaRPr lang="it-IT" sz="2400" dirty="0"/>
          </a:p>
          <a:p>
            <a:r>
              <a:rPr lang="it-IT" sz="2400" i="1" dirty="0"/>
              <a:t>La grande trasformazione </a:t>
            </a:r>
            <a:r>
              <a:rPr lang="it-IT" sz="2400" dirty="0"/>
              <a:t>(1944)</a:t>
            </a:r>
          </a:p>
          <a:p>
            <a:endParaRPr lang="it-IT" sz="2400" dirty="0"/>
          </a:p>
          <a:p>
            <a:r>
              <a:rPr lang="it-IT" sz="2400" i="1" dirty="0"/>
              <a:t>Economie primitive, arcaiche e moderne </a:t>
            </a:r>
            <a:r>
              <a:rPr lang="it-IT" sz="2400" dirty="0"/>
              <a:t>(1968)</a:t>
            </a:r>
          </a:p>
          <a:p>
            <a:endParaRPr lang="it-IT" sz="2400" dirty="0"/>
          </a:p>
          <a:p>
            <a:r>
              <a:rPr lang="it-IT" sz="2400" i="1" dirty="0"/>
              <a:t>La sussistenza dell'uomo. Il ruolo dell'economia nelle società antiche </a:t>
            </a:r>
            <a:r>
              <a:rPr lang="it-IT" sz="2400" dirty="0"/>
              <a:t>(1977)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646545" y="835535"/>
            <a:ext cx="3565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u="sng" dirty="0"/>
              <a:t>Opere principali:</a:t>
            </a:r>
            <a:endParaRPr lang="it-IT" u="sng" dirty="0"/>
          </a:p>
        </p:txBody>
      </p:sp>
    </p:spTree>
    <p:extLst>
      <p:ext uri="{BB962C8B-B14F-4D97-AF65-F5344CB8AC3E}">
        <p14:creationId xmlns:p14="http://schemas.microsoft.com/office/powerpoint/2010/main" val="3715026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738909" y="526473"/>
            <a:ext cx="1061258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Secondo </a:t>
            </a:r>
            <a:r>
              <a:rPr lang="it-IT" sz="2400" dirty="0" err="1"/>
              <a:t>Polanyi</a:t>
            </a:r>
            <a:r>
              <a:rPr lang="it-IT" sz="2400" dirty="0"/>
              <a:t>, il quale basa le sue considerazioni anche su studi antropologici, la ricerca del guadagno, e la tendenza ad accumulare beni materiali, non riflettono un istinto «naturale» dell’uomo. Esse sono, al contrario, il portato di un processo storico di graduale trasformazione delle strutture sociali e delle forme di integrazione dell’economia all’interno di queste. Il concetto di «homo </a:t>
            </a:r>
            <a:r>
              <a:rPr lang="it-IT" sz="2400" dirty="0" err="1"/>
              <a:t>œconomicus</a:t>
            </a:r>
            <a:r>
              <a:rPr lang="it-IT" sz="2400" dirty="0"/>
              <a:t>», proprio dell’economia classica, è il frutto di un fraintendimento (</a:t>
            </a:r>
            <a:r>
              <a:rPr lang="it-IT" sz="2400" b="1" dirty="0"/>
              <a:t>fallacia economicistica</a:t>
            </a:r>
            <a:r>
              <a:rPr lang="it-IT" sz="2400" dirty="0"/>
              <a:t>). È un concetto che ha un carattere prescrittivo, più che descrittivo.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Storicamente è possibile individuare tre principali forme di integrazione dell’economia nella società, che si combinano tra loro: </a:t>
            </a:r>
            <a:r>
              <a:rPr lang="it-IT" sz="2400" b="1" dirty="0"/>
              <a:t>reciprocità, distribuzione e scambio</a:t>
            </a:r>
            <a:r>
              <a:rPr lang="it-IT" sz="2400" dirty="0"/>
              <a:t>. A seconda dei contesti, una di queste forme tende a prevalere sulle altre, configurando degli specifici sistemi economici (dei meccanismi di regolazione delle attività di produzione, distribuzione e scambio). 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895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04801" y="1302325"/>
            <a:ext cx="115639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b="1" dirty="0"/>
              <a:t>La reciprocità è prevalente nelle economie primitive</a:t>
            </a:r>
            <a:r>
              <a:rPr lang="it-IT" sz="2000" dirty="0"/>
              <a:t>, fondate su rapporti tra gruppi e sistemi di parentela regolati da specifiche istituzioni e in cui la sussistenza degli individui dipende dall’esistenza di aspettative, obblighi e sanzioni che non sono orientate dalle logiche del profitto.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Nelle società più evolute dell’antichità, negli imperi del passato, ma anche all’interno del contesto feudale europeo, la forma principale di integrazione si regge sul principio della </a:t>
            </a:r>
            <a:r>
              <a:rPr lang="it-IT" sz="2000" b="1" dirty="0"/>
              <a:t>redistribuzione</a:t>
            </a:r>
            <a:r>
              <a:rPr lang="it-IT" sz="2000" dirty="0"/>
              <a:t>. Le istituzioni politiche assumono maggiore rilevanza rispetto a quelle familiari e parentali. Forme, anche embrionali, di centralizzazione amministrativa regolano le attività economiche, facendo rispettare, anche con la coercizione, obbligazioni di tipo politico e traferendo risorse e potere d’acquisto tra i vari gruppi sociali.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Nel corso del XIX secolo si afferma un nuovo sistema economico, in cui la modalità di integrazione prevalente è quella </a:t>
            </a:r>
            <a:r>
              <a:rPr lang="it-IT" sz="2000" b="1" dirty="0"/>
              <a:t>dello scambio di mercato.</a:t>
            </a:r>
            <a:r>
              <a:rPr lang="it-IT" sz="2000" dirty="0"/>
              <a:t> La produzione di beni e servizi e la distribuzione dei redditi (la remunerazione dei fattori produttivi) si basa su prezzi determinati dal libero incontro tra domande e offerta. 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600362" y="203200"/>
            <a:ext cx="10160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chemeClr val="accent1">
                    <a:lumMod val="50000"/>
                  </a:schemeClr>
                </a:solidFill>
              </a:rPr>
              <a:t>Le tre «forme di integrazione» dell’economia nella società</a:t>
            </a:r>
          </a:p>
        </p:txBody>
      </p:sp>
    </p:spTree>
    <p:extLst>
      <p:ext uri="{BB962C8B-B14F-4D97-AF65-F5344CB8AC3E}">
        <p14:creationId xmlns:p14="http://schemas.microsoft.com/office/powerpoint/2010/main" val="279795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21672" y="858982"/>
            <a:ext cx="813723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Alle origini del mercato autoregolato, e di una società in cui «il motivo della sussistenza è sostituito da quello del guadagno», vi sono dei processi di natura tecnica, ma anche e soprattutto degli </a:t>
            </a:r>
            <a:r>
              <a:rPr lang="it-IT" sz="2000" b="1" dirty="0"/>
              <a:t>interventi politici e amministrativi</a:t>
            </a:r>
            <a:r>
              <a:rPr lang="it-IT" sz="2000" dirty="0"/>
              <a:t>, resisi necessari per garantire la libera circolazione e commercializzazione dei fattori produttivi.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In particolare, la nascita del mercato autoregolato è stata il frutto di un processo di graduale mercificazione di tre elementi, che non possono essere propriamente considerati come merci, poiché non sono prodotti per essere venduti: terra, denaro e lavoro (</a:t>
            </a:r>
            <a:r>
              <a:rPr lang="it-IT" sz="2000" b="1" dirty="0"/>
              <a:t>merci fittizie</a:t>
            </a:r>
            <a:r>
              <a:rPr lang="it-IT" sz="2000" dirty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Abolizione dei sussidi e formazione di un mercato del lavoro; </a:t>
            </a:r>
            <a:r>
              <a:rPr lang="it-IT" sz="2000" i="1" dirty="0"/>
              <a:t>enclosures</a:t>
            </a:r>
            <a:r>
              <a:rPr lang="it-IT" sz="2000" dirty="0"/>
              <a:t>, eliminazione del controllo feudale sulla terra, eliminazione delle restrizioni e delle consuetudini che limitavano la commercializzazione della terra e dei prodotti agricoli.   </a:t>
            </a:r>
          </a:p>
        </p:txBody>
      </p:sp>
      <p:pic>
        <p:nvPicPr>
          <p:cNvPr id="3" name="Picture 2" descr="Image result for la grande trasformazi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693" y="858982"/>
            <a:ext cx="3133725" cy="475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1120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52581" y="628072"/>
            <a:ext cx="7841673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Tutti questi processi hanno determinato una progressiva </a:t>
            </a:r>
            <a:r>
              <a:rPr lang="it-IT" sz="2000" b="1" dirty="0"/>
              <a:t>disintegrazione delle forme di protezione tradizionali</a:t>
            </a:r>
            <a:r>
              <a:rPr lang="it-IT" sz="2000" dirty="0"/>
              <a:t>, accompagnandosi a processi di depauperamento e ad una crescita dell’instabilità e delle disuguaglianze.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Il libero scambio dei prodotti agricoli ha causato grandi sconvolgimenti nel continente europeo, provocando una progressiva </a:t>
            </a:r>
            <a:r>
              <a:rPr lang="it-IT" sz="2000" b="1" dirty="0"/>
              <a:t>«distruzione della società rurale»</a:t>
            </a:r>
            <a:r>
              <a:rPr lang="it-IT" sz="20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In parallelo, le dinamiche globali dell’accumulazione sono entrate in una </a:t>
            </a:r>
            <a:r>
              <a:rPr lang="it-IT" sz="2000" b="1" dirty="0"/>
              <a:t>crisi di sovrapproduzione</a:t>
            </a:r>
            <a:r>
              <a:rPr lang="it-IT" sz="20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b="1" dirty="0"/>
              <a:t>La</a:t>
            </a:r>
            <a:r>
              <a:rPr lang="it-IT" sz="2000" dirty="0"/>
              <a:t> </a:t>
            </a:r>
            <a:r>
              <a:rPr lang="it-IT" sz="2000" b="1" dirty="0"/>
              <a:t>grande depressione di fine Ottocento</a:t>
            </a:r>
            <a:r>
              <a:rPr lang="it-IT" sz="2000" dirty="0"/>
              <a:t> sarà momentaneamente frenata dai meccanismi della </a:t>
            </a:r>
            <a:r>
              <a:rPr lang="it-IT" sz="2000" b="1" dirty="0"/>
              <a:t>finanza internazionale </a:t>
            </a:r>
            <a:r>
              <a:rPr lang="it-IT" sz="2000" dirty="0"/>
              <a:t>e dalle </a:t>
            </a:r>
            <a:r>
              <a:rPr lang="it-IT" sz="2000" b="1" dirty="0"/>
              <a:t>politiche coloniali</a:t>
            </a:r>
            <a:r>
              <a:rPr lang="it-IT" sz="2000" dirty="0"/>
              <a:t>, ma sfocerà definitivamente nella crisi del ‘29.  Con quest’ultima si chiude la fase del capitalismo liberale retto </a:t>
            </a:r>
            <a:r>
              <a:rPr lang="it-IT" sz="2000" b="1" dirty="0"/>
              <a:t>sull’utopia del mercato autoregolato</a:t>
            </a:r>
            <a:r>
              <a:rPr lang="it-IT" sz="2000" dirty="0"/>
              <a:t>.</a:t>
            </a:r>
          </a:p>
          <a:p>
            <a:endParaRPr lang="it-IT" dirty="0"/>
          </a:p>
        </p:txBody>
      </p:sp>
      <p:pic>
        <p:nvPicPr>
          <p:cNvPr id="2050" name="Picture 2" descr="Image result for la grande trasformazi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693" y="858982"/>
            <a:ext cx="3133725" cy="475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1728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31273" y="803563"/>
            <a:ext cx="10806545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La teoria del «</a:t>
            </a:r>
            <a:r>
              <a:rPr lang="it-IT" sz="2400" b="1" dirty="0"/>
              <a:t>doppio movimento</a:t>
            </a:r>
            <a:r>
              <a:rPr lang="it-IT" sz="2400" dirty="0"/>
              <a:t>».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New deal americano, fascismi europei e socialismo russo quali </a:t>
            </a:r>
            <a:r>
              <a:rPr lang="it-IT" sz="2400" b="1" dirty="0"/>
              <a:t>reazioni alla crisi del </a:t>
            </a:r>
            <a:r>
              <a:rPr lang="it-IT" sz="2400" b="1" i="1" dirty="0" err="1"/>
              <a:t>laissez</a:t>
            </a:r>
            <a:r>
              <a:rPr lang="it-IT" sz="2400" b="1" i="1" dirty="0"/>
              <a:t> </a:t>
            </a:r>
            <a:r>
              <a:rPr lang="it-IT" sz="2400" b="1" i="1" dirty="0" err="1"/>
              <a:t>faire</a:t>
            </a:r>
            <a:r>
              <a:rPr lang="it-IT" sz="2400" b="1" i="1" dirty="0"/>
              <a:t> </a:t>
            </a:r>
            <a:r>
              <a:rPr lang="it-IT" sz="2400" dirty="0"/>
              <a:t>che comportano una parziale reintegrazione dell’economia nella società.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La necessità di </a:t>
            </a:r>
            <a:r>
              <a:rPr lang="it-IT" sz="2400" b="1" dirty="0"/>
              <a:t>nuove forme di regolazione </a:t>
            </a:r>
            <a:r>
              <a:rPr lang="it-IT" sz="2400" dirty="0"/>
              <a:t>e di programmazione economica compatibili con la persistenza del mercato e delle libertà (libertà «buone» e libertà «cattive»).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La visione di </a:t>
            </a:r>
            <a:r>
              <a:rPr lang="it-IT" sz="2400" dirty="0" err="1"/>
              <a:t>Polanyi</a:t>
            </a:r>
            <a:r>
              <a:rPr lang="it-IT" sz="2400" dirty="0"/>
              <a:t> VS la visione di Hayek.</a:t>
            </a:r>
          </a:p>
          <a:p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9595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77449" y="2105892"/>
            <a:ext cx="10058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/>
              <a:t>Quali sono le differenze e le analogie tra liberalismo classico e neo-liberalismo?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/>
              <a:t>Cosa ci suggerisce la lettura di </a:t>
            </a:r>
            <a:r>
              <a:rPr lang="it-IT" sz="2800" dirty="0" err="1"/>
              <a:t>Polanyi</a:t>
            </a:r>
            <a:r>
              <a:rPr lang="it-IT" sz="2800" dirty="0"/>
              <a:t> rispetto alle dinamiche che si sono svolte a partire dagli anni Ottanta del secolo scorso, alle recenti crisi economiche e ai possibili sviluppi dell’attuale situazione politica?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951345" y="618836"/>
            <a:ext cx="6751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chemeClr val="accent1">
                    <a:lumMod val="50000"/>
                  </a:schemeClr>
                </a:solidFill>
              </a:rPr>
              <a:t>L’attualità del pensiero di </a:t>
            </a:r>
            <a:r>
              <a:rPr lang="it-IT" sz="3200" b="1" dirty="0" err="1">
                <a:solidFill>
                  <a:schemeClr val="accent1">
                    <a:lumMod val="50000"/>
                  </a:schemeClr>
                </a:solidFill>
              </a:rPr>
              <a:t>Polanyi</a:t>
            </a:r>
            <a:endParaRPr lang="it-IT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278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850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di Office</vt:lpstr>
      <vt:lpstr>L’utopia del mercato autoregolato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L’utopia del mercato autoregolato</dc:title>
  <dc:creator>marco fama</dc:creator>
  <cp:lastModifiedBy>marco fama</cp:lastModifiedBy>
  <cp:revision>15</cp:revision>
  <dcterms:created xsi:type="dcterms:W3CDTF">2019-11-27T21:19:36Z</dcterms:created>
  <dcterms:modified xsi:type="dcterms:W3CDTF">2022-10-20T10:58:27Z</dcterms:modified>
</cp:coreProperties>
</file>