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1E2AB4-96E3-4658-BBC0-0A3A4940D229}" v="42" dt="2022-03-28T16:03:00.185"/>
    <p1510:client id="{D9025603-2E6B-4997-BB9D-A086623DF532}" v="3" dt="2023-03-06T17:45:12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D2725-EF5A-442C-A22E-FCEEF239C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2413767-EE13-4333-94D6-E36AD208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0400A7-4E86-4AD9-AB12-2F150CFED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D240FD-AED4-4F6E-969C-68371317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9681AA-0847-4922-98EA-5C21453C7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54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3402D2-189C-445A-9964-D0D23021B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7B64DA5-C446-47FF-962A-CE364AF5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26E096-4211-44C1-B03E-042C18A8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EE4D42-04FC-4DE9-947F-D5451D82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7EB712-AF57-428B-83C9-3308756E2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85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12C25-45A7-4F04-B559-36EF115FA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79D5D38-374C-4870-B5B9-0E6F9CC3C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19CAC2-D3F9-45CA-AA41-CB7FA1F8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8D34B7-08C9-46E0-BA25-F32B9E198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58DF8B-07BC-4FAE-9E58-01C36271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20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6E3C25-851A-456A-8511-A84F4B2FA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3551B9-5B61-4E1E-B017-E264F9EA1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E3B28D-D6DD-4B72-B8ED-AE1C322A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79AC58-B1E6-4AD2-AB6C-DAB95D55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3EC4EB-04D3-4AC0-8F57-3C44B975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13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B63045-4CDF-4D21-AA3B-0C7F665D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DCB098-9C6B-4CC4-B2D4-2561E9696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367312-D256-4988-B289-D736928D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84ED35-D50B-4825-A30E-15DBC5EEF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5A7F05-0DD4-4CCC-B31F-CA471249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84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20CC5-83A1-4C3D-BDCC-83B459B6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51B04B-9EDB-4EB9-A420-4A40073794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FAC2AC-FBC5-4868-9C69-DEB47A12F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06FE00-F562-4569-B10B-68A718723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C4AEFD2-2E4E-4A59-B858-1A3F748A8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E3A664-6441-4475-9A3D-259853E1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516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F3933-7CDD-4D07-A93B-17A6CF067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A6657-53BA-4646-8B75-A5696F7BC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A0E570-EF11-4D8C-AEC4-96BBA44F4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238B8B2-9271-4E25-9B57-29B6760FE2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E0F076F-1E80-4459-935B-F663FDB12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59EB8C3-F818-4272-8AAD-191D24BCA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F794559-AC7C-4EA4-B7BD-3AC9B8BC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62D597-813A-423E-923C-2AF2C4C4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3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BD9631-3D5C-4823-9713-6E409970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1B2809-AF65-4FC7-BBAB-738E43E2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FE6299-1A77-4561-8D6F-BC85B8563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84A7210-03C4-4066-BC95-C5E38E20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19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481D157-06C0-4C0F-A1F5-72515B62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C3DEBDD-7234-4E72-B522-FA37FBD2B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B475987-3D30-4F4D-BF5B-A71B471B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3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DEEEC-47D5-458D-A0BB-E3F1B54C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3508EF-819E-4820-8CD0-E9CB53436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2CE0825-1356-47B7-9A5A-D702AB215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6E470E-75D8-41CA-A4AB-C58A01CAC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F432D47-6D00-4C42-AC1E-23877F758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55950F-093C-44C3-93C9-3A1E3640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012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DA0B9C-1783-4547-8A30-8FC53C61A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ACBFE6F-6F18-46AF-9286-A0117D54B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D0640C2-57C0-495F-88EA-5361BBF26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C11E70-FC27-4727-A22A-FBDA407B8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57E833-54D6-44AA-B724-BCFE979E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76040D-1DFC-4E18-86AB-1332C144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77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1BCA20-713C-4F0B-A4A2-7889EE0B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0EEDB3-9596-4979-9348-4B290DC5C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DDCC61-6AF4-4CE6-A9EE-E1C51DB20E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79A58-BD6E-4038-A647-244B0EEBDE64}" type="datetimeFigureOut">
              <a:rPr lang="it-IT" smtClean="0"/>
              <a:t>06/03/2023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085D01-FF45-4E8C-B03F-D237007BA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B19579-B80A-4C9D-9217-7E2784713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E0D05-EF4F-4730-A30A-F3E33712D3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00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788231-9958-457B-983B-BA3E90BD40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The press release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genre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A177FB-3469-456B-925D-C0BFCEDF6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1211"/>
            <a:ext cx="9144000" cy="9765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z="4000" dirty="0">
                <a:cs typeface="Calibri"/>
              </a:rPr>
              <a:t>(Jacobs 1999; Catenaccio 2008, 2017)</a:t>
            </a:r>
          </a:p>
        </p:txBody>
      </p:sp>
    </p:spTree>
    <p:extLst>
      <p:ext uri="{BB962C8B-B14F-4D97-AF65-F5344CB8AC3E}">
        <p14:creationId xmlns:p14="http://schemas.microsoft.com/office/powerpoint/2010/main" val="197949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41BA3C-083A-4A22-86A0-C4E6FA42B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Press release or news release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F5B08A-B2E3-422F-9FCC-1123DCD32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A </a:t>
            </a:r>
            <a:r>
              <a:rPr lang="it-IT" sz="3200" dirty="0" err="1"/>
              <a:t>genre</a:t>
            </a:r>
            <a:r>
              <a:rPr lang="it-IT" sz="3200" dirty="0"/>
              <a:t> </a:t>
            </a:r>
            <a:r>
              <a:rPr lang="it-IT" sz="3200" dirty="0" err="1"/>
              <a:t>belonging</a:t>
            </a:r>
            <a:r>
              <a:rPr lang="it-IT" sz="3200" dirty="0"/>
              <a:t> to the </a:t>
            </a:r>
            <a:r>
              <a:rPr lang="it-IT" sz="3200" dirty="0" err="1"/>
              <a:t>same</a:t>
            </a:r>
            <a:r>
              <a:rPr lang="it-IT" sz="3200" dirty="0"/>
              <a:t> «</a:t>
            </a:r>
            <a:r>
              <a:rPr lang="it-IT" sz="3200" dirty="0" err="1"/>
              <a:t>genre</a:t>
            </a:r>
            <a:r>
              <a:rPr lang="it-IT" sz="3200" dirty="0"/>
              <a:t> family» </a:t>
            </a:r>
            <a:r>
              <a:rPr lang="it-IT" sz="3200" dirty="0" err="1"/>
              <a:t>as</a:t>
            </a:r>
            <a:r>
              <a:rPr lang="it-IT" sz="3200" dirty="0"/>
              <a:t> the news article.</a:t>
            </a:r>
          </a:p>
          <a:p>
            <a:pPr marL="0" indent="0">
              <a:buNone/>
            </a:pPr>
            <a:r>
              <a:rPr lang="it-IT" sz="3200" dirty="0" err="1"/>
              <a:t>What’s</a:t>
            </a:r>
            <a:r>
              <a:rPr lang="it-IT" sz="3200" dirty="0"/>
              <a:t> the </a:t>
            </a:r>
            <a:r>
              <a:rPr lang="it-IT" sz="3200" dirty="0" err="1"/>
              <a:t>difference</a:t>
            </a:r>
            <a:r>
              <a:rPr lang="it-IT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3165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040F87-7B74-452C-90FA-E35A1D01B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News article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1D8AB1-BFEE-480E-AAEE-EF5C248FD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err="1"/>
              <a:t>Drafted</a:t>
            </a:r>
            <a:r>
              <a:rPr lang="it-IT" sz="3200" dirty="0"/>
              <a:t> by a </a:t>
            </a:r>
            <a:r>
              <a:rPr lang="it-IT" sz="3200" dirty="0" err="1"/>
              <a:t>journalist</a:t>
            </a:r>
            <a:r>
              <a:rPr lang="it-IT" sz="3200" dirty="0"/>
              <a:t> and published in a newspaper.</a:t>
            </a:r>
          </a:p>
          <a:p>
            <a:pPr marL="0" indent="0">
              <a:buNone/>
            </a:pPr>
            <a:r>
              <a:rPr lang="it-IT" sz="3200" dirty="0">
                <a:sym typeface="Wingdings" panose="05000000000000000000" pitchFamily="2" charset="2"/>
              </a:rPr>
              <a:t>participation framework:</a:t>
            </a:r>
          </a:p>
          <a:p>
            <a:pPr marL="0" lvl="0" indent="0">
              <a:buNone/>
            </a:pPr>
            <a:r>
              <a:rPr lang="it-IT" sz="3200" dirty="0">
                <a:solidFill>
                  <a:prstClr val="black"/>
                </a:solidFill>
                <a:sym typeface="Wingdings" panose="05000000000000000000" pitchFamily="2" charset="2"/>
              </a:rPr>
              <a:t>encoder: </a:t>
            </a:r>
            <a:r>
              <a:rPr lang="it-IT" sz="3200" dirty="0" err="1">
                <a:solidFill>
                  <a:prstClr val="black"/>
                </a:solidFill>
                <a:sym typeface="Wingdings" panose="05000000000000000000" pitchFamily="2" charset="2"/>
              </a:rPr>
              <a:t>journalists</a:t>
            </a:r>
            <a:r>
              <a:rPr lang="it-IT" sz="3200" dirty="0">
                <a:solidFill>
                  <a:prstClr val="black"/>
                </a:solidFill>
                <a:sym typeface="Wingdings" panose="05000000000000000000" pitchFamily="2" charset="2"/>
              </a:rPr>
              <a:t>; </a:t>
            </a:r>
          </a:p>
          <a:p>
            <a:pPr marL="0" lvl="0" indent="0">
              <a:buNone/>
            </a:pPr>
            <a:r>
              <a:rPr lang="it-IT" sz="3200" dirty="0">
                <a:solidFill>
                  <a:prstClr val="black"/>
                </a:solidFill>
                <a:sym typeface="Wingdings" panose="05000000000000000000" pitchFamily="2" charset="2"/>
              </a:rPr>
              <a:t>decoder: the general public</a:t>
            </a:r>
            <a:endParaRPr lang="it-IT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23732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215DB6-BFF4-4177-A4E4-28FEB6A1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Press release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B34D3C-D4AE-46EB-B6ED-6E20CA916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Published online by companies or by </a:t>
            </a:r>
            <a:r>
              <a:rPr lang="it-IT" sz="3200" dirty="0" err="1"/>
              <a:t>any</a:t>
            </a:r>
            <a:r>
              <a:rPr lang="it-IT" sz="3200" dirty="0"/>
              <a:t> other organisation on </a:t>
            </a:r>
            <a:r>
              <a:rPr lang="it-IT" sz="3200" dirty="0" err="1"/>
              <a:t>their</a:t>
            </a:r>
            <a:r>
              <a:rPr lang="it-IT" sz="3200" dirty="0"/>
              <a:t> website or </a:t>
            </a:r>
            <a:r>
              <a:rPr lang="it-IT" sz="3200" dirty="0" err="1"/>
              <a:t>sent</a:t>
            </a:r>
            <a:r>
              <a:rPr lang="it-IT" sz="3200" dirty="0"/>
              <a:t> to newspaper </a:t>
            </a:r>
            <a:r>
              <a:rPr lang="it-IT" sz="3200" dirty="0" err="1"/>
              <a:t>offices</a:t>
            </a:r>
            <a:r>
              <a:rPr lang="it-IT" sz="3200" dirty="0"/>
              <a:t>.</a:t>
            </a:r>
          </a:p>
          <a:p>
            <a:pPr marL="0" indent="0">
              <a:buNone/>
            </a:pPr>
            <a:r>
              <a:rPr lang="it-IT" sz="3200" dirty="0">
                <a:sym typeface="Wingdings" panose="05000000000000000000" pitchFamily="2" charset="2"/>
              </a:rPr>
              <a:t>participation framework:</a:t>
            </a:r>
          </a:p>
          <a:p>
            <a:pPr marL="0" indent="0">
              <a:buNone/>
            </a:pPr>
            <a:r>
              <a:rPr lang="it-IT" sz="3200" dirty="0">
                <a:sym typeface="Wingdings" panose="05000000000000000000" pitchFamily="2" charset="2"/>
              </a:rPr>
              <a:t>encoder: companies, </a:t>
            </a:r>
            <a:r>
              <a:rPr lang="it-IT" sz="3200" dirty="0" err="1">
                <a:sym typeface="Wingdings" panose="05000000000000000000" pitchFamily="2" charset="2"/>
              </a:rPr>
              <a:t>organisations</a:t>
            </a:r>
            <a:r>
              <a:rPr lang="it-IT" sz="3200" dirty="0">
                <a:sym typeface="Wingdings" panose="05000000000000000000" pitchFamily="2" charset="2"/>
              </a:rPr>
              <a:t>, press agencies; </a:t>
            </a:r>
          </a:p>
          <a:p>
            <a:pPr marL="0" indent="0">
              <a:buNone/>
            </a:pPr>
            <a:r>
              <a:rPr lang="it-IT" sz="3200" dirty="0">
                <a:sym typeface="Wingdings" panose="05000000000000000000" pitchFamily="2" charset="2"/>
              </a:rPr>
              <a:t>decoder: </a:t>
            </a:r>
            <a:r>
              <a:rPr lang="it-IT" sz="3200" dirty="0" err="1">
                <a:sym typeface="Wingdings" panose="05000000000000000000" pitchFamily="2" charset="2"/>
              </a:rPr>
              <a:t>journalists</a:t>
            </a:r>
            <a:r>
              <a:rPr lang="it-IT" sz="3200" dirty="0">
                <a:sym typeface="Wingdings" panose="05000000000000000000" pitchFamily="2" charset="2"/>
              </a:rPr>
              <a:t> or the general public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72646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78F09C-14CE-4740-9487-F97ADC7DF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Distinctive</a:t>
            </a:r>
            <a:r>
              <a:rPr lang="it-IT" dirty="0"/>
              <a:t> features of the press release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797C2C-A4E6-4325-B8B4-24A0C265F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5211"/>
            <a:ext cx="10515600" cy="4011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Core features or </a:t>
            </a:r>
            <a:r>
              <a:rPr lang="it-IT" sz="3200" dirty="0" err="1"/>
              <a:t>peripheral</a:t>
            </a:r>
            <a:r>
              <a:rPr lang="it-IT" sz="3200" dirty="0"/>
              <a:t> features?</a:t>
            </a:r>
          </a:p>
        </p:txBody>
      </p:sp>
    </p:spTree>
    <p:extLst>
      <p:ext uri="{BB962C8B-B14F-4D97-AF65-F5344CB8AC3E}">
        <p14:creationId xmlns:p14="http://schemas.microsoft.com/office/powerpoint/2010/main" val="4027609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DA947E-160E-458D-87B9-16FCF968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F6D856-DCDD-4B1D-9EE9-7C29DC5A9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it-IT" dirty="0"/>
              <a:t>«Press release»</a:t>
            </a:r>
          </a:p>
          <a:p>
            <a:r>
              <a:rPr lang="it-IT" dirty="0"/>
              <a:t>headline</a:t>
            </a:r>
          </a:p>
          <a:p>
            <a:r>
              <a:rPr lang="it-IT" dirty="0"/>
              <a:t>date line</a:t>
            </a:r>
          </a:p>
          <a:p>
            <a:r>
              <a:rPr lang="it-IT" dirty="0" err="1"/>
              <a:t>lead</a:t>
            </a:r>
            <a:endParaRPr lang="it-IT" dirty="0"/>
          </a:p>
          <a:p>
            <a:r>
              <a:rPr lang="it-IT" dirty="0"/>
              <a:t>body of the press release (</a:t>
            </a:r>
            <a:r>
              <a:rPr lang="it-IT" dirty="0" err="1"/>
              <a:t>inverted</a:t>
            </a:r>
            <a:r>
              <a:rPr lang="it-IT" dirty="0"/>
              <a:t> </a:t>
            </a:r>
            <a:r>
              <a:rPr lang="it-IT" dirty="0" err="1"/>
              <a:t>pyramid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)</a:t>
            </a:r>
          </a:p>
          <a:p>
            <a:r>
              <a:rPr lang="it-IT" dirty="0"/>
              <a:t>&lt;</a:t>
            </a:r>
            <a:r>
              <a:rPr lang="it-IT" dirty="0" err="1"/>
              <a:t>boilerplate</a:t>
            </a:r>
            <a:r>
              <a:rPr lang="it-IT" dirty="0"/>
              <a:t>&gt;</a:t>
            </a:r>
          </a:p>
          <a:p>
            <a:r>
              <a:rPr lang="it-IT" dirty="0" err="1"/>
              <a:t>contact</a:t>
            </a:r>
            <a:r>
              <a:rPr lang="it-IT" dirty="0"/>
              <a:t> details</a:t>
            </a:r>
          </a:p>
          <a:p>
            <a:r>
              <a:rPr lang="it-IT" dirty="0"/>
              <a:t>«end of press release»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659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2C11D0-5084-437C-9940-F87B3F04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B89BE5-D63F-4C2E-A8E9-B420E14FA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200" dirty="0">
                <a:sym typeface="Wingdings" panose="05000000000000000000" pitchFamily="2" charset="2"/>
              </a:rPr>
              <a:t></a:t>
            </a:r>
            <a:r>
              <a:rPr lang="it-IT" sz="3200" dirty="0" err="1"/>
              <a:t>Peripheral</a:t>
            </a:r>
            <a:r>
              <a:rPr lang="it-IT" sz="3200" dirty="0"/>
              <a:t> features </a:t>
            </a:r>
            <a:r>
              <a:rPr lang="it-IT" sz="3200" dirty="0" err="1"/>
              <a:t>identify</a:t>
            </a:r>
            <a:r>
              <a:rPr lang="it-IT" sz="3200" dirty="0"/>
              <a:t> the press release</a:t>
            </a:r>
          </a:p>
          <a:p>
            <a:pPr marL="0" indent="0">
              <a:buNone/>
            </a:pPr>
            <a:r>
              <a:rPr lang="it-IT" sz="3200" dirty="0"/>
              <a:t>+some </a:t>
            </a:r>
            <a:r>
              <a:rPr lang="it-IT" sz="3200" dirty="0" err="1"/>
              <a:t>typical</a:t>
            </a:r>
            <a:r>
              <a:rPr lang="it-IT" sz="3200" dirty="0"/>
              <a:t> </a:t>
            </a:r>
            <a:r>
              <a:rPr lang="it-IT" sz="3200" dirty="0" err="1"/>
              <a:t>linguistic-discursive</a:t>
            </a:r>
            <a:r>
              <a:rPr lang="it-IT" sz="3200" dirty="0"/>
              <a:t> strategies: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/>
              <a:t>Semi-performative </a:t>
            </a:r>
            <a:r>
              <a:rPr lang="it-IT" sz="3200" dirty="0" err="1"/>
              <a:t>verbs</a:t>
            </a:r>
            <a:r>
              <a:rPr lang="it-IT" sz="3200" dirty="0"/>
              <a:t> («… </a:t>
            </a:r>
            <a:r>
              <a:rPr lang="it-IT" sz="3200" dirty="0" err="1"/>
              <a:t>announced</a:t>
            </a:r>
            <a:r>
              <a:rPr lang="it-IT" sz="3200" dirty="0"/>
              <a:t> today…»)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200" dirty="0"/>
              <a:t>Pseudo-</a:t>
            </a:r>
            <a:r>
              <a:rPr lang="it-IT" sz="3200" dirty="0" err="1"/>
              <a:t>quotations</a:t>
            </a:r>
            <a:endParaRPr lang="it-IT" sz="3200" dirty="0"/>
          </a:p>
          <a:p>
            <a:pPr marL="514350" indent="-514350">
              <a:buFont typeface="+mj-lt"/>
              <a:buAutoNum type="arabicPeriod"/>
            </a:pPr>
            <a:r>
              <a:rPr lang="it-IT" sz="3200" dirty="0"/>
              <a:t>Persuasive </a:t>
            </a:r>
            <a:r>
              <a:rPr lang="it-IT" sz="3200" dirty="0" err="1"/>
              <a:t>language</a:t>
            </a:r>
            <a:r>
              <a:rPr lang="it-IT" sz="3200" dirty="0"/>
              <a:t> </a:t>
            </a:r>
            <a:r>
              <a:rPr lang="it-IT" sz="3200" dirty="0" err="1"/>
              <a:t>confined</a:t>
            </a:r>
            <a:r>
              <a:rPr lang="it-IT" sz="3200" dirty="0"/>
              <a:t> to pseudo-</a:t>
            </a:r>
            <a:r>
              <a:rPr lang="it-IT" sz="3200" dirty="0" err="1"/>
              <a:t>quotes</a:t>
            </a:r>
            <a:r>
              <a:rPr lang="it-IT" sz="3200" dirty="0"/>
              <a:t> (</a:t>
            </a:r>
            <a:r>
              <a:rPr lang="it-IT" sz="3200" dirty="0" err="1"/>
              <a:t>hybrid</a:t>
            </a:r>
            <a:r>
              <a:rPr lang="it-IT" sz="3200" dirty="0"/>
              <a:t> nature of press release </a:t>
            </a:r>
            <a:r>
              <a:rPr lang="it-IT" sz="3200" dirty="0" err="1"/>
              <a:t>discourse</a:t>
            </a:r>
            <a:r>
              <a:rPr lang="it-IT" sz="3200" dirty="0"/>
              <a:t>, </a:t>
            </a:r>
            <a:r>
              <a:rPr lang="it-IT" sz="3200" dirty="0" err="1"/>
              <a:t>both</a:t>
            </a:r>
            <a:r>
              <a:rPr lang="it-IT" sz="3200" dirty="0"/>
              <a:t> informative and </a:t>
            </a:r>
            <a:r>
              <a:rPr lang="it-IT" sz="3200" dirty="0" err="1"/>
              <a:t>promotional</a:t>
            </a:r>
            <a:r>
              <a:rPr lang="it-IT" sz="3200" dirty="0"/>
              <a:t>)</a:t>
            </a:r>
            <a:endParaRPr lang="it-IT" sz="3200" dirty="0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3200" dirty="0"/>
              <a:t>3rd-person self-</a:t>
            </a:r>
            <a:r>
              <a:rPr lang="it-IT" sz="3200" dirty="0" err="1"/>
              <a:t>reference</a:t>
            </a:r>
            <a:r>
              <a:rPr lang="it-IT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030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38980A-3AA1-4AF2-9824-39BB3AF0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Pre-formulation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2F0C21-AC65-499F-A9FE-B957BD91D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typical</a:t>
            </a:r>
            <a:r>
              <a:rPr lang="it-IT" dirty="0"/>
              <a:t> trait of the press release (in </a:t>
            </a:r>
            <a:r>
              <a:rPr lang="it-IT" dirty="0" err="1"/>
              <a:t>discursive</a:t>
            </a:r>
            <a:r>
              <a:rPr lang="it-IT" dirty="0"/>
              <a:t> </a:t>
            </a:r>
            <a:r>
              <a:rPr lang="it-IT" dirty="0" err="1"/>
              <a:t>terms</a:t>
            </a:r>
            <a:r>
              <a:rPr lang="it-IT" dirty="0"/>
              <a:t>):</a:t>
            </a:r>
          </a:p>
          <a:p>
            <a:pPr marL="0" indent="0">
              <a:buNone/>
            </a:pPr>
            <a:r>
              <a:rPr lang="it-IT" dirty="0"/>
              <a:t>«</a:t>
            </a:r>
            <a:r>
              <a:rPr lang="it-IT" dirty="0" err="1"/>
              <a:t>pre-formulation</a:t>
            </a:r>
            <a:r>
              <a:rPr lang="it-IT" dirty="0"/>
              <a:t>» </a:t>
            </a:r>
          </a:p>
          <a:p>
            <a:pPr marL="0" indent="0">
              <a:buNone/>
            </a:pPr>
            <a:r>
              <a:rPr lang="it-IT" dirty="0"/>
              <a:t>(3rd-person self-</a:t>
            </a:r>
            <a:r>
              <a:rPr lang="it-IT" dirty="0" err="1"/>
              <a:t>reference</a:t>
            </a:r>
            <a:r>
              <a:rPr lang="it-IT" dirty="0"/>
              <a:t>, pseudo-</a:t>
            </a:r>
            <a:r>
              <a:rPr lang="it-IT" dirty="0" err="1"/>
              <a:t>quotes</a:t>
            </a:r>
            <a:r>
              <a:rPr lang="it-IT" dirty="0"/>
              <a:t> and, to some </a:t>
            </a:r>
            <a:r>
              <a:rPr lang="it-IT" dirty="0" err="1"/>
              <a:t>extent</a:t>
            </a:r>
            <a:r>
              <a:rPr lang="it-IT" dirty="0"/>
              <a:t>,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boilerplate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7619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C1ADEFC406AC4D91728536370F1F4B" ma:contentTypeVersion="4" ma:contentTypeDescription="Create a new document." ma:contentTypeScope="" ma:versionID="1f5e48dbada15dbe2ebf704917bedba0">
  <xsd:schema xmlns:xsd="http://www.w3.org/2001/XMLSchema" xmlns:xs="http://www.w3.org/2001/XMLSchema" xmlns:p="http://schemas.microsoft.com/office/2006/metadata/properties" xmlns:ns2="e9482d90-9fab-4521-b28c-9cf49c5f10a7" targetNamespace="http://schemas.microsoft.com/office/2006/metadata/properties" ma:root="true" ma:fieldsID="bc4a35e20a9c30f47daca23ca99971b0" ns2:_="">
    <xsd:import namespace="e9482d90-9fab-4521-b28c-9cf49c5f10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2d90-9fab-4521-b28c-9cf49c5f10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FFFFE4-DC05-4CB0-9971-5642618A87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2d90-9fab-4521-b28c-9cf49c5f10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1AD421-0B6E-494B-8C41-5A0789C31AC2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e9482d90-9fab-4521-b28c-9cf49c5f10a7"/>
  </ds:schemaRefs>
</ds:datastoreItem>
</file>

<file path=customXml/itemProps3.xml><?xml version="1.0" encoding="utf-8"?>
<ds:datastoreItem xmlns:ds="http://schemas.openxmlformats.org/officeDocument/2006/customXml" ds:itemID="{EA0C495D-C47D-4223-A2CC-67DC359198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217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Tema di Office</vt:lpstr>
      <vt:lpstr>The press release as a genre</vt:lpstr>
      <vt:lpstr>Press release or news release</vt:lpstr>
      <vt:lpstr>News article</vt:lpstr>
      <vt:lpstr>Press release</vt:lpstr>
      <vt:lpstr>Distinctive features of the press release</vt:lpstr>
      <vt:lpstr>Presentazione standard di PowerPoint</vt:lpstr>
      <vt:lpstr>Presentazione standard di PowerPoint</vt:lpstr>
      <vt:lpstr>Pre-formulation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press release as a genre</dc:title>
  <dc:creator>Annarita Tavani</dc:creator>
  <cp:lastModifiedBy>Annarita TAVANI</cp:lastModifiedBy>
  <cp:revision>23</cp:revision>
  <dcterms:created xsi:type="dcterms:W3CDTF">2022-03-25T17:37:59Z</dcterms:created>
  <dcterms:modified xsi:type="dcterms:W3CDTF">2023-03-06T17:45:36Z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0x010100CFC1ADEFC406AC4D91728536370F1F4B</vt:lpwstr>
  </property>
</Properties>
</file>