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6" r:id="rId8"/>
    <p:sldId id="409" r:id="rId9"/>
    <p:sldId id="428" r:id="rId10"/>
    <p:sldId id="363" r:id="rId11"/>
    <p:sldId id="434" r:id="rId12"/>
    <p:sldId id="437" r:id="rId13"/>
    <p:sldId id="435" r:id="rId14"/>
    <p:sldId id="436" r:id="rId15"/>
    <p:sldId id="423" r:id="rId16"/>
    <p:sldId id="426" r:id="rId17"/>
    <p:sldId id="424" r:id="rId18"/>
    <p:sldId id="425" r:id="rId19"/>
    <p:sldId id="359" r:id="rId20"/>
    <p:sldId id="427" r:id="rId21"/>
    <p:sldId id="357" r:id="rId22"/>
    <p:sldId id="438" r:id="rId23"/>
    <p:sldId id="273" r:id="rId24"/>
    <p:sldId id="344" r:id="rId25"/>
    <p:sldId id="431" r:id="rId26"/>
    <p:sldId id="304" r:id="rId27"/>
    <p:sldId id="456" r:id="rId28"/>
    <p:sldId id="440" r:id="rId29"/>
    <p:sldId id="410" r:id="rId30"/>
    <p:sldId id="411" r:id="rId31"/>
    <p:sldId id="441" r:id="rId32"/>
    <p:sldId id="446" r:id="rId33"/>
    <p:sldId id="451" r:id="rId34"/>
    <p:sldId id="452" r:id="rId35"/>
    <p:sldId id="453" r:id="rId36"/>
    <p:sldId id="454" r:id="rId37"/>
    <p:sldId id="455" r:id="rId38"/>
    <p:sldId id="449" r:id="rId39"/>
    <p:sldId id="457" r:id="rId40"/>
    <p:sldId id="458" r:id="rId41"/>
    <p:sldId id="459" r:id="rId42"/>
    <p:sldId id="460" r:id="rId43"/>
    <p:sldId id="461" r:id="rId44"/>
    <p:sldId id="462" r:id="rId45"/>
    <p:sldId id="463" r:id="rId46"/>
    <p:sldId id="480" r:id="rId47"/>
    <p:sldId id="483" r:id="rId48"/>
    <p:sldId id="485" r:id="rId49"/>
    <p:sldId id="487" r:id="rId50"/>
    <p:sldId id="490" r:id="rId5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4BC9FB-37D1-44C0-1C16-96979C9AC7B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05C95AF8-E503-CB2A-0592-2D1498702A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AE83D9F7-5D51-7105-DCD7-5B361654178C}"/>
              </a:ext>
            </a:extLst>
          </p:cNvPr>
          <p:cNvSpPr>
            <a:spLocks noGrp="1"/>
          </p:cNvSpPr>
          <p:nvPr>
            <p:ph type="dt" sz="half" idx="10"/>
          </p:nvPr>
        </p:nvSpPr>
        <p:spPr/>
        <p:txBody>
          <a:bodyPr/>
          <a:lstStyle/>
          <a:p>
            <a:fld id="{BFC29CF9-664C-FD4A-B43C-21278D804550}" type="datetimeFigureOut">
              <a:rPr lang="it-IT" smtClean="0"/>
              <a:t>03/03/25</a:t>
            </a:fld>
            <a:endParaRPr lang="it-IT"/>
          </a:p>
        </p:txBody>
      </p:sp>
      <p:sp>
        <p:nvSpPr>
          <p:cNvPr id="5" name="Segnaposto piè di pagina 4">
            <a:extLst>
              <a:ext uri="{FF2B5EF4-FFF2-40B4-BE49-F238E27FC236}">
                <a16:creationId xmlns:a16="http://schemas.microsoft.com/office/drawing/2014/main" id="{EAF30DAC-D8EB-DABC-C479-35A576FEE34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735928A-D843-0C81-18A8-818D67CB243C}"/>
              </a:ext>
            </a:extLst>
          </p:cNvPr>
          <p:cNvSpPr>
            <a:spLocks noGrp="1"/>
          </p:cNvSpPr>
          <p:nvPr>
            <p:ph type="sldNum" sz="quarter" idx="12"/>
          </p:nvPr>
        </p:nvSpPr>
        <p:spPr/>
        <p:txBody>
          <a:bodyPr/>
          <a:lstStyle/>
          <a:p>
            <a:fld id="{1F39B3BB-261F-FD40-8038-383FBAB094BF}" type="slidenum">
              <a:rPr lang="it-IT" smtClean="0"/>
              <a:t>‹N›</a:t>
            </a:fld>
            <a:endParaRPr lang="it-IT"/>
          </a:p>
        </p:txBody>
      </p:sp>
    </p:spTree>
    <p:extLst>
      <p:ext uri="{BB962C8B-B14F-4D97-AF65-F5344CB8AC3E}">
        <p14:creationId xmlns:p14="http://schemas.microsoft.com/office/powerpoint/2010/main" val="2110879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884BF0-5F41-BB90-114A-A67D8DCAC919}"/>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B784389-C982-94CB-8B8C-26F5A60CE07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9B8387B-DC3C-9CB3-A129-36204E415A8E}"/>
              </a:ext>
            </a:extLst>
          </p:cNvPr>
          <p:cNvSpPr>
            <a:spLocks noGrp="1"/>
          </p:cNvSpPr>
          <p:nvPr>
            <p:ph type="dt" sz="half" idx="10"/>
          </p:nvPr>
        </p:nvSpPr>
        <p:spPr/>
        <p:txBody>
          <a:bodyPr/>
          <a:lstStyle/>
          <a:p>
            <a:fld id="{BFC29CF9-664C-FD4A-B43C-21278D804550}" type="datetimeFigureOut">
              <a:rPr lang="it-IT" smtClean="0"/>
              <a:t>03/03/25</a:t>
            </a:fld>
            <a:endParaRPr lang="it-IT"/>
          </a:p>
        </p:txBody>
      </p:sp>
      <p:sp>
        <p:nvSpPr>
          <p:cNvPr id="5" name="Segnaposto piè di pagina 4">
            <a:extLst>
              <a:ext uri="{FF2B5EF4-FFF2-40B4-BE49-F238E27FC236}">
                <a16:creationId xmlns:a16="http://schemas.microsoft.com/office/drawing/2014/main" id="{F7AAA62C-9E3C-2B33-FE64-AC745496BB7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29C7DA3-EBAE-6418-1432-12B7B74EDD04}"/>
              </a:ext>
            </a:extLst>
          </p:cNvPr>
          <p:cNvSpPr>
            <a:spLocks noGrp="1"/>
          </p:cNvSpPr>
          <p:nvPr>
            <p:ph type="sldNum" sz="quarter" idx="12"/>
          </p:nvPr>
        </p:nvSpPr>
        <p:spPr/>
        <p:txBody>
          <a:bodyPr/>
          <a:lstStyle/>
          <a:p>
            <a:fld id="{1F39B3BB-261F-FD40-8038-383FBAB094BF}" type="slidenum">
              <a:rPr lang="it-IT" smtClean="0"/>
              <a:t>‹N›</a:t>
            </a:fld>
            <a:endParaRPr lang="it-IT"/>
          </a:p>
        </p:txBody>
      </p:sp>
    </p:spTree>
    <p:extLst>
      <p:ext uri="{BB962C8B-B14F-4D97-AF65-F5344CB8AC3E}">
        <p14:creationId xmlns:p14="http://schemas.microsoft.com/office/powerpoint/2010/main" val="697915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2AC32E35-8130-773E-AB7D-F78A6C36848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E2938FC-CCE3-5874-C161-0AB566A9867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4DE957B-C869-25BD-0048-3B984EA5DF3B}"/>
              </a:ext>
            </a:extLst>
          </p:cNvPr>
          <p:cNvSpPr>
            <a:spLocks noGrp="1"/>
          </p:cNvSpPr>
          <p:nvPr>
            <p:ph type="dt" sz="half" idx="10"/>
          </p:nvPr>
        </p:nvSpPr>
        <p:spPr/>
        <p:txBody>
          <a:bodyPr/>
          <a:lstStyle/>
          <a:p>
            <a:fld id="{BFC29CF9-664C-FD4A-B43C-21278D804550}" type="datetimeFigureOut">
              <a:rPr lang="it-IT" smtClean="0"/>
              <a:t>03/03/25</a:t>
            </a:fld>
            <a:endParaRPr lang="it-IT"/>
          </a:p>
        </p:txBody>
      </p:sp>
      <p:sp>
        <p:nvSpPr>
          <p:cNvPr id="5" name="Segnaposto piè di pagina 4">
            <a:extLst>
              <a:ext uri="{FF2B5EF4-FFF2-40B4-BE49-F238E27FC236}">
                <a16:creationId xmlns:a16="http://schemas.microsoft.com/office/drawing/2014/main" id="{84DB5DDC-8F95-35CB-6E89-63DB3FEFD4B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9ABE3DE-1EE3-C2E2-00D6-BB2DE7E19162}"/>
              </a:ext>
            </a:extLst>
          </p:cNvPr>
          <p:cNvSpPr>
            <a:spLocks noGrp="1"/>
          </p:cNvSpPr>
          <p:nvPr>
            <p:ph type="sldNum" sz="quarter" idx="12"/>
          </p:nvPr>
        </p:nvSpPr>
        <p:spPr/>
        <p:txBody>
          <a:bodyPr/>
          <a:lstStyle/>
          <a:p>
            <a:fld id="{1F39B3BB-261F-FD40-8038-383FBAB094BF}" type="slidenum">
              <a:rPr lang="it-IT" smtClean="0"/>
              <a:t>‹N›</a:t>
            </a:fld>
            <a:endParaRPr lang="it-IT"/>
          </a:p>
        </p:txBody>
      </p:sp>
    </p:spTree>
    <p:extLst>
      <p:ext uri="{BB962C8B-B14F-4D97-AF65-F5344CB8AC3E}">
        <p14:creationId xmlns:p14="http://schemas.microsoft.com/office/powerpoint/2010/main" val="3445820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3D57BE-6A44-56DF-DC15-8239F684D1C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8EE9725-81C3-EB40-7FE0-334CE79465A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D83B970-AD74-9C3E-D5E2-2D76F4B60BFB}"/>
              </a:ext>
            </a:extLst>
          </p:cNvPr>
          <p:cNvSpPr>
            <a:spLocks noGrp="1"/>
          </p:cNvSpPr>
          <p:nvPr>
            <p:ph type="dt" sz="half" idx="10"/>
          </p:nvPr>
        </p:nvSpPr>
        <p:spPr/>
        <p:txBody>
          <a:bodyPr/>
          <a:lstStyle/>
          <a:p>
            <a:fld id="{BFC29CF9-664C-FD4A-B43C-21278D804550}" type="datetimeFigureOut">
              <a:rPr lang="it-IT" smtClean="0"/>
              <a:t>03/03/25</a:t>
            </a:fld>
            <a:endParaRPr lang="it-IT"/>
          </a:p>
        </p:txBody>
      </p:sp>
      <p:sp>
        <p:nvSpPr>
          <p:cNvPr id="5" name="Segnaposto piè di pagina 4">
            <a:extLst>
              <a:ext uri="{FF2B5EF4-FFF2-40B4-BE49-F238E27FC236}">
                <a16:creationId xmlns:a16="http://schemas.microsoft.com/office/drawing/2014/main" id="{9DBF6F05-77F7-EC42-D961-9D935648A2F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61F332B-FE92-74BE-88BB-84962EBFB36A}"/>
              </a:ext>
            </a:extLst>
          </p:cNvPr>
          <p:cNvSpPr>
            <a:spLocks noGrp="1"/>
          </p:cNvSpPr>
          <p:nvPr>
            <p:ph type="sldNum" sz="quarter" idx="12"/>
          </p:nvPr>
        </p:nvSpPr>
        <p:spPr/>
        <p:txBody>
          <a:bodyPr/>
          <a:lstStyle/>
          <a:p>
            <a:fld id="{1F39B3BB-261F-FD40-8038-383FBAB094BF}" type="slidenum">
              <a:rPr lang="it-IT" smtClean="0"/>
              <a:t>‹N›</a:t>
            </a:fld>
            <a:endParaRPr lang="it-IT"/>
          </a:p>
        </p:txBody>
      </p:sp>
    </p:spTree>
    <p:extLst>
      <p:ext uri="{BB962C8B-B14F-4D97-AF65-F5344CB8AC3E}">
        <p14:creationId xmlns:p14="http://schemas.microsoft.com/office/powerpoint/2010/main" val="1098605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11D787-977B-255D-7C1B-5FC4CE672DE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FEE5C85-D2EC-AE27-AF3B-59727C2EBAD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6000F28-FBCE-1643-F229-CD4FC29D5930}"/>
              </a:ext>
            </a:extLst>
          </p:cNvPr>
          <p:cNvSpPr>
            <a:spLocks noGrp="1"/>
          </p:cNvSpPr>
          <p:nvPr>
            <p:ph type="dt" sz="half" idx="10"/>
          </p:nvPr>
        </p:nvSpPr>
        <p:spPr/>
        <p:txBody>
          <a:bodyPr/>
          <a:lstStyle/>
          <a:p>
            <a:fld id="{BFC29CF9-664C-FD4A-B43C-21278D804550}" type="datetimeFigureOut">
              <a:rPr lang="it-IT" smtClean="0"/>
              <a:t>03/03/25</a:t>
            </a:fld>
            <a:endParaRPr lang="it-IT"/>
          </a:p>
        </p:txBody>
      </p:sp>
      <p:sp>
        <p:nvSpPr>
          <p:cNvPr id="5" name="Segnaposto piè di pagina 4">
            <a:extLst>
              <a:ext uri="{FF2B5EF4-FFF2-40B4-BE49-F238E27FC236}">
                <a16:creationId xmlns:a16="http://schemas.microsoft.com/office/drawing/2014/main" id="{3F4B3EF4-26AB-59B3-E026-20FC24DFE57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464BC64-C692-3B26-9C79-1C6B6E48576B}"/>
              </a:ext>
            </a:extLst>
          </p:cNvPr>
          <p:cNvSpPr>
            <a:spLocks noGrp="1"/>
          </p:cNvSpPr>
          <p:nvPr>
            <p:ph type="sldNum" sz="quarter" idx="12"/>
          </p:nvPr>
        </p:nvSpPr>
        <p:spPr/>
        <p:txBody>
          <a:bodyPr/>
          <a:lstStyle/>
          <a:p>
            <a:fld id="{1F39B3BB-261F-FD40-8038-383FBAB094BF}" type="slidenum">
              <a:rPr lang="it-IT" smtClean="0"/>
              <a:t>‹N›</a:t>
            </a:fld>
            <a:endParaRPr lang="it-IT"/>
          </a:p>
        </p:txBody>
      </p:sp>
    </p:spTree>
    <p:extLst>
      <p:ext uri="{BB962C8B-B14F-4D97-AF65-F5344CB8AC3E}">
        <p14:creationId xmlns:p14="http://schemas.microsoft.com/office/powerpoint/2010/main" val="4259736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76C46F-B5DA-6748-CB88-2241A950A70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736F5D0-0030-3E68-EF20-3A3FF675AC3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B863075-3CB5-652F-57C1-6DC044B91DA2}"/>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5ECD5AA7-3CEE-E02A-0F87-F71C9E1BBF92}"/>
              </a:ext>
            </a:extLst>
          </p:cNvPr>
          <p:cNvSpPr>
            <a:spLocks noGrp="1"/>
          </p:cNvSpPr>
          <p:nvPr>
            <p:ph type="dt" sz="half" idx="10"/>
          </p:nvPr>
        </p:nvSpPr>
        <p:spPr/>
        <p:txBody>
          <a:bodyPr/>
          <a:lstStyle/>
          <a:p>
            <a:fld id="{BFC29CF9-664C-FD4A-B43C-21278D804550}" type="datetimeFigureOut">
              <a:rPr lang="it-IT" smtClean="0"/>
              <a:t>03/03/25</a:t>
            </a:fld>
            <a:endParaRPr lang="it-IT"/>
          </a:p>
        </p:txBody>
      </p:sp>
      <p:sp>
        <p:nvSpPr>
          <p:cNvPr id="6" name="Segnaposto piè di pagina 5">
            <a:extLst>
              <a:ext uri="{FF2B5EF4-FFF2-40B4-BE49-F238E27FC236}">
                <a16:creationId xmlns:a16="http://schemas.microsoft.com/office/drawing/2014/main" id="{303F79BD-E06B-2DAD-7EB5-CD8CFE455F3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8DE1C0D-4728-0F67-BBF4-15A1B6E41A76}"/>
              </a:ext>
            </a:extLst>
          </p:cNvPr>
          <p:cNvSpPr>
            <a:spLocks noGrp="1"/>
          </p:cNvSpPr>
          <p:nvPr>
            <p:ph type="sldNum" sz="quarter" idx="12"/>
          </p:nvPr>
        </p:nvSpPr>
        <p:spPr/>
        <p:txBody>
          <a:bodyPr/>
          <a:lstStyle/>
          <a:p>
            <a:fld id="{1F39B3BB-261F-FD40-8038-383FBAB094BF}" type="slidenum">
              <a:rPr lang="it-IT" smtClean="0"/>
              <a:t>‹N›</a:t>
            </a:fld>
            <a:endParaRPr lang="it-IT"/>
          </a:p>
        </p:txBody>
      </p:sp>
    </p:spTree>
    <p:extLst>
      <p:ext uri="{BB962C8B-B14F-4D97-AF65-F5344CB8AC3E}">
        <p14:creationId xmlns:p14="http://schemas.microsoft.com/office/powerpoint/2010/main" val="2717755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8C40B6-328C-4B75-4377-3770F6A085A4}"/>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D2D55AA-4E58-EDA8-A270-F96614F629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FE8EC1F4-6795-561D-862E-39D8E30A43FA}"/>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C0E603E-C87C-3466-718A-143D05B639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99328B6C-F9DA-2ED2-5DA7-B068866CE5AA}"/>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DBF4BD4-9019-DB98-9D9D-B7104714D35E}"/>
              </a:ext>
            </a:extLst>
          </p:cNvPr>
          <p:cNvSpPr>
            <a:spLocks noGrp="1"/>
          </p:cNvSpPr>
          <p:nvPr>
            <p:ph type="dt" sz="half" idx="10"/>
          </p:nvPr>
        </p:nvSpPr>
        <p:spPr/>
        <p:txBody>
          <a:bodyPr/>
          <a:lstStyle/>
          <a:p>
            <a:fld id="{BFC29CF9-664C-FD4A-B43C-21278D804550}" type="datetimeFigureOut">
              <a:rPr lang="it-IT" smtClean="0"/>
              <a:t>03/03/25</a:t>
            </a:fld>
            <a:endParaRPr lang="it-IT"/>
          </a:p>
        </p:txBody>
      </p:sp>
      <p:sp>
        <p:nvSpPr>
          <p:cNvPr id="8" name="Segnaposto piè di pagina 7">
            <a:extLst>
              <a:ext uri="{FF2B5EF4-FFF2-40B4-BE49-F238E27FC236}">
                <a16:creationId xmlns:a16="http://schemas.microsoft.com/office/drawing/2014/main" id="{C0E2F109-DA6E-3803-5297-DA822ED615C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9D70085B-6E6A-F3AA-3CA4-EF7DEB6EECC3}"/>
              </a:ext>
            </a:extLst>
          </p:cNvPr>
          <p:cNvSpPr>
            <a:spLocks noGrp="1"/>
          </p:cNvSpPr>
          <p:nvPr>
            <p:ph type="sldNum" sz="quarter" idx="12"/>
          </p:nvPr>
        </p:nvSpPr>
        <p:spPr/>
        <p:txBody>
          <a:bodyPr/>
          <a:lstStyle/>
          <a:p>
            <a:fld id="{1F39B3BB-261F-FD40-8038-383FBAB094BF}" type="slidenum">
              <a:rPr lang="it-IT" smtClean="0"/>
              <a:t>‹N›</a:t>
            </a:fld>
            <a:endParaRPr lang="it-IT"/>
          </a:p>
        </p:txBody>
      </p:sp>
    </p:spTree>
    <p:extLst>
      <p:ext uri="{BB962C8B-B14F-4D97-AF65-F5344CB8AC3E}">
        <p14:creationId xmlns:p14="http://schemas.microsoft.com/office/powerpoint/2010/main" val="2117770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D86988-39FC-96B8-37A0-BB1C60789DA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793C1FF-5431-F978-7FBC-CB3E935789C3}"/>
              </a:ext>
            </a:extLst>
          </p:cNvPr>
          <p:cNvSpPr>
            <a:spLocks noGrp="1"/>
          </p:cNvSpPr>
          <p:nvPr>
            <p:ph type="dt" sz="half" idx="10"/>
          </p:nvPr>
        </p:nvSpPr>
        <p:spPr/>
        <p:txBody>
          <a:bodyPr/>
          <a:lstStyle/>
          <a:p>
            <a:fld id="{BFC29CF9-664C-FD4A-B43C-21278D804550}" type="datetimeFigureOut">
              <a:rPr lang="it-IT" smtClean="0"/>
              <a:t>03/03/25</a:t>
            </a:fld>
            <a:endParaRPr lang="it-IT"/>
          </a:p>
        </p:txBody>
      </p:sp>
      <p:sp>
        <p:nvSpPr>
          <p:cNvPr id="4" name="Segnaposto piè di pagina 3">
            <a:extLst>
              <a:ext uri="{FF2B5EF4-FFF2-40B4-BE49-F238E27FC236}">
                <a16:creationId xmlns:a16="http://schemas.microsoft.com/office/drawing/2014/main" id="{3F40D200-B7FF-58C1-C7FE-274EE032618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1D9329E6-99A1-FBBB-2727-BACBB4CB5480}"/>
              </a:ext>
            </a:extLst>
          </p:cNvPr>
          <p:cNvSpPr>
            <a:spLocks noGrp="1"/>
          </p:cNvSpPr>
          <p:nvPr>
            <p:ph type="sldNum" sz="quarter" idx="12"/>
          </p:nvPr>
        </p:nvSpPr>
        <p:spPr/>
        <p:txBody>
          <a:bodyPr/>
          <a:lstStyle/>
          <a:p>
            <a:fld id="{1F39B3BB-261F-FD40-8038-383FBAB094BF}" type="slidenum">
              <a:rPr lang="it-IT" smtClean="0"/>
              <a:t>‹N›</a:t>
            </a:fld>
            <a:endParaRPr lang="it-IT"/>
          </a:p>
        </p:txBody>
      </p:sp>
    </p:spTree>
    <p:extLst>
      <p:ext uri="{BB962C8B-B14F-4D97-AF65-F5344CB8AC3E}">
        <p14:creationId xmlns:p14="http://schemas.microsoft.com/office/powerpoint/2010/main" val="2076218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9712CF2-6518-8B51-E772-61D77EEC02DB}"/>
              </a:ext>
            </a:extLst>
          </p:cNvPr>
          <p:cNvSpPr>
            <a:spLocks noGrp="1"/>
          </p:cNvSpPr>
          <p:nvPr>
            <p:ph type="dt" sz="half" idx="10"/>
          </p:nvPr>
        </p:nvSpPr>
        <p:spPr/>
        <p:txBody>
          <a:bodyPr/>
          <a:lstStyle/>
          <a:p>
            <a:fld id="{BFC29CF9-664C-FD4A-B43C-21278D804550}" type="datetimeFigureOut">
              <a:rPr lang="it-IT" smtClean="0"/>
              <a:t>03/03/25</a:t>
            </a:fld>
            <a:endParaRPr lang="it-IT"/>
          </a:p>
        </p:txBody>
      </p:sp>
      <p:sp>
        <p:nvSpPr>
          <p:cNvPr id="3" name="Segnaposto piè di pagina 2">
            <a:extLst>
              <a:ext uri="{FF2B5EF4-FFF2-40B4-BE49-F238E27FC236}">
                <a16:creationId xmlns:a16="http://schemas.microsoft.com/office/drawing/2014/main" id="{2F296812-63B3-4E4B-3056-45F306A705E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DF93B4B1-8A9F-D8DE-B9E3-DBE0CB795008}"/>
              </a:ext>
            </a:extLst>
          </p:cNvPr>
          <p:cNvSpPr>
            <a:spLocks noGrp="1"/>
          </p:cNvSpPr>
          <p:nvPr>
            <p:ph type="sldNum" sz="quarter" idx="12"/>
          </p:nvPr>
        </p:nvSpPr>
        <p:spPr/>
        <p:txBody>
          <a:bodyPr/>
          <a:lstStyle/>
          <a:p>
            <a:fld id="{1F39B3BB-261F-FD40-8038-383FBAB094BF}" type="slidenum">
              <a:rPr lang="it-IT" smtClean="0"/>
              <a:t>‹N›</a:t>
            </a:fld>
            <a:endParaRPr lang="it-IT"/>
          </a:p>
        </p:txBody>
      </p:sp>
    </p:spTree>
    <p:extLst>
      <p:ext uri="{BB962C8B-B14F-4D97-AF65-F5344CB8AC3E}">
        <p14:creationId xmlns:p14="http://schemas.microsoft.com/office/powerpoint/2010/main" val="3758499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1B5D29-C8A3-F2CD-1B98-45FFADDF699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5478545-971E-F503-85FB-A7EDBC2647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A46C1186-3742-56C0-954A-A73CB18399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7F03824-F855-3D4D-356C-8F28CAD901A5}"/>
              </a:ext>
            </a:extLst>
          </p:cNvPr>
          <p:cNvSpPr>
            <a:spLocks noGrp="1"/>
          </p:cNvSpPr>
          <p:nvPr>
            <p:ph type="dt" sz="half" idx="10"/>
          </p:nvPr>
        </p:nvSpPr>
        <p:spPr/>
        <p:txBody>
          <a:bodyPr/>
          <a:lstStyle/>
          <a:p>
            <a:fld id="{BFC29CF9-664C-FD4A-B43C-21278D804550}" type="datetimeFigureOut">
              <a:rPr lang="it-IT" smtClean="0"/>
              <a:t>03/03/25</a:t>
            </a:fld>
            <a:endParaRPr lang="it-IT"/>
          </a:p>
        </p:txBody>
      </p:sp>
      <p:sp>
        <p:nvSpPr>
          <p:cNvPr id="6" name="Segnaposto piè di pagina 5">
            <a:extLst>
              <a:ext uri="{FF2B5EF4-FFF2-40B4-BE49-F238E27FC236}">
                <a16:creationId xmlns:a16="http://schemas.microsoft.com/office/drawing/2014/main" id="{B488076A-167F-693B-70A0-2023A44F065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2D99E11-53AB-E25B-0220-570C3F610259}"/>
              </a:ext>
            </a:extLst>
          </p:cNvPr>
          <p:cNvSpPr>
            <a:spLocks noGrp="1"/>
          </p:cNvSpPr>
          <p:nvPr>
            <p:ph type="sldNum" sz="quarter" idx="12"/>
          </p:nvPr>
        </p:nvSpPr>
        <p:spPr/>
        <p:txBody>
          <a:bodyPr/>
          <a:lstStyle/>
          <a:p>
            <a:fld id="{1F39B3BB-261F-FD40-8038-383FBAB094BF}" type="slidenum">
              <a:rPr lang="it-IT" smtClean="0"/>
              <a:t>‹N›</a:t>
            </a:fld>
            <a:endParaRPr lang="it-IT"/>
          </a:p>
        </p:txBody>
      </p:sp>
    </p:spTree>
    <p:extLst>
      <p:ext uri="{BB962C8B-B14F-4D97-AF65-F5344CB8AC3E}">
        <p14:creationId xmlns:p14="http://schemas.microsoft.com/office/powerpoint/2010/main" val="2848870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3C2E89-B1F7-0B8A-54F4-C0EA1D13648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F08A7A8-9780-0695-60F8-8F317D934D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7C6DA372-BB63-C35B-639C-C8589BA2B6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11D25E1-29F5-00A6-2B5A-7371B0B7C950}"/>
              </a:ext>
            </a:extLst>
          </p:cNvPr>
          <p:cNvSpPr>
            <a:spLocks noGrp="1"/>
          </p:cNvSpPr>
          <p:nvPr>
            <p:ph type="dt" sz="half" idx="10"/>
          </p:nvPr>
        </p:nvSpPr>
        <p:spPr/>
        <p:txBody>
          <a:bodyPr/>
          <a:lstStyle/>
          <a:p>
            <a:fld id="{BFC29CF9-664C-FD4A-B43C-21278D804550}" type="datetimeFigureOut">
              <a:rPr lang="it-IT" smtClean="0"/>
              <a:t>03/03/25</a:t>
            </a:fld>
            <a:endParaRPr lang="it-IT"/>
          </a:p>
        </p:txBody>
      </p:sp>
      <p:sp>
        <p:nvSpPr>
          <p:cNvPr id="6" name="Segnaposto piè di pagina 5">
            <a:extLst>
              <a:ext uri="{FF2B5EF4-FFF2-40B4-BE49-F238E27FC236}">
                <a16:creationId xmlns:a16="http://schemas.microsoft.com/office/drawing/2014/main" id="{4C61DF1C-6F7E-1140-7E25-80C7DF41FF2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770DF05-2544-7E26-9200-7912B7387FE2}"/>
              </a:ext>
            </a:extLst>
          </p:cNvPr>
          <p:cNvSpPr>
            <a:spLocks noGrp="1"/>
          </p:cNvSpPr>
          <p:nvPr>
            <p:ph type="sldNum" sz="quarter" idx="12"/>
          </p:nvPr>
        </p:nvSpPr>
        <p:spPr/>
        <p:txBody>
          <a:bodyPr/>
          <a:lstStyle/>
          <a:p>
            <a:fld id="{1F39B3BB-261F-FD40-8038-383FBAB094BF}" type="slidenum">
              <a:rPr lang="it-IT" smtClean="0"/>
              <a:t>‹N›</a:t>
            </a:fld>
            <a:endParaRPr lang="it-IT"/>
          </a:p>
        </p:txBody>
      </p:sp>
    </p:spTree>
    <p:extLst>
      <p:ext uri="{BB962C8B-B14F-4D97-AF65-F5344CB8AC3E}">
        <p14:creationId xmlns:p14="http://schemas.microsoft.com/office/powerpoint/2010/main" val="152318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E8D656D-132A-4450-FE05-1E2FFA147D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17E4FA5-ABC7-7B74-582B-77AB76BD1C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CD4D6FC-8DD2-100C-9D1F-335C8EDD07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FC29CF9-664C-FD4A-B43C-21278D804550}" type="datetimeFigureOut">
              <a:rPr lang="it-IT" smtClean="0"/>
              <a:t>03/03/25</a:t>
            </a:fld>
            <a:endParaRPr lang="it-IT"/>
          </a:p>
        </p:txBody>
      </p:sp>
      <p:sp>
        <p:nvSpPr>
          <p:cNvPr id="5" name="Segnaposto piè di pagina 4">
            <a:extLst>
              <a:ext uri="{FF2B5EF4-FFF2-40B4-BE49-F238E27FC236}">
                <a16:creationId xmlns:a16="http://schemas.microsoft.com/office/drawing/2014/main" id="{7E5A449D-D7AC-04D2-9144-D81B48D6C1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A25CB3E8-9DA4-A56D-379C-C8222680B4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F39B3BB-261F-FD40-8038-383FBAB094BF}" type="slidenum">
              <a:rPr lang="it-IT" smtClean="0"/>
              <a:t>‹N›</a:t>
            </a:fld>
            <a:endParaRPr lang="it-IT"/>
          </a:p>
        </p:txBody>
      </p:sp>
    </p:spTree>
    <p:extLst>
      <p:ext uri="{BB962C8B-B14F-4D97-AF65-F5344CB8AC3E}">
        <p14:creationId xmlns:p14="http://schemas.microsoft.com/office/powerpoint/2010/main" val="4150766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treccani.it/enciclopedia/shoah/"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473DBD-8BA0-9A4D-8203-A6EFAB460BEA}"/>
              </a:ext>
            </a:extLst>
          </p:cNvPr>
          <p:cNvSpPr>
            <a:spLocks noGrp="1"/>
          </p:cNvSpPr>
          <p:nvPr>
            <p:ph type="ctrTitle"/>
          </p:nvPr>
        </p:nvSpPr>
        <p:spPr/>
        <p:txBody>
          <a:bodyPr/>
          <a:lstStyle/>
          <a:p>
            <a:r>
              <a:rPr lang="it-IT" dirty="0">
                <a:latin typeface="Times New Roman" panose="02020603050405020304" pitchFamily="18" charset="0"/>
                <a:cs typeface="Times New Roman" panose="02020603050405020304" pitchFamily="18" charset="0"/>
              </a:rPr>
              <a:t>Scritture per la contemporaneità</a:t>
            </a:r>
          </a:p>
        </p:txBody>
      </p:sp>
      <p:sp>
        <p:nvSpPr>
          <p:cNvPr id="3" name="Sottotitolo 2">
            <a:extLst>
              <a:ext uri="{FF2B5EF4-FFF2-40B4-BE49-F238E27FC236}">
                <a16:creationId xmlns:a16="http://schemas.microsoft.com/office/drawing/2014/main" id="{7B10BB03-01D3-9E80-5733-1FDCFF457F6C}"/>
              </a:ext>
            </a:extLst>
          </p:cNvPr>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1483087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52E9FE-F938-FC4F-ACE9-DA9CFD4C4FA8}"/>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Alcuni termini</a:t>
            </a:r>
          </a:p>
        </p:txBody>
      </p:sp>
      <p:sp>
        <p:nvSpPr>
          <p:cNvPr id="3" name="Segnaposto contenuto 2">
            <a:extLst>
              <a:ext uri="{FF2B5EF4-FFF2-40B4-BE49-F238E27FC236}">
                <a16:creationId xmlns:a16="http://schemas.microsoft.com/office/drawing/2014/main" id="{AC8B8FFB-F4A5-1041-851C-1A52E9346138}"/>
              </a:ext>
            </a:extLst>
          </p:cNvPr>
          <p:cNvSpPr>
            <a:spLocks noGrp="1"/>
          </p:cNvSpPr>
          <p:nvPr>
            <p:ph idx="1"/>
          </p:nvPr>
        </p:nvSpPr>
        <p:spPr>
          <a:xfrm>
            <a:off x="676154" y="1443660"/>
            <a:ext cx="10515600" cy="4351338"/>
          </a:xfrm>
        </p:spPr>
        <p:txBody>
          <a:bodyPr>
            <a:normAutofit/>
          </a:bodyPr>
          <a:lstStyle/>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Sincronia: testo isolato (una poesia, un racconto, </a:t>
            </a:r>
            <a:r>
              <a:rPr lang="it-IT" i="1" dirty="0">
                <a:latin typeface="Times New Roman" panose="02020603050405020304" pitchFamily="18" charset="0"/>
                <a:cs typeface="Times New Roman" panose="02020603050405020304" pitchFamily="18" charset="0"/>
              </a:rPr>
              <a:t>et cetera</a:t>
            </a:r>
            <a:r>
              <a:rPr lang="it-IT" dirty="0">
                <a:latin typeface="Times New Roman" panose="02020603050405020304" pitchFamily="18" charset="0"/>
                <a:cs typeface="Times New Roman" panose="02020603050405020304" pitchFamily="18" charset="0"/>
              </a:rPr>
              <a:t>) – in linguistica: isolare un fenomeno dalla sua evoluzione temporale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Diacronia: testo inserito in una sequenza (lirica, narrativa, </a:t>
            </a:r>
            <a:r>
              <a:rPr lang="it-IT" i="1" dirty="0">
                <a:latin typeface="Times New Roman" panose="02020603050405020304" pitchFamily="18" charset="0"/>
                <a:cs typeface="Times New Roman" panose="02020603050405020304" pitchFamily="18" charset="0"/>
              </a:rPr>
              <a:t>et cetera</a:t>
            </a:r>
            <a:r>
              <a:rPr lang="it-IT" dirty="0">
                <a:latin typeface="Times New Roman" panose="02020603050405020304" pitchFamily="18" charset="0"/>
                <a:cs typeface="Times New Roman" panose="02020603050405020304" pitchFamily="18" charset="0"/>
              </a:rPr>
              <a:t>) o in un sistema macrotestuale – in linguistica: studiare un fenomeno nella sua evoluzione temporale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Esperienza della poesia (e del poeta): chi parla? E come?</a:t>
            </a:r>
          </a:p>
        </p:txBody>
      </p:sp>
    </p:spTree>
    <p:extLst>
      <p:ext uri="{BB962C8B-B14F-4D97-AF65-F5344CB8AC3E}">
        <p14:creationId xmlns:p14="http://schemas.microsoft.com/office/powerpoint/2010/main" val="2071452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37F10D-C389-FAD4-CBA0-C29DCDAEE0E6}"/>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Canzoniere</a:t>
            </a:r>
          </a:p>
        </p:txBody>
      </p:sp>
      <p:sp>
        <p:nvSpPr>
          <p:cNvPr id="3" name="Segnaposto contenuto 2">
            <a:extLst>
              <a:ext uri="{FF2B5EF4-FFF2-40B4-BE49-F238E27FC236}">
                <a16:creationId xmlns:a16="http://schemas.microsoft.com/office/drawing/2014/main" id="{9384F8B9-9F3E-6DAF-F019-DF67C96550DF}"/>
              </a:ext>
            </a:extLst>
          </p:cNvPr>
          <p:cNvSpPr>
            <a:spLocks noGrp="1"/>
          </p:cNvSpPr>
          <p:nvPr>
            <p:ph idx="1"/>
          </p:nvPr>
        </p:nvSpPr>
        <p:spPr/>
        <p:txBody>
          <a:bodyPr/>
          <a:lstStyle/>
          <a:p>
            <a:pPr marL="285750" indent="-285750">
              <a:buFont typeface="Arial" panose="020B0604020202020204" pitchFamily="34" charset="0"/>
              <a:buChar char="•"/>
            </a:pPr>
            <a:endParaRPr lang="it-IT"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it-IT" sz="2800" dirty="0">
                <a:latin typeface="Times New Roman" panose="02020603050405020304" pitchFamily="18" charset="0"/>
                <a:cs typeface="Times New Roman" panose="02020603050405020304" pitchFamily="18" charset="0"/>
              </a:rPr>
              <a:t>Raccolta di testi poetici, prevalentemente di genere lirico, ad opera dello stesso autore, che seleziona, organizza ed ordina i propri lavori secondo criteri variabili (metrici, cronologici, narrativi, tematici, stilistici e così via). Per estensione, si può intendere con “canzoniere” anche la raccolta di testi di autori diversi, a cui il redattore fissi un criterio  di selezione ed ordinamento.</a:t>
            </a:r>
          </a:p>
          <a:p>
            <a:endParaRPr lang="it-IT" dirty="0"/>
          </a:p>
        </p:txBody>
      </p:sp>
    </p:spTree>
    <p:extLst>
      <p:ext uri="{BB962C8B-B14F-4D97-AF65-F5344CB8AC3E}">
        <p14:creationId xmlns:p14="http://schemas.microsoft.com/office/powerpoint/2010/main" val="3967444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84D23E-C55C-114B-959D-BC912B2F08B3}"/>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Macrotesto</a:t>
            </a:r>
          </a:p>
        </p:txBody>
      </p:sp>
      <p:sp>
        <p:nvSpPr>
          <p:cNvPr id="3" name="Segnaposto contenuto 2">
            <a:extLst>
              <a:ext uri="{FF2B5EF4-FFF2-40B4-BE49-F238E27FC236}">
                <a16:creationId xmlns:a16="http://schemas.microsoft.com/office/drawing/2014/main" id="{E7B2964A-04F4-8949-A05C-B0254EB6A187}"/>
              </a:ext>
            </a:extLst>
          </p:cNvPr>
          <p:cNvSpPr>
            <a:spLocks noGrp="1"/>
          </p:cNvSpPr>
          <p:nvPr>
            <p:ph idx="1"/>
          </p:nvPr>
        </p:nvSpPr>
        <p:spPr/>
        <p:txBody>
          <a:bodyPr>
            <a:normAutofit fontScale="92500" lnSpcReduction="10000"/>
          </a:bodyPr>
          <a:lstStyle/>
          <a:p>
            <a:r>
              <a:rPr lang="it-IT" dirty="0">
                <a:latin typeface="Times New Roman" panose="02020603050405020304" pitchFamily="18" charset="0"/>
                <a:cs typeface="Times New Roman" panose="02020603050405020304" pitchFamily="18" charset="0"/>
              </a:rPr>
              <a:t>raccolta di testi letterari di un autore considerati come un insieme unitario nella loro organizzazione profonda, strutturata secondo un sistema di regole combinatorie di tipo tematico-formale, semantico, narrativo, linguistico e/o metrico</a:t>
            </a:r>
          </a:p>
          <a:p>
            <a:r>
              <a:rPr lang="it-IT" dirty="0">
                <a:latin typeface="Times New Roman" panose="02020603050405020304" pitchFamily="18" charset="0"/>
                <a:cs typeface="Times New Roman" panose="02020603050405020304" pitchFamily="18" charset="0"/>
              </a:rPr>
              <a:t>si tratta di capire la connessione che esiste fra le singole poesie e la raccolta stessa, fra il tutto e le parti, fra una serie discontinua di liriche composte separatamente e usufruibili autonomamente, e queste stesse liriche inserite all'interno di una storia amorosa e/o esistenziale. </a:t>
            </a:r>
          </a:p>
          <a:p>
            <a:r>
              <a:rPr lang="it-IT" dirty="0">
                <a:latin typeface="Times New Roman" panose="02020603050405020304" pitchFamily="18" charset="0"/>
                <a:cs typeface="Times New Roman" panose="02020603050405020304" pitchFamily="18" charset="0"/>
              </a:rPr>
              <a:t>Canzoniere di Petrarca (la trascrizione in ordine delle rime volgari) è un macrotesto</a:t>
            </a:r>
          </a:p>
          <a:p>
            <a:r>
              <a:rPr lang="it-IT" dirty="0">
                <a:latin typeface="Times New Roman" panose="02020603050405020304" pitchFamily="18" charset="0"/>
                <a:cs typeface="Times New Roman" panose="02020603050405020304" pitchFamily="18" charset="0"/>
              </a:rPr>
              <a:t>Il canzoniere è un libro di poesia ma non tutti i libri di poesia sono canzonieri</a:t>
            </a:r>
          </a:p>
        </p:txBody>
      </p:sp>
    </p:spTree>
    <p:extLst>
      <p:ext uri="{BB962C8B-B14F-4D97-AF65-F5344CB8AC3E}">
        <p14:creationId xmlns:p14="http://schemas.microsoft.com/office/powerpoint/2010/main" val="2507867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A1FE1B-22F4-FA46-B98D-80C53405BE19}"/>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Macrotesti, canzonieri, libri di poesie</a:t>
            </a:r>
          </a:p>
        </p:txBody>
      </p:sp>
      <p:sp>
        <p:nvSpPr>
          <p:cNvPr id="3" name="Segnaposto contenuto 2">
            <a:extLst>
              <a:ext uri="{FF2B5EF4-FFF2-40B4-BE49-F238E27FC236}">
                <a16:creationId xmlns:a16="http://schemas.microsoft.com/office/drawing/2014/main" id="{1A37D7EE-B97B-0144-89A2-AAA27D56634B}"/>
              </a:ext>
            </a:extLst>
          </p:cNvPr>
          <p:cNvSpPr>
            <a:spLocks noGrp="1"/>
          </p:cNvSpPr>
          <p:nvPr>
            <p:ph idx="1"/>
          </p:nvPr>
        </p:nvSpPr>
        <p:spPr/>
        <p:txBody>
          <a:bodyPr>
            <a:normAutofit fontScale="70000" lnSpcReduction="20000"/>
          </a:bodyPr>
          <a:lstStyle/>
          <a:p>
            <a:r>
              <a:rPr lang="it-IT" dirty="0">
                <a:latin typeface="Times New Roman" panose="02020603050405020304" pitchFamily="18" charset="0"/>
                <a:cs typeface="Times New Roman" panose="02020603050405020304" pitchFamily="18" charset="0"/>
              </a:rPr>
              <a:t>1) non rispecchia alcun criterio d’ordine: i testi – ed è quello che accade per esempio in buona parte dei canzonieri medievali – si succedono senza alcuna regola; </a:t>
            </a:r>
          </a:p>
          <a:p>
            <a:r>
              <a:rPr lang="it-IT" dirty="0">
                <a:latin typeface="Times New Roman" panose="02020603050405020304" pitchFamily="18" charset="0"/>
                <a:cs typeface="Times New Roman" panose="02020603050405020304" pitchFamily="18" charset="0"/>
              </a:rPr>
              <a:t>2) organizzato sulla base di un criterio estrinseco:</a:t>
            </a:r>
            <a:br>
              <a:rPr lang="it-IT" dirty="0">
                <a:latin typeface="Times New Roman" panose="02020603050405020304" pitchFamily="18" charset="0"/>
                <a:cs typeface="Times New Roman" panose="02020603050405020304" pitchFamily="18" charset="0"/>
              </a:rPr>
            </a:br>
            <a:endParaRPr lang="it-IT" dirty="0">
              <a:latin typeface="Times New Roman" panose="02020603050405020304" pitchFamily="18" charset="0"/>
              <a:cs typeface="Times New Roman" panose="02020603050405020304" pitchFamily="18" charset="0"/>
            </a:endParaRPr>
          </a:p>
          <a:p>
            <a:pPr marL="0" indent="0">
              <a:buNone/>
            </a:pPr>
            <a:r>
              <a:rPr lang="it-IT" dirty="0">
                <a:latin typeface="Times New Roman" panose="02020603050405020304" pitchFamily="18" charset="0"/>
                <a:cs typeface="Times New Roman" panose="02020603050405020304" pitchFamily="18" charset="0"/>
              </a:rPr>
              <a:t>    2a) l’ordine alfabetico dei testi </a:t>
            </a:r>
          </a:p>
          <a:p>
            <a:pPr marL="0" indent="0">
              <a:buNone/>
            </a:pPr>
            <a:r>
              <a:rPr lang="it-IT" dirty="0">
                <a:latin typeface="Times New Roman" panose="02020603050405020304" pitchFamily="18" charset="0"/>
                <a:cs typeface="Times New Roman" panose="02020603050405020304" pitchFamily="18" charset="0"/>
              </a:rPr>
              <a:t>    2b) l’ordine cronologico di composizione </a:t>
            </a:r>
          </a:p>
          <a:p>
            <a:pPr marL="0" indent="0">
              <a:buNone/>
            </a:pP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3) organizzato sulla base di un criterio intrinseco, cioè concernente la forma o il contenuto dei testi: </a:t>
            </a:r>
          </a:p>
          <a:p>
            <a:pPr marL="0" indent="0">
              <a:buNone/>
            </a:pPr>
            <a:r>
              <a:rPr lang="it-IT" dirty="0">
                <a:latin typeface="Times New Roman" panose="02020603050405020304" pitchFamily="18" charset="0"/>
                <a:cs typeface="Times New Roman" panose="02020603050405020304" pitchFamily="18" charset="0"/>
              </a:rPr>
              <a:t>   </a:t>
            </a:r>
          </a:p>
          <a:p>
            <a:pPr marL="0" indent="0">
              <a:buNone/>
            </a:pPr>
            <a:r>
              <a:rPr lang="it-IT" dirty="0">
                <a:latin typeface="Times New Roman" panose="02020603050405020304" pitchFamily="18" charset="0"/>
                <a:cs typeface="Times New Roman" panose="02020603050405020304" pitchFamily="18" charset="0"/>
              </a:rPr>
              <a:t>    3a) il metro (per esempio – così come i libri di poesia d’età classica – molti canzonieri medievali, e buona parte dei libri di poesia sette e ottocenteschi); </a:t>
            </a:r>
          </a:p>
          <a:p>
            <a:pPr marL="0" indent="0">
              <a:buNone/>
            </a:pPr>
            <a:r>
              <a:rPr lang="it-IT" dirty="0">
                <a:latin typeface="Times New Roman" panose="02020603050405020304" pitchFamily="18" charset="0"/>
                <a:cs typeface="Times New Roman" panose="02020603050405020304" pitchFamily="18" charset="0"/>
              </a:rPr>
              <a:t>    3b) il tema (rime eroiche, funebri, boscherecce, ecc.); </a:t>
            </a:r>
          </a:p>
          <a:p>
            <a:pPr marL="0" indent="0">
              <a:buNone/>
            </a:pPr>
            <a:r>
              <a:rPr lang="it-IT" dirty="0">
                <a:latin typeface="Times New Roman" panose="02020603050405020304" pitchFamily="18" charset="0"/>
                <a:cs typeface="Times New Roman" panose="02020603050405020304" pitchFamily="18" charset="0"/>
              </a:rPr>
              <a:t>    3c) la forma retorica (per esempio, la separazione tra testi ‘monologici’ e testi ‘dialogici’) </a:t>
            </a:r>
          </a:p>
          <a:p>
            <a:pPr marL="0" indent="0">
              <a:buNone/>
            </a:pP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946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77608E6C-EB81-D142-9427-EFBC6F04A605}"/>
              </a:ext>
            </a:extLst>
          </p:cNvPr>
          <p:cNvSpPr txBox="1"/>
          <p:nvPr/>
        </p:nvSpPr>
        <p:spPr>
          <a:xfrm>
            <a:off x="949123" y="1025919"/>
            <a:ext cx="9677871" cy="5478423"/>
          </a:xfrm>
          <a:prstGeom prst="rect">
            <a:avLst/>
          </a:prstGeom>
          <a:noFill/>
        </p:spPr>
        <p:txBody>
          <a:bodyPr wrap="square" rtlCol="0">
            <a:spAutoFit/>
          </a:bodyPr>
          <a:lstStyle/>
          <a:p>
            <a:pPr marL="342900" indent="-342900">
              <a:buAutoNum type="arabicParenR"/>
            </a:pPr>
            <a:r>
              <a:rPr lang="it-IT" sz="2500" dirty="0">
                <a:latin typeface="Times New Roman" panose="02020603050405020304" pitchFamily="18" charset="0"/>
                <a:cs typeface="Times New Roman" panose="02020603050405020304" pitchFamily="18" charset="0"/>
              </a:rPr>
              <a:t>Nel Medioevo romanzo: libri di poesia organizzati prevalentemente secondo il metro, eventualmente previa distinzione di registri (serio/burlesco) o temi (sacro/profano), o generi (tenzoni, </a:t>
            </a:r>
            <a:r>
              <a:rPr lang="it-IT" sz="2500" dirty="0" err="1">
                <a:latin typeface="Times New Roman" panose="02020603050405020304" pitchFamily="18" charset="0"/>
                <a:cs typeface="Times New Roman" panose="02020603050405020304" pitchFamily="18" charset="0"/>
              </a:rPr>
              <a:t>joc</a:t>
            </a:r>
            <a:r>
              <a:rPr lang="it-IT" sz="2500" dirty="0">
                <a:latin typeface="Times New Roman" panose="02020603050405020304" pitchFamily="18" charset="0"/>
                <a:cs typeface="Times New Roman" panose="02020603050405020304" pitchFamily="18" charset="0"/>
              </a:rPr>
              <a:t> </a:t>
            </a:r>
            <a:r>
              <a:rPr lang="it-IT" sz="2500" dirty="0" err="1">
                <a:latin typeface="Times New Roman" panose="02020603050405020304" pitchFamily="18" charset="0"/>
                <a:cs typeface="Times New Roman" panose="02020603050405020304" pitchFamily="18" charset="0"/>
              </a:rPr>
              <a:t>partit</a:t>
            </a:r>
            <a:r>
              <a:rPr lang="it-IT" sz="2500" dirty="0">
                <a:latin typeface="Times New Roman" panose="02020603050405020304" pitchFamily="18" charset="0"/>
                <a:cs typeface="Times New Roman" panose="02020603050405020304" pitchFamily="18" charset="0"/>
              </a:rPr>
              <a:t>, albe, ecc.);</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2) Tra Quattro e Cinquecento: canzonieri ‘unitari’ alla maniera di Petrarca;</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3) Nel Seicento: libri di poesia strutturati per temi;</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4) Nel Settecento e nel primo Ottocento: libri di poesia strutturati per generi tematici o per generi metrici;</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5) Dal secondo Ottocento in poi: canzonieri d’autore</a:t>
            </a:r>
          </a:p>
        </p:txBody>
      </p:sp>
      <p:sp>
        <p:nvSpPr>
          <p:cNvPr id="6" name="CasellaDiTesto 5">
            <a:extLst>
              <a:ext uri="{FF2B5EF4-FFF2-40B4-BE49-F238E27FC236}">
                <a16:creationId xmlns:a16="http://schemas.microsoft.com/office/drawing/2014/main" id="{3770362B-BE17-494C-AFB5-F2958B2C70AC}"/>
              </a:ext>
            </a:extLst>
          </p:cNvPr>
          <p:cNvSpPr txBox="1"/>
          <p:nvPr/>
        </p:nvSpPr>
        <p:spPr>
          <a:xfrm>
            <a:off x="949123" y="256478"/>
            <a:ext cx="9139040" cy="769441"/>
          </a:xfrm>
          <a:prstGeom prst="rect">
            <a:avLst/>
          </a:prstGeom>
          <a:noFill/>
        </p:spPr>
        <p:txBody>
          <a:bodyPr wrap="none" rtlCol="0">
            <a:spAutoFit/>
          </a:bodyPr>
          <a:lstStyle/>
          <a:p>
            <a:pPr algn="ctr"/>
            <a:r>
              <a:rPr lang="it-IT" sz="4400" b="1" dirty="0">
                <a:latin typeface="Times New Roman" panose="02020603050405020304" pitchFamily="18" charset="0"/>
                <a:cs typeface="Times New Roman" panose="02020603050405020304" pitchFamily="18" charset="0"/>
              </a:rPr>
              <a:t>Macrotesti, canzonieri, libri di poesia</a:t>
            </a:r>
          </a:p>
        </p:txBody>
      </p:sp>
    </p:spTree>
    <p:extLst>
      <p:ext uri="{BB962C8B-B14F-4D97-AF65-F5344CB8AC3E}">
        <p14:creationId xmlns:p14="http://schemas.microsoft.com/office/powerpoint/2010/main" val="1524207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850DE-40A0-A44C-9A5D-D6E9DF81D958}"/>
              </a:ext>
            </a:extLst>
          </p:cNvPr>
          <p:cNvSpPr>
            <a:spLocks noGrp="1"/>
          </p:cNvSpPr>
          <p:nvPr>
            <p:ph type="title"/>
          </p:nvPr>
        </p:nvSpPr>
        <p:spPr>
          <a:xfrm>
            <a:off x="256310" y="-410194"/>
            <a:ext cx="10515600" cy="1325563"/>
          </a:xfrm>
        </p:spPr>
        <p:txBody>
          <a:bodyPr>
            <a:normAutofit/>
          </a:bodyPr>
          <a:lstStyle/>
          <a:p>
            <a:pPr algn="ctr"/>
            <a:r>
              <a:rPr lang="it-IT" sz="3500" b="1" dirty="0">
                <a:latin typeface="Times New Roman" panose="02020603050405020304" pitchFamily="18" charset="0"/>
                <a:cs typeface="Times New Roman" panose="02020603050405020304" pitchFamily="18" charset="0"/>
              </a:rPr>
              <a:t>Forme dei libri di poesie</a:t>
            </a:r>
          </a:p>
        </p:txBody>
      </p:sp>
      <p:sp>
        <p:nvSpPr>
          <p:cNvPr id="3" name="Segnaposto contenuto 2">
            <a:extLst>
              <a:ext uri="{FF2B5EF4-FFF2-40B4-BE49-F238E27FC236}">
                <a16:creationId xmlns:a16="http://schemas.microsoft.com/office/drawing/2014/main" id="{F1533750-4848-2B48-B5EB-45202903FC6C}"/>
              </a:ext>
            </a:extLst>
          </p:cNvPr>
          <p:cNvSpPr>
            <a:spLocks noGrp="1"/>
          </p:cNvSpPr>
          <p:nvPr>
            <p:ph idx="1"/>
          </p:nvPr>
        </p:nvSpPr>
        <p:spPr>
          <a:xfrm>
            <a:off x="688768" y="582860"/>
            <a:ext cx="10925299" cy="6055446"/>
          </a:xfrm>
        </p:spPr>
        <p:txBody>
          <a:bodyPr>
            <a:noAutofit/>
          </a:bodyPr>
          <a:lstStyle/>
          <a:p>
            <a:r>
              <a:rPr lang="it-IT" sz="2000" dirty="0">
                <a:latin typeface="Times New Roman" panose="02020603050405020304" pitchFamily="18" charset="0"/>
                <a:cs typeface="Times New Roman" panose="02020603050405020304" pitchFamily="18" charset="0"/>
              </a:rPr>
              <a:t>1) non rispecchiano alcun criterio d’ordine: i testi (buona parte dei canzonieri medievali) si succedono senza alcuna regola;</a:t>
            </a:r>
          </a:p>
          <a:p>
            <a:endParaRPr lang="it-IT" sz="2000" dirty="0">
              <a:latin typeface="Times New Roman" panose="02020603050405020304" pitchFamily="18" charset="0"/>
              <a:cs typeface="Times New Roman" panose="02020603050405020304" pitchFamily="18" charset="0"/>
            </a:endParaRPr>
          </a:p>
          <a:p>
            <a:r>
              <a:rPr lang="it-IT" sz="2000" dirty="0">
                <a:latin typeface="Times New Roman" panose="02020603050405020304" pitchFamily="18" charset="0"/>
                <a:cs typeface="Times New Roman" panose="02020603050405020304" pitchFamily="18" charset="0"/>
              </a:rPr>
              <a:t>2) Organizzazione estrinseca:</a:t>
            </a:r>
          </a:p>
          <a:p>
            <a:r>
              <a:rPr lang="it-IT" sz="2000" dirty="0">
                <a:latin typeface="Times New Roman" panose="02020603050405020304" pitchFamily="18" charset="0"/>
                <a:cs typeface="Times New Roman" panose="02020603050405020304" pitchFamily="18" charset="0"/>
              </a:rPr>
              <a:t>- ordine alfabetico dei testi (la prima sezione del Vaticano Latino 3793 – canzoniere del Duecento);</a:t>
            </a:r>
          </a:p>
          <a:p>
            <a:r>
              <a:rPr lang="it-IT" sz="2000" dirty="0">
                <a:latin typeface="Times New Roman" panose="02020603050405020304" pitchFamily="18" charset="0"/>
                <a:cs typeface="Times New Roman" panose="02020603050405020304" pitchFamily="18" charset="0"/>
              </a:rPr>
              <a:t>- ordine cronologico di composizione (le </a:t>
            </a:r>
            <a:r>
              <a:rPr lang="it-IT" sz="2000" i="1" dirty="0">
                <a:latin typeface="Times New Roman" panose="02020603050405020304" pitchFamily="18" charset="0"/>
                <a:cs typeface="Times New Roman" panose="02020603050405020304" pitchFamily="18" charset="0"/>
              </a:rPr>
              <a:t>Rime</a:t>
            </a:r>
            <a:r>
              <a:rPr lang="it-IT" sz="2000" dirty="0">
                <a:latin typeface="Times New Roman" panose="02020603050405020304" pitchFamily="18" charset="0"/>
                <a:cs typeface="Times New Roman" panose="02020603050405020304" pitchFamily="18" charset="0"/>
              </a:rPr>
              <a:t> di Alfieri secondo l’edizione di </a:t>
            </a:r>
            <a:r>
              <a:rPr lang="it-IT" sz="2000" dirty="0" err="1">
                <a:latin typeface="Times New Roman" panose="02020603050405020304" pitchFamily="18" charset="0"/>
                <a:cs typeface="Times New Roman" panose="02020603050405020304" pitchFamily="18" charset="0"/>
              </a:rPr>
              <a:t>Kehl</a:t>
            </a:r>
            <a:r>
              <a:rPr lang="it-IT" sz="2000" dirty="0">
                <a:latin typeface="Times New Roman" panose="02020603050405020304" pitchFamily="18" charset="0"/>
                <a:cs typeface="Times New Roman" panose="02020603050405020304" pitchFamily="18" charset="0"/>
              </a:rPr>
              <a:t>);</a:t>
            </a:r>
          </a:p>
          <a:p>
            <a:endParaRPr lang="it-IT" sz="2000" dirty="0">
              <a:latin typeface="Times New Roman" panose="02020603050405020304" pitchFamily="18" charset="0"/>
              <a:cs typeface="Times New Roman" panose="02020603050405020304" pitchFamily="18" charset="0"/>
            </a:endParaRPr>
          </a:p>
          <a:p>
            <a:r>
              <a:rPr lang="it-IT" sz="2000" dirty="0">
                <a:latin typeface="Times New Roman" panose="02020603050405020304" pitchFamily="18" charset="0"/>
                <a:cs typeface="Times New Roman" panose="02020603050405020304" pitchFamily="18" charset="0"/>
              </a:rPr>
              <a:t>3) Organizzazione intrinseca (forma e/o contenuto dei testi):</a:t>
            </a:r>
          </a:p>
          <a:p>
            <a:endParaRPr lang="it-IT" sz="2000" dirty="0">
              <a:latin typeface="Times New Roman" panose="02020603050405020304" pitchFamily="18" charset="0"/>
              <a:cs typeface="Times New Roman" panose="02020603050405020304" pitchFamily="18" charset="0"/>
            </a:endParaRPr>
          </a:p>
          <a:p>
            <a:r>
              <a:rPr lang="it-IT" sz="2000" dirty="0">
                <a:latin typeface="Times New Roman" panose="02020603050405020304" pitchFamily="18" charset="0"/>
                <a:cs typeface="Times New Roman" panose="02020603050405020304" pitchFamily="18" charset="0"/>
              </a:rPr>
              <a:t>- metro (poesia antica, canzonieri medievali, i </a:t>
            </a:r>
            <a:r>
              <a:rPr lang="it-IT" sz="2000" i="1" dirty="0" err="1">
                <a:latin typeface="Times New Roman" panose="02020603050405020304" pitchFamily="18" charset="0"/>
                <a:cs typeface="Times New Roman" panose="02020603050405020304" pitchFamily="18" charset="0"/>
              </a:rPr>
              <a:t>Sonnets</a:t>
            </a:r>
            <a:r>
              <a:rPr lang="it-IT" sz="2000" i="1" dirty="0">
                <a:latin typeface="Times New Roman" panose="02020603050405020304" pitchFamily="18" charset="0"/>
                <a:cs typeface="Times New Roman" panose="02020603050405020304" pitchFamily="18" charset="0"/>
              </a:rPr>
              <a:t> </a:t>
            </a:r>
            <a:r>
              <a:rPr lang="it-IT" sz="2000" dirty="0">
                <a:latin typeface="Times New Roman" panose="02020603050405020304" pitchFamily="18" charset="0"/>
                <a:cs typeface="Times New Roman" panose="02020603050405020304" pitchFamily="18" charset="0"/>
              </a:rPr>
              <a:t>di Shakespeare, gli </a:t>
            </a:r>
            <a:r>
              <a:rPr lang="it-IT" sz="2000" i="1" dirty="0" err="1">
                <a:latin typeface="Times New Roman" panose="02020603050405020304" pitchFamily="18" charset="0"/>
                <a:cs typeface="Times New Roman" panose="02020603050405020304" pitchFamily="18" charset="0"/>
              </a:rPr>
              <a:t>Hymne</a:t>
            </a:r>
            <a:r>
              <a:rPr lang="it-IT" sz="2000" dirty="0" err="1">
                <a:latin typeface="Times New Roman" panose="02020603050405020304" pitchFamily="18" charset="0"/>
                <a:cs typeface="Times New Roman" panose="02020603050405020304" pitchFamily="18" charset="0"/>
              </a:rPr>
              <a:t>s</a:t>
            </a:r>
            <a:r>
              <a:rPr lang="it-IT" sz="2000" dirty="0">
                <a:latin typeface="Times New Roman" panose="02020603050405020304" pitchFamily="18" charset="0"/>
                <a:cs typeface="Times New Roman" panose="02020603050405020304" pitchFamily="18" charset="0"/>
              </a:rPr>
              <a:t> di Jean </a:t>
            </a:r>
            <a:r>
              <a:rPr lang="it-IT" sz="2000" dirty="0" err="1">
                <a:latin typeface="Times New Roman" panose="02020603050405020304" pitchFamily="18" charset="0"/>
                <a:cs typeface="Times New Roman" panose="02020603050405020304" pitchFamily="18" charset="0"/>
              </a:rPr>
              <a:t>Dorat</a:t>
            </a:r>
            <a:r>
              <a:rPr lang="it-IT" sz="2000" dirty="0">
                <a:latin typeface="Times New Roman" panose="02020603050405020304" pitchFamily="18" charset="0"/>
                <a:cs typeface="Times New Roman" panose="02020603050405020304" pitchFamily="18" charset="0"/>
              </a:rPr>
              <a:t>);</a:t>
            </a:r>
          </a:p>
          <a:p>
            <a:r>
              <a:rPr lang="it-IT" sz="2000" dirty="0">
                <a:latin typeface="Times New Roman" panose="02020603050405020304" pitchFamily="18" charset="0"/>
                <a:cs typeface="Times New Roman" panose="02020603050405020304" pitchFamily="18" charset="0"/>
              </a:rPr>
              <a:t>- tematico (le </a:t>
            </a:r>
            <a:r>
              <a:rPr lang="it-IT" sz="2000" i="1" dirty="0">
                <a:latin typeface="Times New Roman" panose="02020603050405020304" pitchFamily="18" charset="0"/>
                <a:cs typeface="Times New Roman" panose="02020603050405020304" pitchFamily="18" charset="0"/>
              </a:rPr>
              <a:t>Rime amorose </a:t>
            </a:r>
            <a:r>
              <a:rPr lang="it-IT" sz="2000" dirty="0">
                <a:latin typeface="Times New Roman" panose="02020603050405020304" pitchFamily="18" charset="0"/>
                <a:cs typeface="Times New Roman" panose="02020603050405020304" pitchFamily="18" charset="0"/>
              </a:rPr>
              <a:t>di Tasso, </a:t>
            </a:r>
            <a:r>
              <a:rPr lang="it-IT" sz="2000" i="1" dirty="0" err="1">
                <a:latin typeface="Times New Roman" panose="02020603050405020304" pitchFamily="18" charset="0"/>
                <a:cs typeface="Times New Roman" panose="02020603050405020304" pitchFamily="18" charset="0"/>
              </a:rPr>
              <a:t>Les</a:t>
            </a:r>
            <a:r>
              <a:rPr lang="it-IT" sz="2000" i="1" dirty="0">
                <a:latin typeface="Times New Roman" panose="02020603050405020304" pitchFamily="18" charset="0"/>
                <a:cs typeface="Times New Roman" panose="02020603050405020304" pitchFamily="18" charset="0"/>
              </a:rPr>
              <a:t> </a:t>
            </a:r>
            <a:r>
              <a:rPr lang="it-IT" sz="2000" i="1" dirty="0" err="1">
                <a:latin typeface="Times New Roman" panose="02020603050405020304" pitchFamily="18" charset="0"/>
                <a:cs typeface="Times New Roman" panose="02020603050405020304" pitchFamily="18" charset="0"/>
              </a:rPr>
              <a:t>Amours</a:t>
            </a:r>
            <a:r>
              <a:rPr lang="it-IT" sz="2000" i="1" dirty="0">
                <a:latin typeface="Times New Roman" panose="02020603050405020304" pitchFamily="18" charset="0"/>
                <a:cs typeface="Times New Roman" panose="02020603050405020304" pitchFamily="18" charset="0"/>
              </a:rPr>
              <a:t> </a:t>
            </a:r>
            <a:r>
              <a:rPr lang="it-IT" sz="2000" dirty="0">
                <a:latin typeface="Times New Roman" panose="02020603050405020304" pitchFamily="18" charset="0"/>
                <a:cs typeface="Times New Roman" panose="02020603050405020304" pitchFamily="18" charset="0"/>
              </a:rPr>
              <a:t>di Pierre de </a:t>
            </a:r>
            <a:r>
              <a:rPr lang="it-IT" sz="2000" dirty="0" err="1">
                <a:latin typeface="Times New Roman" panose="02020603050405020304" pitchFamily="18" charset="0"/>
                <a:cs typeface="Times New Roman" panose="02020603050405020304" pitchFamily="18" charset="0"/>
              </a:rPr>
              <a:t>Ronsard</a:t>
            </a:r>
            <a:r>
              <a:rPr lang="it-IT" sz="2000" dirty="0">
                <a:latin typeface="Times New Roman" panose="02020603050405020304" pitchFamily="18" charset="0"/>
                <a:cs typeface="Times New Roman" panose="02020603050405020304" pitchFamily="18" charset="0"/>
              </a:rPr>
              <a:t>);</a:t>
            </a:r>
          </a:p>
          <a:p>
            <a:r>
              <a:rPr lang="it-IT" sz="2000" dirty="0">
                <a:latin typeface="Times New Roman" panose="02020603050405020304" pitchFamily="18" charset="0"/>
                <a:cs typeface="Times New Roman" panose="02020603050405020304" pitchFamily="18" charset="0"/>
              </a:rPr>
              <a:t>- retorico (testi ‘monologici’ e testi ‘dialogici’ nelle rime di </a:t>
            </a:r>
            <a:r>
              <a:rPr lang="it-IT" sz="2000" dirty="0" err="1">
                <a:latin typeface="Times New Roman" panose="02020603050405020304" pitchFamily="18" charset="0"/>
                <a:cs typeface="Times New Roman" panose="02020603050405020304" pitchFamily="18" charset="0"/>
              </a:rPr>
              <a:t>Guittone</a:t>
            </a:r>
            <a:r>
              <a:rPr lang="it-IT" sz="2000" dirty="0">
                <a:latin typeface="Times New Roman" panose="02020603050405020304" pitchFamily="18" charset="0"/>
                <a:cs typeface="Times New Roman" panose="02020603050405020304" pitchFamily="18" charset="0"/>
              </a:rPr>
              <a:t> d’Arezzo);</a:t>
            </a:r>
          </a:p>
          <a:p>
            <a:r>
              <a:rPr lang="it-IT" sz="2000" dirty="0">
                <a:latin typeface="Times New Roman" panose="02020603050405020304" pitchFamily="18" charset="0"/>
                <a:cs typeface="Times New Roman" panose="02020603050405020304" pitchFamily="18" charset="0"/>
              </a:rPr>
              <a:t>- registro linguistico (testi comici e testi amorosi); </a:t>
            </a:r>
          </a:p>
          <a:p>
            <a:endParaRPr lang="it-IT" sz="2000" dirty="0">
              <a:latin typeface="Times New Roman" panose="02020603050405020304" pitchFamily="18" charset="0"/>
              <a:cs typeface="Times New Roman" panose="02020603050405020304" pitchFamily="18" charset="0"/>
            </a:endParaRPr>
          </a:p>
          <a:p>
            <a:r>
              <a:rPr lang="it-IT" sz="2000" dirty="0">
                <a:latin typeface="Times New Roman" panose="02020603050405020304" pitchFamily="18" charset="0"/>
                <a:cs typeface="Times New Roman" panose="02020603050405020304" pitchFamily="18" charset="0"/>
              </a:rPr>
              <a:t>4) linea narrativa del canzoniere d’autore: l’intero significa più della somma delle singole parti. </a:t>
            </a:r>
          </a:p>
          <a:p>
            <a:endParaRPr lang="it-I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2819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F62290-28B3-5449-A119-32A8246409EA}"/>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Poesia italiana tra Cinque e Settecento</a:t>
            </a:r>
          </a:p>
        </p:txBody>
      </p:sp>
      <p:sp>
        <p:nvSpPr>
          <p:cNvPr id="3" name="Segnaposto contenuto 2">
            <a:extLst>
              <a:ext uri="{FF2B5EF4-FFF2-40B4-BE49-F238E27FC236}">
                <a16:creationId xmlns:a16="http://schemas.microsoft.com/office/drawing/2014/main" id="{A949E9B8-A97C-A646-BA63-E6FFCEFA5133}"/>
              </a:ext>
            </a:extLst>
          </p:cNvPr>
          <p:cNvSpPr>
            <a:spLocks noGrp="1"/>
          </p:cNvSpPr>
          <p:nvPr>
            <p:ph idx="1"/>
          </p:nvPr>
        </p:nvSpPr>
        <p:spPr/>
        <p:txBody>
          <a:bodyPr>
            <a:normAutofit fontScale="77500" lnSpcReduction="20000"/>
          </a:bodyPr>
          <a:lstStyle/>
          <a:p>
            <a:r>
              <a:rPr lang="it-IT" dirty="0">
                <a:latin typeface="Times New Roman" panose="02020603050405020304" pitchFamily="18" charset="0"/>
                <a:cs typeface="Times New Roman" panose="02020603050405020304" pitchFamily="18" charset="0"/>
              </a:rPr>
              <a:t>Jacopo Sannazaro (1457-1530), </a:t>
            </a:r>
            <a:r>
              <a:rPr lang="it-IT" i="1" dirty="0">
                <a:latin typeface="Times New Roman" panose="02020603050405020304" pitchFamily="18" charset="0"/>
                <a:cs typeface="Times New Roman" panose="02020603050405020304" pitchFamily="18" charset="0"/>
              </a:rPr>
              <a:t>Arcadia </a:t>
            </a:r>
            <a:r>
              <a:rPr lang="it-IT" dirty="0">
                <a:latin typeface="Times New Roman" panose="02020603050405020304" pitchFamily="18" charset="0"/>
                <a:cs typeface="Times New Roman" panose="02020603050405020304" pitchFamily="18" charset="0"/>
              </a:rPr>
              <a:t>(1504) e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(1530)</a:t>
            </a:r>
          </a:p>
          <a:p>
            <a:r>
              <a:rPr lang="it-IT" dirty="0">
                <a:latin typeface="Times New Roman" panose="02020603050405020304" pitchFamily="18" charset="0"/>
                <a:cs typeface="Times New Roman" panose="02020603050405020304" pitchFamily="18" charset="0"/>
              </a:rPr>
              <a:t>Pietro </a:t>
            </a:r>
            <a:r>
              <a:rPr lang="it-IT" dirty="0" err="1">
                <a:latin typeface="Times New Roman" panose="02020603050405020304" pitchFamily="18" charset="0"/>
                <a:cs typeface="Times New Roman" panose="02020603050405020304" pitchFamily="18" charset="0"/>
              </a:rPr>
              <a:t>Bembo</a:t>
            </a:r>
            <a:r>
              <a:rPr lang="it-IT" dirty="0">
                <a:latin typeface="Times New Roman" panose="02020603050405020304" pitchFamily="18" charset="0"/>
                <a:cs typeface="Times New Roman" panose="02020603050405020304" pitchFamily="18" charset="0"/>
              </a:rPr>
              <a:t> (1470-1547),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(1530)</a:t>
            </a:r>
          </a:p>
          <a:p>
            <a:r>
              <a:rPr lang="it-IT" dirty="0">
                <a:latin typeface="Times New Roman" panose="02020603050405020304" pitchFamily="18" charset="0"/>
                <a:cs typeface="Times New Roman" panose="02020603050405020304" pitchFamily="18" charset="0"/>
              </a:rPr>
              <a:t>Ludovico Ariosto (1474-1533),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(1546)</a:t>
            </a:r>
          </a:p>
          <a:p>
            <a:r>
              <a:rPr lang="it-IT" dirty="0">
                <a:latin typeface="Times New Roman" panose="02020603050405020304" pitchFamily="18" charset="0"/>
                <a:cs typeface="Times New Roman" panose="02020603050405020304" pitchFamily="18" charset="0"/>
              </a:rPr>
              <a:t>Baldassarre Castiglione (1478-1529), </a:t>
            </a:r>
            <a:r>
              <a:rPr lang="it-IT" i="1" dirty="0">
                <a:latin typeface="Times New Roman" panose="02020603050405020304" pitchFamily="18" charset="0"/>
                <a:cs typeface="Times New Roman" panose="02020603050405020304" pitchFamily="18" charset="0"/>
              </a:rPr>
              <a:t>Rime</a:t>
            </a:r>
            <a:r>
              <a:rPr lang="it-IT"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Annibale Caro (1507-1566),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Giovanni della Casa (1503-1556),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(1558)</a:t>
            </a:r>
          </a:p>
          <a:p>
            <a:r>
              <a:rPr lang="it-IT" dirty="0">
                <a:latin typeface="Times New Roman" panose="02020603050405020304" pitchFamily="18" charset="0"/>
                <a:cs typeface="Times New Roman" panose="02020603050405020304" pitchFamily="18" charset="0"/>
              </a:rPr>
              <a:t>Torquato Tasso (1544-1595),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(1567-1593)</a:t>
            </a:r>
          </a:p>
          <a:p>
            <a:r>
              <a:rPr lang="it-IT" dirty="0" err="1">
                <a:latin typeface="Times New Roman" panose="02020603050405020304" pitchFamily="18" charset="0"/>
                <a:cs typeface="Times New Roman" panose="02020603050405020304" pitchFamily="18" charset="0"/>
              </a:rPr>
              <a:t>Giovan</a:t>
            </a:r>
            <a:r>
              <a:rPr lang="it-IT" dirty="0">
                <a:latin typeface="Times New Roman" panose="02020603050405020304" pitchFamily="18" charset="0"/>
                <a:cs typeface="Times New Roman" panose="02020603050405020304" pitchFamily="18" charset="0"/>
              </a:rPr>
              <a:t> Battista Marino (1559-1625), </a:t>
            </a:r>
            <a:r>
              <a:rPr lang="it-IT" i="1" dirty="0">
                <a:latin typeface="Times New Roman" panose="02020603050405020304" pitchFamily="18" charset="0"/>
                <a:cs typeface="Times New Roman" panose="02020603050405020304" pitchFamily="18" charset="0"/>
              </a:rPr>
              <a:t>Rime</a:t>
            </a:r>
            <a:r>
              <a:rPr lang="it-IT" dirty="0">
                <a:latin typeface="Times New Roman" panose="02020603050405020304" pitchFamily="18" charset="0"/>
                <a:cs typeface="Times New Roman" panose="02020603050405020304" pitchFamily="18" charset="0"/>
              </a:rPr>
              <a:t> (1602), </a:t>
            </a:r>
            <a:r>
              <a:rPr lang="it-IT" i="1" dirty="0">
                <a:latin typeface="Times New Roman" panose="02020603050405020304" pitchFamily="18" charset="0"/>
                <a:cs typeface="Times New Roman" panose="02020603050405020304" pitchFamily="18" charset="0"/>
              </a:rPr>
              <a:t>La Lira </a:t>
            </a:r>
            <a:r>
              <a:rPr lang="it-IT" dirty="0">
                <a:latin typeface="Times New Roman" panose="02020603050405020304" pitchFamily="18" charset="0"/>
                <a:cs typeface="Times New Roman" panose="02020603050405020304" pitchFamily="18" charset="0"/>
              </a:rPr>
              <a:t>(1614)</a:t>
            </a:r>
          </a:p>
          <a:p>
            <a:r>
              <a:rPr lang="it-IT" dirty="0">
                <a:latin typeface="Times New Roman" panose="02020603050405020304" pitchFamily="18" charset="0"/>
                <a:cs typeface="Times New Roman" panose="02020603050405020304" pitchFamily="18" charset="0"/>
              </a:rPr>
              <a:t>Vittorio Alfieri (1749-1803),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(1804)</a:t>
            </a:r>
          </a:p>
          <a:p>
            <a:r>
              <a:rPr lang="it-IT" dirty="0">
                <a:latin typeface="Times New Roman" panose="02020603050405020304" pitchFamily="18" charset="0"/>
                <a:cs typeface="Times New Roman" panose="02020603050405020304" pitchFamily="18" charset="0"/>
              </a:rPr>
              <a:t>Giuseppe Parini (1729-1799), </a:t>
            </a:r>
            <a:r>
              <a:rPr lang="it-IT" i="1" dirty="0">
                <a:latin typeface="Times New Roman" panose="02020603050405020304" pitchFamily="18" charset="0"/>
                <a:cs typeface="Times New Roman" panose="02020603050405020304" pitchFamily="18" charset="0"/>
              </a:rPr>
              <a:t>Odi </a:t>
            </a:r>
            <a:r>
              <a:rPr lang="it-IT" dirty="0">
                <a:latin typeface="Times New Roman" panose="02020603050405020304" pitchFamily="18" charset="0"/>
                <a:cs typeface="Times New Roman" panose="02020603050405020304" pitchFamily="18" charset="0"/>
              </a:rPr>
              <a:t>(1791)</a:t>
            </a:r>
          </a:p>
          <a:p>
            <a:r>
              <a:rPr lang="it-IT" dirty="0">
                <a:latin typeface="Times New Roman" panose="02020603050405020304" pitchFamily="18" charset="0"/>
                <a:cs typeface="Times New Roman" panose="02020603050405020304" pitchFamily="18" charset="0"/>
              </a:rPr>
              <a:t>Vincenzo Monti (1754-1828), </a:t>
            </a:r>
            <a:r>
              <a:rPr lang="it-IT" i="1" dirty="0">
                <a:latin typeface="Times New Roman" panose="02020603050405020304" pitchFamily="18" charset="0"/>
                <a:cs typeface="Times New Roman" panose="02020603050405020304" pitchFamily="18" charset="0"/>
              </a:rPr>
              <a:t>Prosopopea di Pericle </a:t>
            </a:r>
            <a:r>
              <a:rPr lang="it-IT" dirty="0">
                <a:latin typeface="Times New Roman" panose="02020603050405020304" pitchFamily="18" charset="0"/>
                <a:cs typeface="Times New Roman" panose="02020603050405020304" pitchFamily="18" charset="0"/>
              </a:rPr>
              <a:t>(1779), </a:t>
            </a:r>
            <a:r>
              <a:rPr lang="it-IT" i="1" dirty="0">
                <a:latin typeface="Times New Roman" panose="02020603050405020304" pitchFamily="18" charset="0"/>
                <a:cs typeface="Times New Roman" panose="02020603050405020304" pitchFamily="18" charset="0"/>
              </a:rPr>
              <a:t>Versi </a:t>
            </a:r>
            <a:r>
              <a:rPr lang="it-IT" dirty="0">
                <a:latin typeface="Times New Roman" panose="02020603050405020304" pitchFamily="18" charset="0"/>
                <a:cs typeface="Times New Roman" panose="02020603050405020304" pitchFamily="18" charset="0"/>
              </a:rPr>
              <a:t>(1783)</a:t>
            </a:r>
          </a:p>
          <a:p>
            <a:r>
              <a:rPr lang="it-IT" dirty="0">
                <a:latin typeface="Times New Roman" panose="02020603050405020304" pitchFamily="18" charset="0"/>
                <a:cs typeface="Times New Roman" panose="02020603050405020304" pitchFamily="18" charset="0"/>
              </a:rPr>
              <a:t>Ugo Foscolo (1778-1827), </a:t>
            </a:r>
            <a:r>
              <a:rPr lang="it-IT" i="1" dirty="0">
                <a:latin typeface="Times New Roman" panose="02020603050405020304" pitchFamily="18" charset="0"/>
                <a:cs typeface="Times New Roman" panose="02020603050405020304" pitchFamily="18" charset="0"/>
              </a:rPr>
              <a:t>Odi </a:t>
            </a:r>
            <a:r>
              <a:rPr lang="it-IT" dirty="0">
                <a:latin typeface="Times New Roman" panose="02020603050405020304" pitchFamily="18" charset="0"/>
                <a:cs typeface="Times New Roman" panose="02020603050405020304" pitchFamily="18" charset="0"/>
              </a:rPr>
              <a:t>e </a:t>
            </a:r>
            <a:r>
              <a:rPr lang="it-IT" i="1" dirty="0">
                <a:latin typeface="Times New Roman" panose="02020603050405020304" pitchFamily="18" charset="0"/>
                <a:cs typeface="Times New Roman" panose="02020603050405020304" pitchFamily="18" charset="0"/>
              </a:rPr>
              <a:t>Sonetti, Dei sepolcri </a:t>
            </a:r>
            <a:r>
              <a:rPr lang="it-IT" dirty="0">
                <a:latin typeface="Times New Roman" panose="02020603050405020304" pitchFamily="18" charset="0"/>
                <a:cs typeface="Times New Roman" panose="02020603050405020304" pitchFamily="18" charset="0"/>
              </a:rPr>
              <a:t>(1807)</a:t>
            </a:r>
          </a:p>
        </p:txBody>
      </p:sp>
    </p:spTree>
    <p:extLst>
      <p:ext uri="{BB962C8B-B14F-4D97-AF65-F5344CB8AC3E}">
        <p14:creationId xmlns:p14="http://schemas.microsoft.com/office/powerpoint/2010/main" val="3027384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7DB53E-BD65-2242-B300-C1FF2B7C1A8B}"/>
              </a:ext>
            </a:extLst>
          </p:cNvPr>
          <p:cNvSpPr>
            <a:spLocks noGrp="1"/>
          </p:cNvSpPr>
          <p:nvPr>
            <p:ph type="title"/>
          </p:nvPr>
        </p:nvSpPr>
        <p:spPr>
          <a:xfrm>
            <a:off x="0" y="-204890"/>
            <a:ext cx="10515600" cy="1325563"/>
          </a:xfrm>
        </p:spPr>
        <p:txBody>
          <a:bodyPr/>
          <a:lstStyle/>
          <a:p>
            <a:pPr algn="ctr"/>
            <a:r>
              <a:rPr lang="it-IT" b="1" dirty="0">
                <a:latin typeface="Times New Roman" panose="02020603050405020304" pitchFamily="18" charset="0"/>
                <a:cs typeface="Times New Roman" panose="02020603050405020304" pitchFamily="18" charset="0"/>
              </a:rPr>
              <a:t>Libri</a:t>
            </a:r>
          </a:p>
        </p:txBody>
      </p:sp>
      <p:sp>
        <p:nvSpPr>
          <p:cNvPr id="3" name="Segnaposto contenuto 2">
            <a:extLst>
              <a:ext uri="{FF2B5EF4-FFF2-40B4-BE49-F238E27FC236}">
                <a16:creationId xmlns:a16="http://schemas.microsoft.com/office/drawing/2014/main" id="{8D2318F6-C793-1E4B-AE65-96708F74310D}"/>
              </a:ext>
            </a:extLst>
          </p:cNvPr>
          <p:cNvSpPr>
            <a:spLocks noGrp="1"/>
          </p:cNvSpPr>
          <p:nvPr>
            <p:ph idx="1"/>
          </p:nvPr>
        </p:nvSpPr>
        <p:spPr>
          <a:xfrm>
            <a:off x="83128" y="694706"/>
            <a:ext cx="11211296" cy="6163294"/>
          </a:xfrm>
        </p:spPr>
        <p:txBody>
          <a:bodyPr>
            <a:normAutofit fontScale="55000" lnSpcReduction="20000"/>
          </a:bodyPr>
          <a:lstStyle/>
          <a:p>
            <a:r>
              <a:rPr lang="it-IT" i="1" dirty="0" err="1">
                <a:latin typeface="Times New Roman" panose="02020603050405020304" pitchFamily="18" charset="0"/>
                <a:cs typeface="Times New Roman" panose="02020603050405020304" pitchFamily="18" charset="0"/>
              </a:rPr>
              <a:t>Lyrical</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Ballads</a:t>
            </a:r>
            <a:r>
              <a:rPr lang="it-IT" dirty="0">
                <a:latin typeface="Times New Roman" panose="02020603050405020304" pitchFamily="18" charset="0"/>
                <a:cs typeface="Times New Roman" panose="02020603050405020304" pitchFamily="18" charset="0"/>
              </a:rPr>
              <a:t>, 1800, 1802</a:t>
            </a:r>
          </a:p>
          <a:p>
            <a:r>
              <a:rPr lang="it-IT" dirty="0">
                <a:latin typeface="Times New Roman" panose="02020603050405020304" pitchFamily="18" charset="0"/>
                <a:cs typeface="Times New Roman" panose="02020603050405020304" pitchFamily="18" charset="0"/>
              </a:rPr>
              <a:t>1803,</a:t>
            </a:r>
            <a:r>
              <a:rPr lang="it-IT" i="1" dirty="0">
                <a:latin typeface="Times New Roman" panose="02020603050405020304" pitchFamily="18" charset="0"/>
                <a:cs typeface="Times New Roman" panose="02020603050405020304" pitchFamily="18" charset="0"/>
              </a:rPr>
              <a:t> Sonetti </a:t>
            </a:r>
            <a:r>
              <a:rPr lang="it-IT" dirty="0">
                <a:latin typeface="Times New Roman" panose="02020603050405020304" pitchFamily="18" charset="0"/>
                <a:cs typeface="Times New Roman" panose="02020603050405020304" pitchFamily="18" charset="0"/>
              </a:rPr>
              <a:t>di Ugo Foscolo (1778-1827)</a:t>
            </a:r>
          </a:p>
          <a:p>
            <a:r>
              <a:rPr lang="it-IT" dirty="0">
                <a:latin typeface="Times New Roman" panose="02020603050405020304" pitchFamily="18" charset="0"/>
                <a:cs typeface="Times New Roman" panose="02020603050405020304" pitchFamily="18" charset="0"/>
              </a:rPr>
              <a:t>Friedrich Hölderlin (1770-1843): elegie e inni, come </a:t>
            </a:r>
            <a:r>
              <a:rPr lang="it-IT" i="1" dirty="0" err="1">
                <a:latin typeface="Times New Roman" panose="02020603050405020304" pitchFamily="18" charset="0"/>
                <a:cs typeface="Times New Roman" panose="02020603050405020304" pitchFamily="18" charset="0"/>
              </a:rPr>
              <a:t>Brot</a:t>
            </a:r>
            <a:r>
              <a:rPr lang="it-IT" i="1" dirty="0">
                <a:latin typeface="Times New Roman" panose="02020603050405020304" pitchFamily="18" charset="0"/>
                <a:cs typeface="Times New Roman" panose="02020603050405020304" pitchFamily="18" charset="0"/>
              </a:rPr>
              <a:t> und </a:t>
            </a:r>
            <a:r>
              <a:rPr lang="it-IT" i="1" dirty="0" err="1">
                <a:latin typeface="Times New Roman" panose="02020603050405020304" pitchFamily="18" charset="0"/>
                <a:cs typeface="Times New Roman" panose="02020603050405020304" pitchFamily="18" charset="0"/>
              </a:rPr>
              <a:t>Wein</a:t>
            </a:r>
            <a:r>
              <a:rPr lang="it-IT"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Andenken</a:t>
            </a:r>
            <a:r>
              <a:rPr lang="it-IT"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Heimkunft</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Die </a:t>
            </a:r>
            <a:r>
              <a:rPr lang="it-IT" i="1" dirty="0" err="1">
                <a:latin typeface="Times New Roman" panose="02020603050405020304" pitchFamily="18" charset="0"/>
                <a:cs typeface="Times New Roman" panose="02020603050405020304" pitchFamily="18" charset="0"/>
              </a:rPr>
              <a:t>Herbstfeier</a:t>
            </a:r>
            <a:r>
              <a:rPr lang="it-IT" i="1"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John Keats (1795-1821): </a:t>
            </a:r>
            <a:r>
              <a:rPr lang="it-IT" i="1" dirty="0">
                <a:latin typeface="Times New Roman" panose="02020603050405020304" pitchFamily="18" charset="0"/>
                <a:cs typeface="Times New Roman" panose="02020603050405020304" pitchFamily="18" charset="0"/>
              </a:rPr>
              <a:t>Ode on a </a:t>
            </a:r>
            <a:r>
              <a:rPr lang="it-IT" i="1" dirty="0" err="1">
                <a:latin typeface="Times New Roman" panose="02020603050405020304" pitchFamily="18" charset="0"/>
                <a:cs typeface="Times New Roman" panose="02020603050405020304" pitchFamily="18" charset="0"/>
              </a:rPr>
              <a:t>Grecian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Urn</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La Belle Dame sans Merci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1794, </a:t>
            </a:r>
            <a:r>
              <a:rPr lang="it-IT" i="1" dirty="0" err="1">
                <a:latin typeface="Times New Roman" panose="02020603050405020304" pitchFamily="18" charset="0"/>
                <a:cs typeface="Times New Roman" panose="02020603050405020304" pitchFamily="18" charset="0"/>
              </a:rPr>
              <a:t>Songs</a:t>
            </a:r>
            <a:r>
              <a:rPr lang="it-IT" i="1" dirty="0">
                <a:latin typeface="Times New Roman" panose="02020603050405020304" pitchFamily="18" charset="0"/>
                <a:cs typeface="Times New Roman" panose="02020603050405020304" pitchFamily="18" charset="0"/>
              </a:rPr>
              <a:t> of </a:t>
            </a:r>
            <a:r>
              <a:rPr lang="it-IT" i="1" dirty="0" err="1">
                <a:latin typeface="Times New Roman" panose="02020603050405020304" pitchFamily="18" charset="0"/>
                <a:cs typeface="Times New Roman" panose="02020603050405020304" pitchFamily="18" charset="0"/>
              </a:rPr>
              <a:t>Innocence</a:t>
            </a:r>
            <a:r>
              <a:rPr lang="it-IT" i="1" dirty="0">
                <a:latin typeface="Times New Roman" panose="02020603050405020304" pitchFamily="18" charset="0"/>
                <a:cs typeface="Times New Roman" panose="02020603050405020304" pitchFamily="18" charset="0"/>
              </a:rPr>
              <a:t> and of Experience </a:t>
            </a:r>
            <a:r>
              <a:rPr lang="it-IT" dirty="0">
                <a:latin typeface="Times New Roman" panose="02020603050405020304" pitchFamily="18" charset="0"/>
                <a:cs typeface="Times New Roman" panose="02020603050405020304" pitchFamily="18" charset="0"/>
              </a:rPr>
              <a:t>di William Blake (1757-1827)</a:t>
            </a:r>
          </a:p>
          <a:p>
            <a:r>
              <a:rPr lang="it-IT" dirty="0">
                <a:latin typeface="Times New Roman" panose="02020603050405020304" pitchFamily="18" charset="0"/>
                <a:cs typeface="Times New Roman" panose="02020603050405020304" pitchFamily="18" charset="0"/>
              </a:rPr>
              <a:t>1813, </a:t>
            </a:r>
            <a:r>
              <a:rPr lang="it-IT" i="1" dirty="0">
                <a:latin typeface="Times New Roman" panose="02020603050405020304" pitchFamily="18" charset="0"/>
                <a:cs typeface="Times New Roman" panose="02020603050405020304" pitchFamily="18" charset="0"/>
              </a:rPr>
              <a:t>West-</a:t>
            </a:r>
            <a:r>
              <a:rPr lang="it-IT" i="1" dirty="0" err="1">
                <a:latin typeface="Times New Roman" panose="02020603050405020304" pitchFamily="18" charset="0"/>
                <a:cs typeface="Times New Roman" panose="02020603050405020304" pitchFamily="18" charset="0"/>
              </a:rPr>
              <a:t>östlicher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Divan</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Goethe (1749-1832)</a:t>
            </a:r>
          </a:p>
          <a:p>
            <a:r>
              <a:rPr lang="it-IT" dirty="0">
                <a:latin typeface="Times New Roman" panose="02020603050405020304" pitchFamily="18" charset="0"/>
                <a:cs typeface="Times New Roman" panose="02020603050405020304" pitchFamily="18" charset="0"/>
              </a:rPr>
              <a:t>1827: </a:t>
            </a:r>
            <a:r>
              <a:rPr lang="it-IT" i="1" dirty="0" err="1">
                <a:latin typeface="Times New Roman" panose="02020603050405020304" pitchFamily="18" charset="0"/>
                <a:cs typeface="Times New Roman" panose="02020603050405020304" pitchFamily="18" charset="0"/>
              </a:rPr>
              <a:t>Buch</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Lieder </a:t>
            </a:r>
            <a:r>
              <a:rPr lang="it-IT" dirty="0">
                <a:latin typeface="Times New Roman" panose="02020603050405020304" pitchFamily="18" charset="0"/>
                <a:cs typeface="Times New Roman" panose="02020603050405020304" pitchFamily="18" charset="0"/>
              </a:rPr>
              <a:t>di Heinrich </a:t>
            </a:r>
            <a:r>
              <a:rPr lang="it-IT" dirty="0" err="1">
                <a:latin typeface="Times New Roman" panose="02020603050405020304" pitchFamily="18" charset="0"/>
                <a:cs typeface="Times New Roman" panose="02020603050405020304" pitchFamily="18" charset="0"/>
              </a:rPr>
              <a:t>Heine</a:t>
            </a:r>
            <a:r>
              <a:rPr lang="it-IT" dirty="0">
                <a:latin typeface="Times New Roman" panose="02020603050405020304" pitchFamily="18" charset="0"/>
                <a:cs typeface="Times New Roman" panose="02020603050405020304" pitchFamily="18" charset="0"/>
              </a:rPr>
              <a:t> (1797-1856)</a:t>
            </a:r>
          </a:p>
          <a:p>
            <a:r>
              <a:rPr lang="it-IT" dirty="0">
                <a:latin typeface="Times New Roman" panose="02020603050405020304" pitchFamily="18" charset="0"/>
                <a:cs typeface="Times New Roman" panose="02020603050405020304" pitchFamily="18" charset="0"/>
              </a:rPr>
              <a:t>1831,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di Giacomo Leopardi (1798-1837)</a:t>
            </a:r>
          </a:p>
          <a:p>
            <a:r>
              <a:rPr lang="it-IT" dirty="0">
                <a:latin typeface="Times New Roman" panose="02020603050405020304" pitchFamily="18" charset="0"/>
                <a:cs typeface="Times New Roman" panose="02020603050405020304" pitchFamily="18" charset="0"/>
              </a:rPr>
              <a:t>1855, </a:t>
            </a:r>
            <a:r>
              <a:rPr lang="it-IT" i="1" dirty="0">
                <a:latin typeface="Times New Roman" panose="02020603050405020304" pitchFamily="18" charset="0"/>
                <a:cs typeface="Times New Roman" panose="02020603050405020304" pitchFamily="18" charset="0"/>
              </a:rPr>
              <a:t>Leaves of </a:t>
            </a:r>
            <a:r>
              <a:rPr lang="it-IT" i="1" dirty="0" err="1">
                <a:latin typeface="Times New Roman" panose="02020603050405020304" pitchFamily="18" charset="0"/>
                <a:cs typeface="Times New Roman" panose="02020603050405020304" pitchFamily="18" charset="0"/>
              </a:rPr>
              <a:t>Grass</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Walt Whitman (1819-1892)</a:t>
            </a:r>
          </a:p>
          <a:p>
            <a:r>
              <a:rPr lang="it-IT" dirty="0">
                <a:latin typeface="Times New Roman" panose="02020603050405020304" pitchFamily="18" charset="0"/>
                <a:cs typeface="Times New Roman" panose="02020603050405020304" pitchFamily="18" charset="0"/>
              </a:rPr>
              <a:t>1857, </a:t>
            </a:r>
            <a:r>
              <a:rPr lang="it-IT" i="1" dirty="0" err="1">
                <a:latin typeface="Times New Roman" panose="02020603050405020304" pitchFamily="18" charset="0"/>
                <a:cs typeface="Times New Roman" panose="02020603050405020304" pitchFamily="18" charset="0"/>
              </a:rPr>
              <a:t>Les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Fleurs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du</a:t>
            </a:r>
            <a:r>
              <a:rPr lang="it-IT" i="1" dirty="0">
                <a:latin typeface="Times New Roman" panose="02020603050405020304" pitchFamily="18" charset="0"/>
                <a:cs typeface="Times New Roman" panose="02020603050405020304" pitchFamily="18" charset="0"/>
              </a:rPr>
              <a:t> Mal </a:t>
            </a:r>
            <a:r>
              <a:rPr lang="it-IT" dirty="0">
                <a:latin typeface="Times New Roman" panose="02020603050405020304" pitchFamily="18" charset="0"/>
                <a:cs typeface="Times New Roman" panose="02020603050405020304" pitchFamily="18" charset="0"/>
              </a:rPr>
              <a:t>di Charles Baudelaire (1821-1867)</a:t>
            </a:r>
          </a:p>
          <a:p>
            <a:r>
              <a:rPr lang="it-IT" dirty="0">
                <a:latin typeface="Times New Roman" panose="02020603050405020304" pitchFamily="18" charset="0"/>
                <a:cs typeface="Times New Roman" panose="02020603050405020304" pitchFamily="18" charset="0"/>
              </a:rPr>
              <a:t>1866, </a:t>
            </a:r>
            <a:r>
              <a:rPr lang="it-IT" i="1" dirty="0">
                <a:latin typeface="Times New Roman" panose="02020603050405020304" pitchFamily="18" charset="0"/>
                <a:cs typeface="Times New Roman" panose="02020603050405020304" pitchFamily="18" charset="0"/>
              </a:rPr>
              <a:t>Battle </a:t>
            </a:r>
            <a:r>
              <a:rPr lang="it-IT" i="1" dirty="0" err="1">
                <a:latin typeface="Times New Roman" panose="02020603050405020304" pitchFamily="18" charset="0"/>
                <a:cs typeface="Times New Roman" panose="02020603050405020304" pitchFamily="18" charset="0"/>
              </a:rPr>
              <a:t>Pieces</a:t>
            </a:r>
            <a:r>
              <a:rPr lang="it-IT" i="1" dirty="0">
                <a:latin typeface="Times New Roman" panose="02020603050405020304" pitchFamily="18" charset="0"/>
                <a:cs typeface="Times New Roman" panose="02020603050405020304" pitchFamily="18" charset="0"/>
              </a:rPr>
              <a:t>: and </a:t>
            </a:r>
            <a:r>
              <a:rPr lang="it-IT" i="1" dirty="0" err="1">
                <a:latin typeface="Times New Roman" panose="02020603050405020304" pitchFamily="18" charset="0"/>
                <a:cs typeface="Times New Roman" panose="02020603050405020304" pitchFamily="18" charset="0"/>
              </a:rPr>
              <a:t>Aspects</a:t>
            </a:r>
            <a:r>
              <a:rPr lang="it-IT" i="1" dirty="0">
                <a:latin typeface="Times New Roman" panose="02020603050405020304" pitchFamily="18" charset="0"/>
                <a:cs typeface="Times New Roman" panose="02020603050405020304" pitchFamily="18" charset="0"/>
              </a:rPr>
              <a:t> of the War </a:t>
            </a:r>
            <a:r>
              <a:rPr lang="it-IT" dirty="0">
                <a:latin typeface="Times New Roman" panose="02020603050405020304" pitchFamily="18" charset="0"/>
                <a:cs typeface="Times New Roman" panose="02020603050405020304" pitchFamily="18" charset="0"/>
              </a:rPr>
              <a:t>di Herman Melville (1819-1891)</a:t>
            </a:r>
          </a:p>
          <a:p>
            <a:r>
              <a:rPr lang="it-IT" dirty="0">
                <a:latin typeface="Times New Roman" panose="02020603050405020304" pitchFamily="18" charset="0"/>
                <a:cs typeface="Times New Roman" panose="02020603050405020304" pitchFamily="18" charset="0"/>
              </a:rPr>
              <a:t>1873, </a:t>
            </a:r>
            <a:r>
              <a:rPr lang="it-IT" i="1" dirty="0">
                <a:latin typeface="Times New Roman" panose="02020603050405020304" pitchFamily="18" charset="0"/>
                <a:cs typeface="Times New Roman" panose="02020603050405020304" pitchFamily="18" charset="0"/>
              </a:rPr>
              <a:t>Une </a:t>
            </a:r>
            <a:r>
              <a:rPr lang="it-IT" i="1" dirty="0" err="1">
                <a:latin typeface="Times New Roman" panose="02020603050405020304" pitchFamily="18" charset="0"/>
                <a:cs typeface="Times New Roman" panose="02020603050405020304" pitchFamily="18" charset="0"/>
              </a:rPr>
              <a:t>saison</a:t>
            </a:r>
            <a:r>
              <a:rPr lang="it-IT" i="1" dirty="0">
                <a:latin typeface="Times New Roman" panose="02020603050405020304" pitchFamily="18" charset="0"/>
                <a:cs typeface="Times New Roman" panose="02020603050405020304" pitchFamily="18" charset="0"/>
              </a:rPr>
              <a:t> en </a:t>
            </a:r>
            <a:r>
              <a:rPr lang="it-IT" i="1" dirty="0" err="1">
                <a:latin typeface="Times New Roman" panose="02020603050405020304" pitchFamily="18" charset="0"/>
                <a:cs typeface="Times New Roman" panose="02020603050405020304" pitchFamily="18" charset="0"/>
              </a:rPr>
              <a:t>enfer</a:t>
            </a:r>
            <a:r>
              <a:rPr lang="it-IT" dirty="0">
                <a:latin typeface="Times New Roman" panose="02020603050405020304" pitchFamily="18" charset="0"/>
                <a:cs typeface="Times New Roman" panose="02020603050405020304" pitchFamily="18" charset="0"/>
              </a:rPr>
              <a:t> di Arthur Rimbaud (1854-1891)</a:t>
            </a:r>
          </a:p>
          <a:p>
            <a:r>
              <a:rPr lang="it-IT" dirty="0">
                <a:latin typeface="Times New Roman" panose="02020603050405020304" pitchFamily="18" charset="0"/>
                <a:cs typeface="Times New Roman" panose="02020603050405020304" pitchFamily="18" charset="0"/>
              </a:rPr>
              <a:t>1874, </a:t>
            </a:r>
            <a:r>
              <a:rPr lang="it-IT" i="1" dirty="0">
                <a:latin typeface="Times New Roman" panose="02020603050405020304" pitchFamily="18" charset="0"/>
                <a:cs typeface="Times New Roman" panose="02020603050405020304" pitchFamily="18" charset="0"/>
              </a:rPr>
              <a:t>Romances sans </a:t>
            </a:r>
            <a:r>
              <a:rPr lang="it-IT" i="1" dirty="0" err="1">
                <a:latin typeface="Times New Roman" panose="02020603050405020304" pitchFamily="18" charset="0"/>
                <a:cs typeface="Times New Roman" panose="02020603050405020304" pitchFamily="18" charset="0"/>
              </a:rPr>
              <a:t>paroles</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Paul Verlaine (1844-1896)</a:t>
            </a:r>
          </a:p>
          <a:p>
            <a:r>
              <a:rPr lang="it-IT" dirty="0">
                <a:latin typeface="Times New Roman" panose="02020603050405020304" pitchFamily="18" charset="0"/>
                <a:cs typeface="Times New Roman" panose="02020603050405020304" pitchFamily="18" charset="0"/>
              </a:rPr>
              <a:t>1876, </a:t>
            </a:r>
            <a:r>
              <a:rPr lang="it-IT" i="1" dirty="0">
                <a:latin typeface="Times New Roman" panose="02020603050405020304" pitchFamily="18" charset="0"/>
                <a:cs typeface="Times New Roman" panose="02020603050405020304" pitchFamily="18" charset="0"/>
              </a:rPr>
              <a:t>L’</a:t>
            </a:r>
            <a:r>
              <a:rPr lang="it-IT" i="1" dirty="0" err="1">
                <a:latin typeface="Times New Roman" panose="02020603050405020304" pitchFamily="18" charset="0"/>
                <a:cs typeface="Times New Roman" panose="02020603050405020304" pitchFamily="18" charset="0"/>
              </a:rPr>
              <a:t>après</a:t>
            </a:r>
            <a:r>
              <a:rPr lang="it-IT" i="1" dirty="0">
                <a:latin typeface="Times New Roman" panose="02020603050405020304" pitchFamily="18" charset="0"/>
                <a:cs typeface="Times New Roman" panose="02020603050405020304" pitchFamily="18" charset="0"/>
              </a:rPr>
              <a:t>-midi d’un faune </a:t>
            </a:r>
            <a:r>
              <a:rPr lang="it-IT" dirty="0">
                <a:latin typeface="Times New Roman" panose="02020603050405020304" pitchFamily="18" charset="0"/>
                <a:cs typeface="Times New Roman" panose="02020603050405020304" pitchFamily="18" charset="0"/>
              </a:rPr>
              <a:t>di </a:t>
            </a:r>
            <a:r>
              <a:rPr lang="it-IT" dirty="0" err="1">
                <a:latin typeface="Times New Roman" panose="02020603050405020304" pitchFamily="18" charset="0"/>
                <a:cs typeface="Times New Roman" panose="02020603050405020304" pitchFamily="18" charset="0"/>
              </a:rPr>
              <a:t>Stéphane</a:t>
            </a:r>
            <a:r>
              <a:rPr lang="it-IT" dirty="0">
                <a:latin typeface="Times New Roman" panose="02020603050405020304" pitchFamily="18" charset="0"/>
                <a:cs typeface="Times New Roman" panose="02020603050405020304" pitchFamily="18" charset="0"/>
              </a:rPr>
              <a:t> Mallarmé (1842-1898)</a:t>
            </a:r>
          </a:p>
          <a:p>
            <a:r>
              <a:rPr lang="it-IT" dirty="0">
                <a:latin typeface="Times New Roman" panose="02020603050405020304" pitchFamily="18" charset="0"/>
                <a:cs typeface="Times New Roman" panose="02020603050405020304" pitchFamily="18" charset="0"/>
              </a:rPr>
              <a:t>1882, </a:t>
            </a:r>
            <a:r>
              <a:rPr lang="it-IT" i="1" dirty="0">
                <a:latin typeface="Times New Roman" panose="02020603050405020304" pitchFamily="18" charset="0"/>
                <a:cs typeface="Times New Roman" panose="02020603050405020304" pitchFamily="18" charset="0"/>
              </a:rPr>
              <a:t>Giambi ed Epodi </a:t>
            </a:r>
            <a:r>
              <a:rPr lang="it-IT" dirty="0">
                <a:latin typeface="Times New Roman" panose="02020603050405020304" pitchFamily="18" charset="0"/>
                <a:cs typeface="Times New Roman" panose="02020603050405020304" pitchFamily="18" charset="0"/>
              </a:rPr>
              <a:t>di </a:t>
            </a:r>
            <a:r>
              <a:rPr lang="it-IT" dirty="0" err="1">
                <a:latin typeface="Times New Roman" panose="02020603050405020304" pitchFamily="18" charset="0"/>
                <a:cs typeface="Times New Roman" panose="02020603050405020304" pitchFamily="18" charset="0"/>
              </a:rPr>
              <a:t>Giosué</a:t>
            </a:r>
            <a:r>
              <a:rPr lang="it-IT" dirty="0">
                <a:latin typeface="Times New Roman" panose="02020603050405020304" pitchFamily="18" charset="0"/>
                <a:cs typeface="Times New Roman" panose="02020603050405020304" pitchFamily="18" charset="0"/>
              </a:rPr>
              <a:t> Carducci (1835-1907)</a:t>
            </a:r>
          </a:p>
          <a:p>
            <a:r>
              <a:rPr lang="it-IT" dirty="0">
                <a:latin typeface="Times New Roman" panose="02020603050405020304" pitchFamily="18" charset="0"/>
                <a:cs typeface="Times New Roman" panose="02020603050405020304" pitchFamily="18" charset="0"/>
              </a:rPr>
              <a:t>1892, </a:t>
            </a:r>
            <a:r>
              <a:rPr lang="it-IT" i="1" dirty="0" err="1">
                <a:latin typeface="Times New Roman" panose="02020603050405020304" pitchFamily="18" charset="0"/>
                <a:cs typeface="Times New Roman" panose="02020603050405020304" pitchFamily="18" charset="0"/>
              </a:rPr>
              <a:t>Algabal</a:t>
            </a:r>
            <a:r>
              <a:rPr lang="it-IT" dirty="0">
                <a:latin typeface="Times New Roman" panose="02020603050405020304" pitchFamily="18" charset="0"/>
                <a:cs typeface="Times New Roman" panose="02020603050405020304" pitchFamily="18" charset="0"/>
              </a:rPr>
              <a:t> di Stefan George (1868-1933)</a:t>
            </a:r>
          </a:p>
          <a:p>
            <a:r>
              <a:rPr lang="it-IT" dirty="0">
                <a:latin typeface="Times New Roman" panose="02020603050405020304" pitchFamily="18" charset="0"/>
                <a:cs typeface="Times New Roman" panose="02020603050405020304" pitchFamily="18" charset="0"/>
              </a:rPr>
              <a:t>1893, </a:t>
            </a:r>
            <a:r>
              <a:rPr lang="it-IT" i="1" dirty="0">
                <a:latin typeface="Times New Roman" panose="02020603050405020304" pitchFamily="18" charset="0"/>
                <a:cs typeface="Times New Roman" panose="02020603050405020304" pitchFamily="18" charset="0"/>
              </a:rPr>
              <a:t>Poema paradisiaco </a:t>
            </a:r>
            <a:r>
              <a:rPr lang="it-IT" dirty="0">
                <a:latin typeface="Times New Roman" panose="02020603050405020304" pitchFamily="18" charset="0"/>
                <a:cs typeface="Times New Roman" panose="02020603050405020304" pitchFamily="18" charset="0"/>
              </a:rPr>
              <a:t>di Gabriele d’Annunzio (1863-1938)</a:t>
            </a:r>
          </a:p>
          <a:p>
            <a:r>
              <a:rPr lang="it-IT" dirty="0">
                <a:latin typeface="Times New Roman" panose="02020603050405020304" pitchFamily="18" charset="0"/>
                <a:cs typeface="Times New Roman" panose="02020603050405020304" pitchFamily="18" charset="0"/>
              </a:rPr>
              <a:t>1896, </a:t>
            </a:r>
            <a:r>
              <a:rPr lang="it-IT" i="1" dirty="0">
                <a:latin typeface="Times New Roman" panose="02020603050405020304" pitchFamily="18" charset="0"/>
                <a:cs typeface="Times New Roman" panose="02020603050405020304" pitchFamily="18" charset="0"/>
              </a:rPr>
              <a:t>The </a:t>
            </a:r>
            <a:r>
              <a:rPr lang="it-IT" i="1" dirty="0" err="1">
                <a:latin typeface="Times New Roman" panose="02020603050405020304" pitchFamily="18" charset="0"/>
                <a:cs typeface="Times New Roman" panose="02020603050405020304" pitchFamily="18" charset="0"/>
              </a:rPr>
              <a:t>Ballad</a:t>
            </a:r>
            <a:r>
              <a:rPr lang="it-IT" i="1" dirty="0">
                <a:latin typeface="Times New Roman" panose="02020603050405020304" pitchFamily="18" charset="0"/>
                <a:cs typeface="Times New Roman" panose="02020603050405020304" pitchFamily="18" charset="0"/>
              </a:rPr>
              <a:t> of Reading </a:t>
            </a:r>
            <a:r>
              <a:rPr lang="it-IT" i="1" dirty="0" err="1">
                <a:latin typeface="Times New Roman" panose="02020603050405020304" pitchFamily="18" charset="0"/>
                <a:cs typeface="Times New Roman" panose="02020603050405020304" pitchFamily="18" charset="0"/>
              </a:rPr>
              <a:t>Gaol</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Oscar Wilde (1854-1900)</a:t>
            </a:r>
          </a:p>
          <a:p>
            <a:r>
              <a:rPr lang="it-IT" dirty="0">
                <a:latin typeface="Times New Roman" panose="02020603050405020304" pitchFamily="18" charset="0"/>
                <a:cs typeface="Times New Roman" panose="02020603050405020304" pitchFamily="18" charset="0"/>
              </a:rPr>
              <a:t>Emily Dickinson (1830-1866): ?</a:t>
            </a:r>
          </a:p>
          <a:p>
            <a:endParaRPr lang="it-IT" dirty="0">
              <a:latin typeface="Times New Roman" panose="02020603050405020304" pitchFamily="18" charset="0"/>
              <a:cs typeface="Times New Roman" panose="02020603050405020304" pitchFamily="18" charset="0"/>
            </a:endParaRPr>
          </a:p>
        </p:txBody>
      </p:sp>
      <p:sp>
        <p:nvSpPr>
          <p:cNvPr id="5" name="CasellaDiTesto 4">
            <a:extLst>
              <a:ext uri="{FF2B5EF4-FFF2-40B4-BE49-F238E27FC236}">
                <a16:creationId xmlns:a16="http://schemas.microsoft.com/office/drawing/2014/main" id="{964B46EA-367A-7448-A8F0-5F4B79720AC2}"/>
              </a:ext>
            </a:extLst>
          </p:cNvPr>
          <p:cNvSpPr txBox="1"/>
          <p:nvPr/>
        </p:nvSpPr>
        <p:spPr>
          <a:xfrm>
            <a:off x="5688776" y="4672786"/>
            <a:ext cx="6265985" cy="2185214"/>
          </a:xfrm>
          <a:prstGeom prst="rect">
            <a:avLst/>
          </a:prstGeom>
          <a:noFill/>
        </p:spPr>
        <p:txBody>
          <a:bodyPr wrap="square" rtlCol="0">
            <a:spAutoFit/>
          </a:bodyPr>
          <a:lstStyle/>
          <a:p>
            <a:r>
              <a:rPr lang="it-IT" sz="1700" i="1" dirty="0" err="1">
                <a:latin typeface="Times New Roman" panose="02020603050405020304" pitchFamily="18" charset="0"/>
                <a:cs typeface="Times New Roman" panose="02020603050405020304" pitchFamily="18" charset="0"/>
              </a:rPr>
              <a:t>Alcools</a:t>
            </a:r>
            <a:r>
              <a:rPr lang="it-IT" sz="1700" dirty="0">
                <a:latin typeface="Times New Roman" panose="02020603050405020304" pitchFamily="18" charset="0"/>
                <a:cs typeface="Times New Roman" panose="02020603050405020304" pitchFamily="18" charset="0"/>
              </a:rPr>
              <a:t> (1913) di Guillaume Apollinare (1880-1918)</a:t>
            </a:r>
          </a:p>
          <a:p>
            <a:r>
              <a:rPr lang="it-IT" sz="1700" i="1" dirty="0">
                <a:latin typeface="Times New Roman" panose="02020603050405020304" pitchFamily="18" charset="0"/>
                <a:cs typeface="Times New Roman" panose="02020603050405020304" pitchFamily="18" charset="0"/>
              </a:rPr>
              <a:t>Prufrock and </a:t>
            </a:r>
            <a:r>
              <a:rPr lang="it-IT" sz="1700" i="1" dirty="0" err="1">
                <a:latin typeface="Times New Roman" panose="02020603050405020304" pitchFamily="18" charset="0"/>
                <a:cs typeface="Times New Roman" panose="02020603050405020304" pitchFamily="18" charset="0"/>
              </a:rPr>
              <a:t>Other</a:t>
            </a:r>
            <a:r>
              <a:rPr lang="it-IT" sz="1700" i="1" dirty="0">
                <a:latin typeface="Times New Roman" panose="02020603050405020304" pitchFamily="18" charset="0"/>
                <a:cs typeface="Times New Roman" panose="02020603050405020304" pitchFamily="18" charset="0"/>
              </a:rPr>
              <a:t> </a:t>
            </a:r>
            <a:r>
              <a:rPr lang="it-IT" sz="1700" i="1" dirty="0" err="1">
                <a:latin typeface="Times New Roman" panose="02020603050405020304" pitchFamily="18" charset="0"/>
                <a:cs typeface="Times New Roman" panose="02020603050405020304" pitchFamily="18" charset="0"/>
              </a:rPr>
              <a:t>Observations</a:t>
            </a:r>
            <a:r>
              <a:rPr lang="it-IT" sz="1700" i="1" dirty="0">
                <a:latin typeface="Times New Roman" panose="02020603050405020304" pitchFamily="18" charset="0"/>
                <a:cs typeface="Times New Roman" panose="02020603050405020304" pitchFamily="18" charset="0"/>
              </a:rPr>
              <a:t> </a:t>
            </a:r>
            <a:r>
              <a:rPr lang="it-IT" sz="1700" dirty="0">
                <a:latin typeface="Times New Roman" panose="02020603050405020304" pitchFamily="18" charset="0"/>
                <a:cs typeface="Times New Roman" panose="02020603050405020304" pitchFamily="18" charset="0"/>
              </a:rPr>
              <a:t>(1917) di T.S. Eliot (1888-1965)</a:t>
            </a:r>
          </a:p>
          <a:p>
            <a:r>
              <a:rPr lang="it-IT" sz="1700" i="1" dirty="0">
                <a:latin typeface="Times New Roman" panose="02020603050405020304" pitchFamily="18" charset="0"/>
                <a:cs typeface="Times New Roman" panose="02020603050405020304" pitchFamily="18" charset="0"/>
              </a:rPr>
              <a:t>Sentimento del tempo </a:t>
            </a:r>
            <a:r>
              <a:rPr lang="it-IT" sz="1700" dirty="0">
                <a:latin typeface="Times New Roman" panose="02020603050405020304" pitchFamily="18" charset="0"/>
                <a:cs typeface="Times New Roman" panose="02020603050405020304" pitchFamily="18" charset="0"/>
              </a:rPr>
              <a:t>(1933) di Giuseppe Ungaretti (1888-1970)</a:t>
            </a:r>
          </a:p>
          <a:p>
            <a:r>
              <a:rPr lang="it-IT" sz="1700" i="1" dirty="0" err="1">
                <a:latin typeface="Times New Roman" panose="02020603050405020304" pitchFamily="18" charset="0"/>
                <a:cs typeface="Times New Roman" panose="02020603050405020304" pitchFamily="18" charset="0"/>
              </a:rPr>
              <a:t>Statische</a:t>
            </a:r>
            <a:r>
              <a:rPr lang="it-IT" sz="1700" i="1" dirty="0">
                <a:latin typeface="Times New Roman" panose="02020603050405020304" pitchFamily="18" charset="0"/>
                <a:cs typeface="Times New Roman" panose="02020603050405020304" pitchFamily="18" charset="0"/>
              </a:rPr>
              <a:t> </a:t>
            </a:r>
            <a:r>
              <a:rPr lang="it-IT" sz="1700" i="1" dirty="0" err="1">
                <a:latin typeface="Times New Roman" panose="02020603050405020304" pitchFamily="18" charset="0"/>
                <a:cs typeface="Times New Roman" panose="02020603050405020304" pitchFamily="18" charset="0"/>
              </a:rPr>
              <a:t>Gedichte</a:t>
            </a:r>
            <a:r>
              <a:rPr lang="it-IT" sz="1700" i="1" dirty="0">
                <a:latin typeface="Times New Roman" panose="02020603050405020304" pitchFamily="18" charset="0"/>
                <a:cs typeface="Times New Roman" panose="02020603050405020304" pitchFamily="18" charset="0"/>
              </a:rPr>
              <a:t> </a:t>
            </a:r>
            <a:r>
              <a:rPr lang="it-IT" sz="1700" dirty="0">
                <a:latin typeface="Times New Roman" panose="02020603050405020304" pitchFamily="18" charset="0"/>
                <a:cs typeface="Times New Roman" panose="02020603050405020304" pitchFamily="18" charset="0"/>
              </a:rPr>
              <a:t>(1948) di </a:t>
            </a:r>
            <a:r>
              <a:rPr lang="it-IT" sz="1700" dirty="0" err="1">
                <a:latin typeface="Times New Roman" panose="02020603050405020304" pitchFamily="18" charset="0"/>
                <a:cs typeface="Times New Roman" panose="02020603050405020304" pitchFamily="18" charset="0"/>
              </a:rPr>
              <a:t>Gottfried</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Benn</a:t>
            </a:r>
            <a:r>
              <a:rPr lang="it-IT" sz="1700" dirty="0">
                <a:latin typeface="Times New Roman" panose="02020603050405020304" pitchFamily="18" charset="0"/>
                <a:cs typeface="Times New Roman" panose="02020603050405020304" pitchFamily="18" charset="0"/>
              </a:rPr>
              <a:t> (1886-1956)</a:t>
            </a:r>
          </a:p>
          <a:p>
            <a:r>
              <a:rPr lang="it-IT" sz="1700" i="1" dirty="0">
                <a:latin typeface="Times New Roman" panose="02020603050405020304" pitchFamily="18" charset="0"/>
                <a:cs typeface="Times New Roman" panose="02020603050405020304" pitchFamily="18" charset="0"/>
              </a:rPr>
              <a:t>The </a:t>
            </a:r>
            <a:r>
              <a:rPr lang="it-IT" sz="1700" i="1" dirty="0" err="1">
                <a:latin typeface="Times New Roman" panose="02020603050405020304" pitchFamily="18" charset="0"/>
                <a:cs typeface="Times New Roman" panose="02020603050405020304" pitchFamily="18" charset="0"/>
              </a:rPr>
              <a:t>Auroras</a:t>
            </a:r>
            <a:r>
              <a:rPr lang="it-IT" sz="1700" i="1" dirty="0">
                <a:latin typeface="Times New Roman" panose="02020603050405020304" pitchFamily="18" charset="0"/>
                <a:cs typeface="Times New Roman" panose="02020603050405020304" pitchFamily="18" charset="0"/>
              </a:rPr>
              <a:t> of </a:t>
            </a:r>
            <a:r>
              <a:rPr lang="it-IT" sz="1700" i="1" dirty="0" err="1">
                <a:latin typeface="Times New Roman" panose="02020603050405020304" pitchFamily="18" charset="0"/>
                <a:cs typeface="Times New Roman" panose="02020603050405020304" pitchFamily="18" charset="0"/>
              </a:rPr>
              <a:t>Autumn</a:t>
            </a:r>
            <a:r>
              <a:rPr lang="it-IT" sz="1700" dirty="0">
                <a:latin typeface="Times New Roman" panose="02020603050405020304" pitchFamily="18" charset="0"/>
                <a:cs typeface="Times New Roman" panose="02020603050405020304" pitchFamily="18" charset="0"/>
              </a:rPr>
              <a:t> (1950) di Wallace Stevens (1878-1955)</a:t>
            </a:r>
          </a:p>
          <a:p>
            <a:endParaRPr lang="it-IT" sz="1700" dirty="0">
              <a:latin typeface="Times New Roman" panose="02020603050405020304" pitchFamily="18" charset="0"/>
              <a:cs typeface="Times New Roman" panose="02020603050405020304" pitchFamily="18" charset="0"/>
            </a:endParaRPr>
          </a:p>
          <a:p>
            <a:endParaRPr lang="it-IT" sz="1700" dirty="0">
              <a:latin typeface="Times New Roman" panose="02020603050405020304" pitchFamily="18" charset="0"/>
              <a:cs typeface="Times New Roman" panose="02020603050405020304" pitchFamily="18" charset="0"/>
            </a:endParaRPr>
          </a:p>
          <a:p>
            <a:endParaRPr lang="it-IT"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0655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BF27B4-FAE1-944D-9F12-54D48BB41971}"/>
              </a:ext>
            </a:extLst>
          </p:cNvPr>
          <p:cNvSpPr>
            <a:spLocks noGrp="1"/>
          </p:cNvSpPr>
          <p:nvPr>
            <p:ph type="title"/>
          </p:nvPr>
        </p:nvSpPr>
        <p:spPr>
          <a:xfrm>
            <a:off x="838200" y="365126"/>
            <a:ext cx="10515600" cy="596776"/>
          </a:xfrm>
        </p:spPr>
        <p:txBody>
          <a:bodyPr>
            <a:normAutofit fontScale="90000"/>
          </a:bodyPr>
          <a:lstStyle/>
          <a:p>
            <a:pPr algn="ctr"/>
            <a:r>
              <a:rPr lang="it-IT" b="1" dirty="0">
                <a:latin typeface="Times New Roman" panose="02020603050405020304" pitchFamily="18" charset="0"/>
                <a:cs typeface="Times New Roman" panose="02020603050405020304" pitchFamily="18" charset="0"/>
              </a:rPr>
              <a:t>Romanzi</a:t>
            </a:r>
          </a:p>
        </p:txBody>
      </p:sp>
      <p:sp>
        <p:nvSpPr>
          <p:cNvPr id="3" name="Segnaposto contenuto 2">
            <a:extLst>
              <a:ext uri="{FF2B5EF4-FFF2-40B4-BE49-F238E27FC236}">
                <a16:creationId xmlns:a16="http://schemas.microsoft.com/office/drawing/2014/main" id="{D4506500-5179-254F-963F-511CEA550F8F}"/>
              </a:ext>
            </a:extLst>
          </p:cNvPr>
          <p:cNvSpPr>
            <a:spLocks noGrp="1"/>
          </p:cNvSpPr>
          <p:nvPr>
            <p:ph idx="1"/>
          </p:nvPr>
        </p:nvSpPr>
        <p:spPr>
          <a:xfrm>
            <a:off x="838200" y="961902"/>
            <a:ext cx="10515600" cy="5530972"/>
          </a:xfrm>
        </p:spPr>
        <p:txBody>
          <a:bodyPr>
            <a:normAutofit fontScale="70000" lnSpcReduction="20000"/>
          </a:bodyPr>
          <a:lstStyle/>
          <a:p>
            <a:r>
              <a:rPr lang="it-IT" dirty="0">
                <a:latin typeface="Times New Roman" panose="02020603050405020304" pitchFamily="18" charset="0"/>
                <a:cs typeface="Times New Roman" panose="02020603050405020304" pitchFamily="18" charset="0"/>
              </a:rPr>
              <a:t>1719: </a:t>
            </a:r>
            <a:r>
              <a:rPr lang="it-IT" i="1" dirty="0">
                <a:latin typeface="Times New Roman" panose="02020603050405020304" pitchFamily="18" charset="0"/>
                <a:cs typeface="Times New Roman" panose="02020603050405020304" pitchFamily="18" charset="0"/>
              </a:rPr>
              <a:t>The Life and Strange </a:t>
            </a:r>
            <a:r>
              <a:rPr lang="it-IT" i="1" dirty="0" err="1">
                <a:latin typeface="Times New Roman" panose="02020603050405020304" pitchFamily="18" charset="0"/>
                <a:cs typeface="Times New Roman" panose="02020603050405020304" pitchFamily="18" charset="0"/>
              </a:rPr>
              <a:t>Surprising</a:t>
            </a:r>
            <a:r>
              <a:rPr lang="it-IT" i="1" dirty="0">
                <a:latin typeface="Times New Roman" panose="02020603050405020304" pitchFamily="18" charset="0"/>
                <a:cs typeface="Times New Roman" panose="02020603050405020304" pitchFamily="18" charset="0"/>
              </a:rPr>
              <a:t> Adventures of Robinson </a:t>
            </a:r>
            <a:r>
              <a:rPr lang="it-IT" i="1" dirty="0" err="1">
                <a:latin typeface="Times New Roman" panose="02020603050405020304" pitchFamily="18" charset="0"/>
                <a:cs typeface="Times New Roman" panose="02020603050405020304" pitchFamily="18" charset="0"/>
              </a:rPr>
              <a:t>Crusoe</a:t>
            </a:r>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1726: </a:t>
            </a:r>
            <a:r>
              <a:rPr lang="it-IT" i="1" dirty="0" err="1">
                <a:latin typeface="Times New Roman" panose="02020603050405020304" pitchFamily="18" charset="0"/>
                <a:cs typeface="Times New Roman" panose="02020603050405020304" pitchFamily="18" charset="0"/>
              </a:rPr>
              <a:t>Travels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into</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Several</a:t>
            </a:r>
            <a:r>
              <a:rPr lang="it-IT" i="1" dirty="0">
                <a:latin typeface="Times New Roman" panose="02020603050405020304" pitchFamily="18" charset="0"/>
                <a:cs typeface="Times New Roman" panose="02020603050405020304" pitchFamily="18" charset="0"/>
              </a:rPr>
              <a:t> Remote Nations of the World, in </a:t>
            </a:r>
            <a:r>
              <a:rPr lang="it-IT" i="1" dirty="0" err="1">
                <a:latin typeface="Times New Roman" panose="02020603050405020304" pitchFamily="18" charset="0"/>
                <a:cs typeface="Times New Roman" panose="02020603050405020304" pitchFamily="18" charset="0"/>
              </a:rPr>
              <a:t>Four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Parts</a:t>
            </a:r>
            <a:r>
              <a:rPr lang="it-IT" i="1" dirty="0">
                <a:latin typeface="Times New Roman" panose="02020603050405020304" pitchFamily="18" charset="0"/>
                <a:cs typeface="Times New Roman" panose="02020603050405020304" pitchFamily="18" charset="0"/>
              </a:rPr>
              <a:t>. By Lemuel Gulliver, First a </a:t>
            </a:r>
            <a:r>
              <a:rPr lang="it-IT" i="1" dirty="0" err="1">
                <a:latin typeface="Times New Roman" panose="02020603050405020304" pitchFamily="18" charset="0"/>
                <a:cs typeface="Times New Roman" panose="02020603050405020304" pitchFamily="18" charset="0"/>
              </a:rPr>
              <a:t>Surgeon</a:t>
            </a:r>
            <a:r>
              <a:rPr lang="it-IT" i="1" dirty="0">
                <a:latin typeface="Times New Roman" panose="02020603050405020304" pitchFamily="18" charset="0"/>
                <a:cs typeface="Times New Roman" panose="02020603050405020304" pitchFamily="18" charset="0"/>
              </a:rPr>
              <a:t>, and </a:t>
            </a:r>
            <a:r>
              <a:rPr lang="it-IT" i="1" dirty="0" err="1">
                <a:latin typeface="Times New Roman" panose="02020603050405020304" pitchFamily="18" charset="0"/>
                <a:cs typeface="Times New Roman" panose="02020603050405020304" pitchFamily="18" charset="0"/>
              </a:rPr>
              <a:t>then</a:t>
            </a:r>
            <a:r>
              <a:rPr lang="it-IT" i="1" dirty="0">
                <a:latin typeface="Times New Roman" panose="02020603050405020304" pitchFamily="18" charset="0"/>
                <a:cs typeface="Times New Roman" panose="02020603050405020304" pitchFamily="18" charset="0"/>
              </a:rPr>
              <a:t> a </a:t>
            </a:r>
            <a:r>
              <a:rPr lang="it-IT" i="1" dirty="0" err="1">
                <a:latin typeface="Times New Roman" panose="02020603050405020304" pitchFamily="18" charset="0"/>
                <a:cs typeface="Times New Roman" panose="02020603050405020304" pitchFamily="18" charset="0"/>
              </a:rPr>
              <a:t>Captain</a:t>
            </a:r>
            <a:r>
              <a:rPr lang="it-IT" i="1" dirty="0">
                <a:latin typeface="Times New Roman" panose="02020603050405020304" pitchFamily="18" charset="0"/>
                <a:cs typeface="Times New Roman" panose="02020603050405020304" pitchFamily="18" charset="0"/>
              </a:rPr>
              <a:t> of </a:t>
            </a:r>
            <a:r>
              <a:rPr lang="it-IT" i="1" dirty="0" err="1">
                <a:latin typeface="Times New Roman" panose="02020603050405020304" pitchFamily="18" charset="0"/>
                <a:cs typeface="Times New Roman" panose="02020603050405020304" pitchFamily="18" charset="0"/>
              </a:rPr>
              <a:t>Several</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Ships</a:t>
            </a:r>
            <a:endParaRPr lang="it-IT" i="1" dirty="0">
              <a:latin typeface="Times New Roman" panose="02020603050405020304" pitchFamily="18" charset="0"/>
              <a:cs typeface="Times New Roman" panose="02020603050405020304" pitchFamily="18" charset="0"/>
            </a:endParaRPr>
          </a:p>
          <a:p>
            <a:endParaRPr lang="it-IT" i="1" dirty="0">
              <a:latin typeface="Times New Roman" panose="02020603050405020304" pitchFamily="18" charset="0"/>
              <a:cs typeface="Times New Roman" panose="02020603050405020304" pitchFamily="18" charset="0"/>
            </a:endParaRPr>
          </a:p>
          <a:p>
            <a:r>
              <a:rPr lang="it-IT" i="1" dirty="0">
                <a:latin typeface="Times New Roman" panose="02020603050405020304" pitchFamily="18" charset="0"/>
                <a:cs typeface="Times New Roman" panose="02020603050405020304" pitchFamily="18" charset="0"/>
              </a:rPr>
              <a:t>…..</a:t>
            </a:r>
          </a:p>
          <a:p>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1774: </a:t>
            </a:r>
            <a:r>
              <a:rPr lang="it-IT" i="1" dirty="0">
                <a:latin typeface="Times New Roman" panose="02020603050405020304" pitchFamily="18" charset="0"/>
                <a:cs typeface="Times New Roman" panose="02020603050405020304" pitchFamily="18" charset="0"/>
              </a:rPr>
              <a:t>Die Leiden </a:t>
            </a:r>
            <a:r>
              <a:rPr lang="it-IT" i="1" dirty="0" err="1">
                <a:latin typeface="Times New Roman" panose="02020603050405020304" pitchFamily="18" charset="0"/>
                <a:cs typeface="Times New Roman" panose="02020603050405020304" pitchFamily="18" charset="0"/>
              </a:rPr>
              <a:t>des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jungen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Werthers</a:t>
            </a:r>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1798: </a:t>
            </a:r>
            <a:r>
              <a:rPr lang="it-IT" i="1" dirty="0">
                <a:latin typeface="Times New Roman" panose="02020603050405020304" pitchFamily="18" charset="0"/>
                <a:cs typeface="Times New Roman" panose="02020603050405020304" pitchFamily="18" charset="0"/>
              </a:rPr>
              <a:t>Ultime lettere di Jacopo Ortis </a:t>
            </a:r>
          </a:p>
          <a:p>
            <a:endParaRPr lang="it-IT" i="1" dirty="0">
              <a:latin typeface="Times New Roman" panose="02020603050405020304" pitchFamily="18" charset="0"/>
              <a:cs typeface="Times New Roman" panose="02020603050405020304" pitchFamily="18" charset="0"/>
            </a:endParaRPr>
          </a:p>
          <a:p>
            <a:endParaRPr lang="it-IT" i="1" dirty="0">
              <a:latin typeface="Times New Roman" panose="02020603050405020304" pitchFamily="18" charset="0"/>
              <a:cs typeface="Times New Roman" panose="02020603050405020304" pitchFamily="18" charset="0"/>
            </a:endParaRPr>
          </a:p>
          <a:p>
            <a:r>
              <a:rPr lang="it-IT" i="1" dirty="0">
                <a:latin typeface="Times New Roman" panose="02020603050405020304" pitchFamily="18" charset="0"/>
                <a:cs typeface="Times New Roman" panose="02020603050405020304" pitchFamily="18" charset="0"/>
              </a:rPr>
              <a:t>….</a:t>
            </a:r>
          </a:p>
          <a:p>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1830: </a:t>
            </a:r>
            <a:r>
              <a:rPr lang="it-IT" i="1" dirty="0">
                <a:latin typeface="Times New Roman" panose="02020603050405020304" pitchFamily="18" charset="0"/>
                <a:cs typeface="Times New Roman" panose="02020603050405020304" pitchFamily="18" charset="0"/>
              </a:rPr>
              <a:t>Le Rouge et le Noir</a:t>
            </a:r>
          </a:p>
          <a:p>
            <a:r>
              <a:rPr lang="it-IT" dirty="0">
                <a:latin typeface="Times New Roman" panose="02020603050405020304" pitchFamily="18" charset="0"/>
                <a:cs typeface="Times New Roman" panose="02020603050405020304" pitchFamily="18" charset="0"/>
              </a:rPr>
              <a:t>1840: </a:t>
            </a:r>
            <a:r>
              <a:rPr lang="it-IT" i="1" dirty="0">
                <a:latin typeface="Times New Roman" panose="02020603050405020304" pitchFamily="18" charset="0"/>
                <a:cs typeface="Times New Roman" panose="02020603050405020304" pitchFamily="18" charset="0"/>
              </a:rPr>
              <a:t>I Promessi sposi</a:t>
            </a:r>
          </a:p>
          <a:p>
            <a:r>
              <a:rPr lang="it-IT" dirty="0">
                <a:latin typeface="Times New Roman" panose="02020603050405020304" pitchFamily="18" charset="0"/>
                <a:cs typeface="Times New Roman" panose="02020603050405020304" pitchFamily="18" charset="0"/>
              </a:rPr>
              <a:t>1866: </a:t>
            </a:r>
            <a:r>
              <a:rPr lang="it-IT" i="1" dirty="0">
                <a:latin typeface="Times New Roman" panose="02020603050405020304" pitchFamily="18" charset="0"/>
                <a:cs typeface="Times New Roman" panose="02020603050405020304" pitchFamily="18" charset="0"/>
              </a:rPr>
              <a:t>Delitto e castigo</a:t>
            </a:r>
          </a:p>
          <a:p>
            <a:r>
              <a:rPr lang="it-IT" dirty="0">
                <a:latin typeface="Times New Roman" panose="02020603050405020304" pitchFamily="18" charset="0"/>
                <a:cs typeface="Times New Roman" panose="02020603050405020304" pitchFamily="18" charset="0"/>
              </a:rPr>
              <a:t>1881:</a:t>
            </a:r>
            <a:r>
              <a:rPr lang="it-IT" i="1" dirty="0">
                <a:latin typeface="Times New Roman" panose="02020603050405020304" pitchFamily="18" charset="0"/>
                <a:cs typeface="Times New Roman" panose="02020603050405020304" pitchFamily="18" charset="0"/>
              </a:rPr>
              <a:t> I Malavoglia</a:t>
            </a:r>
          </a:p>
          <a:p>
            <a:endParaRPr lang="it-IT"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0385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963D08-0366-D040-AA30-FE41CBA80419}"/>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Rituale e finzione</a:t>
            </a:r>
          </a:p>
        </p:txBody>
      </p:sp>
      <p:sp>
        <p:nvSpPr>
          <p:cNvPr id="3" name="Segnaposto contenuto 2">
            <a:extLst>
              <a:ext uri="{FF2B5EF4-FFF2-40B4-BE49-F238E27FC236}">
                <a16:creationId xmlns:a16="http://schemas.microsoft.com/office/drawing/2014/main" id="{C77E159F-98DB-C042-A77F-AAD39B7F3CFF}"/>
              </a:ext>
            </a:extLst>
          </p:cNvPr>
          <p:cNvSpPr>
            <a:spLocks noGrp="1"/>
          </p:cNvSpPr>
          <p:nvPr>
            <p:ph idx="1"/>
          </p:nvPr>
        </p:nvSpPr>
        <p:spPr/>
        <p:txBody>
          <a:bodyPr>
            <a:normAutofit fontScale="77500" lnSpcReduction="20000"/>
          </a:bodyPr>
          <a:lstStyle/>
          <a:p>
            <a:r>
              <a:rPr lang="it-IT" dirty="0">
                <a:latin typeface="Times New Roman" panose="02020603050405020304" pitchFamily="18" charset="0"/>
                <a:cs typeface="Times New Roman" panose="02020603050405020304" pitchFamily="18" charset="0"/>
              </a:rPr>
              <a:t>Struttura rituale della lirica: unità performativa della poesia, iterazione e ripetibilità della poesia; struttura del testo poetico composta da suoni che servono a scopi referenziali e/o espressivi che organizzano e guidano l’esperienza del lettore-uditore (elementi prosodici, caratteristiche retoriche, semantiche e simboliche); il testo è un’espressione disposta in modo univoco per essere ripetuta. Ciò contribuisce definire la poesia come un momento di esperienza del testo; la lettura è un processo rituale di </a:t>
            </a:r>
            <a:r>
              <a:rPr lang="it-IT" dirty="0" err="1">
                <a:latin typeface="Times New Roman" panose="02020603050405020304" pitchFamily="18" charset="0"/>
                <a:cs typeface="Times New Roman" panose="02020603050405020304" pitchFamily="18" charset="0"/>
              </a:rPr>
              <a:t>pre</a:t>
            </a:r>
            <a:r>
              <a:rPr lang="it-IT" dirty="0">
                <a:latin typeface="Times New Roman" panose="02020603050405020304" pitchFamily="18" charset="0"/>
                <a:cs typeface="Times New Roman" panose="02020603050405020304" pitchFamily="18" charset="0"/>
              </a:rPr>
              <a:t>-interpretazione (noi diventiamo l’io del testo)</a:t>
            </a:r>
          </a:p>
          <a:p>
            <a:r>
              <a:rPr lang="it-IT" dirty="0">
                <a:latin typeface="Times New Roman" panose="02020603050405020304" pitchFamily="18" charset="0"/>
                <a:cs typeface="Times New Roman" panose="02020603050405020304" pitchFamily="18" charset="0"/>
              </a:rPr>
              <a:t>Struttura finzionale della lirica: voce del poeta corrisponde a quella di un personaggio, inserite una struttura narrativa con trama eventi personaggi; il lettore è in grado di interpretare la poesia in un contesto ipotetico che articola e mantiene i confini tra io lirico e cose le cose rappresentate, soggetto e oggetto; dove la storia evocata a non è semplicemente co-estensiva alla recitazione del testo; dove la temporalità è stata affrontata attraverso una strategia formale equivalente a quella della trama narrativa; e dove le strutture rituali entrano a far parte della trama </a:t>
            </a:r>
          </a:p>
          <a:p>
            <a:r>
              <a:rPr lang="it-IT" dirty="0">
                <a:latin typeface="Times New Roman" panose="02020603050405020304" pitchFamily="18" charset="0"/>
                <a:cs typeface="Times New Roman" panose="02020603050405020304" pitchFamily="18" charset="0"/>
              </a:rPr>
              <a:t>Se la dimensione rituale del testo presenta spesso frammenti di esperienza che accogliamo nel nostro mondo empirico, la finzione rappresenta un mondo alternativo in cui entriamo non come semplici lettori ma come osservatori </a:t>
            </a: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6959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13B830-D216-18CB-1861-782F9BF545F8}"/>
              </a:ext>
            </a:extLst>
          </p:cNvPr>
          <p:cNvSpPr>
            <a:spLocks noGrp="1"/>
          </p:cNvSpPr>
          <p:nvPr>
            <p:ph type="title"/>
          </p:nvPr>
        </p:nvSpPr>
        <p:spPr/>
        <p:txBody>
          <a:bodyPr/>
          <a:lstStyle/>
          <a:p>
            <a:r>
              <a:rPr lang="it-IT" dirty="0">
                <a:latin typeface="Times New Roman" panose="02020603050405020304" pitchFamily="18" charset="0"/>
                <a:cs typeface="Times New Roman" panose="02020603050405020304" pitchFamily="18" charset="0"/>
              </a:rPr>
              <a:t>Testi	</a:t>
            </a:r>
          </a:p>
        </p:txBody>
      </p:sp>
      <p:sp>
        <p:nvSpPr>
          <p:cNvPr id="3" name="Segnaposto contenuto 2">
            <a:extLst>
              <a:ext uri="{FF2B5EF4-FFF2-40B4-BE49-F238E27FC236}">
                <a16:creationId xmlns:a16="http://schemas.microsoft.com/office/drawing/2014/main" id="{7053B3A6-1A0D-F13B-AC40-6E18D691F1BB}"/>
              </a:ext>
            </a:extLst>
          </p:cNvPr>
          <p:cNvSpPr>
            <a:spLocks noGrp="1"/>
          </p:cNvSpPr>
          <p:nvPr>
            <p:ph idx="1"/>
          </p:nvPr>
        </p:nvSpPr>
        <p:spPr/>
        <p:txBody>
          <a:bodyPr>
            <a:normAutofit fontScale="62500" lnSpcReduction="20000"/>
          </a:bodyPr>
          <a:lstStyle/>
          <a:p>
            <a:r>
              <a:rPr lang="it-IT" dirty="0">
                <a:latin typeface="Times New Roman" panose="02020603050405020304" pitchFamily="18" charset="0"/>
                <a:cs typeface="Times New Roman" panose="02020603050405020304" pitchFamily="18" charset="0"/>
              </a:rPr>
              <a:t>Paul Celan (1920-1970), </a:t>
            </a:r>
            <a:r>
              <a:rPr lang="it-IT" i="1" dirty="0">
                <a:latin typeface="Times New Roman" panose="02020603050405020304" pitchFamily="18" charset="0"/>
                <a:cs typeface="Times New Roman" panose="02020603050405020304" pitchFamily="18" charset="0"/>
              </a:rPr>
              <a:t>Poesie</a:t>
            </a:r>
          </a:p>
          <a:p>
            <a:r>
              <a:rPr lang="it-IT" dirty="0">
                <a:latin typeface="Times New Roman" panose="02020603050405020304" pitchFamily="18" charset="0"/>
                <a:cs typeface="Times New Roman" panose="02020603050405020304" pitchFamily="18" charset="0"/>
              </a:rPr>
              <a:t>W.G. Sebald (1944-2001), </a:t>
            </a:r>
            <a:r>
              <a:rPr lang="it-IT" i="1" dirty="0">
                <a:latin typeface="Times New Roman" panose="02020603050405020304" pitchFamily="18" charset="0"/>
                <a:cs typeface="Times New Roman" panose="02020603050405020304" pitchFamily="18" charset="0"/>
              </a:rPr>
              <a:t>Austerlitz</a:t>
            </a:r>
            <a:r>
              <a:rPr lang="it-IT" dirty="0">
                <a:latin typeface="Times New Roman" panose="02020603050405020304" pitchFamily="18" charset="0"/>
                <a:cs typeface="Times New Roman" panose="02020603050405020304" pitchFamily="18" charset="0"/>
              </a:rPr>
              <a:t> (2001)</a:t>
            </a:r>
          </a:p>
          <a:p>
            <a:endParaRPr lang="it-IT" dirty="0">
              <a:latin typeface="Times New Roman" panose="02020603050405020304" pitchFamily="18" charset="0"/>
              <a:cs typeface="Times New Roman" panose="02020603050405020304" pitchFamily="18" charset="0"/>
            </a:endParaRPr>
          </a:p>
          <a:p>
            <a:r>
              <a:rPr lang="it-IT" i="1" dirty="0">
                <a:latin typeface="Times New Roman" panose="02020603050405020304" pitchFamily="18" charset="0"/>
                <a:cs typeface="Times New Roman" panose="02020603050405020304" pitchFamily="18" charset="0"/>
              </a:rPr>
              <a:t>Un treno per vivere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Train de vie</a:t>
            </a:r>
            <a:r>
              <a:rPr lang="it-IT" dirty="0">
                <a:latin typeface="Times New Roman" panose="02020603050405020304" pitchFamily="18" charset="0"/>
                <a:cs typeface="Times New Roman" panose="02020603050405020304" pitchFamily="18" charset="0"/>
              </a:rPr>
              <a:t>, 1998) di Radu </a:t>
            </a:r>
            <a:r>
              <a:rPr lang="it-IT" dirty="0" err="1">
                <a:latin typeface="Times New Roman" panose="02020603050405020304" pitchFamily="18" charset="0"/>
                <a:cs typeface="Times New Roman" panose="02020603050405020304" pitchFamily="18" charset="0"/>
              </a:rPr>
              <a:t>Mihăileanu</a:t>
            </a:r>
            <a:r>
              <a:rPr lang="it-IT" dirty="0">
                <a:latin typeface="Times New Roman" panose="02020603050405020304" pitchFamily="18" charset="0"/>
                <a:cs typeface="Times New Roman" panose="02020603050405020304" pitchFamily="18" charset="0"/>
              </a:rPr>
              <a:t> (1958-)</a:t>
            </a:r>
          </a:p>
          <a:p>
            <a:r>
              <a:rPr lang="it-IT" i="1" dirty="0">
                <a:latin typeface="Times New Roman" panose="02020603050405020304" pitchFamily="18" charset="0"/>
                <a:cs typeface="Times New Roman" panose="02020603050405020304" pitchFamily="18" charset="0"/>
              </a:rPr>
              <a:t>Il figlio di Saul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Saul </a:t>
            </a:r>
            <a:r>
              <a:rPr lang="it-IT" i="1" dirty="0" err="1">
                <a:latin typeface="Times New Roman" panose="02020603050405020304" pitchFamily="18" charset="0"/>
                <a:cs typeface="Times New Roman" panose="02020603050405020304" pitchFamily="18" charset="0"/>
              </a:rPr>
              <a:t>fia</a:t>
            </a:r>
            <a:r>
              <a:rPr lang="it-IT" dirty="0">
                <a:latin typeface="Times New Roman" panose="02020603050405020304" pitchFamily="18" charset="0"/>
                <a:cs typeface="Times New Roman" panose="02020603050405020304" pitchFamily="18" charset="0"/>
              </a:rPr>
              <a:t>, 2015) di László </a:t>
            </a:r>
            <a:r>
              <a:rPr lang="it-IT" dirty="0" err="1">
                <a:latin typeface="Times New Roman" panose="02020603050405020304" pitchFamily="18" charset="0"/>
                <a:cs typeface="Times New Roman" panose="02020603050405020304" pitchFamily="18" charset="0"/>
              </a:rPr>
              <a:t>Nemes</a:t>
            </a:r>
            <a:r>
              <a:rPr lang="it-IT" dirty="0">
                <a:latin typeface="Times New Roman" panose="02020603050405020304" pitchFamily="18" charset="0"/>
                <a:cs typeface="Times New Roman" panose="02020603050405020304" pitchFamily="18" charset="0"/>
              </a:rPr>
              <a:t> (1977-)</a:t>
            </a:r>
          </a:p>
          <a:p>
            <a:r>
              <a:rPr lang="it-IT" i="1" dirty="0">
                <a:latin typeface="Times New Roman" panose="02020603050405020304" pitchFamily="18" charset="0"/>
                <a:cs typeface="Times New Roman" panose="02020603050405020304" pitchFamily="18" charset="0"/>
              </a:rPr>
              <a:t>La zona d’interesse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The Zone of </a:t>
            </a:r>
            <a:r>
              <a:rPr lang="it-IT" i="1" dirty="0" err="1">
                <a:latin typeface="Times New Roman" panose="02020603050405020304" pitchFamily="18" charset="0"/>
                <a:cs typeface="Times New Roman" panose="02020603050405020304" pitchFamily="18" charset="0"/>
              </a:rPr>
              <a:t>Interest</a:t>
            </a:r>
            <a:r>
              <a:rPr lang="it-IT" dirty="0">
                <a:latin typeface="Times New Roman" panose="02020603050405020304" pitchFamily="18" charset="0"/>
                <a:cs typeface="Times New Roman" panose="02020603050405020304" pitchFamily="18" charset="0"/>
              </a:rPr>
              <a:t>, 2023) di Jonathan Glazer (1965-)</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Bibliografia</a:t>
            </a:r>
          </a:p>
          <a:p>
            <a:endParaRPr lang="it-IT" dirty="0">
              <a:latin typeface="Times New Roman" panose="02020603050405020304" pitchFamily="18" charset="0"/>
              <a:cs typeface="Times New Roman" panose="02020603050405020304" pitchFamily="18" charset="0"/>
            </a:endParaRPr>
          </a:p>
          <a:p>
            <a:r>
              <a:rPr lang="it-IT" b="0" i="0" u="none" strike="noStrike" dirty="0">
                <a:solidFill>
                  <a:srgbClr val="222222"/>
                </a:solidFill>
                <a:effectLst/>
                <a:latin typeface="Times New Roman" panose="02020603050405020304" pitchFamily="18" charset="0"/>
                <a:cs typeface="Times New Roman" panose="02020603050405020304" pitchFamily="18" charset="0"/>
              </a:rPr>
              <a:t>Arturo Mazzarella, </a:t>
            </a:r>
            <a:r>
              <a:rPr lang="it-IT" b="0" i="1" u="none" strike="noStrike" dirty="0">
                <a:solidFill>
                  <a:srgbClr val="222222"/>
                </a:solidFill>
                <a:effectLst/>
                <a:latin typeface="Times New Roman" panose="02020603050405020304" pitchFamily="18" charset="0"/>
                <a:cs typeface="Times New Roman" panose="02020603050405020304" pitchFamily="18" charset="0"/>
              </a:rPr>
              <a:t>La </a:t>
            </a:r>
            <a:r>
              <a:rPr lang="it-IT" i="1" dirty="0">
                <a:solidFill>
                  <a:srgbClr val="222222"/>
                </a:solidFill>
                <a:latin typeface="Times New Roman" panose="02020603050405020304" pitchFamily="18" charset="0"/>
                <a:cs typeface="Times New Roman" panose="02020603050405020304" pitchFamily="18" charset="0"/>
              </a:rPr>
              <a:t>S</a:t>
            </a:r>
            <a:r>
              <a:rPr lang="it-IT" b="0" i="1" u="none" strike="noStrike" dirty="0">
                <a:solidFill>
                  <a:srgbClr val="222222"/>
                </a:solidFill>
                <a:effectLst/>
                <a:latin typeface="Times New Roman" panose="02020603050405020304" pitchFamily="18" charset="0"/>
                <a:cs typeface="Times New Roman" panose="02020603050405020304" pitchFamily="18" charset="0"/>
              </a:rPr>
              <a:t>hoah oggi. Nel conflitto delle immagini</a:t>
            </a:r>
            <a:r>
              <a:rPr lang="it-IT" b="0" i="0" u="none" strike="noStrike" dirty="0">
                <a:solidFill>
                  <a:srgbClr val="222222"/>
                </a:solidFill>
                <a:effectLst/>
                <a:latin typeface="Times New Roman" panose="02020603050405020304" pitchFamily="18" charset="0"/>
                <a:cs typeface="Times New Roman" panose="02020603050405020304" pitchFamily="18" charset="0"/>
              </a:rPr>
              <a:t>, Milano, Bompiani, 2022</a:t>
            </a:r>
          </a:p>
          <a:p>
            <a:r>
              <a:rPr lang="it-IT" dirty="0">
                <a:solidFill>
                  <a:srgbClr val="222222"/>
                </a:solidFill>
                <a:latin typeface="Times New Roman" panose="02020603050405020304" pitchFamily="18" charset="0"/>
                <a:cs typeface="Times New Roman" panose="02020603050405020304" pitchFamily="18" charset="0"/>
              </a:rPr>
              <a:t>Valentina </a:t>
            </a:r>
            <a:r>
              <a:rPr lang="it-IT" dirty="0" err="1">
                <a:solidFill>
                  <a:srgbClr val="222222"/>
                </a:solidFill>
                <a:latin typeface="Times New Roman" panose="02020603050405020304" pitchFamily="18" charset="0"/>
                <a:cs typeface="Times New Roman" panose="02020603050405020304" pitchFamily="18" charset="0"/>
              </a:rPr>
              <a:t>Pisanty</a:t>
            </a:r>
            <a:r>
              <a:rPr lang="it-IT" dirty="0">
                <a:solidFill>
                  <a:srgbClr val="222222"/>
                </a:solidFill>
                <a:latin typeface="Times New Roman" panose="02020603050405020304" pitchFamily="18" charset="0"/>
                <a:cs typeface="Times New Roman" panose="02020603050405020304" pitchFamily="18" charset="0"/>
              </a:rPr>
              <a:t>, </a:t>
            </a:r>
            <a:r>
              <a:rPr lang="it-IT" i="1" dirty="0">
                <a:solidFill>
                  <a:srgbClr val="222222"/>
                </a:solidFill>
                <a:latin typeface="Times New Roman" panose="02020603050405020304" pitchFamily="18" charset="0"/>
                <a:cs typeface="Times New Roman" panose="02020603050405020304" pitchFamily="18" charset="0"/>
              </a:rPr>
              <a:t>Abusi di memoria. Negare, banalizzare, sacralizzare la Shoah</a:t>
            </a:r>
            <a:r>
              <a:rPr lang="it-IT" dirty="0">
                <a:solidFill>
                  <a:srgbClr val="222222"/>
                </a:solidFill>
                <a:latin typeface="Times New Roman" panose="02020603050405020304" pitchFamily="18" charset="0"/>
                <a:cs typeface="Times New Roman" panose="02020603050405020304" pitchFamily="18" charset="0"/>
              </a:rPr>
              <a:t>, Milano, Mondadori, 2012</a:t>
            </a:r>
          </a:p>
          <a:p>
            <a:endParaRPr lang="it-IT" b="0" i="0" u="none" strike="noStrike" dirty="0">
              <a:solidFill>
                <a:srgbClr val="222222"/>
              </a:solidFill>
              <a:effectLst/>
              <a:latin typeface="Times New Roman" panose="02020603050405020304" pitchFamily="18" charset="0"/>
              <a:cs typeface="Times New Roman" panose="02020603050405020304" pitchFamily="18" charset="0"/>
            </a:endParaRPr>
          </a:p>
          <a:p>
            <a:r>
              <a:rPr lang="it-IT" b="0" i="0" u="none" strike="noStrike" dirty="0">
                <a:solidFill>
                  <a:srgbClr val="222222"/>
                </a:solidFill>
                <a:effectLst/>
                <a:latin typeface="Times New Roman" panose="02020603050405020304" pitchFamily="18" charset="0"/>
                <a:cs typeface="Times New Roman" panose="02020603050405020304" pitchFamily="18" charset="0"/>
              </a:rPr>
              <a:t>Paolo Giovannetti, </a:t>
            </a:r>
            <a:r>
              <a:rPr lang="it-IT" b="0" i="1" u="none" strike="noStrike" dirty="0">
                <a:solidFill>
                  <a:srgbClr val="222222"/>
                </a:solidFill>
                <a:effectLst/>
                <a:latin typeface="Times New Roman" panose="02020603050405020304" pitchFamily="18" charset="0"/>
                <a:cs typeface="Times New Roman" panose="02020603050405020304" pitchFamily="18" charset="0"/>
              </a:rPr>
              <a:t>Il racconto. </a:t>
            </a:r>
            <a:r>
              <a:rPr lang="it-IT" i="1" dirty="0">
                <a:solidFill>
                  <a:srgbClr val="222222"/>
                </a:solidFill>
                <a:latin typeface="Times New Roman" panose="02020603050405020304" pitchFamily="18" charset="0"/>
                <a:cs typeface="Times New Roman" panose="02020603050405020304" pitchFamily="18" charset="0"/>
              </a:rPr>
              <a:t>L</a:t>
            </a:r>
            <a:r>
              <a:rPr lang="it-IT" b="0" i="1" u="none" strike="noStrike" dirty="0">
                <a:solidFill>
                  <a:srgbClr val="222222"/>
                </a:solidFill>
                <a:effectLst/>
                <a:latin typeface="Times New Roman" panose="02020603050405020304" pitchFamily="18" charset="0"/>
                <a:cs typeface="Times New Roman" panose="02020603050405020304" pitchFamily="18" charset="0"/>
              </a:rPr>
              <a:t>etteratura, cinema, televisione</a:t>
            </a:r>
            <a:r>
              <a:rPr lang="it-IT" b="0" i="0" u="none" strike="noStrike" dirty="0">
                <a:solidFill>
                  <a:srgbClr val="222222"/>
                </a:solidFill>
                <a:effectLst/>
                <a:latin typeface="Times New Roman" panose="02020603050405020304" pitchFamily="18" charset="0"/>
                <a:cs typeface="Times New Roman" panose="02020603050405020304" pitchFamily="18" charset="0"/>
              </a:rPr>
              <a:t>, Roma, Carocci 2012</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3255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15458F-F332-DB41-B38D-3E27EB1F6C48}"/>
              </a:ext>
            </a:extLst>
          </p:cNvPr>
          <p:cNvSpPr>
            <a:spLocks noGrp="1"/>
          </p:cNvSpPr>
          <p:nvPr>
            <p:ph type="title"/>
          </p:nvPr>
        </p:nvSpPr>
        <p:spPr>
          <a:xfrm>
            <a:off x="612568" y="-86137"/>
            <a:ext cx="10515600" cy="1325563"/>
          </a:xfrm>
        </p:spPr>
        <p:txBody>
          <a:bodyPr>
            <a:normAutofit/>
          </a:bodyPr>
          <a:lstStyle/>
          <a:p>
            <a:pPr algn="ctr"/>
            <a:r>
              <a:rPr lang="it-IT" sz="3500" b="1" dirty="0">
                <a:latin typeface="Times New Roman" panose="02020603050405020304" pitchFamily="18" charset="0"/>
                <a:cs typeface="Times New Roman" panose="02020603050405020304" pitchFamily="18" charset="0"/>
              </a:rPr>
              <a:t>Tema, rema, paratesto.</a:t>
            </a:r>
            <a:br>
              <a:rPr lang="it-IT" sz="3500" b="1" dirty="0">
                <a:latin typeface="Times New Roman" panose="02020603050405020304" pitchFamily="18" charset="0"/>
                <a:cs typeface="Times New Roman" panose="02020603050405020304" pitchFamily="18" charset="0"/>
              </a:rPr>
            </a:br>
            <a:r>
              <a:rPr lang="it-IT" sz="3500" b="1" dirty="0">
                <a:latin typeface="Times New Roman" panose="02020603050405020304" pitchFamily="18" charset="0"/>
                <a:cs typeface="Times New Roman" panose="02020603050405020304" pitchFamily="18" charset="0"/>
              </a:rPr>
              <a:t>Genette, </a:t>
            </a:r>
            <a:r>
              <a:rPr lang="it-IT" sz="3500" b="1" i="1" dirty="0" err="1">
                <a:latin typeface="Times New Roman" panose="02020603050405020304" pitchFamily="18" charset="0"/>
                <a:cs typeface="Times New Roman" panose="02020603050405020304" pitchFamily="18" charset="0"/>
              </a:rPr>
              <a:t>Seuils</a:t>
            </a:r>
            <a:r>
              <a:rPr lang="it-IT" sz="3500" b="1" i="1" dirty="0">
                <a:latin typeface="Times New Roman" panose="02020603050405020304" pitchFamily="18" charset="0"/>
                <a:cs typeface="Times New Roman" panose="02020603050405020304" pitchFamily="18" charset="0"/>
              </a:rPr>
              <a:t> </a:t>
            </a:r>
            <a:r>
              <a:rPr lang="it-IT" sz="3500" b="1" dirty="0">
                <a:latin typeface="Times New Roman" panose="02020603050405020304" pitchFamily="18" charset="0"/>
                <a:cs typeface="Times New Roman" panose="02020603050405020304" pitchFamily="18" charset="0"/>
              </a:rPr>
              <a:t>(1987)</a:t>
            </a:r>
          </a:p>
        </p:txBody>
      </p:sp>
      <p:sp>
        <p:nvSpPr>
          <p:cNvPr id="3" name="Segnaposto contenuto 2">
            <a:extLst>
              <a:ext uri="{FF2B5EF4-FFF2-40B4-BE49-F238E27FC236}">
                <a16:creationId xmlns:a16="http://schemas.microsoft.com/office/drawing/2014/main" id="{EECFC18A-673F-5B47-8607-8C0B99426637}"/>
              </a:ext>
            </a:extLst>
          </p:cNvPr>
          <p:cNvSpPr>
            <a:spLocks noGrp="1"/>
          </p:cNvSpPr>
          <p:nvPr>
            <p:ph idx="1"/>
          </p:nvPr>
        </p:nvSpPr>
        <p:spPr>
          <a:xfrm>
            <a:off x="62840" y="1896877"/>
            <a:ext cx="12066319" cy="4351338"/>
          </a:xfrm>
        </p:spPr>
        <p:txBody>
          <a:bodyPr>
            <a:noAutofit/>
          </a:bodyPr>
          <a:lstStyle/>
          <a:p>
            <a:pPr algn="ctr"/>
            <a:r>
              <a:rPr lang="it-IT" sz="2500" b="1" dirty="0">
                <a:latin typeface="Times New Roman" panose="02020603050405020304" pitchFamily="18" charset="0"/>
                <a:cs typeface="Times New Roman" panose="02020603050405020304" pitchFamily="18" charset="0"/>
              </a:rPr>
              <a:t>Titoli rematici e tematici</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Tema (ciò di cui si parla) e rema (come se ne parla)</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Titoli tematici: </a:t>
            </a:r>
            <a:r>
              <a:rPr lang="it-IT" sz="2500" i="1" dirty="0" err="1">
                <a:latin typeface="Times New Roman" panose="02020603050405020304" pitchFamily="18" charset="0"/>
                <a:cs typeface="Times New Roman" panose="02020603050405020304" pitchFamily="18" charset="0"/>
              </a:rPr>
              <a:t>Soledades</a:t>
            </a:r>
            <a:r>
              <a:rPr lang="it-IT" sz="2500" dirty="0">
                <a:latin typeface="Times New Roman" panose="02020603050405020304" pitchFamily="18" charset="0"/>
                <a:cs typeface="Times New Roman" panose="02020603050405020304" pitchFamily="18" charset="0"/>
              </a:rPr>
              <a:t>, </a:t>
            </a:r>
            <a:r>
              <a:rPr lang="it-IT" sz="2500" i="1" dirty="0">
                <a:latin typeface="Times New Roman" panose="02020603050405020304" pitchFamily="18" charset="0"/>
                <a:cs typeface="Times New Roman" panose="02020603050405020304" pitchFamily="18" charset="0"/>
              </a:rPr>
              <a:t>Ossi di seppia</a:t>
            </a:r>
            <a:r>
              <a:rPr lang="it-IT" sz="2500" dirty="0">
                <a:latin typeface="Times New Roman" panose="02020603050405020304" pitchFamily="18" charset="0"/>
                <a:cs typeface="Times New Roman" panose="02020603050405020304" pitchFamily="18" charset="0"/>
              </a:rPr>
              <a:t>, </a:t>
            </a:r>
            <a:r>
              <a:rPr lang="it-IT" sz="2500" i="1" dirty="0" err="1">
                <a:latin typeface="Times New Roman" panose="02020603050405020304" pitchFamily="18" charset="0"/>
                <a:cs typeface="Times New Roman" panose="02020603050405020304" pitchFamily="18" charset="0"/>
              </a:rPr>
              <a:t>Fleurs</a:t>
            </a:r>
            <a:r>
              <a:rPr lang="it-IT" sz="2500" i="1" dirty="0">
                <a:latin typeface="Times New Roman" panose="02020603050405020304" pitchFamily="18" charset="0"/>
                <a:cs typeface="Times New Roman" panose="02020603050405020304" pitchFamily="18" charset="0"/>
              </a:rPr>
              <a:t> </a:t>
            </a:r>
            <a:r>
              <a:rPr lang="it-IT" sz="2500" i="1" dirty="0" err="1">
                <a:latin typeface="Times New Roman" panose="02020603050405020304" pitchFamily="18" charset="0"/>
                <a:cs typeface="Times New Roman" panose="02020603050405020304" pitchFamily="18" charset="0"/>
              </a:rPr>
              <a:t>du</a:t>
            </a:r>
            <a:r>
              <a:rPr lang="it-IT" sz="2500" i="1" dirty="0">
                <a:latin typeface="Times New Roman" panose="02020603050405020304" pitchFamily="18" charset="0"/>
                <a:cs typeface="Times New Roman" panose="02020603050405020304" pitchFamily="18" charset="0"/>
              </a:rPr>
              <a:t> Mal</a:t>
            </a:r>
            <a:r>
              <a:rPr lang="it-IT" sz="2500" dirty="0">
                <a:latin typeface="Times New Roman" panose="02020603050405020304" pitchFamily="18" charset="0"/>
                <a:cs typeface="Times New Roman" panose="02020603050405020304" pitchFamily="18" charset="0"/>
              </a:rPr>
              <a:t>, </a:t>
            </a:r>
            <a:r>
              <a:rPr lang="it-IT" sz="2500" i="1" dirty="0" err="1">
                <a:latin typeface="Times New Roman" panose="02020603050405020304" pitchFamily="18" charset="0"/>
                <a:cs typeface="Times New Roman" panose="02020603050405020304" pitchFamily="18" charset="0"/>
              </a:rPr>
              <a:t>Sprachgitter</a:t>
            </a:r>
            <a:r>
              <a:rPr lang="it-IT" sz="2500" dirty="0">
                <a:latin typeface="Times New Roman" panose="02020603050405020304" pitchFamily="18" charset="0"/>
                <a:cs typeface="Times New Roman" panose="02020603050405020304" pitchFamily="18" charset="0"/>
              </a:rPr>
              <a:t>, </a:t>
            </a:r>
            <a:r>
              <a:rPr lang="it-IT" sz="2500" i="1" dirty="0">
                <a:latin typeface="Times New Roman" panose="02020603050405020304" pitchFamily="18" charset="0"/>
                <a:cs typeface="Times New Roman" panose="02020603050405020304" pitchFamily="18" charset="0"/>
              </a:rPr>
              <a:t>Prufrock and </a:t>
            </a:r>
            <a:r>
              <a:rPr lang="it-IT" sz="2500" i="1" dirty="0" err="1">
                <a:latin typeface="Times New Roman" panose="02020603050405020304" pitchFamily="18" charset="0"/>
                <a:cs typeface="Times New Roman" panose="02020603050405020304" pitchFamily="18" charset="0"/>
              </a:rPr>
              <a:t>Other</a:t>
            </a:r>
            <a:r>
              <a:rPr lang="it-IT" sz="2500" i="1" dirty="0">
                <a:latin typeface="Times New Roman" panose="02020603050405020304" pitchFamily="18" charset="0"/>
                <a:cs typeface="Times New Roman" panose="02020603050405020304" pitchFamily="18" charset="0"/>
              </a:rPr>
              <a:t> </a:t>
            </a:r>
            <a:r>
              <a:rPr lang="it-IT" sz="2500" i="1" dirty="0" err="1">
                <a:latin typeface="Times New Roman" panose="02020603050405020304" pitchFamily="18" charset="0"/>
                <a:cs typeface="Times New Roman" panose="02020603050405020304" pitchFamily="18" charset="0"/>
              </a:rPr>
              <a:t>Observations</a:t>
            </a:r>
            <a:r>
              <a:rPr lang="it-IT" sz="2500" i="1" dirty="0">
                <a:latin typeface="Times New Roman" panose="02020603050405020304" pitchFamily="18" charset="0"/>
                <a:cs typeface="Times New Roman" panose="02020603050405020304" pitchFamily="18" charset="0"/>
              </a:rPr>
              <a:t> </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Titoli rematici: Odi, Epigrammi, Inni, Diario, Autobiografia, Meditazioni, Canzoniere</a:t>
            </a:r>
          </a:p>
        </p:txBody>
      </p:sp>
    </p:spTree>
    <p:extLst>
      <p:ext uri="{BB962C8B-B14F-4D97-AF65-F5344CB8AC3E}">
        <p14:creationId xmlns:p14="http://schemas.microsoft.com/office/powerpoint/2010/main" val="11740240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E785D2-DB79-6B4A-84E2-0E7ECC25A3A5}"/>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Sequenza lirica</a:t>
            </a:r>
          </a:p>
        </p:txBody>
      </p:sp>
      <p:sp>
        <p:nvSpPr>
          <p:cNvPr id="3" name="Segnaposto contenuto 2">
            <a:extLst>
              <a:ext uri="{FF2B5EF4-FFF2-40B4-BE49-F238E27FC236}">
                <a16:creationId xmlns:a16="http://schemas.microsoft.com/office/drawing/2014/main" id="{C5EE81F1-A5C8-FD4C-840A-7E45336942EE}"/>
              </a:ext>
            </a:extLst>
          </p:cNvPr>
          <p:cNvSpPr>
            <a:spLocks noGrp="1"/>
          </p:cNvSpPr>
          <p:nvPr>
            <p:ph idx="1"/>
          </p:nvPr>
        </p:nvSpPr>
        <p:spPr/>
        <p:txBody>
          <a:bodyPr/>
          <a:lstStyle/>
          <a:p>
            <a:pPr marL="0" indent="0">
              <a:buNone/>
            </a:pPr>
            <a:r>
              <a:rPr lang="it-IT" dirty="0">
                <a:latin typeface="Times New Roman" panose="02020603050405020304" pitchFamily="18" charset="0"/>
                <a:cs typeface="Times New Roman" panose="02020603050405020304" pitchFamily="18" charset="0"/>
              </a:rPr>
              <a:t>Da un punto di vista narratologico la sequenza lirica è un genere particolarmente paradossale, poiché insiste simultaneamente sulla frammentazione – ogni lirica è un’entità individuate dotata di un inizio e di una fine – e sul contrario della frammentazione, cioè sulla sequenzialità, una linearità prodotta dall’esistenza di una più ampia unità che ricompone le parti distinte in una struttura comune, con una fine e un inizio comuni</a:t>
            </a:r>
          </a:p>
          <a:p>
            <a:pPr marL="0" indent="0">
              <a:buNone/>
            </a:pPr>
            <a:endParaRPr lang="it-IT" dirty="0">
              <a:latin typeface="Times New Roman" panose="02020603050405020304" pitchFamily="18" charset="0"/>
              <a:cs typeface="Times New Roman" panose="02020603050405020304" pitchFamily="18" charset="0"/>
            </a:endParaRPr>
          </a:p>
          <a:p>
            <a:pPr marL="0" indent="0">
              <a:buNone/>
            </a:pPr>
            <a:r>
              <a:rPr lang="it-IT" dirty="0" err="1">
                <a:latin typeface="Times New Roman" panose="02020603050405020304" pitchFamily="18" charset="0"/>
                <a:cs typeface="Times New Roman" panose="02020603050405020304" pitchFamily="18" charset="0"/>
              </a:rPr>
              <a:t>Teodolina</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Barolini</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The </a:t>
            </a:r>
            <a:r>
              <a:rPr lang="it-IT" i="1" dirty="0" err="1">
                <a:latin typeface="Times New Roman" panose="02020603050405020304" pitchFamily="18" charset="0"/>
                <a:cs typeface="Times New Roman" panose="02020603050405020304" pitchFamily="18" charset="0"/>
              </a:rPr>
              <a:t>Making</a:t>
            </a:r>
            <a:r>
              <a:rPr lang="it-IT" i="1" dirty="0">
                <a:latin typeface="Times New Roman" panose="02020603050405020304" pitchFamily="18" charset="0"/>
                <a:cs typeface="Times New Roman" panose="02020603050405020304" pitchFamily="18" charset="0"/>
              </a:rPr>
              <a:t> of a </a:t>
            </a:r>
            <a:r>
              <a:rPr lang="it-IT" i="1" dirty="0" err="1">
                <a:latin typeface="Times New Roman" panose="02020603050405020304" pitchFamily="18" charset="0"/>
                <a:cs typeface="Times New Roman" panose="02020603050405020304" pitchFamily="18" charset="0"/>
              </a:rPr>
              <a:t>Lyrique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Sequence</a:t>
            </a:r>
            <a:r>
              <a:rPr lang="it-IT" i="1" dirty="0">
                <a:latin typeface="Times New Roman" panose="02020603050405020304" pitchFamily="18" charset="0"/>
                <a:cs typeface="Times New Roman" panose="02020603050405020304" pitchFamily="18" charset="0"/>
              </a:rPr>
              <a:t>. Time and Narrative in </a:t>
            </a:r>
            <a:r>
              <a:rPr lang="it-IT" i="1" dirty="0" err="1">
                <a:latin typeface="Times New Roman" panose="02020603050405020304" pitchFamily="18" charset="0"/>
                <a:cs typeface="Times New Roman" panose="02020603050405020304" pitchFamily="18" charset="0"/>
              </a:rPr>
              <a:t>Petrarch’s</a:t>
            </a:r>
            <a:r>
              <a:rPr lang="it-IT" i="1" dirty="0">
                <a:latin typeface="Times New Roman" panose="02020603050405020304" pitchFamily="18" charset="0"/>
                <a:cs typeface="Times New Roman" panose="02020603050405020304" pitchFamily="18" charset="0"/>
              </a:rPr>
              <a:t> RVF</a:t>
            </a:r>
            <a:r>
              <a:rPr lang="it-IT" dirty="0">
                <a:latin typeface="Times New Roman" panose="02020603050405020304" pitchFamily="18" charset="0"/>
                <a:cs typeface="Times New Roman" panose="02020603050405020304" pitchFamily="18" charset="0"/>
              </a:rPr>
              <a:t>, «MLN», 104, 1989, pp. 1-38, 7</a:t>
            </a:r>
          </a:p>
        </p:txBody>
      </p:sp>
    </p:spTree>
    <p:extLst>
      <p:ext uri="{BB962C8B-B14F-4D97-AF65-F5344CB8AC3E}">
        <p14:creationId xmlns:p14="http://schemas.microsoft.com/office/powerpoint/2010/main" val="42407808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1A4F58-36F6-2E50-2AB4-353AC0345B40}"/>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Approccio storico</a:t>
            </a:r>
          </a:p>
        </p:txBody>
      </p:sp>
      <p:sp>
        <p:nvSpPr>
          <p:cNvPr id="3" name="Segnaposto contenuto 2">
            <a:extLst>
              <a:ext uri="{FF2B5EF4-FFF2-40B4-BE49-F238E27FC236}">
                <a16:creationId xmlns:a16="http://schemas.microsoft.com/office/drawing/2014/main" id="{90803856-7057-94DA-B25D-A79C9E4FE3CA}"/>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2423041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CE3876-8BD8-0047-B642-11CDC8F64CB0}"/>
              </a:ext>
            </a:extLst>
          </p:cNvPr>
          <p:cNvSpPr>
            <a:spLocks noGrp="1"/>
          </p:cNvSpPr>
          <p:nvPr>
            <p:ph type="title"/>
          </p:nvPr>
        </p:nvSpPr>
        <p:spPr/>
        <p:txBody>
          <a:bodyPr/>
          <a:lstStyle/>
          <a:p>
            <a:pPr algn="ct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4B6F93B2-8C47-ED40-B4CF-37BE4855491D}"/>
              </a:ext>
            </a:extLst>
          </p:cNvPr>
          <p:cNvSpPr>
            <a:spLocks noGrp="1"/>
          </p:cNvSpPr>
          <p:nvPr>
            <p:ph idx="1"/>
          </p:nvPr>
        </p:nvSpPr>
        <p:spPr>
          <a:xfrm>
            <a:off x="838200" y="2061972"/>
            <a:ext cx="9320784" cy="4796028"/>
          </a:xfrm>
        </p:spPr>
        <p:txBody>
          <a:bodyPr>
            <a:normAutofit fontScale="85000" lnSpcReduction="20000"/>
          </a:bodyPr>
          <a:lstStyle/>
          <a:p>
            <a:r>
              <a:rPr lang="it-IT" dirty="0" err="1">
                <a:latin typeface="Times New Roman" panose="02020603050405020304" pitchFamily="18" charset="0"/>
                <a:cs typeface="Times New Roman" panose="02020603050405020304" pitchFamily="18" charset="0"/>
              </a:rPr>
              <a:t>Lyrikoi</a:t>
            </a:r>
            <a:r>
              <a:rPr lang="it-IT" dirty="0">
                <a:latin typeface="Times New Roman" panose="02020603050405020304" pitchFamily="18" charset="0"/>
                <a:cs typeface="Times New Roman" panose="02020603050405020304" pitchFamily="18" charset="0"/>
              </a:rPr>
              <a:t>, III-II a.C. [epoca alessandrina] e designa i nove poeti lirici arcaici: </a:t>
            </a:r>
            <a:r>
              <a:rPr lang="it-IT" dirty="0" err="1">
                <a:latin typeface="Times New Roman" panose="02020603050405020304" pitchFamily="18" charset="0"/>
                <a:cs typeface="Times New Roman" panose="02020603050405020304" pitchFamily="18" charset="0"/>
              </a:rPr>
              <a:t>Alcmane</a:t>
            </a:r>
            <a:r>
              <a:rPr lang="it-IT" dirty="0">
                <a:latin typeface="Times New Roman" panose="02020603050405020304" pitchFamily="18" charset="0"/>
                <a:cs typeface="Times New Roman" panose="02020603050405020304" pitchFamily="18" charset="0"/>
              </a:rPr>
              <a:t>, Saffo, Alceo, </a:t>
            </a:r>
            <a:r>
              <a:rPr lang="it-IT" dirty="0" err="1">
                <a:latin typeface="Times New Roman" panose="02020603050405020304" pitchFamily="18" charset="0"/>
                <a:cs typeface="Times New Roman" panose="02020603050405020304" pitchFamily="18" charset="0"/>
              </a:rPr>
              <a:t>Stesicoro</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Ibico</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Anacreonte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Simonide</a:t>
            </a:r>
            <a:r>
              <a:rPr lang="it-IT" dirty="0">
                <a:latin typeface="Times New Roman" panose="02020603050405020304" pitchFamily="18" charset="0"/>
                <a:cs typeface="Times New Roman" panose="02020603050405020304" pitchFamily="18" charset="0"/>
              </a:rPr>
              <a:t>, Pindaro e </a:t>
            </a:r>
            <a:r>
              <a:rPr lang="it-IT" dirty="0" err="1">
                <a:latin typeface="Times New Roman" panose="02020603050405020304" pitchFamily="18" charset="0"/>
                <a:cs typeface="Times New Roman" panose="02020603050405020304" pitchFamily="18" charset="0"/>
              </a:rPr>
              <a:t>Bacchilide</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Prima definizione: corpus di autori di testi (</a:t>
            </a:r>
            <a:r>
              <a:rPr lang="it-IT" i="1" dirty="0" err="1">
                <a:latin typeface="Times New Roman" panose="02020603050405020304" pitchFamily="18" charset="0"/>
                <a:cs typeface="Times New Roman" panose="02020603050405020304" pitchFamily="18" charset="0"/>
              </a:rPr>
              <a:t>melike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poiesis</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Seconda definizione: </a:t>
            </a:r>
            <a:r>
              <a:rPr lang="it-IT" dirty="0" err="1">
                <a:latin typeface="Times New Roman" panose="02020603050405020304" pitchFamily="18" charset="0"/>
                <a:cs typeface="Times New Roman" panose="02020603050405020304" pitchFamily="18" charset="0"/>
              </a:rPr>
              <a:t>lyrike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poiesis</a:t>
            </a:r>
            <a:r>
              <a:rPr lang="it-IT" dirty="0">
                <a:latin typeface="Times New Roman" panose="02020603050405020304" pitchFamily="18" charset="0"/>
                <a:cs typeface="Times New Roman" panose="02020603050405020304" pitchFamily="18" charset="0"/>
              </a:rPr>
              <a:t> (poesia cantata col suono della lira)</a:t>
            </a:r>
          </a:p>
          <a:p>
            <a:r>
              <a:rPr lang="it-IT" dirty="0">
                <a:latin typeface="Times New Roman" panose="02020603050405020304" pitchFamily="18" charset="0"/>
                <a:cs typeface="Times New Roman" panose="02020603050405020304" pitchFamily="18" charset="0"/>
              </a:rPr>
              <a:t>Criterio comune, già in Platone, è il canto (melos) + danza, musica</a:t>
            </a:r>
          </a:p>
          <a:p>
            <a:r>
              <a:rPr lang="it-IT" dirty="0">
                <a:latin typeface="Times New Roman" panose="02020603050405020304" pitchFamily="18" charset="0"/>
                <a:cs typeface="Times New Roman" panose="02020603050405020304" pitchFamily="18" charset="0"/>
              </a:rPr>
              <a:t>Statuto della poesia: sociale, comunità, partecipazione collettiva alla cosa pubblica (</a:t>
            </a:r>
            <a:r>
              <a:rPr lang="it-IT" dirty="0" err="1">
                <a:latin typeface="Times New Roman" panose="02020603050405020304" pitchFamily="18" charset="0"/>
                <a:cs typeface="Times New Roman" panose="02020603050405020304" pitchFamily="18" charset="0"/>
              </a:rPr>
              <a:t>dèi</a:t>
            </a:r>
            <a:r>
              <a:rPr lang="it-IT" dirty="0">
                <a:latin typeface="Times New Roman" panose="02020603050405020304" pitchFamily="18" charset="0"/>
                <a:cs typeface="Times New Roman" panose="02020603050405020304" pitchFamily="18" charset="0"/>
              </a:rPr>
              <a:t>, divinità, religione)</a:t>
            </a:r>
          </a:p>
          <a:p>
            <a:r>
              <a:rPr lang="it-IT" dirty="0">
                <a:latin typeface="Times New Roman" panose="02020603050405020304" pitchFamily="18" charset="0"/>
                <a:cs typeface="Times New Roman" panose="02020603050405020304" pitchFamily="18" charset="0"/>
              </a:rPr>
              <a:t>Filologi alessandrini, II d.C.: diegetica (epos, giambo, elegia, poesia melica) e mimetica (generi teatrali)</a:t>
            </a:r>
          </a:p>
          <a:p>
            <a:r>
              <a:rPr lang="it-IT" dirty="0">
                <a:latin typeface="Times New Roman" panose="02020603050405020304" pitchFamily="18" charset="0"/>
                <a:cs typeface="Times New Roman" panose="02020603050405020304" pitchFamily="18" charset="0"/>
              </a:rPr>
              <a:t>la lirica antica ha un carattere prevalentemente dialogico, il quale l’avvicina alla forma drammatica; che in essa l’«individualità» del sentimento del poeta singolo è molto meno accentuata che nella lirica moderna.</a:t>
            </a:r>
          </a:p>
        </p:txBody>
      </p:sp>
    </p:spTree>
    <p:extLst>
      <p:ext uri="{BB962C8B-B14F-4D97-AF65-F5344CB8AC3E}">
        <p14:creationId xmlns:p14="http://schemas.microsoft.com/office/powerpoint/2010/main" val="2746610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40AA4344-64D4-9E44-9726-AF8DCB0563FA}"/>
              </a:ext>
            </a:extLst>
          </p:cNvPr>
          <p:cNvSpPr txBox="1"/>
          <p:nvPr/>
        </p:nvSpPr>
        <p:spPr>
          <a:xfrm>
            <a:off x="372683" y="226764"/>
            <a:ext cx="11446634" cy="7017306"/>
          </a:xfrm>
          <a:prstGeom prst="rect">
            <a:avLst/>
          </a:prstGeom>
          <a:noFill/>
        </p:spPr>
        <p:txBody>
          <a:bodyPr wrap="square" rtlCol="0">
            <a:spAutoFit/>
          </a:bodyPr>
          <a:lstStyle/>
          <a:p>
            <a:r>
              <a:rPr lang="it-IT" sz="2500" b="1" dirty="0">
                <a:latin typeface="Times New Roman" panose="02020603050405020304" pitchFamily="18" charset="0"/>
                <a:cs typeface="Times New Roman" panose="02020603050405020304" pitchFamily="18" charset="0"/>
              </a:rPr>
              <a:t>Petrarca</a:t>
            </a:r>
            <a:r>
              <a:rPr lang="it-IT" sz="2500" dirty="0">
                <a:latin typeface="Times New Roman" panose="02020603050405020304" pitchFamily="18" charset="0"/>
                <a:cs typeface="Times New Roman" panose="02020603050405020304" pitchFamily="18" charset="0"/>
              </a:rPr>
              <a:t>: poeta del Trecento, autore, tra le molte opere, del </a:t>
            </a:r>
            <a:r>
              <a:rPr lang="it-IT" sz="2500" i="1" dirty="0">
                <a:latin typeface="Times New Roman" panose="02020603050405020304" pitchFamily="18" charset="0"/>
                <a:cs typeface="Times New Roman" panose="02020603050405020304" pitchFamily="18" charset="0"/>
              </a:rPr>
              <a:t>RVF</a:t>
            </a:r>
            <a:br>
              <a:rPr lang="it-IT" sz="2500" b="1" dirty="0">
                <a:latin typeface="Times New Roman" panose="02020603050405020304" pitchFamily="18" charset="0"/>
                <a:cs typeface="Times New Roman" panose="02020603050405020304" pitchFamily="18" charset="0"/>
              </a:rPr>
            </a:br>
            <a:r>
              <a:rPr lang="it-IT" sz="2500" b="1" dirty="0">
                <a:latin typeface="Times New Roman" panose="02020603050405020304" pitchFamily="18" charset="0"/>
                <a:cs typeface="Times New Roman" panose="02020603050405020304" pitchFamily="18" charset="0"/>
              </a:rPr>
              <a:t> </a:t>
            </a:r>
            <a:br>
              <a:rPr lang="it-IT" sz="2500" b="1" dirty="0">
                <a:latin typeface="Times New Roman" panose="02020603050405020304" pitchFamily="18" charset="0"/>
                <a:cs typeface="Times New Roman" panose="02020603050405020304" pitchFamily="18" charset="0"/>
              </a:rPr>
            </a:br>
            <a:r>
              <a:rPr lang="it-IT" sz="2500" b="1" dirty="0">
                <a:latin typeface="Times New Roman" panose="02020603050405020304" pitchFamily="18" charset="0"/>
                <a:cs typeface="Times New Roman" panose="02020603050405020304" pitchFamily="18" charset="0"/>
              </a:rPr>
              <a:t>petrarchismo (post-Petrarca)</a:t>
            </a:r>
            <a:r>
              <a:rPr lang="it-IT" sz="2500" dirty="0">
                <a:latin typeface="Times New Roman" panose="02020603050405020304" pitchFamily="18" charset="0"/>
                <a:cs typeface="Times New Roman" panose="02020603050405020304" pitchFamily="18" charset="0"/>
              </a:rPr>
              <a:t>: nell’imitazione o nell’emulazione del modello, illustre attraverso l’aperta ripresa di moduli stilistico-lessicali o l’esatta duplicazione dei caratteri di Laura in quelli di ispiratrici esemplate sull’archetipo</a:t>
            </a:r>
            <a:br>
              <a:rPr lang="it-IT" sz="2500" b="1" dirty="0">
                <a:latin typeface="Times New Roman" panose="02020603050405020304" pitchFamily="18" charset="0"/>
                <a:cs typeface="Times New Roman" panose="02020603050405020304" pitchFamily="18" charset="0"/>
              </a:rPr>
            </a:br>
            <a:br>
              <a:rPr lang="it-IT" sz="2500" b="1" dirty="0">
                <a:latin typeface="Times New Roman" panose="02020603050405020304" pitchFamily="18" charset="0"/>
                <a:cs typeface="Times New Roman" panose="02020603050405020304" pitchFamily="18" charset="0"/>
              </a:rPr>
            </a:br>
            <a:r>
              <a:rPr lang="it-IT" sz="2500" b="1" dirty="0">
                <a:latin typeface="Times New Roman" panose="02020603050405020304" pitchFamily="18" charset="0"/>
                <a:cs typeface="Times New Roman" panose="02020603050405020304" pitchFamily="18" charset="0"/>
              </a:rPr>
              <a:t>funzione-Petrarca: </a:t>
            </a:r>
            <a:r>
              <a:rPr lang="it-IT" sz="2500" dirty="0">
                <a:latin typeface="Times New Roman" panose="02020603050405020304" pitchFamily="18" charset="0"/>
                <a:cs typeface="Times New Roman" panose="02020603050405020304" pitchFamily="18" charset="0"/>
              </a:rPr>
              <a:t>un fenomeno legato alla dimensione interdiscorsiva (affinità fra le strutture sintattiche o semantiche all’interno di un genere e non come relazione diretta e privilegiata fra due testi specifici). La formula definisce infatti la combinazione di almeno tre criteri: il primo strutturale, il secondo retorico, il terzo tematico. Il primo criterio è la delimitazione di uno spazio testuale netto, compiuto e perciò dotato di un alto grado di autonomia rispetto al resto dell’opera di un autore. Il secondo consiste nella presenza di un dialogo anche ideale tra il protagonista e una deuteragonista o di un monologo che l’io lirico rivolge all’ispiratrice. Il terzo criterio consiste nella sostituzione di una canonica raccolta di liriche di argomento amoroso con un insieme testuale organizzato intorno al motivo dell’assenza della donna e teso a «</a:t>
            </a:r>
            <a:r>
              <a:rPr lang="it-IT" sz="2500" dirty="0" err="1">
                <a:latin typeface="Times New Roman" panose="02020603050405020304" pitchFamily="18" charset="0"/>
                <a:cs typeface="Times New Roman" panose="02020603050405020304" pitchFamily="18" charset="0"/>
              </a:rPr>
              <a:t>narrativizzare</a:t>
            </a:r>
            <a:r>
              <a:rPr lang="it-IT" sz="2500" dirty="0">
                <a:latin typeface="Times New Roman" panose="02020603050405020304" pitchFamily="18" charset="0"/>
                <a:cs typeface="Times New Roman" panose="02020603050405020304" pitchFamily="18" charset="0"/>
              </a:rPr>
              <a:t>» la vicenda dell’io lirico delineando la «storia di un’anima».</a:t>
            </a:r>
          </a:p>
          <a:p>
            <a:endParaRPr lang="it-IT" sz="2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20282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05DE6C-AC2F-5C4F-9AE3-8D3E14F8432E}"/>
              </a:ext>
            </a:extLst>
          </p:cNvPr>
          <p:cNvSpPr>
            <a:spLocks noGrp="1"/>
          </p:cNvSpPr>
          <p:nvPr>
            <p:ph type="title"/>
          </p:nvPr>
        </p:nvSpPr>
        <p:spPr>
          <a:xfrm>
            <a:off x="728472" y="-256667"/>
            <a:ext cx="10515600" cy="1325563"/>
          </a:xfrm>
        </p:spPr>
        <p:txBody>
          <a:bodyPr/>
          <a:lstStyle/>
          <a:p>
            <a:r>
              <a:rPr lang="it-IT" b="1" dirty="0">
                <a:latin typeface="Times New Roman" panose="02020603050405020304" pitchFamily="18" charset="0"/>
                <a:cs typeface="Times New Roman" panose="02020603050405020304" pitchFamily="18" charset="0"/>
              </a:rPr>
              <a:t>Petrarchismo (o </a:t>
            </a:r>
            <a:r>
              <a:rPr lang="it-IT" b="1" dirty="0" err="1">
                <a:latin typeface="Times New Roman" panose="02020603050405020304" pitchFamily="18" charset="0"/>
                <a:cs typeface="Times New Roman" panose="02020603050405020304" pitchFamily="18" charset="0"/>
              </a:rPr>
              <a:t>bembismo</a:t>
            </a:r>
            <a:r>
              <a:rPr lang="it-IT" b="1" dirty="0">
                <a:latin typeface="Times New Roman" panose="02020603050405020304" pitchFamily="18" charset="0"/>
                <a:cs typeface="Times New Roman" panose="02020603050405020304" pitchFamily="18" charset="0"/>
              </a:rPr>
              <a:t>), 1400-1600</a:t>
            </a:r>
          </a:p>
        </p:txBody>
      </p:sp>
      <p:sp>
        <p:nvSpPr>
          <p:cNvPr id="3" name="Segnaposto contenuto 2">
            <a:extLst>
              <a:ext uri="{FF2B5EF4-FFF2-40B4-BE49-F238E27FC236}">
                <a16:creationId xmlns:a16="http://schemas.microsoft.com/office/drawing/2014/main" id="{8B5DA797-9754-AE41-9D2B-245FD2155CD7}"/>
              </a:ext>
            </a:extLst>
          </p:cNvPr>
          <p:cNvSpPr>
            <a:spLocks noGrp="1"/>
          </p:cNvSpPr>
          <p:nvPr>
            <p:ph idx="1"/>
          </p:nvPr>
        </p:nvSpPr>
        <p:spPr>
          <a:xfrm>
            <a:off x="315468" y="818324"/>
            <a:ext cx="11561064" cy="6039676"/>
          </a:xfrm>
        </p:spPr>
        <p:txBody>
          <a:bodyPr>
            <a:normAutofit fontScale="92500" lnSpcReduction="10000"/>
          </a:bodyPr>
          <a:lstStyle/>
          <a:p>
            <a:r>
              <a:rPr lang="it-IT" dirty="0">
                <a:latin typeface="Times New Roman" panose="02020603050405020304" pitchFamily="18" charset="0"/>
                <a:cs typeface="Times New Roman" panose="02020603050405020304" pitchFamily="18" charset="0"/>
              </a:rPr>
              <a:t>Esperienza di formazione poetica e intellettuale: scrivere e conoscere</a:t>
            </a:r>
          </a:p>
          <a:p>
            <a:r>
              <a:rPr lang="it-IT" dirty="0">
                <a:latin typeface="Times New Roman" panose="02020603050405020304" pitchFamily="18" charset="0"/>
                <a:cs typeface="Times New Roman" panose="02020603050405020304" pitchFamily="18" charset="0"/>
              </a:rPr>
              <a:t>Ripetizione e differenza</a:t>
            </a:r>
          </a:p>
          <a:p>
            <a:r>
              <a:rPr lang="it-IT" dirty="0">
                <a:latin typeface="Times New Roman" panose="02020603050405020304" pitchFamily="18" charset="0"/>
                <a:cs typeface="Times New Roman" panose="02020603050405020304" pitchFamily="18" charset="0"/>
              </a:rPr>
              <a:t>fondazione della comunità (politica: voi) + scoperta del soggetto (epistemologia: io)</a:t>
            </a:r>
          </a:p>
          <a:p>
            <a:r>
              <a:rPr lang="it-IT" dirty="0">
                <a:latin typeface="Times New Roman" panose="02020603050405020304" pitchFamily="18" charset="0"/>
                <a:cs typeface="Times New Roman" panose="02020603050405020304" pitchFamily="18" charset="0"/>
              </a:rPr>
              <a:t>Poesia:  modo di essere parte di un </a:t>
            </a:r>
            <a:r>
              <a:rPr lang="it-IT" i="1" dirty="0">
                <a:latin typeface="Times New Roman" panose="02020603050405020304" pitchFamily="18" charset="0"/>
                <a:cs typeface="Times New Roman" panose="02020603050405020304" pitchFamily="18" charset="0"/>
              </a:rPr>
              <a:t>noi, </a:t>
            </a:r>
            <a:r>
              <a:rPr lang="it-IT" dirty="0">
                <a:latin typeface="Times New Roman" panose="02020603050405020304" pitchFamily="18" charset="0"/>
                <a:cs typeface="Times New Roman" panose="02020603050405020304" pitchFamily="18" charset="0"/>
              </a:rPr>
              <a:t>fondato su un comune orizzonte di senso, l’amore come esperienza universale, e di rivendicare un </a:t>
            </a:r>
            <a:r>
              <a:rPr lang="it-IT" i="1" dirty="0">
                <a:latin typeface="Times New Roman" panose="02020603050405020304" pitchFamily="18" charset="0"/>
                <a:cs typeface="Times New Roman" panose="02020603050405020304" pitchFamily="18" charset="0"/>
              </a:rPr>
              <a:t>io, </a:t>
            </a:r>
            <a:r>
              <a:rPr lang="it-IT" dirty="0">
                <a:latin typeface="Times New Roman" panose="02020603050405020304" pitchFamily="18" charset="0"/>
                <a:cs typeface="Times New Roman" panose="02020603050405020304" pitchFamily="18" charset="0"/>
              </a:rPr>
              <a:t>in-determinato dalla vicenda </a:t>
            </a:r>
            <a:r>
              <a:rPr lang="it-IT" dirty="0" err="1">
                <a:latin typeface="Times New Roman" panose="02020603050405020304" pitchFamily="18" charset="0"/>
                <a:cs typeface="Times New Roman" panose="02020603050405020304" pitchFamily="18" charset="0"/>
              </a:rPr>
              <a:t>biograﬁca</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Rinnovamento e affinamento linguistico, fondazione di una civiltà (letteraria)</a:t>
            </a:r>
          </a:p>
          <a:p>
            <a:r>
              <a:rPr lang="it-IT" dirty="0">
                <a:latin typeface="Times New Roman" panose="02020603050405020304" pitchFamily="18" charset="0"/>
                <a:cs typeface="Times New Roman" panose="02020603050405020304" pitchFamily="18" charset="0"/>
              </a:rPr>
              <a:t>Edizioni a stampa ed edizioni commentate, e traduzioni, del Canzoniere</a:t>
            </a:r>
          </a:p>
          <a:p>
            <a:r>
              <a:rPr lang="it-IT" dirty="0">
                <a:latin typeface="Times New Roman" panose="02020603050405020304" pitchFamily="18" charset="0"/>
                <a:cs typeface="Times New Roman" panose="02020603050405020304" pitchFamily="18" charset="0"/>
              </a:rPr>
              <a:t>Francia: Pierre de </a:t>
            </a:r>
            <a:r>
              <a:rPr lang="it-IT" dirty="0" err="1">
                <a:latin typeface="Times New Roman" panose="02020603050405020304" pitchFamily="18" charset="0"/>
                <a:cs typeface="Times New Roman" panose="02020603050405020304" pitchFamily="18" charset="0"/>
              </a:rPr>
              <a:t>Ronsard</a:t>
            </a:r>
            <a:r>
              <a:rPr lang="it-IT" dirty="0">
                <a:latin typeface="Times New Roman" panose="02020603050405020304" pitchFamily="18" charset="0"/>
                <a:cs typeface="Times New Roman" panose="02020603050405020304" pitchFamily="18" charset="0"/>
              </a:rPr>
              <a:t> (1524-1585), Joachim </a:t>
            </a:r>
            <a:r>
              <a:rPr lang="it-IT" dirty="0" err="1">
                <a:latin typeface="Times New Roman" panose="02020603050405020304" pitchFamily="18" charset="0"/>
                <a:cs typeface="Times New Roman" panose="02020603050405020304" pitchFamily="18" charset="0"/>
              </a:rPr>
              <a:t>Du</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Bellay</a:t>
            </a:r>
            <a:r>
              <a:rPr lang="it-IT" dirty="0">
                <a:latin typeface="Times New Roman" panose="02020603050405020304" pitchFamily="18" charset="0"/>
                <a:cs typeface="Times New Roman" panose="02020603050405020304" pitchFamily="18" charset="0"/>
              </a:rPr>
              <a:t> (1522-1560), Louise </a:t>
            </a:r>
            <a:r>
              <a:rPr lang="it-IT" dirty="0" err="1">
                <a:latin typeface="Times New Roman" panose="02020603050405020304" pitchFamily="18" charset="0"/>
                <a:cs typeface="Times New Roman" panose="02020603050405020304" pitchFamily="18" charset="0"/>
              </a:rPr>
              <a:t>Labé</a:t>
            </a:r>
            <a:r>
              <a:rPr lang="it-IT" dirty="0">
                <a:latin typeface="Times New Roman" panose="02020603050405020304" pitchFamily="18" charset="0"/>
                <a:cs typeface="Times New Roman" panose="02020603050405020304" pitchFamily="18" charset="0"/>
              </a:rPr>
              <a:t> (1524-1566) – scuola </a:t>
            </a:r>
            <a:r>
              <a:rPr lang="it-IT" dirty="0" err="1">
                <a:latin typeface="Times New Roman" panose="02020603050405020304" pitchFamily="18" charset="0"/>
                <a:cs typeface="Times New Roman" panose="02020603050405020304" pitchFamily="18" charset="0"/>
              </a:rPr>
              <a:t>Pléiade</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Inghilterra: Thomas </a:t>
            </a:r>
            <a:r>
              <a:rPr lang="it-IT" dirty="0" err="1">
                <a:latin typeface="Times New Roman" panose="02020603050405020304" pitchFamily="18" charset="0"/>
                <a:cs typeface="Times New Roman" panose="02020603050405020304" pitchFamily="18" charset="0"/>
              </a:rPr>
              <a:t>Wyatt</a:t>
            </a:r>
            <a:r>
              <a:rPr lang="it-IT" dirty="0">
                <a:latin typeface="Times New Roman" panose="02020603050405020304" pitchFamily="18" charset="0"/>
                <a:cs typeface="Times New Roman" panose="02020603050405020304" pitchFamily="18" charset="0"/>
              </a:rPr>
              <a:t> (1503-1542), Edmund </a:t>
            </a:r>
            <a:r>
              <a:rPr lang="it-IT" dirty="0" err="1">
                <a:latin typeface="Times New Roman" panose="02020603050405020304" pitchFamily="18" charset="0"/>
                <a:cs typeface="Times New Roman" panose="02020603050405020304" pitchFamily="18" charset="0"/>
              </a:rPr>
              <a:t>Spenser</a:t>
            </a:r>
            <a:r>
              <a:rPr lang="it-IT" dirty="0">
                <a:latin typeface="Times New Roman" panose="02020603050405020304" pitchFamily="18" charset="0"/>
                <a:cs typeface="Times New Roman" panose="02020603050405020304" pitchFamily="18" charset="0"/>
              </a:rPr>
              <a:t> (1552-1599), Philip Sidney (1554-1586), William Shakespeare (1564-1616),</a:t>
            </a:r>
          </a:p>
          <a:p>
            <a:r>
              <a:rPr lang="it-IT" dirty="0">
                <a:latin typeface="Times New Roman" panose="02020603050405020304" pitchFamily="18" charset="0"/>
                <a:cs typeface="Times New Roman" panose="02020603050405020304" pitchFamily="18" charset="0"/>
              </a:rPr>
              <a:t>Spagna: Juan </a:t>
            </a:r>
            <a:r>
              <a:rPr lang="it-IT" dirty="0" err="1">
                <a:latin typeface="Times New Roman" panose="02020603050405020304" pitchFamily="18" charset="0"/>
                <a:cs typeface="Times New Roman" panose="02020603050405020304" pitchFamily="18" charset="0"/>
              </a:rPr>
              <a:t>Boscán</a:t>
            </a:r>
            <a:r>
              <a:rPr lang="it-IT" dirty="0">
                <a:latin typeface="Times New Roman" panose="02020603050405020304" pitchFamily="18" charset="0"/>
                <a:cs typeface="Times New Roman" panose="02020603050405020304" pitchFamily="18" charset="0"/>
              </a:rPr>
              <a:t> (1490-1542), </a:t>
            </a:r>
            <a:r>
              <a:rPr lang="it-IT" dirty="0" err="1">
                <a:latin typeface="Times New Roman" panose="02020603050405020304" pitchFamily="18" charset="0"/>
                <a:cs typeface="Times New Roman" panose="02020603050405020304" pitchFamily="18" charset="0"/>
              </a:rPr>
              <a:t>Garcilaso</a:t>
            </a:r>
            <a:r>
              <a:rPr lang="it-IT" dirty="0">
                <a:latin typeface="Times New Roman" panose="02020603050405020304" pitchFamily="18" charset="0"/>
                <a:cs typeface="Times New Roman" panose="02020603050405020304" pitchFamily="18" charset="0"/>
              </a:rPr>
              <a:t> de la Vega (1503-1536), </a:t>
            </a:r>
            <a:r>
              <a:rPr lang="it-IT" dirty="0" err="1">
                <a:latin typeface="Times New Roman" panose="02020603050405020304" pitchFamily="18" charset="0"/>
                <a:cs typeface="Times New Roman" panose="02020603050405020304" pitchFamily="18" charset="0"/>
              </a:rPr>
              <a:t>Góngora</a:t>
            </a:r>
            <a:r>
              <a:rPr lang="it-IT" dirty="0">
                <a:latin typeface="Times New Roman" panose="02020603050405020304" pitchFamily="18" charset="0"/>
                <a:cs typeface="Times New Roman" panose="02020603050405020304" pitchFamily="18" charset="0"/>
              </a:rPr>
              <a:t> (1561-1627)</a:t>
            </a:r>
          </a:p>
        </p:txBody>
      </p:sp>
    </p:spTree>
    <p:extLst>
      <p:ext uri="{BB962C8B-B14F-4D97-AF65-F5344CB8AC3E}">
        <p14:creationId xmlns:p14="http://schemas.microsoft.com/office/powerpoint/2010/main" val="3821416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3B07D9-A83E-9440-93F9-CC52C2221BF2}"/>
              </a:ext>
            </a:extLst>
          </p:cNvPr>
          <p:cNvSpPr>
            <a:spLocks noGrp="1"/>
          </p:cNvSpPr>
          <p:nvPr>
            <p:ph type="title"/>
          </p:nvPr>
        </p:nvSpPr>
        <p:spPr/>
        <p:txBody>
          <a:bodyPr/>
          <a:lstStyle/>
          <a:p>
            <a:r>
              <a:rPr lang="it-IT" b="1" dirty="0" err="1">
                <a:latin typeface="Times New Roman" panose="02020603050405020304" pitchFamily="18" charset="0"/>
                <a:cs typeface="Times New Roman" panose="02020603050405020304" pitchFamily="18" charset="0"/>
              </a:rPr>
              <a:t>Hegel</a:t>
            </a:r>
            <a:r>
              <a:rPr lang="it-IT" b="1" dirty="0">
                <a:latin typeface="Times New Roman" panose="02020603050405020304" pitchFamily="18" charset="0"/>
                <a:cs typeface="Times New Roman" panose="02020603050405020304" pitchFamily="18" charset="0"/>
              </a:rPr>
              <a:t> (1770-1831), </a:t>
            </a:r>
            <a:r>
              <a:rPr lang="it-IT" b="1" i="1" dirty="0">
                <a:latin typeface="Times New Roman" panose="02020603050405020304" pitchFamily="18" charset="0"/>
                <a:cs typeface="Times New Roman" panose="02020603050405020304" pitchFamily="18" charset="0"/>
              </a:rPr>
              <a:t>Lezioni di estetica </a:t>
            </a:r>
            <a:r>
              <a:rPr lang="it-IT" b="1" dirty="0">
                <a:latin typeface="Times New Roman" panose="02020603050405020304" pitchFamily="18" charset="0"/>
                <a:cs typeface="Times New Roman" panose="02020603050405020304" pitchFamily="18" charset="0"/>
              </a:rPr>
              <a:t>(1835)</a:t>
            </a:r>
          </a:p>
        </p:txBody>
      </p:sp>
      <p:sp>
        <p:nvSpPr>
          <p:cNvPr id="3" name="Segnaposto contenuto 2">
            <a:extLst>
              <a:ext uri="{FF2B5EF4-FFF2-40B4-BE49-F238E27FC236}">
                <a16:creationId xmlns:a16="http://schemas.microsoft.com/office/drawing/2014/main" id="{15E02C20-3B9E-3B4C-87C8-BB1365002F5D}"/>
              </a:ext>
            </a:extLst>
          </p:cNvPr>
          <p:cNvSpPr>
            <a:spLocks noGrp="1"/>
          </p:cNvSpPr>
          <p:nvPr>
            <p:ph idx="1"/>
          </p:nvPr>
        </p:nvSpPr>
        <p:spPr/>
        <p:txBody>
          <a:bodyPr/>
          <a:lstStyle/>
          <a:p>
            <a:r>
              <a:rPr lang="it-IT" dirty="0">
                <a:latin typeface="Times New Roman" panose="02020603050405020304" pitchFamily="18" charset="0"/>
                <a:cs typeface="Times New Roman" panose="02020603050405020304" pitchFamily="18" charset="0"/>
              </a:rPr>
              <a:t>«L’epos esprime quello che la Cosa è; l’oggetto come oggetto, l’estensione delle circostanze; a essere è l’intero oggetto nella sua esistenza»</a:t>
            </a:r>
          </a:p>
          <a:p>
            <a:r>
              <a:rPr lang="it-IT" dirty="0">
                <a:latin typeface="Times New Roman" panose="02020603050405020304" pitchFamily="18" charset="0"/>
                <a:cs typeface="Times New Roman" panose="02020603050405020304" pitchFamily="18" charset="0"/>
              </a:rPr>
              <a:t>«il lato opposto rispetto alla poesia epica è costituito dalla lirica. Il suo contenuto è il soggettivo, il mondo interno, l’animo che riflette, che sente, e che, invece di procedere ad azioni, si arresta al contrario presso di sé come interiorità e può quindi prendere come unica forma e meta ultima l’esprimersi del soggetto» </a:t>
            </a:r>
          </a:p>
          <a:p>
            <a:r>
              <a:rPr lang="it-IT" dirty="0">
                <a:latin typeface="Times New Roman" panose="02020603050405020304" pitchFamily="18" charset="0"/>
                <a:cs typeface="Times New Roman" panose="02020603050405020304" pitchFamily="18" charset="0"/>
              </a:rPr>
              <a:t>«Il terzo è l’unione dei primi due, in modo tale che quel dispiegamento dell’oggettività appartiene al soggetto»</a:t>
            </a:r>
          </a:p>
        </p:txBody>
      </p:sp>
    </p:spTree>
    <p:extLst>
      <p:ext uri="{BB962C8B-B14F-4D97-AF65-F5344CB8AC3E}">
        <p14:creationId xmlns:p14="http://schemas.microsoft.com/office/powerpoint/2010/main" val="12241075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7563C3-8E06-5449-876B-2B85D2CD630B}"/>
              </a:ext>
            </a:extLst>
          </p:cNvPr>
          <p:cNvSpPr>
            <a:spLocks noGrp="1"/>
          </p:cNvSpPr>
          <p:nvPr>
            <p:ph type="title"/>
          </p:nvPr>
        </p:nvSpPr>
        <p:spPr/>
        <p:txBody>
          <a:bodyPr>
            <a:normAutofit fontScale="90000"/>
          </a:bodyPr>
          <a:lstStyle/>
          <a:p>
            <a:r>
              <a:rPr lang="it-IT" b="1" dirty="0">
                <a:latin typeface="Times New Roman" panose="02020603050405020304" pitchFamily="18" charset="0"/>
                <a:cs typeface="Times New Roman" panose="02020603050405020304" pitchFamily="18" charset="0"/>
              </a:rPr>
              <a:t>Samuel </a:t>
            </a:r>
            <a:r>
              <a:rPr lang="it-IT" b="1" dirty="0" err="1">
                <a:latin typeface="Times New Roman" panose="02020603050405020304" pitchFamily="18" charset="0"/>
                <a:cs typeface="Times New Roman" panose="02020603050405020304" pitchFamily="18" charset="0"/>
              </a:rPr>
              <a:t>Coleridge</a:t>
            </a:r>
            <a:r>
              <a:rPr lang="it-IT" b="1" dirty="0">
                <a:latin typeface="Times New Roman" panose="02020603050405020304" pitchFamily="18" charset="0"/>
                <a:cs typeface="Times New Roman" panose="02020603050405020304" pitchFamily="18" charset="0"/>
              </a:rPr>
              <a:t> (1772-1834), William </a:t>
            </a:r>
            <a:r>
              <a:rPr lang="it-IT" b="1" dirty="0" err="1">
                <a:latin typeface="Times New Roman" panose="02020603050405020304" pitchFamily="18" charset="0"/>
                <a:cs typeface="Times New Roman" panose="02020603050405020304" pitchFamily="18" charset="0"/>
              </a:rPr>
              <a:t>Wordsworth</a:t>
            </a:r>
            <a:r>
              <a:rPr lang="it-IT" b="1" dirty="0">
                <a:latin typeface="Times New Roman" panose="02020603050405020304" pitchFamily="18" charset="0"/>
                <a:cs typeface="Times New Roman" panose="02020603050405020304" pitchFamily="18" charset="0"/>
              </a:rPr>
              <a:t> (1770-1850), </a:t>
            </a:r>
            <a:br>
              <a:rPr lang="it-IT" b="1" dirty="0">
                <a:latin typeface="Times New Roman" panose="02020603050405020304" pitchFamily="18" charset="0"/>
                <a:cs typeface="Times New Roman" panose="02020603050405020304" pitchFamily="18" charset="0"/>
              </a:rPr>
            </a:br>
            <a:r>
              <a:rPr lang="it-IT" b="1" i="1" dirty="0" err="1">
                <a:latin typeface="Times New Roman" panose="02020603050405020304" pitchFamily="18" charset="0"/>
                <a:cs typeface="Times New Roman" panose="02020603050405020304" pitchFamily="18" charset="0"/>
              </a:rPr>
              <a:t>Lyrical</a:t>
            </a:r>
            <a:r>
              <a:rPr lang="it-IT" b="1" i="1" dirty="0">
                <a:latin typeface="Times New Roman" panose="02020603050405020304" pitchFamily="18" charset="0"/>
                <a:cs typeface="Times New Roman" panose="02020603050405020304" pitchFamily="18" charset="0"/>
              </a:rPr>
              <a:t> </a:t>
            </a:r>
            <a:r>
              <a:rPr lang="it-IT" b="1" i="1" dirty="0" err="1">
                <a:latin typeface="Times New Roman" panose="02020603050405020304" pitchFamily="18" charset="0"/>
                <a:cs typeface="Times New Roman" panose="02020603050405020304" pitchFamily="18" charset="0"/>
              </a:rPr>
              <a:t>Ballads</a:t>
            </a:r>
            <a:r>
              <a:rPr lang="it-IT" b="1" i="1"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(1800, 1802)</a:t>
            </a:r>
          </a:p>
        </p:txBody>
      </p:sp>
      <p:sp>
        <p:nvSpPr>
          <p:cNvPr id="3" name="Segnaposto contenuto 2">
            <a:extLst>
              <a:ext uri="{FF2B5EF4-FFF2-40B4-BE49-F238E27FC236}">
                <a16:creationId xmlns:a16="http://schemas.microsoft.com/office/drawing/2014/main" id="{753D4AAE-3D72-7447-9D2C-0A751FBE04CD}"/>
              </a:ext>
            </a:extLst>
          </p:cNvPr>
          <p:cNvSpPr>
            <a:spLocks noGrp="1"/>
          </p:cNvSpPr>
          <p:nvPr>
            <p:ph idx="1"/>
          </p:nvPr>
        </p:nvSpPr>
        <p:spPr>
          <a:xfrm>
            <a:off x="838200" y="2033969"/>
            <a:ext cx="10515600" cy="4351338"/>
          </a:xfrm>
        </p:spPr>
        <p:txBody>
          <a:bodyPr>
            <a:normAutofit fontScale="92500" lnSpcReduction="20000"/>
          </a:bodyPr>
          <a:lstStyle/>
          <a:p>
            <a:r>
              <a:rPr lang="it-IT" dirty="0">
                <a:latin typeface="Times New Roman" panose="02020603050405020304" pitchFamily="18" charset="0"/>
                <a:cs typeface="Times New Roman" panose="02020603050405020304" pitchFamily="18" charset="0"/>
              </a:rPr>
              <a:t>Prefazione: </a:t>
            </a:r>
            <a:r>
              <a:rPr lang="it-IT" i="1" dirty="0">
                <a:latin typeface="Times New Roman" panose="02020603050405020304" pitchFamily="18" charset="0"/>
                <a:cs typeface="Times New Roman" panose="02020603050405020304" pitchFamily="18" charset="0"/>
              </a:rPr>
              <a:t>the </a:t>
            </a:r>
            <a:r>
              <a:rPr lang="it-IT" i="1" dirty="0" err="1">
                <a:latin typeface="Times New Roman" panose="02020603050405020304" pitchFamily="18" charset="0"/>
                <a:cs typeface="Times New Roman" panose="02020603050405020304" pitchFamily="18" charset="0"/>
              </a:rPr>
              <a:t>spontaneous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overflow</a:t>
            </a:r>
            <a:r>
              <a:rPr lang="it-IT" i="1" dirty="0">
                <a:latin typeface="Times New Roman" panose="02020603050405020304" pitchFamily="18" charset="0"/>
                <a:cs typeface="Times New Roman" panose="02020603050405020304" pitchFamily="18" charset="0"/>
              </a:rPr>
              <a:t> of </a:t>
            </a:r>
            <a:r>
              <a:rPr lang="it-IT" i="1" dirty="0" err="1">
                <a:latin typeface="Times New Roman" panose="02020603050405020304" pitchFamily="18" charset="0"/>
                <a:cs typeface="Times New Roman" panose="02020603050405020304" pitchFamily="18" charset="0"/>
              </a:rPr>
              <a:t>powerful</a:t>
            </a:r>
            <a:r>
              <a:rPr lang="it-IT" i="1" dirty="0">
                <a:latin typeface="Times New Roman" panose="02020603050405020304" pitchFamily="18" charset="0"/>
                <a:cs typeface="Times New Roman" panose="02020603050405020304" pitchFamily="18" charset="0"/>
              </a:rPr>
              <a:t> feelings</a:t>
            </a:r>
          </a:p>
          <a:p>
            <a:r>
              <a:rPr lang="it-IT" dirty="0">
                <a:latin typeface="Times New Roman" panose="02020603050405020304" pitchFamily="18" charset="0"/>
                <a:cs typeface="Times New Roman" panose="02020603050405020304" pitchFamily="18" charset="0"/>
              </a:rPr>
              <a:t>Poesia autentica ha un’origine naturale, individuale, passionale e immediata</a:t>
            </a:r>
          </a:p>
          <a:p>
            <a:r>
              <a:rPr lang="it-IT" dirty="0">
                <a:latin typeface="Times New Roman" panose="02020603050405020304" pitchFamily="18" charset="0"/>
                <a:cs typeface="Times New Roman" panose="02020603050405020304" pitchFamily="18" charset="0"/>
              </a:rPr>
              <a:t>Linguaggio poetico diverso dal linguaggio ordinario</a:t>
            </a:r>
          </a:p>
          <a:p>
            <a:r>
              <a:rPr lang="it-IT" dirty="0">
                <a:latin typeface="Times New Roman" panose="02020603050405020304" pitchFamily="18" charset="0"/>
                <a:cs typeface="Times New Roman" panose="02020603050405020304" pitchFamily="18" charset="0"/>
              </a:rPr>
              <a:t>Vico (1688-1744), Rousseau (1712-1778), </a:t>
            </a:r>
            <a:r>
              <a:rPr lang="it-IT" dirty="0" err="1">
                <a:latin typeface="Times New Roman" panose="02020603050405020304" pitchFamily="18" charset="0"/>
                <a:cs typeface="Times New Roman" panose="02020603050405020304" pitchFamily="18" charset="0"/>
              </a:rPr>
              <a:t>Herder</a:t>
            </a:r>
            <a:r>
              <a:rPr lang="it-IT" dirty="0">
                <a:latin typeface="Times New Roman" panose="02020603050405020304" pitchFamily="18" charset="0"/>
                <a:cs typeface="Times New Roman" panose="02020603050405020304" pitchFamily="18" charset="0"/>
              </a:rPr>
              <a:t> (1744-1803): </a:t>
            </a:r>
            <a:r>
              <a:rPr lang="it-IT" i="1" dirty="0" err="1">
                <a:latin typeface="Times New Roman" panose="02020603050405020304" pitchFamily="18" charset="0"/>
                <a:cs typeface="Times New Roman" panose="02020603050405020304" pitchFamily="18" charset="0"/>
              </a:rPr>
              <a:t>poetic</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diction</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vs. stile del poeta primitivo</a:t>
            </a:r>
          </a:p>
          <a:p>
            <a:r>
              <a:rPr lang="it-IT" dirty="0">
                <a:latin typeface="Times New Roman" panose="02020603050405020304" pitchFamily="18" charset="0"/>
                <a:cs typeface="Times New Roman" panose="02020603050405020304" pitchFamily="18" charset="0"/>
              </a:rPr>
              <a:t>L’idea che la passione influisca sullo stile del discorso e che la poesia contenga un elemento irrazionale esiste anche nella retorica antica (</a:t>
            </a:r>
            <a:r>
              <a:rPr lang="it-IT" i="1" dirty="0">
                <a:latin typeface="Times New Roman" panose="02020603050405020304" pitchFamily="18" charset="0"/>
                <a:cs typeface="Times New Roman" panose="02020603050405020304" pitchFamily="18" charset="0"/>
              </a:rPr>
              <a:t>Poetica</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Ars poetica</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Del sublime</a:t>
            </a:r>
            <a:r>
              <a:rPr lang="it-IT" dirty="0">
                <a:latin typeface="Times New Roman" panose="02020603050405020304" pitchFamily="18" charset="0"/>
                <a:cs typeface="Times New Roman" panose="02020603050405020304" pitchFamily="18" charset="0"/>
              </a:rPr>
              <a:t>), ma prima vengono le cose da imitare, e dopo la dizione</a:t>
            </a:r>
          </a:p>
          <a:p>
            <a:r>
              <a:rPr lang="it-IT" dirty="0">
                <a:latin typeface="Times New Roman" panose="02020603050405020304" pitchFamily="18" charset="0"/>
                <a:cs typeface="Times New Roman" panose="02020603050405020304" pitchFamily="18" charset="0"/>
              </a:rPr>
              <a:t>Tra Sette e Ottocento, la dizione supera l’imitazione: espressivismo, definizione della vita nella manifestazione della propria soggettività, nell’obbligo di vivere all’altezza della propria originalità</a:t>
            </a:r>
          </a:p>
        </p:txBody>
      </p:sp>
    </p:spTree>
    <p:extLst>
      <p:ext uri="{BB962C8B-B14F-4D97-AF65-F5344CB8AC3E}">
        <p14:creationId xmlns:p14="http://schemas.microsoft.com/office/powerpoint/2010/main" val="16565932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DECAE2-3D23-B64E-A72E-11B6A0AB75EB}"/>
              </a:ext>
            </a:extLst>
          </p:cNvPr>
          <p:cNvSpPr>
            <a:spLocks noGrp="1"/>
          </p:cNvSpPr>
          <p:nvPr>
            <p:ph type="title"/>
          </p:nvPr>
        </p:nvSpPr>
        <p:spPr/>
        <p:txBody>
          <a:bodyPr/>
          <a:lstStyle/>
          <a:p>
            <a:r>
              <a:rPr lang="it-IT" b="1" dirty="0" err="1">
                <a:latin typeface="Times New Roman" panose="02020603050405020304" pitchFamily="18" charset="0"/>
                <a:cs typeface="Times New Roman" panose="02020603050405020304" pitchFamily="18" charset="0"/>
              </a:rPr>
              <a:t>Lyrical</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Ballads</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A924E1BB-8727-DE42-A206-43E6D03B30EF}"/>
              </a:ext>
            </a:extLst>
          </p:cNvPr>
          <p:cNvSpPr>
            <a:spLocks noGrp="1"/>
          </p:cNvSpPr>
          <p:nvPr>
            <p:ph idx="1"/>
          </p:nvPr>
        </p:nvSpPr>
        <p:spPr/>
        <p:txBody>
          <a:bodyPr>
            <a:normAutofit fontScale="92500"/>
          </a:bodyPr>
          <a:lstStyle/>
          <a:p>
            <a:r>
              <a:rPr lang="it-IT" dirty="0" err="1">
                <a:latin typeface="Times New Roman" panose="02020603050405020304" pitchFamily="18" charset="0"/>
                <a:cs typeface="Times New Roman" panose="02020603050405020304" pitchFamily="18" charset="0"/>
              </a:rPr>
              <a:t>There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will</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also</a:t>
            </a:r>
            <a:r>
              <a:rPr lang="it-IT" dirty="0">
                <a:latin typeface="Times New Roman" panose="02020603050405020304" pitchFamily="18" charset="0"/>
                <a:cs typeface="Times New Roman" panose="02020603050405020304" pitchFamily="18" charset="0"/>
              </a:rPr>
              <a:t> be </a:t>
            </a:r>
            <a:r>
              <a:rPr lang="it-IT" dirty="0" err="1">
                <a:latin typeface="Times New Roman" panose="02020603050405020304" pitchFamily="18" charset="0"/>
                <a:cs typeface="Times New Roman" panose="02020603050405020304" pitchFamily="18" charset="0"/>
              </a:rPr>
              <a:t>found</a:t>
            </a:r>
            <a:r>
              <a:rPr lang="it-IT" dirty="0">
                <a:latin typeface="Times New Roman" panose="02020603050405020304" pitchFamily="18" charset="0"/>
                <a:cs typeface="Times New Roman" panose="02020603050405020304" pitchFamily="18" charset="0"/>
              </a:rPr>
              <a:t> in </a:t>
            </a:r>
            <a:r>
              <a:rPr lang="it-IT" dirty="0" err="1">
                <a:latin typeface="Times New Roman" panose="02020603050405020304" pitchFamily="18" charset="0"/>
                <a:cs typeface="Times New Roman" panose="02020603050405020304" pitchFamily="18" charset="0"/>
              </a:rPr>
              <a:t>these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volumes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little</a:t>
            </a:r>
            <a:r>
              <a:rPr lang="it-IT" dirty="0">
                <a:latin typeface="Times New Roman" panose="02020603050405020304" pitchFamily="18" charset="0"/>
                <a:cs typeface="Times New Roman" panose="02020603050405020304" pitchFamily="18" charset="0"/>
              </a:rPr>
              <a:t> of </a:t>
            </a:r>
            <a:r>
              <a:rPr lang="it-IT" dirty="0" err="1">
                <a:latin typeface="Times New Roman" panose="02020603050405020304" pitchFamily="18" charset="0"/>
                <a:cs typeface="Times New Roman" panose="02020603050405020304" pitchFamily="18" charset="0"/>
              </a:rPr>
              <a:t>what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usually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called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poetic</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diction</a:t>
            </a:r>
            <a:r>
              <a:rPr lang="it-IT" dirty="0">
                <a:latin typeface="Times New Roman" panose="02020603050405020304" pitchFamily="18" charset="0"/>
                <a:cs typeface="Times New Roman" panose="02020603050405020304" pitchFamily="18" charset="0"/>
              </a:rPr>
              <a:t>; I </a:t>
            </a:r>
            <a:r>
              <a:rPr lang="it-IT" dirty="0" err="1">
                <a:latin typeface="Times New Roman" panose="02020603050405020304" pitchFamily="18" charset="0"/>
                <a:cs typeface="Times New Roman" panose="02020603050405020304" pitchFamily="18" charset="0"/>
              </a:rPr>
              <a:t>have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taken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much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pains</a:t>
            </a:r>
            <a:r>
              <a:rPr lang="it-IT" dirty="0">
                <a:latin typeface="Times New Roman" panose="02020603050405020304" pitchFamily="18" charset="0"/>
                <a:cs typeface="Times New Roman" panose="02020603050405020304" pitchFamily="18" charset="0"/>
              </a:rPr>
              <a:t> to </a:t>
            </a:r>
            <a:r>
              <a:rPr lang="it-IT" dirty="0" err="1">
                <a:latin typeface="Times New Roman" panose="02020603050405020304" pitchFamily="18" charset="0"/>
                <a:cs typeface="Times New Roman" panose="02020603050405020304" pitchFamily="18" charset="0"/>
              </a:rPr>
              <a:t>avoid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others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ordinarily</a:t>
            </a:r>
            <a:r>
              <a:rPr lang="it-IT" dirty="0">
                <a:latin typeface="Times New Roman" panose="02020603050405020304" pitchFamily="18" charset="0"/>
                <a:cs typeface="Times New Roman" panose="02020603050405020304" pitchFamily="18" charset="0"/>
              </a:rPr>
              <a:t> take to produce </a:t>
            </a:r>
            <a:r>
              <a:rPr lang="it-IT" dirty="0" err="1">
                <a:latin typeface="Times New Roman" panose="02020603050405020304" pitchFamily="18" charset="0"/>
                <a:cs typeface="Times New Roman" panose="02020603050405020304" pitchFamily="18" charset="0"/>
              </a:rPr>
              <a:t>it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this</a:t>
            </a:r>
            <a:r>
              <a:rPr lang="it-IT" dirty="0">
                <a:latin typeface="Times New Roman" panose="02020603050405020304" pitchFamily="18" charset="0"/>
                <a:cs typeface="Times New Roman" panose="02020603050405020304" pitchFamily="18" charset="0"/>
              </a:rPr>
              <a:t> I </a:t>
            </a:r>
            <a:r>
              <a:rPr lang="it-IT" dirty="0" err="1">
                <a:latin typeface="Times New Roman" panose="02020603050405020304" pitchFamily="18" charset="0"/>
                <a:cs typeface="Times New Roman" panose="02020603050405020304" pitchFamily="18" charset="0"/>
              </a:rPr>
              <a:t>have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done</a:t>
            </a:r>
            <a:r>
              <a:rPr lang="it-IT" dirty="0">
                <a:latin typeface="Times New Roman" panose="02020603050405020304" pitchFamily="18" charset="0"/>
                <a:cs typeface="Times New Roman" panose="02020603050405020304" pitchFamily="18" charset="0"/>
              </a:rPr>
              <a:t> for the </a:t>
            </a:r>
            <a:r>
              <a:rPr lang="it-IT" dirty="0" err="1">
                <a:latin typeface="Times New Roman" panose="02020603050405020304" pitchFamily="18" charset="0"/>
                <a:cs typeface="Times New Roman" panose="02020603050405020304" pitchFamily="18" charset="0"/>
              </a:rPr>
              <a:t>reason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already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alleged</a:t>
            </a:r>
            <a:r>
              <a:rPr lang="it-IT" dirty="0">
                <a:latin typeface="Times New Roman" panose="02020603050405020304" pitchFamily="18" charset="0"/>
                <a:cs typeface="Times New Roman" panose="02020603050405020304" pitchFamily="18" charset="0"/>
              </a:rPr>
              <a:t>, to </a:t>
            </a:r>
            <a:r>
              <a:rPr lang="it-IT" dirty="0" err="1">
                <a:latin typeface="Times New Roman" panose="02020603050405020304" pitchFamily="18" charset="0"/>
                <a:cs typeface="Times New Roman" panose="02020603050405020304" pitchFamily="18" charset="0"/>
              </a:rPr>
              <a:t>bring</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language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near</a:t>
            </a:r>
            <a:r>
              <a:rPr lang="it-IT" dirty="0">
                <a:latin typeface="Times New Roman" panose="02020603050405020304" pitchFamily="18" charset="0"/>
                <a:cs typeface="Times New Roman" panose="02020603050405020304" pitchFamily="18" charset="0"/>
              </a:rPr>
              <a:t> to the </a:t>
            </a:r>
            <a:r>
              <a:rPr lang="it-IT" dirty="0" err="1">
                <a:latin typeface="Times New Roman" panose="02020603050405020304" pitchFamily="18" charset="0"/>
                <a:cs typeface="Times New Roman" panose="02020603050405020304" pitchFamily="18" charset="0"/>
              </a:rPr>
              <a:t>language</a:t>
            </a:r>
            <a:r>
              <a:rPr lang="it-IT" dirty="0">
                <a:latin typeface="Times New Roman" panose="02020603050405020304" pitchFamily="18" charset="0"/>
                <a:cs typeface="Times New Roman" panose="02020603050405020304" pitchFamily="18" charset="0"/>
              </a:rPr>
              <a:t> of men, and </a:t>
            </a:r>
            <a:r>
              <a:rPr lang="it-IT" dirty="0" err="1">
                <a:latin typeface="Times New Roman" panose="02020603050405020304" pitchFamily="18" charset="0"/>
                <a:cs typeface="Times New Roman" panose="02020603050405020304" pitchFamily="18" charset="0"/>
              </a:rPr>
              <a:t>further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because</a:t>
            </a:r>
            <a:r>
              <a:rPr lang="it-IT" dirty="0">
                <a:latin typeface="Times New Roman" panose="02020603050405020304" pitchFamily="18" charset="0"/>
                <a:cs typeface="Times New Roman" panose="02020603050405020304" pitchFamily="18" charset="0"/>
              </a:rPr>
              <a:t> the </a:t>
            </a:r>
            <a:r>
              <a:rPr lang="it-IT" dirty="0" err="1">
                <a:latin typeface="Times New Roman" panose="02020603050405020304" pitchFamily="18" charset="0"/>
                <a:cs typeface="Times New Roman" panose="02020603050405020304" pitchFamily="18" charset="0"/>
              </a:rPr>
              <a:t>pleasure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which</a:t>
            </a:r>
            <a:r>
              <a:rPr lang="it-IT" dirty="0">
                <a:latin typeface="Times New Roman" panose="02020603050405020304" pitchFamily="18" charset="0"/>
                <a:cs typeface="Times New Roman" panose="02020603050405020304" pitchFamily="18" charset="0"/>
              </a:rPr>
              <a:t> I </a:t>
            </a:r>
            <a:r>
              <a:rPr lang="it-IT" dirty="0" err="1">
                <a:latin typeface="Times New Roman" panose="02020603050405020304" pitchFamily="18" charset="0"/>
                <a:cs typeface="Times New Roman" panose="02020603050405020304" pitchFamily="18" charset="0"/>
              </a:rPr>
              <a:t>have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proposed</a:t>
            </a:r>
            <a:r>
              <a:rPr lang="it-IT" dirty="0">
                <a:latin typeface="Times New Roman" panose="02020603050405020304" pitchFamily="18" charset="0"/>
                <a:cs typeface="Times New Roman" panose="02020603050405020304" pitchFamily="18" charset="0"/>
              </a:rPr>
              <a:t> to </a:t>
            </a:r>
            <a:r>
              <a:rPr lang="it-IT" dirty="0" err="1">
                <a:latin typeface="Times New Roman" panose="02020603050405020304" pitchFamily="18" charset="0"/>
                <a:cs typeface="Times New Roman" panose="02020603050405020304" pitchFamily="18" charset="0"/>
              </a:rPr>
              <a:t>myself</a:t>
            </a:r>
            <a:r>
              <a:rPr lang="it-IT" dirty="0">
                <a:latin typeface="Times New Roman" panose="02020603050405020304" pitchFamily="18" charset="0"/>
                <a:cs typeface="Times New Roman" panose="02020603050405020304" pitchFamily="18" charset="0"/>
              </a:rPr>
              <a:t> to </a:t>
            </a:r>
            <a:r>
              <a:rPr lang="it-IT" dirty="0" err="1">
                <a:latin typeface="Times New Roman" panose="02020603050405020304" pitchFamily="18" charset="0"/>
                <a:cs typeface="Times New Roman" panose="02020603050405020304" pitchFamily="18" charset="0"/>
              </a:rPr>
              <a:t>impart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is</a:t>
            </a:r>
            <a:r>
              <a:rPr lang="it-IT" dirty="0">
                <a:latin typeface="Times New Roman" panose="02020603050405020304" pitchFamily="18" charset="0"/>
                <a:cs typeface="Times New Roman" panose="02020603050405020304" pitchFamily="18" charset="0"/>
              </a:rPr>
              <a:t> of a </a:t>
            </a:r>
            <a:r>
              <a:rPr lang="it-IT" dirty="0" err="1">
                <a:latin typeface="Times New Roman" panose="02020603050405020304" pitchFamily="18" charset="0"/>
                <a:cs typeface="Times New Roman" panose="02020603050405020304" pitchFamily="18" charset="0"/>
              </a:rPr>
              <a:t>kind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very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different</a:t>
            </a:r>
            <a:r>
              <a:rPr lang="it-IT" dirty="0">
                <a:latin typeface="Times New Roman" panose="02020603050405020304" pitchFamily="18" charset="0"/>
                <a:cs typeface="Times New Roman" panose="02020603050405020304" pitchFamily="18" charset="0"/>
              </a:rPr>
              <a:t> from </a:t>
            </a:r>
            <a:r>
              <a:rPr lang="it-IT" dirty="0" err="1">
                <a:latin typeface="Times New Roman" panose="02020603050405020304" pitchFamily="18" charset="0"/>
                <a:cs typeface="Times New Roman" panose="02020603050405020304" pitchFamily="18" charset="0"/>
              </a:rPr>
              <a:t>that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which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supposed</a:t>
            </a:r>
            <a:r>
              <a:rPr lang="it-IT" dirty="0">
                <a:latin typeface="Times New Roman" panose="02020603050405020304" pitchFamily="18" charset="0"/>
                <a:cs typeface="Times New Roman" panose="02020603050405020304" pitchFamily="18" charset="0"/>
              </a:rPr>
              <a:t> by </a:t>
            </a:r>
            <a:r>
              <a:rPr lang="it-IT" dirty="0" err="1">
                <a:latin typeface="Times New Roman" panose="02020603050405020304" pitchFamily="18" charset="0"/>
                <a:cs typeface="Times New Roman" panose="02020603050405020304" pitchFamily="18" charset="0"/>
              </a:rPr>
              <a:t>many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persons</a:t>
            </a:r>
            <a:r>
              <a:rPr lang="it-IT" dirty="0">
                <a:latin typeface="Times New Roman" panose="02020603050405020304" pitchFamily="18" charset="0"/>
                <a:cs typeface="Times New Roman" panose="02020603050405020304" pitchFamily="18" charset="0"/>
              </a:rPr>
              <a:t> to be the </a:t>
            </a:r>
            <a:r>
              <a:rPr lang="it-IT" dirty="0" err="1">
                <a:latin typeface="Times New Roman" panose="02020603050405020304" pitchFamily="18" charset="0"/>
                <a:cs typeface="Times New Roman" panose="02020603050405020304" pitchFamily="18" charset="0"/>
              </a:rPr>
              <a:t>proper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object</a:t>
            </a:r>
            <a:r>
              <a:rPr lang="it-IT" dirty="0">
                <a:latin typeface="Times New Roman" panose="02020603050405020304" pitchFamily="18" charset="0"/>
                <a:cs typeface="Times New Roman" panose="02020603050405020304" pitchFamily="18" charset="0"/>
              </a:rPr>
              <a:t> of </a:t>
            </a:r>
            <a:r>
              <a:rPr lang="it-IT" dirty="0" err="1">
                <a:latin typeface="Times New Roman" panose="02020603050405020304" pitchFamily="18" charset="0"/>
                <a:cs typeface="Times New Roman" panose="02020603050405020304" pitchFamily="18" charset="0"/>
              </a:rPr>
              <a:t>poetry</a:t>
            </a: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Cf</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La scienza nuova </a:t>
            </a:r>
            <a:r>
              <a:rPr lang="it-IT" dirty="0">
                <a:latin typeface="Times New Roman" panose="02020603050405020304" pitchFamily="18" charset="0"/>
                <a:cs typeface="Times New Roman" panose="02020603050405020304" pitchFamily="18" charset="0"/>
              </a:rPr>
              <a:t>(1725)</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Giambattista Vico</a:t>
            </a:r>
          </a:p>
          <a:p>
            <a:r>
              <a:rPr lang="it-IT" dirty="0" err="1">
                <a:latin typeface="Times New Roman" panose="02020603050405020304" pitchFamily="18" charset="0"/>
                <a:cs typeface="Times New Roman" panose="02020603050405020304" pitchFamily="18" charset="0"/>
              </a:rPr>
              <a:t>Cf</a:t>
            </a:r>
            <a:r>
              <a:rPr lang="it-IT"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Émile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ou</a:t>
            </a:r>
            <a:r>
              <a:rPr lang="it-IT" i="1" dirty="0">
                <a:latin typeface="Times New Roman" panose="02020603050405020304" pitchFamily="18" charset="0"/>
                <a:cs typeface="Times New Roman" panose="02020603050405020304" pitchFamily="18" charset="0"/>
              </a:rPr>
              <a:t> De l’</a:t>
            </a:r>
            <a:r>
              <a:rPr lang="it-IT" i="1" dirty="0" err="1">
                <a:latin typeface="Times New Roman" panose="02020603050405020304" pitchFamily="18" charset="0"/>
                <a:cs typeface="Times New Roman" panose="02020603050405020304" pitchFamily="18" charset="0"/>
              </a:rPr>
              <a:t>éducation</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(176)</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Jean-Jacques Rousseau</a:t>
            </a:r>
          </a:p>
          <a:p>
            <a:r>
              <a:rPr lang="it-IT" dirty="0" err="1">
                <a:latin typeface="Times New Roman" panose="02020603050405020304" pitchFamily="18" charset="0"/>
                <a:cs typeface="Times New Roman" panose="02020603050405020304" pitchFamily="18" charset="0"/>
              </a:rPr>
              <a:t>Cf</a:t>
            </a:r>
            <a:r>
              <a:rPr lang="it-IT" dirty="0">
                <a:latin typeface="Times New Roman" panose="02020603050405020304" pitchFamily="18" charset="0"/>
                <a:cs typeface="Times New Roman" panose="02020603050405020304" pitchFamily="18" charset="0"/>
              </a:rPr>
              <a:t>. Von </a:t>
            </a:r>
            <a:r>
              <a:rPr lang="it-IT" dirty="0" err="1">
                <a:latin typeface="Times New Roman" panose="02020603050405020304" pitchFamily="18" charset="0"/>
                <a:cs typeface="Times New Roman" panose="02020603050405020304" pitchFamily="18" charset="0"/>
              </a:rPr>
              <a:t>deutscher</a:t>
            </a:r>
            <a:r>
              <a:rPr lang="it-IT" dirty="0">
                <a:latin typeface="Times New Roman" panose="02020603050405020304" pitchFamily="18" charset="0"/>
                <a:cs typeface="Times New Roman" panose="02020603050405020304" pitchFamily="18" charset="0"/>
              </a:rPr>
              <a:t> Art und </a:t>
            </a:r>
            <a:r>
              <a:rPr lang="it-IT" dirty="0" err="1">
                <a:latin typeface="Times New Roman" panose="02020603050405020304" pitchFamily="18" charset="0"/>
                <a:cs typeface="Times New Roman" panose="02020603050405020304" pitchFamily="18" charset="0"/>
              </a:rPr>
              <a:t>Kunst</a:t>
            </a:r>
            <a:r>
              <a:rPr lang="it-IT" dirty="0">
                <a:latin typeface="Times New Roman" panose="02020603050405020304" pitchFamily="18" charset="0"/>
                <a:cs typeface="Times New Roman" panose="02020603050405020304" pitchFamily="18" charset="0"/>
              </a:rPr>
              <a:t> (1773) di Johann </a:t>
            </a:r>
            <a:r>
              <a:rPr lang="it-IT" dirty="0" err="1">
                <a:latin typeface="Times New Roman" panose="02020603050405020304" pitchFamily="18" charset="0"/>
                <a:cs typeface="Times New Roman" panose="02020603050405020304" pitchFamily="18" charset="0"/>
              </a:rPr>
              <a:t>Gottfried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Herder</a:t>
            </a:r>
            <a:r>
              <a:rPr lang="it-IT"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694461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B788EF-031F-8E4B-8759-E7A5FF2982C5}"/>
              </a:ext>
            </a:extLst>
          </p:cNvPr>
          <p:cNvSpPr>
            <a:spLocks noGrp="1"/>
          </p:cNvSpPr>
          <p:nvPr>
            <p:ph type="title"/>
          </p:nvPr>
        </p:nvSpPr>
        <p:spPr>
          <a:xfrm>
            <a:off x="838200" y="-213609"/>
            <a:ext cx="10515600" cy="1325563"/>
          </a:xfrm>
        </p:spPr>
        <p:txBody>
          <a:bodyPr/>
          <a:lstStyle/>
          <a:p>
            <a:r>
              <a:rPr lang="it-IT" b="1" dirty="0">
                <a:latin typeface="Times New Roman" panose="02020603050405020304" pitchFamily="18" charset="0"/>
                <a:cs typeface="Times New Roman" panose="02020603050405020304" pitchFamily="18" charset="0"/>
              </a:rPr>
              <a:t>Leopardi, fase 1817-1826</a:t>
            </a:r>
          </a:p>
        </p:txBody>
      </p:sp>
      <p:sp>
        <p:nvSpPr>
          <p:cNvPr id="3" name="Segnaposto contenuto 2">
            <a:extLst>
              <a:ext uri="{FF2B5EF4-FFF2-40B4-BE49-F238E27FC236}">
                <a16:creationId xmlns:a16="http://schemas.microsoft.com/office/drawing/2014/main" id="{2C55A8FD-5611-974C-A40B-7937A11E4E79}"/>
              </a:ext>
            </a:extLst>
          </p:cNvPr>
          <p:cNvSpPr>
            <a:spLocks noGrp="1"/>
          </p:cNvSpPr>
          <p:nvPr>
            <p:ph idx="1"/>
          </p:nvPr>
        </p:nvSpPr>
        <p:spPr>
          <a:xfrm>
            <a:off x="324091" y="1111954"/>
            <a:ext cx="11180180" cy="4351338"/>
          </a:xfrm>
        </p:spPr>
        <p:txBody>
          <a:bodyPr>
            <a:noAutofit/>
          </a:bodyPr>
          <a:lstStyle/>
          <a:p>
            <a:r>
              <a:rPr lang="it-IT" sz="2300" dirty="0">
                <a:latin typeface="Times New Roman" panose="02020603050405020304" pitchFamily="18" charset="0"/>
                <a:cs typeface="Times New Roman" panose="02020603050405020304" pitchFamily="18" charset="0"/>
              </a:rPr>
              <a:t>poesie brevi di argomento autobiografico non sono considerate un genere autonomo e unitario</a:t>
            </a:r>
          </a:p>
          <a:p>
            <a:r>
              <a:rPr lang="it-IT" sz="2300" dirty="0">
                <a:latin typeface="Times New Roman" panose="02020603050405020304" pitchFamily="18" charset="0"/>
                <a:cs typeface="Times New Roman" panose="02020603050405020304" pitchFamily="18" charset="0"/>
              </a:rPr>
              <a:t>1824: </a:t>
            </a:r>
            <a:r>
              <a:rPr lang="it-IT" sz="2300" i="1" dirty="0">
                <a:latin typeface="Times New Roman" panose="02020603050405020304" pitchFamily="18" charset="0"/>
                <a:cs typeface="Times New Roman" panose="02020603050405020304" pitchFamily="18" charset="0"/>
              </a:rPr>
              <a:t>Canzoni</a:t>
            </a:r>
            <a:r>
              <a:rPr lang="it-IT" sz="2300" dirty="0">
                <a:latin typeface="Times New Roman" panose="02020603050405020304" pitchFamily="18" charset="0"/>
                <a:cs typeface="Times New Roman" panose="02020603050405020304" pitchFamily="18" charset="0"/>
              </a:rPr>
              <a:t>, Bologna, Nobili;</a:t>
            </a:r>
          </a:p>
          <a:p>
            <a:r>
              <a:rPr lang="it-IT" sz="2300" dirty="0">
                <a:latin typeface="Times New Roman" panose="02020603050405020304" pitchFamily="18" charset="0"/>
                <a:cs typeface="Times New Roman" panose="02020603050405020304" pitchFamily="18" charset="0"/>
              </a:rPr>
              <a:t>1825-1826: serie degli idilli (1819-1821), «Il Nuovo Ricoglitore»</a:t>
            </a:r>
          </a:p>
          <a:p>
            <a:r>
              <a:rPr lang="it-IT" sz="2300" dirty="0">
                <a:latin typeface="Times New Roman" panose="02020603050405020304" pitchFamily="18" charset="0"/>
                <a:cs typeface="Times New Roman" panose="02020603050405020304" pitchFamily="18" charset="0"/>
              </a:rPr>
              <a:t>1826: </a:t>
            </a:r>
            <a:r>
              <a:rPr lang="it-IT" sz="2300" i="1" dirty="0">
                <a:latin typeface="Times New Roman" panose="02020603050405020304" pitchFamily="18" charset="0"/>
                <a:cs typeface="Times New Roman" panose="02020603050405020304" pitchFamily="18" charset="0"/>
              </a:rPr>
              <a:t>Versi</a:t>
            </a:r>
            <a:r>
              <a:rPr lang="it-IT" sz="2300" dirty="0">
                <a:latin typeface="Times New Roman" panose="02020603050405020304" pitchFamily="18" charset="0"/>
                <a:cs typeface="Times New Roman" panose="02020603050405020304" pitchFamily="18" charset="0"/>
              </a:rPr>
              <a:t>, Bologna, Stamperia delle Muse;</a:t>
            </a:r>
          </a:p>
          <a:p>
            <a:r>
              <a:rPr lang="it-IT" sz="2300" dirty="0">
                <a:latin typeface="Times New Roman" panose="02020603050405020304" pitchFamily="18" charset="0"/>
                <a:cs typeface="Times New Roman" panose="02020603050405020304" pitchFamily="18" charset="0"/>
              </a:rPr>
              <a:t>Lirica: accezione ristretta, secondo i modelli di Orazio, di Petrarca (poeta civile e classico, non Canzoniere) e dei poeti Sei-Settecento che scrivono odi e canzoni di argomento pubblico</a:t>
            </a:r>
          </a:p>
          <a:p>
            <a:r>
              <a:rPr lang="it-IT" sz="2300" i="1" dirty="0">
                <a:latin typeface="Times New Roman" panose="02020603050405020304" pitchFamily="18" charset="0"/>
                <a:cs typeface="Times New Roman" panose="02020603050405020304" pitchFamily="18" charset="0"/>
              </a:rPr>
              <a:t>Zibaldone</a:t>
            </a:r>
            <a:r>
              <a:rPr lang="it-IT" sz="2300" dirty="0">
                <a:latin typeface="Times New Roman" panose="02020603050405020304" pitchFamily="18" charset="0"/>
                <a:cs typeface="Times New Roman" panose="02020603050405020304" pitchFamily="18" charset="0"/>
              </a:rPr>
              <a:t> 15 dicembre 1826, svolta estetica: tripartizione dei generi letterari, lirica genere «primigenio di tutti» e di «rango più nobile», «vera e propria poesia in tutta la sua estensione», «espressione libera e schietta di qualunque affetto vivo e ben sentito dell’uomo», «poesia per essenza» e «ispirazione»</a:t>
            </a:r>
          </a:p>
        </p:txBody>
      </p:sp>
    </p:spTree>
    <p:extLst>
      <p:ext uri="{BB962C8B-B14F-4D97-AF65-F5344CB8AC3E}">
        <p14:creationId xmlns:p14="http://schemas.microsoft.com/office/powerpoint/2010/main" val="3004301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0685C9-60BF-32C3-691F-314635E3E7AF}"/>
              </a:ext>
            </a:extLst>
          </p:cNvPr>
          <p:cNvSpPr>
            <a:spLocks noGrp="1"/>
          </p:cNvSpPr>
          <p:nvPr>
            <p:ph type="title"/>
          </p:nvPr>
        </p:nvSpPr>
        <p:spPr/>
        <p:txBody>
          <a:bodyPr/>
          <a:lstStyle/>
          <a:p>
            <a:r>
              <a:rPr lang="it-IT" dirty="0">
                <a:latin typeface="Times New Roman" panose="02020603050405020304" pitchFamily="18" charset="0"/>
                <a:cs typeface="Times New Roman" panose="02020603050405020304" pitchFamily="18" charset="0"/>
              </a:rPr>
              <a:t>Tre assiomi	</a:t>
            </a:r>
          </a:p>
        </p:txBody>
      </p:sp>
      <p:sp>
        <p:nvSpPr>
          <p:cNvPr id="3" name="Segnaposto contenuto 2">
            <a:extLst>
              <a:ext uri="{FF2B5EF4-FFF2-40B4-BE49-F238E27FC236}">
                <a16:creationId xmlns:a16="http://schemas.microsoft.com/office/drawing/2014/main" id="{6D71157E-E3FF-5606-45B0-E4375942DC7B}"/>
              </a:ext>
            </a:extLst>
          </p:cNvPr>
          <p:cNvSpPr>
            <a:spLocks noGrp="1"/>
          </p:cNvSpPr>
          <p:nvPr>
            <p:ph idx="1"/>
          </p:nvPr>
        </p:nvSpPr>
        <p:spPr/>
        <p:txBody>
          <a:bodyPr>
            <a:normAutofit fontScale="62500" lnSpcReduction="20000"/>
          </a:bodyPr>
          <a:lstStyle/>
          <a:p>
            <a:r>
              <a:rPr lang="it-IT" dirty="0">
                <a:latin typeface="Times New Roman" panose="02020603050405020304" pitchFamily="18" charset="0"/>
                <a:cs typeface="Times New Roman" panose="02020603050405020304" pitchFamily="18" charset="0"/>
              </a:rPr>
              <a:t>Primo Levi (1919-1987): «Io credo che si possa fare poesia dopo Auschwitz, ma non si possa fare poesia dimenticando Auschwitz. Una poesia oggi di tipo decadente, di tipo intimistico, di tipo sentimentale, non è che sia proibita, però suona stonata»</a:t>
            </a:r>
          </a:p>
          <a:p>
            <a:r>
              <a:rPr lang="it-IT" dirty="0">
                <a:latin typeface="Times New Roman" panose="02020603050405020304" pitchFamily="18" charset="0"/>
                <a:cs typeface="Times New Roman" panose="02020603050405020304" pitchFamily="18" charset="0"/>
              </a:rPr>
              <a:t>Theodor </a:t>
            </a:r>
            <a:r>
              <a:rPr lang="it-IT" dirty="0" err="1">
                <a:latin typeface="Times New Roman" panose="02020603050405020304" pitchFamily="18" charset="0"/>
                <a:cs typeface="Times New Roman" panose="02020603050405020304" pitchFamily="18" charset="0"/>
              </a:rPr>
              <a:t>Wiesengrund</a:t>
            </a:r>
            <a:r>
              <a:rPr lang="it-IT" dirty="0">
                <a:latin typeface="Times New Roman" panose="02020603050405020304" pitchFamily="18" charset="0"/>
                <a:cs typeface="Times New Roman" panose="02020603050405020304" pitchFamily="18" charset="0"/>
              </a:rPr>
              <a:t> Adorno (1903-1969): «La critica della cultura si trova dinnanzi all’ultimo stadio di cultura e barbarie. Scrivere una poesia dopo Auschwitz è barbaro e ciò avvelena anche la stessa consapevolezza del perché è divenuto impossibile scrivere oggi poesie» (</a:t>
            </a:r>
            <a:r>
              <a:rPr lang="it-IT" i="1" dirty="0">
                <a:latin typeface="Times New Roman" panose="02020603050405020304" pitchFamily="18" charset="0"/>
                <a:cs typeface="Times New Roman" panose="02020603050405020304" pitchFamily="18" charset="0"/>
              </a:rPr>
              <a:t>Cultura e barbarie</a:t>
            </a:r>
            <a:r>
              <a:rPr lang="it-IT" dirty="0">
                <a:latin typeface="Times New Roman" panose="02020603050405020304" pitchFamily="18" charset="0"/>
                <a:cs typeface="Times New Roman" panose="02020603050405020304" pitchFamily="18" charset="0"/>
              </a:rPr>
              <a:t>, 1949)</a:t>
            </a:r>
          </a:p>
          <a:p>
            <a:r>
              <a:rPr lang="it-IT" dirty="0">
                <a:latin typeface="Times New Roman" panose="02020603050405020304" pitchFamily="18" charset="0"/>
                <a:cs typeface="Times New Roman" panose="02020603050405020304" pitchFamily="18" charset="0"/>
              </a:rPr>
              <a:t>Paul Celan: «Nessuna poesia dopo Auschwitz: qual è la concezione della poesia posta sotto accusa? La presunzione di chi ha il coraggio, ipoteticamente-speculativamente, di considerare o raccontare Auschwitz dalla prospettiva dell’usignolo oppure del tordo» (aforisma, in </a:t>
            </a:r>
            <a:r>
              <a:rPr lang="it-IT" i="1" dirty="0">
                <a:latin typeface="Times New Roman" panose="02020603050405020304" pitchFamily="18" charset="0"/>
                <a:cs typeface="Times New Roman" panose="02020603050405020304" pitchFamily="18" charset="0"/>
              </a:rPr>
              <a:t>Microliti</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«Il dolore incessante ha tanto diritto di esprimersi quanto il martirizzato di urlare. Perciò forse è falso aver detto che dopo Auschwitz non si può più scrivere una poesia […] L’arte che non è più affatto possibile se non riflessa, cioè presa se non come un problema, deve da sé rinunciare alla serenità. E la costringono innanzitutto gli avvenimenti più recenti, il dire che dopo Auschwitz non si possono più scrivere poesie non ha validità assoluta, è però certo che dopo Auschwitz, poiché esso è stato e resta possibile per un tempo imprevedibile, non ci si può più immaginare un’arte serena» (Adorno, </a:t>
            </a:r>
            <a:r>
              <a:rPr lang="it-IT" i="1" dirty="0">
                <a:latin typeface="Times New Roman" panose="02020603050405020304" pitchFamily="18" charset="0"/>
                <a:cs typeface="Times New Roman" panose="02020603050405020304" pitchFamily="18" charset="0"/>
              </a:rPr>
              <a:t>Dialettica negativa</a:t>
            </a:r>
            <a:r>
              <a:rPr lang="it-IT" dirty="0">
                <a:latin typeface="Times New Roman" panose="02020603050405020304" pitchFamily="18" charset="0"/>
                <a:cs typeface="Times New Roman" panose="02020603050405020304" pitchFamily="18" charset="0"/>
              </a:rPr>
              <a:t>, 1966)</a:t>
            </a:r>
          </a:p>
          <a:p>
            <a:endParaRPr lang="it-IT" dirty="0">
              <a:latin typeface="Times New Roman" panose="02020603050405020304" pitchFamily="18" charset="0"/>
              <a:cs typeface="Times New Roman" panose="02020603050405020304" pitchFamily="18" charset="0"/>
            </a:endParaRPr>
          </a:p>
          <a:p>
            <a:r>
              <a:rPr lang="it-IT" i="1" dirty="0">
                <a:latin typeface="Times New Roman" panose="02020603050405020304" pitchFamily="18" charset="0"/>
                <a:cs typeface="Times New Roman" panose="02020603050405020304" pitchFamily="18" charset="0"/>
              </a:rPr>
              <a:t>Se questo è un uomo</a:t>
            </a:r>
            <a:r>
              <a:rPr lang="it-IT" dirty="0">
                <a:latin typeface="Times New Roman" panose="02020603050405020304" pitchFamily="18" charset="0"/>
                <a:cs typeface="Times New Roman" panose="02020603050405020304" pitchFamily="18" charset="0"/>
              </a:rPr>
              <a:t>: 1947 vs. 1958</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13131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95A407-9E52-E644-85C1-895770F01020}"/>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Fase 1828-1831</a:t>
            </a:r>
          </a:p>
        </p:txBody>
      </p:sp>
      <p:sp>
        <p:nvSpPr>
          <p:cNvPr id="3" name="Segnaposto contenuto 2">
            <a:extLst>
              <a:ext uri="{FF2B5EF4-FFF2-40B4-BE49-F238E27FC236}">
                <a16:creationId xmlns:a16="http://schemas.microsoft.com/office/drawing/2014/main" id="{4BF35B0D-0A12-6549-9EF3-9E24E91B202F}"/>
              </a:ext>
            </a:extLst>
          </p:cNvPr>
          <p:cNvSpPr>
            <a:spLocks noGrp="1"/>
          </p:cNvSpPr>
          <p:nvPr>
            <p:ph idx="1"/>
          </p:nvPr>
        </p:nvSpPr>
        <p:spPr/>
        <p:txBody>
          <a:bodyPr>
            <a:normAutofit fontScale="85000" lnSpcReduction="20000"/>
          </a:bodyPr>
          <a:lstStyle/>
          <a:p>
            <a:r>
              <a:rPr lang="it-IT" i="1" dirty="0">
                <a:latin typeface="Times New Roman" panose="02020603050405020304" pitchFamily="18" charset="0"/>
                <a:cs typeface="Times New Roman" panose="02020603050405020304" pitchFamily="18" charset="0"/>
              </a:rPr>
              <a:t>Zibaldone</a:t>
            </a:r>
            <a:r>
              <a:rPr lang="it-IT" dirty="0">
                <a:latin typeface="Times New Roman" panose="02020603050405020304" pitchFamily="18" charset="0"/>
                <a:cs typeface="Times New Roman" panose="02020603050405020304" pitchFamily="18" charset="0"/>
              </a:rPr>
              <a:t> 10 settembre 1828: Il poeta non imita la natura: ben è vero che la natura parla dentro di lui e per la sua bocca. Così il poeta non è un imitatore se non di se stesso. Quando colla imitazione egli esce veramente da se medesimo, quella propriamente non è più poesia, facoltà divina; quella è un’arta umana; è prosa, malgrado il verso e il linguaggio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Poesia è estranea a convenzione e all’artificio, irriducibile allo schema della </a:t>
            </a:r>
            <a:r>
              <a:rPr lang="it-IT" dirty="0" err="1">
                <a:latin typeface="Times New Roman" panose="02020603050405020304" pitchFamily="18" charset="0"/>
                <a:cs typeface="Times New Roman" panose="02020603050405020304" pitchFamily="18" charset="0"/>
              </a:rPr>
              <a:t>mimesis</a:t>
            </a:r>
            <a:r>
              <a:rPr lang="it-IT" dirty="0">
                <a:latin typeface="Times New Roman" panose="02020603050405020304" pitchFamily="18" charset="0"/>
                <a:cs typeface="Times New Roman" panose="02020603050405020304" pitchFamily="18" charset="0"/>
              </a:rPr>
              <a:t>, è immediatezza, un furore divino di cui il poeta è custode</a:t>
            </a:r>
          </a:p>
          <a:p>
            <a:r>
              <a:rPr lang="it-IT" dirty="0">
                <a:latin typeface="Times New Roman" panose="02020603050405020304" pitchFamily="18" charset="0"/>
                <a:cs typeface="Times New Roman" panose="02020603050405020304" pitchFamily="18" charset="0"/>
              </a:rPr>
              <a:t>Stagione pisano-recanatese: periodo degli accidenti della vita privata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1831: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Firenze, Piatti (tema e rema non tradizionali)</a:t>
            </a:r>
          </a:p>
          <a:p>
            <a:r>
              <a:rPr lang="it-IT" dirty="0">
                <a:latin typeface="Times New Roman" panose="02020603050405020304" pitchFamily="18" charset="0"/>
                <a:cs typeface="Times New Roman" panose="02020603050405020304" pitchFamily="18" charset="0"/>
              </a:rPr>
              <a:t>1835: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Napoli, </a:t>
            </a:r>
            <a:r>
              <a:rPr lang="it-IT" dirty="0" err="1">
                <a:latin typeface="Times New Roman" panose="02020603050405020304" pitchFamily="18" charset="0"/>
                <a:cs typeface="Times New Roman" panose="02020603050405020304" pitchFamily="18" charset="0"/>
              </a:rPr>
              <a:t>Starita</a:t>
            </a:r>
            <a:r>
              <a:rPr lang="it-IT"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1845: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Firenze, Le </a:t>
            </a:r>
            <a:r>
              <a:rPr lang="it-IT" dirty="0" err="1">
                <a:latin typeface="Times New Roman" panose="02020603050405020304" pitchFamily="18" charset="0"/>
                <a:cs typeface="Times New Roman" panose="02020603050405020304" pitchFamily="18" charset="0"/>
              </a:rPr>
              <a:t>Monnier</a:t>
            </a: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21810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B788EF-031F-8E4B-8759-E7A5FF2982C5}"/>
              </a:ext>
            </a:extLst>
          </p:cNvPr>
          <p:cNvSpPr>
            <a:spLocks noGrp="1"/>
          </p:cNvSpPr>
          <p:nvPr>
            <p:ph type="title"/>
          </p:nvPr>
        </p:nvSpPr>
        <p:spPr>
          <a:xfrm>
            <a:off x="838200" y="-213609"/>
            <a:ext cx="10515600" cy="1325563"/>
          </a:xfrm>
        </p:spPr>
        <p:txBody>
          <a:bodyPr>
            <a:normAutofit/>
          </a:bodyPr>
          <a:lstStyle/>
          <a:p>
            <a:pPr algn="ctr"/>
            <a:r>
              <a:rPr lang="it-IT" sz="3500" b="1" dirty="0">
                <a:latin typeface="Times New Roman" panose="02020603050405020304" pitchFamily="18" charset="0"/>
                <a:cs typeface="Times New Roman" panose="02020603050405020304" pitchFamily="18" charset="0"/>
              </a:rPr>
              <a:t>Leopardi, fase 1817-1826: </a:t>
            </a:r>
            <a:br>
              <a:rPr lang="it-IT" sz="3500" b="1" dirty="0">
                <a:latin typeface="Times New Roman" panose="02020603050405020304" pitchFamily="18" charset="0"/>
                <a:cs typeface="Times New Roman" panose="02020603050405020304" pitchFamily="18" charset="0"/>
              </a:rPr>
            </a:br>
            <a:r>
              <a:rPr lang="it-IT" sz="3500" b="1" dirty="0">
                <a:latin typeface="Times New Roman" panose="02020603050405020304" pitchFamily="18" charset="0"/>
                <a:cs typeface="Times New Roman" panose="02020603050405020304" pitchFamily="18" charset="0"/>
              </a:rPr>
              <a:t>dall’erudizione al bello</a:t>
            </a:r>
          </a:p>
        </p:txBody>
      </p:sp>
      <p:sp>
        <p:nvSpPr>
          <p:cNvPr id="3" name="Segnaposto contenuto 2">
            <a:extLst>
              <a:ext uri="{FF2B5EF4-FFF2-40B4-BE49-F238E27FC236}">
                <a16:creationId xmlns:a16="http://schemas.microsoft.com/office/drawing/2014/main" id="{2C55A8FD-5611-974C-A40B-7937A11E4E79}"/>
              </a:ext>
            </a:extLst>
          </p:cNvPr>
          <p:cNvSpPr>
            <a:spLocks noGrp="1"/>
          </p:cNvSpPr>
          <p:nvPr>
            <p:ph idx="1"/>
          </p:nvPr>
        </p:nvSpPr>
        <p:spPr>
          <a:xfrm>
            <a:off x="173620" y="684442"/>
            <a:ext cx="11180180" cy="4351338"/>
          </a:xfrm>
        </p:spPr>
        <p:txBody>
          <a:bodyPr>
            <a:noAutofit/>
          </a:bodyPr>
          <a:lstStyle/>
          <a:p>
            <a:r>
              <a:rPr lang="it-IT" sz="2300" dirty="0">
                <a:latin typeface="Times New Roman" panose="02020603050405020304" pitchFamily="18" charset="0"/>
                <a:cs typeface="Times New Roman" panose="02020603050405020304" pitchFamily="18" charset="0"/>
              </a:rPr>
              <a:t>poesie brevi di argomento autobiografico non sono considerate un genere autonomo e unitario</a:t>
            </a:r>
          </a:p>
          <a:p>
            <a:r>
              <a:rPr lang="it-IT" sz="2300" dirty="0">
                <a:latin typeface="Times New Roman" panose="02020603050405020304" pitchFamily="18" charset="0"/>
                <a:cs typeface="Times New Roman" panose="02020603050405020304" pitchFamily="18" charset="0"/>
              </a:rPr>
              <a:t>1824: </a:t>
            </a:r>
            <a:r>
              <a:rPr lang="it-IT" sz="2300" i="1" dirty="0">
                <a:latin typeface="Times New Roman" panose="02020603050405020304" pitchFamily="18" charset="0"/>
                <a:cs typeface="Times New Roman" panose="02020603050405020304" pitchFamily="18" charset="0"/>
              </a:rPr>
              <a:t>Canzoni</a:t>
            </a:r>
            <a:r>
              <a:rPr lang="it-IT" sz="2300" dirty="0">
                <a:latin typeface="Times New Roman" panose="02020603050405020304" pitchFamily="18" charset="0"/>
                <a:cs typeface="Times New Roman" panose="02020603050405020304" pitchFamily="18" charset="0"/>
              </a:rPr>
              <a:t>, Bologna, Nobili (</a:t>
            </a:r>
            <a:r>
              <a:rPr lang="it-IT" sz="2300" i="1" dirty="0">
                <a:latin typeface="Times New Roman" panose="02020603050405020304" pitchFamily="18" charset="0"/>
                <a:cs typeface="Times New Roman" panose="02020603050405020304" pitchFamily="18" charset="0"/>
              </a:rPr>
              <a:t>Per una donna inferma di malattia lunga e mortale</a:t>
            </a:r>
            <a:r>
              <a:rPr lang="it-IT" sz="2300" dirty="0">
                <a:latin typeface="Times New Roman" panose="02020603050405020304" pitchFamily="18" charset="0"/>
                <a:cs typeface="Times New Roman" panose="02020603050405020304" pitchFamily="18" charset="0"/>
              </a:rPr>
              <a:t>,</a:t>
            </a:r>
            <a:r>
              <a:rPr lang="it-IT" sz="2300" i="1" dirty="0">
                <a:latin typeface="Times New Roman" panose="02020603050405020304" pitchFamily="18" charset="0"/>
                <a:cs typeface="Times New Roman" panose="02020603050405020304" pitchFamily="18" charset="0"/>
              </a:rPr>
              <a:t> Nella morte di una donna fatta trucidare col suo portato dal corruttore per mano di un chirurgo</a:t>
            </a:r>
            <a:r>
              <a:rPr lang="it-IT" sz="2300" dirty="0">
                <a:latin typeface="Times New Roman" panose="02020603050405020304" pitchFamily="18" charset="0"/>
                <a:cs typeface="Times New Roman" panose="02020603050405020304" pitchFamily="18" charset="0"/>
              </a:rPr>
              <a:t>,</a:t>
            </a:r>
            <a:r>
              <a:rPr lang="it-IT" sz="2300" i="1" dirty="0">
                <a:latin typeface="Times New Roman" panose="02020603050405020304" pitchFamily="18" charset="0"/>
                <a:cs typeface="Times New Roman" panose="02020603050405020304" pitchFamily="18" charset="0"/>
              </a:rPr>
              <a:t> Ad Angelo Mai</a:t>
            </a:r>
            <a:r>
              <a:rPr lang="it-IT" sz="2300" dirty="0">
                <a:latin typeface="Times New Roman" panose="02020603050405020304" pitchFamily="18" charset="0"/>
                <a:cs typeface="Times New Roman" panose="02020603050405020304" pitchFamily="18" charset="0"/>
              </a:rPr>
              <a:t>);</a:t>
            </a:r>
          </a:p>
          <a:p>
            <a:r>
              <a:rPr lang="it-IT" sz="2300" dirty="0">
                <a:latin typeface="Times New Roman" panose="02020603050405020304" pitchFamily="18" charset="0"/>
                <a:cs typeface="Times New Roman" panose="02020603050405020304" pitchFamily="18" charset="0"/>
              </a:rPr>
              <a:t>1825-1826: serie degli idilli (1819-1821), «Il Nuovo Ricoglitore» (</a:t>
            </a:r>
            <a:r>
              <a:rPr lang="it-IT" sz="2300" i="1" dirty="0">
                <a:latin typeface="Times New Roman" panose="02020603050405020304" pitchFamily="18" charset="0"/>
                <a:cs typeface="Times New Roman" panose="02020603050405020304" pitchFamily="18" charset="0"/>
              </a:rPr>
              <a:t>L’infinito</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La sera del dì di festa</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Alla luna</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Il sogno</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Lo spavento notturno</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La vita solitaria</a:t>
            </a:r>
            <a:r>
              <a:rPr lang="it-IT" sz="2300" dirty="0">
                <a:latin typeface="Times New Roman" panose="02020603050405020304" pitchFamily="18" charset="0"/>
                <a:cs typeface="Times New Roman" panose="02020603050405020304" pitchFamily="18" charset="0"/>
              </a:rPr>
              <a:t>)</a:t>
            </a:r>
          </a:p>
          <a:p>
            <a:r>
              <a:rPr lang="it-IT" sz="2300" dirty="0">
                <a:latin typeface="Times New Roman" panose="02020603050405020304" pitchFamily="18" charset="0"/>
                <a:cs typeface="Times New Roman" panose="02020603050405020304" pitchFamily="18" charset="0"/>
              </a:rPr>
              <a:t>1826: </a:t>
            </a:r>
            <a:r>
              <a:rPr lang="it-IT" sz="2300" i="1" dirty="0">
                <a:latin typeface="Times New Roman" panose="02020603050405020304" pitchFamily="18" charset="0"/>
                <a:cs typeface="Times New Roman" panose="02020603050405020304" pitchFamily="18" charset="0"/>
              </a:rPr>
              <a:t>Versi</a:t>
            </a:r>
            <a:r>
              <a:rPr lang="it-IT" sz="2300" dirty="0">
                <a:latin typeface="Times New Roman" panose="02020603050405020304" pitchFamily="18" charset="0"/>
                <a:cs typeface="Times New Roman" panose="02020603050405020304" pitchFamily="18" charset="0"/>
              </a:rPr>
              <a:t>, Bologna, Stamperia delle Muse (</a:t>
            </a:r>
            <a:r>
              <a:rPr lang="it-IT" sz="2300" i="1" dirty="0">
                <a:latin typeface="Times New Roman" panose="02020603050405020304" pitchFamily="18" charset="0"/>
                <a:cs typeface="Times New Roman" panose="02020603050405020304" pitchFamily="18" charset="0"/>
              </a:rPr>
              <a:t>Nelle nozze della sorella Paolina</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A un vincitore nel pallone</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Bruto minore</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Alla primavera o delle favole antiche</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Ultimo canto di Saffo</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Inno ai patriarchi o De' principii del genere umano</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Alla sua donna</a:t>
            </a:r>
            <a:r>
              <a:rPr lang="it-IT" sz="2300" dirty="0">
                <a:latin typeface="Times New Roman" panose="02020603050405020304" pitchFamily="18" charset="0"/>
                <a:cs typeface="Times New Roman" panose="02020603050405020304" pitchFamily="18" charset="0"/>
              </a:rPr>
              <a:t>);</a:t>
            </a:r>
          </a:p>
          <a:p>
            <a:r>
              <a:rPr lang="it-IT" sz="2300" dirty="0">
                <a:latin typeface="Times New Roman" panose="02020603050405020304" pitchFamily="18" charset="0"/>
                <a:cs typeface="Times New Roman" panose="02020603050405020304" pitchFamily="18" charset="0"/>
              </a:rPr>
              <a:t>Lirica: accezione ristretta, secondo i modelli di Orazio, di Petrarca (poeta civile e classico, non Canzoniere) e dei poeti Sei-Settecento che scrivono odi e canzoni di argomento pubblico</a:t>
            </a:r>
          </a:p>
          <a:p>
            <a:r>
              <a:rPr lang="it-IT" sz="2300" i="1" dirty="0">
                <a:latin typeface="Times New Roman" panose="02020603050405020304" pitchFamily="18" charset="0"/>
                <a:cs typeface="Times New Roman" panose="02020603050405020304" pitchFamily="18" charset="0"/>
              </a:rPr>
              <a:t>Zibaldone</a:t>
            </a:r>
            <a:r>
              <a:rPr lang="it-IT" sz="2300" dirty="0">
                <a:latin typeface="Times New Roman" panose="02020603050405020304" pitchFamily="18" charset="0"/>
                <a:cs typeface="Times New Roman" panose="02020603050405020304" pitchFamily="18" charset="0"/>
              </a:rPr>
              <a:t> 15 dicembre 1826, svolta estetica: tripartizione dei generi letterari, lirica genere «primigenio di tutti» e di «rango più nobile», «vera e propria poesia in tutta la sua estensione», «espressione libera e schietta di qualunque affetto vivo e ben sentito dell’uomo», «poesia per essenza» e «ispirazione»</a:t>
            </a:r>
          </a:p>
        </p:txBody>
      </p:sp>
    </p:spTree>
    <p:extLst>
      <p:ext uri="{BB962C8B-B14F-4D97-AF65-F5344CB8AC3E}">
        <p14:creationId xmlns:p14="http://schemas.microsoft.com/office/powerpoint/2010/main" val="12145145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BEBC1B-E957-614E-81F3-AFDD9101BA1C}"/>
              </a:ext>
            </a:extLst>
          </p:cNvPr>
          <p:cNvSpPr>
            <a:spLocks noGrp="1"/>
          </p:cNvSpPr>
          <p:nvPr>
            <p:ph type="title"/>
          </p:nvPr>
        </p:nvSpPr>
        <p:spPr>
          <a:xfrm>
            <a:off x="838200" y="365125"/>
            <a:ext cx="10515600" cy="1031875"/>
          </a:xfrm>
        </p:spPr>
        <p:txBody>
          <a:bodyPr>
            <a:normAutofit fontScale="90000"/>
          </a:bodyPr>
          <a:lstStyle/>
          <a:p>
            <a:r>
              <a:rPr lang="it-IT" b="1" dirty="0">
                <a:latin typeface="Times New Roman" panose="02020603050405020304" pitchFamily="18" charset="0"/>
                <a:cs typeface="Times New Roman" panose="02020603050405020304" pitchFamily="18" charset="0"/>
              </a:rPr>
              <a:t>Giacomo Leopardi (1798-1837) </a:t>
            </a:r>
            <a:br>
              <a:rPr lang="it-IT" dirty="0">
                <a:effectLst/>
                <a:latin typeface="Times New Roman" panose="02020603050405020304" pitchFamily="18" charset="0"/>
                <a:cs typeface="Times New Roman" panose="02020603050405020304" pitchFamily="18" charset="0"/>
              </a:rPr>
            </a:br>
            <a:endParaRPr lang="it-IT"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3E8D941A-525A-DA4C-819C-43EF1D9D29F7}"/>
              </a:ext>
            </a:extLst>
          </p:cNvPr>
          <p:cNvSpPr>
            <a:spLocks noGrp="1"/>
          </p:cNvSpPr>
          <p:nvPr>
            <p:ph idx="1"/>
          </p:nvPr>
        </p:nvSpPr>
        <p:spPr>
          <a:xfrm>
            <a:off x="165100" y="1050924"/>
            <a:ext cx="12026900" cy="5553075"/>
          </a:xfrm>
        </p:spPr>
        <p:txBody>
          <a:bodyPr>
            <a:normAutofit fontScale="92500" lnSpcReduction="20000"/>
          </a:bodyPr>
          <a:lstStyle/>
          <a:p>
            <a:r>
              <a:rPr lang="it-IT" b="1" i="1" dirty="0">
                <a:latin typeface="Times New Roman" panose="02020603050405020304" pitchFamily="18" charset="0"/>
                <a:cs typeface="Times New Roman" panose="02020603050405020304" pitchFamily="18" charset="0"/>
              </a:rPr>
              <a:t>Zibaldone </a:t>
            </a:r>
            <a:endParaRPr lang="it-IT" dirty="0">
              <a:effectLst/>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La poesia, quanto ai generi, non ha in sostanza che tre vere e grandi divisioni: lirico, epico e drammatico. Il lirico, primogenito di tutti, proprio di ogni nazione anche selvaggia; più nobile e più poetico d’ogni altro; vera e pura poesia in tutta la sua estensione; proprio d’ogni uomo anche incolto, che cerca di ricrearsi o di consolarsi col canto, e colle parole misurate in qualunque modo e coll’armonia; espressione libera e schietta di qualunque affetto vivo e ben sentito dell’uomo. (15 dicembre 1826) </a:t>
            </a:r>
          </a:p>
          <a:p>
            <a:r>
              <a:rPr lang="it-IT" dirty="0">
                <a:latin typeface="Times New Roman" panose="02020603050405020304" pitchFamily="18" charset="0"/>
                <a:cs typeface="Times New Roman" panose="02020603050405020304" pitchFamily="18" charset="0"/>
              </a:rPr>
              <a:t>Il poeta non imita la natura: ben è vero che la natura parla dentro di lui e per la sua bocca. I’ mi son un che quando Natura parla, ecc., vera definizione del poeta. Cosí il poeta non è imitatore se non di se stesso. Quando colla imitazione egli esce veramente da se medesimo, quella propriamente non è più poesia, facoltà divina; quella è un’arte umana; è prosa, malgrado il verso e il linguaggio. (10 settembre 1828) </a:t>
            </a:r>
          </a:p>
          <a:p>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Estranea all’artificio e alla convenzione </a:t>
            </a:r>
            <a:endParaRPr lang="it-IT" dirty="0">
              <a:effectLst/>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Irriducibile alla </a:t>
            </a:r>
            <a:r>
              <a:rPr lang="it-IT" b="1" dirty="0" err="1">
                <a:latin typeface="Times New Roman" panose="02020603050405020304" pitchFamily="18" charset="0"/>
                <a:cs typeface="Times New Roman" panose="02020603050405020304" pitchFamily="18" charset="0"/>
              </a:rPr>
              <a:t>mimesis</a:t>
            </a:r>
            <a:r>
              <a:rPr lang="it-IT" b="1" dirty="0">
                <a:latin typeface="Times New Roman" panose="02020603050405020304" pitchFamily="18" charset="0"/>
                <a:cs typeface="Times New Roman" panose="02020603050405020304" pitchFamily="18" charset="0"/>
              </a:rPr>
              <a:t> </a:t>
            </a:r>
            <a:endParaRPr lang="it-IT" dirty="0">
              <a:effectLst/>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Linguaggio immediato e incontrollabile </a:t>
            </a:r>
            <a:endParaRPr lang="it-IT" dirty="0">
              <a:effectLst/>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Furore divino del poeta </a:t>
            </a:r>
            <a:endParaRPr lang="it-IT" dirty="0">
              <a:effectLst/>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15364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95A407-9E52-E644-85C1-895770F01020}"/>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Fase 1828-1831</a:t>
            </a:r>
          </a:p>
        </p:txBody>
      </p:sp>
      <p:sp>
        <p:nvSpPr>
          <p:cNvPr id="3" name="Segnaposto contenuto 2">
            <a:extLst>
              <a:ext uri="{FF2B5EF4-FFF2-40B4-BE49-F238E27FC236}">
                <a16:creationId xmlns:a16="http://schemas.microsoft.com/office/drawing/2014/main" id="{4BF35B0D-0A12-6549-9EF3-9E24E91B202F}"/>
              </a:ext>
            </a:extLst>
          </p:cNvPr>
          <p:cNvSpPr>
            <a:spLocks noGrp="1"/>
          </p:cNvSpPr>
          <p:nvPr>
            <p:ph idx="1"/>
          </p:nvPr>
        </p:nvSpPr>
        <p:spPr/>
        <p:txBody>
          <a:bodyPr>
            <a:normAutofit fontScale="85000" lnSpcReduction="20000"/>
          </a:bodyPr>
          <a:lstStyle/>
          <a:p>
            <a:r>
              <a:rPr lang="it-IT" i="1" dirty="0">
                <a:latin typeface="Times New Roman" panose="02020603050405020304" pitchFamily="18" charset="0"/>
                <a:cs typeface="Times New Roman" panose="02020603050405020304" pitchFamily="18" charset="0"/>
              </a:rPr>
              <a:t>Zibaldone</a:t>
            </a:r>
            <a:r>
              <a:rPr lang="it-IT" dirty="0">
                <a:latin typeface="Times New Roman" panose="02020603050405020304" pitchFamily="18" charset="0"/>
                <a:cs typeface="Times New Roman" panose="02020603050405020304" pitchFamily="18" charset="0"/>
              </a:rPr>
              <a:t> 10 settembre 1828: Il poeta non imita la natura: ben è vero che la natura parla dentro di lui e per la sua bocca. Così il poeta non è un imitatore se non di se stesso. Quando colla imitazione egli esce veramente da se medesimo, quella propriamente non è più poesia, facoltà divina; quella è un’arta umana; è prosa, malgrado il verso e il linguaggio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Poesia è estranea a convenzione e all’artificio, irriducibile allo schema della </a:t>
            </a:r>
            <a:r>
              <a:rPr lang="it-IT" dirty="0" err="1">
                <a:latin typeface="Times New Roman" panose="02020603050405020304" pitchFamily="18" charset="0"/>
                <a:cs typeface="Times New Roman" panose="02020603050405020304" pitchFamily="18" charset="0"/>
              </a:rPr>
              <a:t>mimesis</a:t>
            </a:r>
            <a:r>
              <a:rPr lang="it-IT" dirty="0">
                <a:latin typeface="Times New Roman" panose="02020603050405020304" pitchFamily="18" charset="0"/>
                <a:cs typeface="Times New Roman" panose="02020603050405020304" pitchFamily="18" charset="0"/>
              </a:rPr>
              <a:t>, è immediatezza, un furore divino di cui il poeta è custode</a:t>
            </a:r>
          </a:p>
          <a:p>
            <a:r>
              <a:rPr lang="it-IT" dirty="0">
                <a:latin typeface="Times New Roman" panose="02020603050405020304" pitchFamily="18" charset="0"/>
                <a:cs typeface="Times New Roman" panose="02020603050405020304" pitchFamily="18" charset="0"/>
              </a:rPr>
              <a:t>Stagione pisano-recanatese: periodo degli accidenti della vita privata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1831: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Firenze, Piatti (tema e rema non tradizionali)</a:t>
            </a:r>
          </a:p>
          <a:p>
            <a:r>
              <a:rPr lang="it-IT" dirty="0">
                <a:latin typeface="Times New Roman" panose="02020603050405020304" pitchFamily="18" charset="0"/>
                <a:cs typeface="Times New Roman" panose="02020603050405020304" pitchFamily="18" charset="0"/>
              </a:rPr>
              <a:t>1835: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Napoli, </a:t>
            </a:r>
            <a:r>
              <a:rPr lang="it-IT" dirty="0" err="1">
                <a:latin typeface="Times New Roman" panose="02020603050405020304" pitchFamily="18" charset="0"/>
                <a:cs typeface="Times New Roman" panose="02020603050405020304" pitchFamily="18" charset="0"/>
              </a:rPr>
              <a:t>Starita</a:t>
            </a:r>
            <a:r>
              <a:rPr lang="it-IT"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1845: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Firenze, Le </a:t>
            </a:r>
            <a:r>
              <a:rPr lang="it-IT" dirty="0" err="1">
                <a:latin typeface="Times New Roman" panose="02020603050405020304" pitchFamily="18" charset="0"/>
                <a:cs typeface="Times New Roman" panose="02020603050405020304" pitchFamily="18" charset="0"/>
              </a:rPr>
              <a:t>Monnier</a:t>
            </a: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86232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73BC09-7223-DE4A-B12A-08ED2F65A46C}"/>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1824</a:t>
            </a:r>
          </a:p>
        </p:txBody>
      </p:sp>
      <p:sp>
        <p:nvSpPr>
          <p:cNvPr id="3" name="Segnaposto contenuto 2">
            <a:extLst>
              <a:ext uri="{FF2B5EF4-FFF2-40B4-BE49-F238E27FC236}">
                <a16:creationId xmlns:a16="http://schemas.microsoft.com/office/drawing/2014/main" id="{2D0FDFBC-9EDE-8E42-9CB7-9C4163A24A18}"/>
              </a:ext>
            </a:extLst>
          </p:cNvPr>
          <p:cNvSpPr>
            <a:spLocks noGrp="1"/>
          </p:cNvSpPr>
          <p:nvPr>
            <p:ph idx="1"/>
          </p:nvPr>
        </p:nvSpPr>
        <p:spPr/>
        <p:txBody>
          <a:bodyPr>
            <a:normAutofit fontScale="77500" lnSpcReduction="20000"/>
          </a:bodyPr>
          <a:lstStyle/>
          <a:p>
            <a:r>
              <a:rPr lang="it-IT" dirty="0">
                <a:latin typeface="Times New Roman" panose="02020603050405020304" pitchFamily="18" charset="0"/>
                <a:cs typeface="Times New Roman" panose="02020603050405020304" pitchFamily="18" charset="0"/>
              </a:rPr>
              <a:t>omogeneità dei metri (a parte l’</a:t>
            </a:r>
            <a:r>
              <a:rPr lang="it-IT" i="1" dirty="0">
                <a:latin typeface="Times New Roman" panose="02020603050405020304" pitchFamily="18" charset="0"/>
                <a:cs typeface="Times New Roman" panose="02020603050405020304" pitchFamily="18" charset="0"/>
              </a:rPr>
              <a:t>Inno ai Patriarchi</a:t>
            </a:r>
            <a:r>
              <a:rPr lang="it-IT" dirty="0">
                <a:latin typeface="Times New Roman" panose="02020603050405020304" pitchFamily="18" charset="0"/>
                <a:cs typeface="Times New Roman" panose="02020603050405020304" pitchFamily="18" charset="0"/>
              </a:rPr>
              <a:t>, in endecasillabi sciolti, ma è una canzone in senso largo), linguaggio colto, classicheggiante, ricco di metafore e di costrutti complessi, consonanza di temi, antichità, più l’idea di ’infelicità’ come processo storico di ‘snaturamento’ dall’antico da parte del genere umano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Sono dieci canzoni, e </a:t>
            </a:r>
            <a:r>
              <a:rPr lang="it-IT" dirty="0" err="1">
                <a:latin typeface="Times New Roman" panose="02020603050405020304" pitchFamily="18" charset="0"/>
                <a:cs typeface="Times New Roman" panose="02020603050405020304" pitchFamily="18" charset="0"/>
              </a:rPr>
              <a:t>piú</a:t>
            </a:r>
            <a:r>
              <a:rPr lang="it-IT" dirty="0">
                <a:latin typeface="Times New Roman" panose="02020603050405020304" pitchFamily="18" charset="0"/>
                <a:cs typeface="Times New Roman" panose="02020603050405020304" pitchFamily="18" charset="0"/>
              </a:rPr>
              <a:t> di dieci stravaganze. Primo: di dieci canzoni né pur una amorosa. Secondo: non tutte e non in tutto sono di stile petrarchesco. Terzo: non sono di stile né arcadico né frugoniano; non hanno né quello del </a:t>
            </a:r>
            <a:r>
              <a:rPr lang="it-IT" dirty="0" err="1">
                <a:latin typeface="Times New Roman" panose="02020603050405020304" pitchFamily="18" charset="0"/>
                <a:cs typeface="Times New Roman" panose="02020603050405020304" pitchFamily="18" charset="0"/>
              </a:rPr>
              <a:t>Chiabrera</a:t>
            </a:r>
            <a:r>
              <a:rPr lang="it-IT" dirty="0">
                <a:latin typeface="Times New Roman" panose="02020603050405020304" pitchFamily="18" charset="0"/>
                <a:cs typeface="Times New Roman" panose="02020603050405020304" pitchFamily="18" charset="0"/>
              </a:rPr>
              <a:t>, né quello del Testi o del Filicaia o del Guidi o del Manfredi, né quello delle poesie liriche del Parini o del Monti; insomma non si rassomigliano a nessuna poesia lirica italiana. Quarto: nessun potrebbe indovinare i soggetti delle canzoni dai titoli; anzi per lo </a:t>
            </a:r>
            <a:r>
              <a:rPr lang="it-IT" dirty="0" err="1">
                <a:latin typeface="Times New Roman" panose="02020603050405020304" pitchFamily="18" charset="0"/>
                <a:cs typeface="Times New Roman" panose="02020603050405020304" pitchFamily="18" charset="0"/>
              </a:rPr>
              <a:t>piú</a:t>
            </a:r>
            <a:r>
              <a:rPr lang="it-IT" dirty="0">
                <a:latin typeface="Times New Roman" panose="02020603050405020304" pitchFamily="18" charset="0"/>
                <a:cs typeface="Times New Roman" panose="02020603050405020304" pitchFamily="18" charset="0"/>
              </a:rPr>
              <a:t> il poeta fino dal primo verso entra in materie </a:t>
            </a:r>
            <a:r>
              <a:rPr lang="it-IT" dirty="0" err="1">
                <a:latin typeface="Times New Roman" panose="02020603050405020304" pitchFamily="18" charset="0"/>
                <a:cs typeface="Times New Roman" panose="02020603050405020304" pitchFamily="18" charset="0"/>
              </a:rPr>
              <a:t>differentissime</a:t>
            </a:r>
            <a:r>
              <a:rPr lang="it-IT" dirty="0">
                <a:latin typeface="Times New Roman" panose="02020603050405020304" pitchFamily="18" charset="0"/>
                <a:cs typeface="Times New Roman" panose="02020603050405020304" pitchFamily="18" charset="0"/>
              </a:rPr>
              <a:t> da quello che il lettore si sarebbe aspettato. (Leopardi, </a:t>
            </a:r>
            <a:r>
              <a:rPr lang="it-IT" i="1" dirty="0">
                <a:latin typeface="Times New Roman" panose="02020603050405020304" pitchFamily="18" charset="0"/>
                <a:cs typeface="Times New Roman" panose="02020603050405020304" pitchFamily="18" charset="0"/>
              </a:rPr>
              <a:t>Annotazioni</a:t>
            </a:r>
            <a:r>
              <a:rPr lang="it-IT" dirty="0">
                <a:latin typeface="Times New Roman" panose="02020603050405020304" pitchFamily="18" charset="0"/>
                <a:cs typeface="Times New Roman" panose="02020603050405020304" pitchFamily="18" charset="0"/>
              </a:rPr>
              <a:t>, 1824, poi in «Nuovo Raccoglitore», settembre 1825)</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Struttura tragica delle canzoni vs. ironia dell’autocommento</a:t>
            </a:r>
          </a:p>
        </p:txBody>
      </p:sp>
    </p:spTree>
    <p:extLst>
      <p:ext uri="{BB962C8B-B14F-4D97-AF65-F5344CB8AC3E}">
        <p14:creationId xmlns:p14="http://schemas.microsoft.com/office/powerpoint/2010/main" val="9019910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595204-AAC3-AC47-8D95-04FC552DBE7A}"/>
              </a:ext>
            </a:extLst>
          </p:cNvPr>
          <p:cNvSpPr>
            <a:spLocks noGrp="1"/>
          </p:cNvSpPr>
          <p:nvPr>
            <p:ph type="title"/>
          </p:nvPr>
        </p:nvSpPr>
        <p:spPr>
          <a:xfrm>
            <a:off x="145472" y="-72232"/>
            <a:ext cx="10515600" cy="1325563"/>
          </a:xfrm>
        </p:spPr>
        <p:txBody>
          <a:bodyPr/>
          <a:lstStyle/>
          <a:p>
            <a:pPr algn="ctr"/>
            <a:r>
              <a:rPr lang="it-IT" b="1" dirty="0">
                <a:latin typeface="Times New Roman" panose="02020603050405020304" pitchFamily="18" charset="0"/>
                <a:cs typeface="Times New Roman" panose="02020603050405020304" pitchFamily="18" charset="0"/>
              </a:rPr>
              <a:t>1826</a:t>
            </a:r>
          </a:p>
        </p:txBody>
      </p:sp>
      <p:sp>
        <p:nvSpPr>
          <p:cNvPr id="3" name="Segnaposto contenuto 2">
            <a:extLst>
              <a:ext uri="{FF2B5EF4-FFF2-40B4-BE49-F238E27FC236}">
                <a16:creationId xmlns:a16="http://schemas.microsoft.com/office/drawing/2014/main" id="{2DEA68BF-71E8-6F4A-A658-EEC39B0D30F6}"/>
              </a:ext>
            </a:extLst>
          </p:cNvPr>
          <p:cNvSpPr>
            <a:spLocks noGrp="1"/>
          </p:cNvSpPr>
          <p:nvPr>
            <p:ph idx="1"/>
          </p:nvPr>
        </p:nvSpPr>
        <p:spPr>
          <a:xfrm>
            <a:off x="145472" y="1253331"/>
            <a:ext cx="11852563" cy="5382996"/>
          </a:xfrm>
        </p:spPr>
        <p:txBody>
          <a:bodyPr>
            <a:normAutofit fontScale="85000" lnSpcReduction="20000"/>
          </a:bodyPr>
          <a:lstStyle/>
          <a:p>
            <a:r>
              <a:rPr lang="it-IT" dirty="0">
                <a:latin typeface="Times New Roman" panose="02020603050405020304" pitchFamily="18" charset="0"/>
                <a:cs typeface="Times New Roman" panose="02020603050405020304" pitchFamily="18" charset="0"/>
              </a:rPr>
              <a:t>Abbiamo creduto far cosa grata al Pubblico italiano, raccogliendo e pubblicando in carta e forma uguali a quelle delle Canzoni del conte Leopardi già stampate in questa città, tutte le altre poesie originali dello stesso autore, tra le quali alcune inedite, di cui siamo stati favoriti dalla sua cortesia (avvertenza editoriale di Leopardi all’edizione 1826)</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Partizione per generi: 6 idilli in sciolti, 2 elegie amorose in terzine, i cinque </a:t>
            </a:r>
            <a:r>
              <a:rPr lang="it-IT" i="1" dirty="0">
                <a:latin typeface="Times New Roman" panose="02020603050405020304" pitchFamily="18" charset="0"/>
                <a:cs typeface="Times New Roman" panose="02020603050405020304" pitchFamily="18" charset="0"/>
              </a:rPr>
              <a:t>Sonetti in persona di Ser Pecora fiorentino beccaio</a:t>
            </a:r>
            <a:r>
              <a:rPr lang="it-IT" dirty="0">
                <a:latin typeface="Times New Roman" panose="02020603050405020304" pitchFamily="18" charset="0"/>
                <a:cs typeface="Times New Roman" panose="02020603050405020304" pitchFamily="18" charset="0"/>
              </a:rPr>
              <a:t>, l’</a:t>
            </a:r>
            <a:r>
              <a:rPr lang="it-IT" i="1" dirty="0">
                <a:latin typeface="Times New Roman" panose="02020603050405020304" pitchFamily="18" charset="0"/>
                <a:cs typeface="Times New Roman" panose="02020603050405020304" pitchFamily="18" charset="0"/>
              </a:rPr>
              <a:t>Epistola al Conte Pepoli</a:t>
            </a:r>
            <a:r>
              <a:rPr lang="it-IT" dirty="0">
                <a:latin typeface="Times New Roman" panose="02020603050405020304" pitchFamily="18" charset="0"/>
                <a:cs typeface="Times New Roman" panose="02020603050405020304" pitchFamily="18" charset="0"/>
              </a:rPr>
              <a:t> in endecasillabi sciolti, 2 volgarizzamenti dal greco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Successione per metro, ordine cronologico all’interno dei testi per metro</a:t>
            </a:r>
          </a:p>
          <a:p>
            <a:r>
              <a:rPr lang="it-IT" dirty="0">
                <a:latin typeface="Times New Roman" panose="02020603050405020304" pitchFamily="18" charset="0"/>
                <a:cs typeface="Times New Roman" panose="02020603050405020304" pitchFamily="18" charset="0"/>
              </a:rPr>
              <a:t>Idilli prima delle elegie: investimento poetico</a:t>
            </a:r>
          </a:p>
          <a:p>
            <a:r>
              <a:rPr lang="it-IT" dirty="0">
                <a:latin typeface="Times New Roman" panose="02020603050405020304" pitchFamily="18" charset="0"/>
                <a:cs typeface="Times New Roman" panose="02020603050405020304" pitchFamily="18" charset="0"/>
              </a:rPr>
              <a:t>Idillio: esperimenti situazioni affezioni, avventure storiche del mio animo [</a:t>
            </a:r>
            <a:r>
              <a:rPr lang="it-IT" i="1" dirty="0" err="1">
                <a:latin typeface="Times New Roman" panose="02020603050405020304" pitchFamily="18" charset="0"/>
                <a:cs typeface="Times New Roman" panose="02020603050405020304" pitchFamily="18" charset="0"/>
              </a:rPr>
              <a:t>Zib</a:t>
            </a:r>
            <a:r>
              <a:rPr lang="it-IT" dirty="0">
                <a:latin typeface="Times New Roman" panose="02020603050405020304" pitchFamily="18" charset="0"/>
                <a:cs typeface="Times New Roman" panose="02020603050405020304" pitchFamily="18" charset="0"/>
              </a:rPr>
              <a:t>. 4415], piacere dell’immaginazione: cognizione del vero da parte di un soggetto sensibile e disincantato</a:t>
            </a:r>
          </a:p>
          <a:p>
            <a:pPr marL="0" indent="0">
              <a:buNone/>
            </a:pP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Ordine discendente: acerbo vero, chiude l’</a:t>
            </a:r>
            <a:r>
              <a:rPr lang="it-IT" i="1" dirty="0">
                <a:latin typeface="Times New Roman" panose="02020603050405020304" pitchFamily="18" charset="0"/>
                <a:cs typeface="Times New Roman" panose="02020603050405020304" pitchFamily="18" charset="0"/>
              </a:rPr>
              <a:t>Epistola</a:t>
            </a:r>
            <a:r>
              <a:rPr lang="it-IT" dirty="0">
                <a:latin typeface="Times New Roman" panose="02020603050405020304" pitchFamily="18" charset="0"/>
                <a:cs typeface="Times New Roman" panose="02020603050405020304" pitchFamily="18" charset="0"/>
              </a:rPr>
              <a:t> e i </a:t>
            </a:r>
            <a:r>
              <a:rPr lang="it-IT" i="1" dirty="0">
                <a:latin typeface="Times New Roman" panose="02020603050405020304" pitchFamily="18" charset="0"/>
                <a:cs typeface="Times New Roman" panose="02020603050405020304" pitchFamily="18" charset="0"/>
              </a:rPr>
              <a:t>Versi</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7214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CC966A-56E9-CD4F-A2ED-41EA21696C8C}"/>
              </a:ext>
            </a:extLst>
          </p:cNvPr>
          <p:cNvSpPr>
            <a:spLocks noGrp="1"/>
          </p:cNvSpPr>
          <p:nvPr>
            <p:ph type="title"/>
          </p:nvPr>
        </p:nvSpPr>
        <p:spPr>
          <a:xfrm>
            <a:off x="270163" y="-383021"/>
            <a:ext cx="10515600" cy="1325563"/>
          </a:xfrm>
        </p:spPr>
        <p:txBody>
          <a:bodyPr/>
          <a:lstStyle/>
          <a:p>
            <a:pPr algn="ctr"/>
            <a:r>
              <a:rPr lang="it-IT" b="1" dirty="0">
                <a:latin typeface="Times New Roman" panose="02020603050405020304" pitchFamily="18" charset="0"/>
                <a:cs typeface="Times New Roman" panose="02020603050405020304" pitchFamily="18" charset="0"/>
              </a:rPr>
              <a:t>1831: </a:t>
            </a:r>
            <a:r>
              <a:rPr lang="it-IT" b="1" i="1" dirty="0">
                <a:latin typeface="Times New Roman" panose="02020603050405020304" pitchFamily="18" charset="0"/>
                <a:cs typeface="Times New Roman" panose="02020603050405020304" pitchFamily="18" charset="0"/>
              </a:rPr>
              <a:t>Canti</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1BDDB308-89B1-B14A-BE34-75709C94ACE3}"/>
              </a:ext>
            </a:extLst>
          </p:cNvPr>
          <p:cNvSpPr>
            <a:spLocks noGrp="1"/>
          </p:cNvSpPr>
          <p:nvPr>
            <p:ph idx="1"/>
          </p:nvPr>
        </p:nvSpPr>
        <p:spPr>
          <a:xfrm>
            <a:off x="270163" y="407121"/>
            <a:ext cx="11755582" cy="6043757"/>
          </a:xfrm>
        </p:spPr>
        <p:txBody>
          <a:bodyPr>
            <a:noAutofit/>
          </a:bodyPr>
          <a:lstStyle/>
          <a:p>
            <a:r>
              <a:rPr lang="it-IT" sz="1600" dirty="0">
                <a:latin typeface="Times New Roman" panose="02020603050405020304" pitchFamily="18" charset="0"/>
                <a:cs typeface="Times New Roman" panose="02020603050405020304" pitchFamily="18" charset="0"/>
              </a:rPr>
              <a:t>Titolo rematico</a:t>
            </a:r>
          </a:p>
          <a:p>
            <a:r>
              <a:rPr lang="it-IT" sz="1600" dirty="0">
                <a:latin typeface="Times New Roman" panose="02020603050405020304" pitchFamily="18" charset="0"/>
                <a:cs typeface="Times New Roman" panose="02020603050405020304" pitchFamily="18" charset="0"/>
              </a:rPr>
              <a:t>Veste lirica, tematica: </a:t>
            </a:r>
            <a:r>
              <a:rPr lang="it-IT" sz="1600" i="1" dirty="0">
                <a:latin typeface="Times New Roman" panose="02020603050405020304" pitchFamily="18" charset="0"/>
                <a:cs typeface="Times New Roman" panose="02020603050405020304" pitchFamily="18" charset="0"/>
              </a:rPr>
              <a:t>Versi</a:t>
            </a:r>
            <a:r>
              <a:rPr lang="it-IT" sz="1600" dirty="0">
                <a:latin typeface="Times New Roman" panose="02020603050405020304" pitchFamily="18" charset="0"/>
                <a:cs typeface="Times New Roman" panose="02020603050405020304" pitchFamily="18" charset="0"/>
              </a:rPr>
              <a:t>, io-lirico, tempo presente</a:t>
            </a:r>
            <a:endParaRPr lang="it-IT" sz="1600" i="1"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Veste formale, rematica: </a:t>
            </a:r>
            <a:r>
              <a:rPr lang="it-IT" sz="1600" i="1" dirty="0">
                <a:latin typeface="Times New Roman" panose="02020603050405020304" pitchFamily="18" charset="0"/>
                <a:cs typeface="Times New Roman" panose="02020603050405020304" pitchFamily="18" charset="0"/>
              </a:rPr>
              <a:t>Canzoni</a:t>
            </a:r>
            <a:r>
              <a:rPr lang="it-IT" sz="1600" dirty="0">
                <a:latin typeface="Times New Roman" panose="02020603050405020304" pitchFamily="18" charset="0"/>
                <a:cs typeface="Times New Roman" panose="02020603050405020304" pitchFamily="18" charset="0"/>
              </a:rPr>
              <a:t>, noi-storico, tempo passato</a:t>
            </a:r>
          </a:p>
          <a:p>
            <a:endParaRPr lang="it-IT" sz="1600"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In mezzo: silenzio lirico e </a:t>
            </a:r>
            <a:r>
              <a:rPr lang="it-IT" sz="1600" i="1" dirty="0">
                <a:latin typeface="Times New Roman" panose="02020603050405020304" pitchFamily="18" charset="0"/>
                <a:cs typeface="Times New Roman" panose="02020603050405020304" pitchFamily="18" charset="0"/>
              </a:rPr>
              <a:t>Operette morali</a:t>
            </a:r>
            <a:endParaRPr lang="it-IT" sz="1600" dirty="0">
              <a:latin typeface="Times New Roman" panose="02020603050405020304" pitchFamily="18" charset="0"/>
              <a:cs typeface="Times New Roman" panose="02020603050405020304" pitchFamily="18" charset="0"/>
            </a:endParaRPr>
          </a:p>
          <a:p>
            <a:endParaRPr lang="it-IT" sz="1600"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1831: post canti pisano-recanatesi: </a:t>
            </a:r>
            <a:r>
              <a:rPr lang="it-IT" sz="1600" i="1" dirty="0">
                <a:latin typeface="Times New Roman" panose="02020603050405020304" pitchFamily="18" charset="0"/>
                <a:cs typeface="Times New Roman" panose="02020603050405020304" pitchFamily="18" charset="0"/>
              </a:rPr>
              <a:t>Il Risorgimento</a:t>
            </a:r>
            <a:r>
              <a:rPr lang="it-IT" sz="1600" dirty="0">
                <a:latin typeface="Times New Roman" panose="02020603050405020304" pitchFamily="18" charset="0"/>
                <a:cs typeface="Times New Roman" panose="02020603050405020304" pitchFamily="18" charset="0"/>
              </a:rPr>
              <a:t>, </a:t>
            </a:r>
            <a:r>
              <a:rPr lang="it-IT" sz="1600" i="1" dirty="0">
                <a:latin typeface="Times New Roman" panose="02020603050405020304" pitchFamily="18" charset="0"/>
                <a:cs typeface="Times New Roman" panose="02020603050405020304" pitchFamily="18" charset="0"/>
              </a:rPr>
              <a:t>A Silvia</a:t>
            </a:r>
            <a:r>
              <a:rPr lang="it-IT" sz="1600" dirty="0">
                <a:latin typeface="Times New Roman" panose="02020603050405020304" pitchFamily="18" charset="0"/>
                <a:cs typeface="Times New Roman" panose="02020603050405020304" pitchFamily="18" charset="0"/>
              </a:rPr>
              <a:t>, </a:t>
            </a:r>
            <a:r>
              <a:rPr lang="it-IT" sz="1600" i="1" dirty="0">
                <a:latin typeface="Times New Roman" panose="02020603050405020304" pitchFamily="18" charset="0"/>
                <a:cs typeface="Times New Roman" panose="02020603050405020304" pitchFamily="18" charset="0"/>
              </a:rPr>
              <a:t>Il passero solitario</a:t>
            </a:r>
            <a:r>
              <a:rPr lang="it-IT" sz="1600" dirty="0">
                <a:latin typeface="Times New Roman" panose="02020603050405020304" pitchFamily="18" charset="0"/>
                <a:cs typeface="Times New Roman" panose="02020603050405020304" pitchFamily="18" charset="0"/>
              </a:rPr>
              <a:t>, </a:t>
            </a:r>
            <a:r>
              <a:rPr lang="it-IT" sz="1600" i="1" dirty="0">
                <a:latin typeface="Times New Roman" panose="02020603050405020304" pitchFamily="18" charset="0"/>
                <a:cs typeface="Times New Roman" panose="02020603050405020304" pitchFamily="18" charset="0"/>
              </a:rPr>
              <a:t>Le ricordanze</a:t>
            </a:r>
            <a:r>
              <a:rPr lang="it-IT" sz="1600" dirty="0">
                <a:latin typeface="Times New Roman" panose="02020603050405020304" pitchFamily="18" charset="0"/>
                <a:cs typeface="Times New Roman" panose="02020603050405020304" pitchFamily="18" charset="0"/>
              </a:rPr>
              <a:t>, </a:t>
            </a:r>
            <a:r>
              <a:rPr lang="it-IT" sz="1600" i="1" dirty="0">
                <a:latin typeface="Times New Roman" panose="02020603050405020304" pitchFamily="18" charset="0"/>
                <a:cs typeface="Times New Roman" panose="02020603050405020304" pitchFamily="18" charset="0"/>
              </a:rPr>
              <a:t>La quiete dopo la tempesta, Il sabato del villaggio</a:t>
            </a:r>
            <a:r>
              <a:rPr lang="it-IT" sz="1600" dirty="0">
                <a:latin typeface="Times New Roman" panose="02020603050405020304" pitchFamily="18" charset="0"/>
                <a:cs typeface="Times New Roman" panose="02020603050405020304" pitchFamily="18" charset="0"/>
              </a:rPr>
              <a:t>, </a:t>
            </a:r>
            <a:r>
              <a:rPr lang="it-IT" sz="1600" i="1" dirty="0">
                <a:latin typeface="Times New Roman" panose="02020603050405020304" pitchFamily="18" charset="0"/>
                <a:cs typeface="Times New Roman" panose="02020603050405020304" pitchFamily="18" charset="0"/>
              </a:rPr>
              <a:t>Canto notturno di un pastore errante dell'Asia</a:t>
            </a:r>
          </a:p>
          <a:p>
            <a:pPr marL="0" indent="0">
              <a:buNone/>
            </a:pPr>
            <a:endParaRPr lang="it-IT" sz="1600" i="1"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Canzone leopardiana: una ‘forma senza forma’, secondo Carducci, una poesia senza nome affatto, secondo Leopardi (</a:t>
            </a:r>
            <a:r>
              <a:rPr lang="it-IT" sz="1600" dirty="0" err="1">
                <a:latin typeface="Times New Roman" panose="02020603050405020304" pitchFamily="18" charset="0"/>
                <a:cs typeface="Times New Roman" panose="02020603050405020304" pitchFamily="18" charset="0"/>
              </a:rPr>
              <a:t>Zib</a:t>
            </a:r>
            <a:r>
              <a:rPr lang="it-IT" sz="1600" dirty="0">
                <a:latin typeface="Times New Roman" panose="02020603050405020304" pitchFamily="18" charset="0"/>
                <a:cs typeface="Times New Roman" panose="02020603050405020304" pitchFamily="18" charset="0"/>
              </a:rPr>
              <a:t>. 40)</a:t>
            </a:r>
            <a:endParaRPr lang="it-IT" sz="1600" i="1" dirty="0">
              <a:latin typeface="Times New Roman" panose="02020603050405020304" pitchFamily="18" charset="0"/>
              <a:cs typeface="Times New Roman" panose="02020603050405020304" pitchFamily="18" charset="0"/>
            </a:endParaRPr>
          </a:p>
          <a:p>
            <a:endParaRPr lang="it-IT" sz="1600" i="1"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E riflessioni intorno alla poesia: lirico-epico-drammatico, primo storico-conoscitivo ed estetico al genere lirico (</a:t>
            </a:r>
            <a:r>
              <a:rPr lang="it-IT" sz="1600" dirty="0" err="1">
                <a:latin typeface="Times New Roman" panose="02020603050405020304" pitchFamily="18" charset="0"/>
                <a:cs typeface="Times New Roman" panose="02020603050405020304" pitchFamily="18" charset="0"/>
              </a:rPr>
              <a:t>Zib</a:t>
            </a:r>
            <a:r>
              <a:rPr lang="it-IT" sz="1600" dirty="0">
                <a:latin typeface="Times New Roman" panose="02020603050405020304" pitchFamily="18" charset="0"/>
                <a:cs typeface="Times New Roman" panose="02020603050405020304" pitchFamily="18" charset="0"/>
              </a:rPr>
              <a:t>. 4234)</a:t>
            </a:r>
          </a:p>
          <a:p>
            <a:endParaRPr lang="it-IT" sz="1600"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1829: Da queste osservazioni risulterebbe che dei tre generi principali di poesia, il solo che veramente resti ai moderni, fosse il lirico (e forse il fatto e l’esperienza de’ poeti moderni lo proverebbe); genere, siccome primo di tempo, </a:t>
            </a:r>
            <a:r>
              <a:rPr lang="it-IT" sz="1600" dirty="0" err="1">
                <a:latin typeface="Times New Roman" panose="02020603050405020304" pitchFamily="18" charset="0"/>
                <a:cs typeface="Times New Roman" panose="02020603050405020304" pitchFamily="18" charset="0"/>
              </a:rPr>
              <a:t>cosí</a:t>
            </a:r>
            <a:r>
              <a:rPr lang="it-IT" sz="1600" dirty="0">
                <a:latin typeface="Times New Roman" panose="02020603050405020304" pitchFamily="18" charset="0"/>
                <a:cs typeface="Times New Roman" panose="02020603050405020304" pitchFamily="18" charset="0"/>
              </a:rPr>
              <a:t> eterno ed universale, cioè proprio dell’uomo perpetuamente in ogni tempo ed in ogni luogo, come la poesia; la quale consisté da principio ]in questo genere solo, e la cui essenza sta sempre principalmente in esso genere, che quasi si confonde con lei, ed è il </a:t>
            </a:r>
            <a:r>
              <a:rPr lang="it-IT" sz="1600" dirty="0" err="1">
                <a:latin typeface="Times New Roman" panose="02020603050405020304" pitchFamily="18" charset="0"/>
                <a:cs typeface="Times New Roman" panose="02020603050405020304" pitchFamily="18" charset="0"/>
              </a:rPr>
              <a:t>piú</a:t>
            </a:r>
            <a:r>
              <a:rPr lang="it-IT" sz="1600" dirty="0">
                <a:latin typeface="Times New Roman" panose="02020603050405020304" pitchFamily="18" charset="0"/>
                <a:cs typeface="Times New Roman" panose="02020603050405020304" pitchFamily="18" charset="0"/>
              </a:rPr>
              <a:t> veramente poetico di tutte le poesie, le quali non sono poesie se non in quanto son liriche (29 marzo 1829)</a:t>
            </a:r>
          </a:p>
          <a:p>
            <a:endParaRPr lang="it-IT" sz="1600"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Canti: unicità del genere lirico. Da Elegia I a </a:t>
            </a:r>
            <a:r>
              <a:rPr lang="it-IT" sz="1600" i="1" dirty="0">
                <a:latin typeface="Times New Roman" panose="02020603050405020304" pitchFamily="18" charset="0"/>
                <a:cs typeface="Times New Roman" panose="02020603050405020304" pitchFamily="18" charset="0"/>
              </a:rPr>
              <a:t>Il primo amore</a:t>
            </a:r>
            <a:r>
              <a:rPr lang="it-IT" sz="1600" dirty="0">
                <a:latin typeface="Times New Roman" panose="02020603050405020304" pitchFamily="18" charset="0"/>
                <a:cs typeface="Times New Roman" panose="02020603050405020304" pitchFamily="18" charset="0"/>
              </a:rPr>
              <a:t>, espunzione di sottotitoli (Canzone prima, Idillio primo), dall’</a:t>
            </a:r>
            <a:r>
              <a:rPr lang="it-IT" sz="1600" i="1" dirty="0">
                <a:latin typeface="Times New Roman" panose="02020603050405020304" pitchFamily="18" charset="0"/>
                <a:cs typeface="Times New Roman" panose="02020603050405020304" pitchFamily="18" charset="0"/>
              </a:rPr>
              <a:t>Epistola al conte Carlo Pepoli </a:t>
            </a:r>
            <a:r>
              <a:rPr lang="it-IT" sz="1600" dirty="0">
                <a:latin typeface="Times New Roman" panose="02020603050405020304" pitchFamily="18" charset="0"/>
                <a:cs typeface="Times New Roman" panose="02020603050405020304" pitchFamily="18" charset="0"/>
              </a:rPr>
              <a:t>a </a:t>
            </a:r>
            <a:r>
              <a:rPr lang="it-IT" sz="1600" i="1" dirty="0">
                <a:latin typeface="Times New Roman" panose="02020603050405020304" pitchFamily="18" charset="0"/>
                <a:cs typeface="Times New Roman" panose="02020603050405020304" pitchFamily="18" charset="0"/>
              </a:rPr>
              <a:t>Al conte Carlo Pepoli</a:t>
            </a:r>
            <a:endParaRPr lang="it-IT"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30402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40E9E6-705E-AA40-903A-3780513C7779}"/>
              </a:ext>
            </a:extLst>
          </p:cNvPr>
          <p:cNvSpPr>
            <a:spLocks noGrp="1"/>
          </p:cNvSpPr>
          <p:nvPr>
            <p:ph type="title"/>
          </p:nvPr>
        </p:nvSpPr>
        <p:spPr>
          <a:xfrm>
            <a:off x="838200" y="-355312"/>
            <a:ext cx="10515600" cy="1036349"/>
          </a:xfrm>
        </p:spPr>
        <p:txBody>
          <a:bodyPr/>
          <a:lstStyle/>
          <a:p>
            <a:pPr algn="ctr"/>
            <a:r>
              <a:rPr lang="it-IT" b="1" dirty="0">
                <a:latin typeface="Times New Roman" panose="02020603050405020304" pitchFamily="18" charset="0"/>
                <a:cs typeface="Times New Roman" panose="02020603050405020304" pitchFamily="18" charset="0"/>
              </a:rPr>
              <a:t>Ordini</a:t>
            </a:r>
          </a:p>
        </p:txBody>
      </p:sp>
      <p:sp>
        <p:nvSpPr>
          <p:cNvPr id="3" name="Segnaposto contenuto 2">
            <a:extLst>
              <a:ext uri="{FF2B5EF4-FFF2-40B4-BE49-F238E27FC236}">
                <a16:creationId xmlns:a16="http://schemas.microsoft.com/office/drawing/2014/main" id="{55D1AA2D-AA54-F542-A9E3-D156ADA9EC1D}"/>
              </a:ext>
            </a:extLst>
          </p:cNvPr>
          <p:cNvSpPr>
            <a:spLocks noGrp="1"/>
          </p:cNvSpPr>
          <p:nvPr>
            <p:ph idx="1"/>
          </p:nvPr>
        </p:nvSpPr>
        <p:spPr>
          <a:xfrm>
            <a:off x="-1" y="457199"/>
            <a:ext cx="12067309" cy="5832765"/>
          </a:xfrm>
        </p:spPr>
        <p:txBody>
          <a:bodyPr>
            <a:normAutofit fontScale="85000" lnSpcReduction="20000"/>
          </a:bodyPr>
          <a:lstStyle/>
          <a:p>
            <a:r>
              <a:rPr lang="it-IT" dirty="0">
                <a:latin typeface="Times New Roman" panose="02020603050405020304" pitchFamily="18" charset="0"/>
                <a:cs typeface="Times New Roman" panose="02020603050405020304" pitchFamily="18" charset="0"/>
              </a:rPr>
              <a:t>Omologazione dei generi, sì, ma non la loro funzione ideologica:</a:t>
            </a:r>
          </a:p>
          <a:p>
            <a:r>
              <a:rPr lang="it-IT" dirty="0">
                <a:latin typeface="Times New Roman" panose="02020603050405020304" pitchFamily="18" charset="0"/>
                <a:cs typeface="Times New Roman" panose="02020603050405020304" pitchFamily="18" charset="0"/>
              </a:rPr>
              <a:t>1) canzoni: noi storico designa l’umanità e il passaggio dall’armonia del passato (e dell’io) a una collettività informe, +</a:t>
            </a:r>
          </a:p>
          <a:p>
            <a:r>
              <a:rPr lang="it-IT" dirty="0">
                <a:latin typeface="Times New Roman" panose="02020603050405020304" pitchFamily="18" charset="0"/>
                <a:cs typeface="Times New Roman" panose="02020603050405020304" pitchFamily="18" charset="0"/>
              </a:rPr>
              <a:t>A) priorità storica delle canzoni</a:t>
            </a:r>
          </a:p>
          <a:p>
            <a:r>
              <a:rPr lang="it-IT" dirty="0">
                <a:latin typeface="Times New Roman" panose="02020603050405020304" pitchFamily="18" charset="0"/>
                <a:cs typeface="Times New Roman" panose="02020603050405020304" pitchFamily="18" charset="0"/>
              </a:rPr>
              <a:t>B) blocco stilisticamente omogeneo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2) criterio cronologico interno, ma</a:t>
            </a:r>
          </a:p>
          <a:p>
            <a:r>
              <a:rPr lang="it-IT" dirty="0">
                <a:latin typeface="Times New Roman" panose="02020603050405020304" pitchFamily="18" charset="0"/>
                <a:cs typeface="Times New Roman" panose="02020603050405020304" pitchFamily="18" charset="0"/>
              </a:rPr>
              <a:t>A) </a:t>
            </a:r>
            <a:r>
              <a:rPr lang="it-IT" i="1" dirty="0">
                <a:latin typeface="Times New Roman" panose="02020603050405020304" pitchFamily="18" charset="0"/>
                <a:cs typeface="Times New Roman" panose="02020603050405020304" pitchFamily="18" charset="0"/>
              </a:rPr>
              <a:t>Ultimo canto di Saffo </a:t>
            </a:r>
            <a:r>
              <a:rPr lang="it-IT" dirty="0">
                <a:latin typeface="Times New Roman" panose="02020603050405020304" pitchFamily="18" charset="0"/>
                <a:cs typeface="Times New Roman" panose="02020603050405020304" pitchFamily="18" charset="0"/>
              </a:rPr>
              <a:t>(gennaio 1822) dopo l’</a:t>
            </a:r>
            <a:r>
              <a:rPr lang="it-IT" i="1" dirty="0">
                <a:latin typeface="Times New Roman" panose="02020603050405020304" pitchFamily="18" charset="0"/>
                <a:cs typeface="Times New Roman" panose="02020603050405020304" pitchFamily="18" charset="0"/>
              </a:rPr>
              <a:t>Inno ai Patriarchi </a:t>
            </a:r>
            <a:r>
              <a:rPr lang="it-IT" dirty="0">
                <a:latin typeface="Times New Roman" panose="02020603050405020304" pitchFamily="18" charset="0"/>
                <a:cs typeface="Times New Roman" panose="02020603050405020304" pitchFamily="18" charset="0"/>
              </a:rPr>
              <a:t>(luglio 1822)</a:t>
            </a:r>
          </a:p>
          <a:p>
            <a:r>
              <a:rPr lang="it-IT" dirty="0">
                <a:latin typeface="Times New Roman" panose="02020603050405020304" pitchFamily="18" charset="0"/>
                <a:cs typeface="Times New Roman" panose="02020603050405020304" pitchFamily="18" charset="0"/>
              </a:rPr>
              <a:t>B) </a:t>
            </a:r>
            <a:r>
              <a:rPr lang="it-IT" i="1" dirty="0">
                <a:latin typeface="Times New Roman" panose="02020603050405020304" pitchFamily="18" charset="0"/>
                <a:cs typeface="Times New Roman" panose="02020603050405020304" pitchFamily="18" charset="0"/>
              </a:rPr>
              <a:t>Alla sua donna</a:t>
            </a:r>
            <a:r>
              <a:rPr lang="it-IT" dirty="0">
                <a:latin typeface="Times New Roman" panose="02020603050405020304" pitchFamily="18" charset="0"/>
                <a:cs typeface="Times New Roman" panose="02020603050405020304" pitchFamily="18" charset="0"/>
              </a:rPr>
              <a:t>, ultima delle </a:t>
            </a:r>
            <a:r>
              <a:rPr lang="it-IT" i="1" dirty="0">
                <a:latin typeface="Times New Roman" panose="02020603050405020304" pitchFamily="18" charset="0"/>
                <a:cs typeface="Times New Roman" panose="02020603050405020304" pitchFamily="18" charset="0"/>
              </a:rPr>
              <a:t>Canzoni</a:t>
            </a:r>
            <a:r>
              <a:rPr lang="it-IT" dirty="0">
                <a:latin typeface="Times New Roman" panose="02020603050405020304" pitchFamily="18" charset="0"/>
                <a:cs typeface="Times New Roman" panose="02020603050405020304" pitchFamily="18" charset="0"/>
              </a:rPr>
              <a:t>, posta dopo l’ultimo degli idilli, </a:t>
            </a:r>
            <a:r>
              <a:rPr lang="it-IT" i="1" dirty="0">
                <a:latin typeface="Times New Roman" panose="02020603050405020304" pitchFamily="18" charset="0"/>
                <a:cs typeface="Times New Roman" panose="02020603050405020304" pitchFamily="18" charset="0"/>
              </a:rPr>
              <a:t>La vita solitaria</a:t>
            </a:r>
          </a:p>
          <a:p>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2.A.: motivazione tematica: affinità tra </a:t>
            </a:r>
            <a:r>
              <a:rPr lang="it-IT" i="1" dirty="0">
                <a:latin typeface="Times New Roman" panose="02020603050405020304" pitchFamily="18" charset="0"/>
                <a:cs typeface="Times New Roman" panose="02020603050405020304" pitchFamily="18" charset="0"/>
              </a:rPr>
              <a:t>Alla primavera </a:t>
            </a:r>
            <a:r>
              <a:rPr lang="it-IT" dirty="0">
                <a:latin typeface="Times New Roman" panose="02020603050405020304" pitchFamily="18" charset="0"/>
                <a:cs typeface="Times New Roman" panose="02020603050405020304" pitchFamily="18" charset="0"/>
              </a:rPr>
              <a:t>e </a:t>
            </a:r>
            <a:r>
              <a:rPr lang="it-IT" i="1" dirty="0">
                <a:latin typeface="Times New Roman" panose="02020603050405020304" pitchFamily="18" charset="0"/>
                <a:cs typeface="Times New Roman" panose="02020603050405020304" pitchFamily="18" charset="0"/>
              </a:rPr>
              <a:t>Inno ai Patriarchi</a:t>
            </a:r>
            <a:r>
              <a:rPr lang="it-IT" dirty="0">
                <a:latin typeface="Times New Roman" panose="02020603050405020304" pitchFamily="18" charset="0"/>
                <a:cs typeface="Times New Roman" panose="02020603050405020304" pitchFamily="18" charset="0"/>
              </a:rPr>
              <a:t>; motivazione ideologica: infelicità di Saffo è atemporale, fuori dalla felicità del mondo antico</a:t>
            </a:r>
          </a:p>
          <a:p>
            <a:r>
              <a:rPr lang="it-IT" dirty="0">
                <a:latin typeface="Times New Roman" panose="02020603050405020304" pitchFamily="18" charset="0"/>
                <a:cs typeface="Times New Roman" panose="02020603050405020304" pitchFamily="18" charset="0"/>
              </a:rPr>
              <a:t>2.B.: non soggetto storico, ma io che riporta l’infelicità privata dopo gli Idilli; inoltre sintassi e linguaggio tendono alla canzone libera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Serie degli idilli ricalca i versi, con l’eliminazione dello </a:t>
            </a:r>
            <a:r>
              <a:rPr lang="it-IT" i="1" dirty="0">
                <a:latin typeface="Times New Roman" panose="02020603050405020304" pitchFamily="18" charset="0"/>
                <a:cs typeface="Times New Roman" panose="02020603050405020304" pitchFamily="18" charset="0"/>
              </a:rPr>
              <a:t>Spavento notturno</a:t>
            </a:r>
          </a:p>
          <a:p>
            <a:pPr marL="0" indent="0">
              <a:buNone/>
            </a:pP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8253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0DCACA-16F1-9941-91A9-70BFE911FA66}"/>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Poeta e poesia </a:t>
            </a:r>
            <a:br>
              <a:rPr lang="it-IT" dirty="0">
                <a:effectLst/>
                <a:latin typeface="Times New Roman" panose="02020603050405020304" pitchFamily="18" charset="0"/>
                <a:cs typeface="Times New Roman" panose="02020603050405020304" pitchFamily="18" charset="0"/>
              </a:rPr>
            </a:br>
            <a:endParaRPr lang="it-IT"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C42C0D76-2088-124B-81F7-A07C465A32A2}"/>
              </a:ext>
            </a:extLst>
          </p:cNvPr>
          <p:cNvSpPr>
            <a:spLocks noGrp="1"/>
          </p:cNvSpPr>
          <p:nvPr>
            <p:ph idx="1"/>
          </p:nvPr>
        </p:nvSpPr>
        <p:spPr>
          <a:xfrm>
            <a:off x="177800" y="1825625"/>
            <a:ext cx="11176000" cy="4351338"/>
          </a:xfrm>
        </p:spPr>
        <p:txBody>
          <a:bodyPr>
            <a:normAutofit fontScale="92500" lnSpcReduction="10000"/>
          </a:bodyPr>
          <a:lstStyle/>
          <a:p>
            <a:r>
              <a:rPr lang="it-IT" dirty="0">
                <a:latin typeface="Times New Roman" panose="02020603050405020304" pitchFamily="18" charset="0"/>
                <a:cs typeface="Times New Roman" panose="02020603050405020304" pitchFamily="18" charset="0"/>
              </a:rPr>
              <a:t>Epodo, espressione delle ingiustizie patite dal poeta </a:t>
            </a:r>
          </a:p>
          <a:p>
            <a:r>
              <a:rPr lang="it-IT" dirty="0">
                <a:latin typeface="Times New Roman" panose="02020603050405020304" pitchFamily="18" charset="0"/>
                <a:cs typeface="Times New Roman" panose="02020603050405020304" pitchFamily="18" charset="0"/>
              </a:rPr>
              <a:t>Interpretazione biografica </a:t>
            </a:r>
          </a:p>
          <a:p>
            <a:r>
              <a:rPr lang="it-IT" dirty="0">
                <a:latin typeface="Times New Roman" panose="02020603050405020304" pitchFamily="18" charset="0"/>
                <a:cs typeface="Times New Roman" panose="02020603050405020304" pitchFamily="18" charset="0"/>
              </a:rPr>
              <a:t>Radice nel positivismo di fine Ottocento: creazione letteraria e prasi di vita del poeta come unità </a:t>
            </a:r>
          </a:p>
          <a:p>
            <a:r>
              <a:rPr lang="it-IT" dirty="0">
                <a:latin typeface="Times New Roman" panose="02020603050405020304" pitchFamily="18" charset="0"/>
                <a:cs typeface="Times New Roman" panose="02020603050405020304" pitchFamily="18" charset="0"/>
              </a:rPr>
              <a:t>Positivismo: critica genetica (A influenza B, B discende da A) </a:t>
            </a:r>
          </a:p>
          <a:p>
            <a:r>
              <a:rPr lang="it-IT" dirty="0">
                <a:latin typeface="Times New Roman" panose="02020603050405020304" pitchFamily="18" charset="0"/>
                <a:cs typeface="Times New Roman" panose="02020603050405020304" pitchFamily="18" charset="0"/>
              </a:rPr>
              <a:t>Radici romantiche: Goethe (</a:t>
            </a:r>
            <a:r>
              <a:rPr lang="it-IT" i="1" dirty="0" err="1">
                <a:latin typeface="Times New Roman" panose="02020603050405020304" pitchFamily="18" charset="0"/>
                <a:cs typeface="Times New Roman" panose="02020603050405020304" pitchFamily="18" charset="0"/>
              </a:rPr>
              <a:t>Naturalformen</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della poesia) e scoperta </a:t>
            </a:r>
          </a:p>
          <a:p>
            <a:r>
              <a:rPr lang="it-IT" dirty="0">
                <a:latin typeface="Times New Roman" panose="02020603050405020304" pitchFamily="18" charset="0"/>
                <a:cs typeface="Times New Roman" panose="02020603050405020304" pitchFamily="18" charset="0"/>
              </a:rPr>
              <a:t>dell’individuo (</a:t>
            </a:r>
            <a:r>
              <a:rPr lang="it-IT" i="1" dirty="0" err="1">
                <a:latin typeface="Times New Roman" panose="02020603050405020304" pitchFamily="18" charset="0"/>
                <a:cs typeface="Times New Roman" panose="02020603050405020304" pitchFamily="18" charset="0"/>
              </a:rPr>
              <a:t>Geistesgeschichte</a:t>
            </a:r>
            <a:r>
              <a:rPr lang="it-IT" dirty="0">
                <a:latin typeface="Times New Roman" panose="02020603050405020304" pitchFamily="18" charset="0"/>
                <a:cs typeface="Times New Roman" panose="02020603050405020304" pitchFamily="18" charset="0"/>
              </a:rPr>
              <a:t>, storia dello spirito) </a:t>
            </a:r>
          </a:p>
          <a:p>
            <a:r>
              <a:rPr lang="it-IT" dirty="0">
                <a:latin typeface="Times New Roman" panose="02020603050405020304" pitchFamily="18" charset="0"/>
                <a:cs typeface="Times New Roman" panose="02020603050405020304" pitchFamily="18" charset="0"/>
              </a:rPr>
              <a:t>Poesia lirica come rivelazione auto-monologica </a:t>
            </a:r>
          </a:p>
          <a:p>
            <a:r>
              <a:rPr lang="it-IT" dirty="0">
                <a:latin typeface="Times New Roman" panose="02020603050405020304" pitchFamily="18" charset="0"/>
                <a:cs typeface="Times New Roman" panose="02020603050405020304" pitchFamily="18" charset="0"/>
              </a:rPr>
              <a:t>Lirica vs. epos come forma di reazione (</a:t>
            </a:r>
            <a:r>
              <a:rPr lang="it-IT" i="1" dirty="0" err="1">
                <a:latin typeface="Times New Roman" panose="02020603050405020304" pitchFamily="18" charset="0"/>
                <a:cs typeface="Times New Roman" panose="02020603050405020304" pitchFamily="18" charset="0"/>
              </a:rPr>
              <a:t>Bericht</a:t>
            </a:r>
            <a:r>
              <a:rPr lang="it-IT"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Metodo a-storico </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57931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EA5412-9715-A44D-BDE2-D4C464A324CD}"/>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Rivoluzione romantica</a:t>
            </a:r>
          </a:p>
        </p:txBody>
      </p:sp>
      <p:sp>
        <p:nvSpPr>
          <p:cNvPr id="3" name="Segnaposto contenuto 2">
            <a:extLst>
              <a:ext uri="{FF2B5EF4-FFF2-40B4-BE49-F238E27FC236}">
                <a16:creationId xmlns:a16="http://schemas.microsoft.com/office/drawing/2014/main" id="{212A2B59-4684-4541-A966-B38D20A7C3E4}"/>
              </a:ext>
            </a:extLst>
          </p:cNvPr>
          <p:cNvSpPr>
            <a:spLocks noGrp="1"/>
          </p:cNvSpPr>
          <p:nvPr>
            <p:ph idx="1"/>
          </p:nvPr>
        </p:nvSpPr>
        <p:spPr/>
        <p:txBody>
          <a:bodyPr>
            <a:normAutofit lnSpcReduction="10000"/>
          </a:bodyPr>
          <a:lstStyle/>
          <a:p>
            <a:r>
              <a:rPr lang="it-IT" dirty="0">
                <a:latin typeface="Times New Roman" panose="02020603050405020304" pitchFamily="18" charset="0"/>
                <a:cs typeface="Times New Roman" panose="02020603050405020304" pitchFamily="18" charset="0"/>
              </a:rPr>
              <a:t>Valorizzazione della storia</a:t>
            </a:r>
          </a:p>
          <a:p>
            <a:r>
              <a:rPr lang="it-IT" dirty="0">
                <a:latin typeface="Times New Roman" panose="02020603050405020304" pitchFamily="18" charset="0"/>
                <a:cs typeface="Times New Roman" panose="02020603050405020304" pitchFamily="18" charset="0"/>
              </a:rPr>
              <a:t>Arte spontanea e primigenia</a:t>
            </a:r>
          </a:p>
          <a:p>
            <a:r>
              <a:rPr lang="it-IT" dirty="0">
                <a:latin typeface="Times New Roman" panose="02020603050405020304" pitchFamily="18" charset="0"/>
                <a:cs typeface="Times New Roman" panose="02020603050405020304" pitchFamily="18" charset="0"/>
              </a:rPr>
              <a:t>Contro il classicismo e la sua normatività</a:t>
            </a:r>
          </a:p>
          <a:p>
            <a:r>
              <a:rPr lang="it-IT" dirty="0">
                <a:latin typeface="Times New Roman" panose="02020603050405020304" pitchFamily="18" charset="0"/>
                <a:cs typeface="Times New Roman" panose="02020603050405020304" pitchFamily="18" charset="0"/>
              </a:rPr>
              <a:t>Opera come organismo individuale</a:t>
            </a:r>
          </a:p>
          <a:p>
            <a:r>
              <a:rPr lang="it-IT" dirty="0">
                <a:latin typeface="Times New Roman" panose="02020603050405020304" pitchFamily="18" charset="0"/>
                <a:cs typeface="Times New Roman" panose="02020603050405020304" pitchFamily="18" charset="0"/>
              </a:rPr>
              <a:t>Forma </a:t>
            </a:r>
            <a:r>
              <a:rPr lang="it-IT" i="1" dirty="0">
                <a:latin typeface="Times New Roman" panose="02020603050405020304" pitchFamily="18" charset="0"/>
                <a:cs typeface="Times New Roman" panose="02020603050405020304" pitchFamily="18" charset="0"/>
              </a:rPr>
              <a:t>in </a:t>
            </a:r>
            <a:r>
              <a:rPr lang="it-IT" i="1" dirty="0" err="1">
                <a:latin typeface="Times New Roman" panose="02020603050405020304" pitchFamily="18" charset="0"/>
                <a:cs typeface="Times New Roman" panose="02020603050405020304" pitchFamily="18" charset="0"/>
              </a:rPr>
              <a:t>nuce</a:t>
            </a:r>
            <a:r>
              <a:rPr lang="it-IT" dirty="0">
                <a:latin typeface="Times New Roman" panose="02020603050405020304" pitchFamily="18" charset="0"/>
                <a:cs typeface="Times New Roman" panose="02020603050405020304" pitchFamily="18" charset="0"/>
              </a:rPr>
              <a:t> dell’inconscio</a:t>
            </a:r>
          </a:p>
          <a:p>
            <a:r>
              <a:rPr lang="it-IT" dirty="0">
                <a:latin typeface="Times New Roman" panose="02020603050405020304" pitchFamily="18" charset="0"/>
                <a:cs typeface="Times New Roman" panose="02020603050405020304" pitchFamily="18" charset="0"/>
              </a:rPr>
              <a:t>Critica della poesia </a:t>
            </a:r>
          </a:p>
          <a:p>
            <a:r>
              <a:rPr lang="it-IT" dirty="0">
                <a:latin typeface="Times New Roman" panose="02020603050405020304" pitchFamily="18" charset="0"/>
                <a:cs typeface="Times New Roman" panose="02020603050405020304" pitchFamily="18" charset="0"/>
              </a:rPr>
              <a:t>Finito e infinito</a:t>
            </a:r>
          </a:p>
          <a:p>
            <a:r>
              <a:rPr lang="it-IT" dirty="0">
                <a:latin typeface="Times New Roman" panose="02020603050405020304" pitchFamily="18" charset="0"/>
                <a:cs typeface="Times New Roman" panose="02020603050405020304" pitchFamily="18" charset="0"/>
              </a:rPr>
              <a:t>Fantasia e immaginazione</a:t>
            </a:r>
          </a:p>
          <a:p>
            <a:r>
              <a:rPr lang="it-IT" dirty="0">
                <a:latin typeface="Times New Roman" panose="02020603050405020304" pitchFamily="18" charset="0"/>
                <a:cs typeface="Times New Roman" panose="02020603050405020304" pitchFamily="18" charset="0"/>
              </a:rPr>
              <a:t>Soggetto che proietta il sé verso il mondo</a:t>
            </a:r>
          </a:p>
        </p:txBody>
      </p:sp>
    </p:spTree>
    <p:extLst>
      <p:ext uri="{BB962C8B-B14F-4D97-AF65-F5344CB8AC3E}">
        <p14:creationId xmlns:p14="http://schemas.microsoft.com/office/powerpoint/2010/main" val="2139837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C16B7-8B89-D248-BD3D-DD52B8600D76}"/>
              </a:ext>
            </a:extLst>
          </p:cNvPr>
          <p:cNvSpPr>
            <a:spLocks noGrp="1"/>
          </p:cNvSpPr>
          <p:nvPr>
            <p:ph type="title"/>
          </p:nvPr>
        </p:nvSpPr>
        <p:spPr/>
        <p:txBody>
          <a:bodyPr/>
          <a:lstStyle/>
          <a:p>
            <a:r>
              <a:rPr lang="it-IT" dirty="0">
                <a:latin typeface="Times New Roman" panose="02020603050405020304" pitchFamily="18" charset="0"/>
                <a:cs typeface="Times New Roman" panose="02020603050405020304" pitchFamily="18" charset="0"/>
              </a:rPr>
              <a:t>Shoah vs. Olocausto</a:t>
            </a:r>
          </a:p>
        </p:txBody>
      </p:sp>
      <p:sp>
        <p:nvSpPr>
          <p:cNvPr id="3" name="Segnaposto contenuto 2">
            <a:extLst>
              <a:ext uri="{FF2B5EF4-FFF2-40B4-BE49-F238E27FC236}">
                <a16:creationId xmlns:a16="http://schemas.microsoft.com/office/drawing/2014/main" id="{592F7FCF-B5CA-64BF-E989-9C655C1A752E}"/>
              </a:ext>
            </a:extLst>
          </p:cNvPr>
          <p:cNvSpPr>
            <a:spLocks noGrp="1"/>
          </p:cNvSpPr>
          <p:nvPr>
            <p:ph idx="1"/>
          </p:nvPr>
        </p:nvSpPr>
        <p:spPr/>
        <p:txBody>
          <a:bodyPr>
            <a:normAutofit fontScale="77500" lnSpcReduction="20000"/>
          </a:bodyPr>
          <a:lstStyle/>
          <a:p>
            <a:pPr algn="just"/>
            <a:r>
              <a:rPr lang="it-IT" dirty="0">
                <a:latin typeface="Times New Roman" panose="02020603050405020304" pitchFamily="18" charset="0"/>
                <a:cs typeface="Times New Roman" panose="02020603050405020304" pitchFamily="18" charset="0"/>
              </a:rPr>
              <a:t>«termine ebraico (“tempesta devastante”, dalla Bibbia, per es. Isaia 47, 11) col quale si suole indicare lo sterminio del popolo ebraico durante il Secondo conflitto mondiale; è vocabolo preferito a olocausto in quanto non richiama, come quest’ultimo, l’idea di un sacrificio inevitabile» (</a:t>
            </a:r>
            <a:r>
              <a:rPr lang="it-IT" dirty="0">
                <a:latin typeface="Times New Roman" panose="02020603050405020304" pitchFamily="18" charset="0"/>
                <a:cs typeface="Times New Roman" panose="02020603050405020304" pitchFamily="18" charset="0"/>
                <a:hlinkClick r:id="rId2"/>
              </a:rPr>
              <a:t>https://www.treccani.it/enciclopedia/shoah/</a:t>
            </a:r>
            <a:r>
              <a:rPr lang="it-IT" dirty="0">
                <a:latin typeface="Times New Roman" panose="02020603050405020304" pitchFamily="18" charset="0"/>
                <a:cs typeface="Times New Roman" panose="02020603050405020304" pitchFamily="18" charset="0"/>
              </a:rPr>
              <a:t>)</a:t>
            </a:r>
          </a:p>
          <a:p>
            <a:pPr algn="just"/>
            <a:r>
              <a:rPr lang="it-IT" dirty="0">
                <a:latin typeface="Times New Roman" panose="02020603050405020304" pitchFamily="18" charset="0"/>
                <a:cs typeface="Times New Roman" panose="02020603050405020304" pitchFamily="18" charset="0"/>
              </a:rPr>
              <a:t>«Forma di sacrificio praticata nell’antichità, specialmente nella religione greca e in quella ebraica, in cui la vittima veniva interamente bruciata. Presso gli Ebrei l’</a:t>
            </a:r>
            <a:r>
              <a:rPr lang="it-IT" dirty="0" err="1">
                <a:latin typeface="Times New Roman" panose="02020603050405020304" pitchFamily="18" charset="0"/>
                <a:cs typeface="Times New Roman" panose="02020603050405020304" pitchFamily="18" charset="0"/>
              </a:rPr>
              <a:t>ōlāh</a:t>
            </a:r>
            <a:r>
              <a:rPr lang="it-IT" dirty="0">
                <a:latin typeface="Times New Roman" panose="02020603050405020304" pitchFamily="18" charset="0"/>
                <a:cs typeface="Times New Roman" panose="02020603050405020304" pitchFamily="18" charset="0"/>
              </a:rPr>
              <a:t>, istituito, secondo la tradizione, da Mosè, rappresentava la più completa espressione del culto offerto a Dio e consisteva nel bruciare interamente la vittima sull’altare dopo l’immolazione (perciò il termine ebraico fu tradotto nella Settanta con </a:t>
            </a:r>
            <a:r>
              <a:rPr lang="el-GR" dirty="0" err="1">
                <a:latin typeface="Times New Roman" panose="02020603050405020304" pitchFamily="18" charset="0"/>
                <a:cs typeface="Times New Roman" panose="02020603050405020304" pitchFamily="18" charset="0"/>
              </a:rPr>
              <a:t>ὁλοκαύτωσις</a:t>
            </a:r>
            <a:r>
              <a:rPr lang="el-GR"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o e nella Vulgata con </a:t>
            </a:r>
            <a:r>
              <a:rPr lang="it-IT" dirty="0" err="1">
                <a:latin typeface="Times New Roman" panose="02020603050405020304" pitchFamily="18" charset="0"/>
                <a:cs typeface="Times New Roman" panose="02020603050405020304" pitchFamily="18" charset="0"/>
              </a:rPr>
              <a:t>holocaustum</a:t>
            </a:r>
            <a:r>
              <a:rPr lang="it-IT" dirty="0">
                <a:latin typeface="Times New Roman" panose="02020603050405020304" pitchFamily="18" charset="0"/>
                <a:cs typeface="Times New Roman" panose="02020603050405020304" pitchFamily="18" charset="0"/>
              </a:rPr>
              <a:t>), senza riservarne alcune parti per usi rituali, e dopo averne versato il sangue attorno all’altare stesso. La vittima poteva essere il toro o il vitello, l’agnello o il montone, il capretto o il capro, sempre di sesso maschile, e tra gli uccelli, la tortora e il colombo, e doveva restare sull’altare tutta la notte, fino alla mattina. Nell’antica religione greca l’o. si distingue nettamente dal tipo comune del sacrificio offerto agli dei, fondandosi sulla norma particolare che escludeva la partecipazione del sacrificante alla consumazione della vittima, per preservarlo dal contatto con il destinatario del sacrificio» </a:t>
            </a:r>
            <a:r>
              <a:rPr lang="it-IT" b="1" dirty="0">
                <a:latin typeface="Times New Roman" panose="02020603050405020304" pitchFamily="18" charset="0"/>
                <a:cs typeface="Times New Roman" panose="02020603050405020304" pitchFamily="18" charset="0"/>
              </a:rPr>
              <a:t>(https://</a:t>
            </a:r>
            <a:r>
              <a:rPr lang="it-IT" b="1" dirty="0" err="1">
                <a:latin typeface="Times New Roman" panose="02020603050405020304" pitchFamily="18" charset="0"/>
                <a:cs typeface="Times New Roman" panose="02020603050405020304" pitchFamily="18" charset="0"/>
              </a:rPr>
              <a:t>www.treccani.it</a:t>
            </a:r>
            <a:r>
              <a:rPr lang="it-IT" b="1" dirty="0">
                <a:latin typeface="Times New Roman" panose="02020603050405020304" pitchFamily="18" charset="0"/>
                <a:cs typeface="Times New Roman" panose="02020603050405020304" pitchFamily="18" charset="0"/>
              </a:rPr>
              <a:t>/enciclopedia/olocausto/)</a:t>
            </a:r>
          </a:p>
        </p:txBody>
      </p:sp>
    </p:spTree>
    <p:extLst>
      <p:ext uri="{BB962C8B-B14F-4D97-AF65-F5344CB8AC3E}">
        <p14:creationId xmlns:p14="http://schemas.microsoft.com/office/powerpoint/2010/main" val="4537541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F03B47-75CE-51FA-A40B-11C514FF878C}"/>
              </a:ext>
            </a:extLst>
          </p:cNvPr>
          <p:cNvSpPr>
            <a:spLocks noGrp="1"/>
          </p:cNvSpPr>
          <p:nvPr>
            <p:ph type="title"/>
          </p:nvPr>
        </p:nvSpPr>
        <p:spPr/>
        <p:txBody>
          <a:bodyPr>
            <a:normAutofit/>
          </a:bodyPr>
          <a:lstStyle/>
          <a:p>
            <a:r>
              <a:rPr lang="it-IT" b="1" dirty="0">
                <a:latin typeface="Times New Roman" panose="02020603050405020304" pitchFamily="18" charset="0"/>
                <a:cs typeface="Times New Roman" panose="02020603050405020304" pitchFamily="18" charset="0"/>
              </a:rPr>
              <a:t>Gesellschaftslyrik (‘lirica di società’)</a:t>
            </a:r>
            <a:br>
              <a:rPr lang="it-IT" b="1" dirty="0">
                <a:latin typeface="Times New Roman" panose="02020603050405020304" pitchFamily="18" charset="0"/>
                <a:cs typeface="Times New Roman" panose="02020603050405020304" pitchFamily="18" charset="0"/>
              </a:rPr>
            </a:br>
            <a:endParaRPr lang="it-IT" b="1" dirty="0">
              <a:latin typeface="Times New Roman" panose="02020603050405020304" pitchFamily="18" charset="0"/>
              <a:cs typeface="Times New Roman" panose="02020603050405020304" pitchFamily="18" charset="0"/>
            </a:endParaRPr>
          </a:p>
        </p:txBody>
      </p:sp>
      <p:sp>
        <p:nvSpPr>
          <p:cNvPr id="4" name="CasellaDiTesto 3">
            <a:extLst>
              <a:ext uri="{FF2B5EF4-FFF2-40B4-BE49-F238E27FC236}">
                <a16:creationId xmlns:a16="http://schemas.microsoft.com/office/drawing/2014/main" id="{B91E0E05-C35B-C127-3C7A-94F706BA76BA}"/>
              </a:ext>
            </a:extLst>
          </p:cNvPr>
          <p:cNvSpPr txBox="1"/>
          <p:nvPr/>
        </p:nvSpPr>
        <p:spPr>
          <a:xfrm>
            <a:off x="600076" y="1225689"/>
            <a:ext cx="10129837" cy="5632311"/>
          </a:xfrm>
          <a:prstGeom prst="rect">
            <a:avLst/>
          </a:prstGeom>
          <a:noFill/>
        </p:spPr>
        <p:txBody>
          <a:bodyPr wrap="square" rtlCol="0">
            <a:spAutoFit/>
          </a:bodyPr>
          <a:lstStyle/>
          <a:p>
            <a:r>
              <a:rPr lang="it-IT" sz="2400" dirty="0">
                <a:latin typeface="Times New Roman" panose="02020603050405020304" pitchFamily="18" charset="0"/>
                <a:cs typeface="Times New Roman" panose="02020603050405020304" pitchFamily="18" charset="0"/>
              </a:rPr>
              <a:t>• [C]</a:t>
            </a:r>
            <a:r>
              <a:rPr lang="it-IT" sz="2400" dirty="0" err="1">
                <a:latin typeface="Times New Roman" panose="02020603050405020304" pitchFamily="18" charset="0"/>
                <a:cs typeface="Times New Roman" panose="02020603050405020304" pitchFamily="18" charset="0"/>
              </a:rPr>
              <a:t>olui</a:t>
            </a:r>
            <a:r>
              <a:rPr lang="it-IT" sz="2400" dirty="0">
                <a:latin typeface="Times New Roman" panose="02020603050405020304" pitchFamily="18" charset="0"/>
                <a:cs typeface="Times New Roman" panose="02020603050405020304" pitchFamily="18" charset="0"/>
              </a:rPr>
              <a:t> che dice io non è una persona biografica precisa ma una persona</a:t>
            </a:r>
          </a:p>
          <a:p>
            <a:r>
              <a:rPr lang="it-IT" sz="2400" dirty="0">
                <a:latin typeface="Times New Roman" panose="02020603050405020304" pitchFamily="18" charset="0"/>
                <a:cs typeface="Times New Roman" panose="02020603050405020304" pitchFamily="18" charset="0"/>
              </a:rPr>
              <a:t>collettiva generica, un io fungibile che vive esperienze individuali (perché</a:t>
            </a:r>
          </a:p>
          <a:p>
            <a:r>
              <a:rPr lang="it-IT" sz="2400" dirty="0">
                <a:latin typeface="Times New Roman" panose="02020603050405020304" pitchFamily="18" charset="0"/>
                <a:cs typeface="Times New Roman" panose="02020603050405020304" pitchFamily="18" charset="0"/>
              </a:rPr>
              <a:t>dette da una prima persona singolare) ma non individuate (perché indistinte</a:t>
            </a:r>
          </a:p>
          <a:p>
            <a:r>
              <a:rPr lang="it-IT" sz="2400" dirty="0">
                <a:latin typeface="Times New Roman" panose="02020603050405020304" pitchFamily="18" charset="0"/>
                <a:cs typeface="Times New Roman" panose="02020603050405020304" pitchFamily="18" charset="0"/>
              </a:rPr>
              <a:t>ed emblematiche). [...] Per dare un nome a testi così concepiti, potremmo</a:t>
            </a:r>
          </a:p>
          <a:p>
            <a:r>
              <a:rPr lang="it-IT" sz="2400" dirty="0">
                <a:latin typeface="Times New Roman" panose="02020603050405020304" pitchFamily="18" charset="0"/>
                <a:cs typeface="Times New Roman" panose="02020603050405020304" pitchFamily="18" charset="0"/>
              </a:rPr>
              <a:t>servirci del termine con cui i filologi romanzi tedeschi definiscono la poesia</a:t>
            </a:r>
          </a:p>
          <a:p>
            <a:r>
              <a:rPr lang="it-IT" sz="2400" dirty="0">
                <a:latin typeface="Times New Roman" panose="02020603050405020304" pitchFamily="18" charset="0"/>
                <a:cs typeface="Times New Roman" panose="02020603050405020304" pitchFamily="18" charset="0"/>
              </a:rPr>
              <a:t>dei trovatori: Gesellschaftslyrik, lirica di società.</a:t>
            </a:r>
          </a:p>
          <a:p>
            <a:r>
              <a:rPr lang="it-IT" sz="2400" dirty="0">
                <a:latin typeface="Times New Roman" panose="02020603050405020304" pitchFamily="18" charset="0"/>
                <a:cs typeface="Times New Roman" panose="02020603050405020304" pitchFamily="18" charset="0"/>
              </a:rPr>
              <a:t>• La ‘società’ è il contesto in cui nasce e cresce una poesia simile, composta</a:t>
            </a:r>
          </a:p>
          <a:p>
            <a:r>
              <a:rPr lang="it-IT" sz="2400" dirty="0">
                <a:latin typeface="Times New Roman" panose="02020603050405020304" pitchFamily="18" charset="0"/>
                <a:cs typeface="Times New Roman" panose="02020603050405020304" pitchFamily="18" charset="0"/>
              </a:rPr>
              <a:t>per intrattenere un pubblico determinato e quasi sempre accompagnata dalla</a:t>
            </a:r>
          </a:p>
          <a:p>
            <a:r>
              <a:rPr lang="it-IT" sz="2400" dirty="0">
                <a:latin typeface="Times New Roman" panose="02020603050405020304" pitchFamily="18" charset="0"/>
                <a:cs typeface="Times New Roman" panose="02020603050405020304" pitchFamily="18" charset="0"/>
              </a:rPr>
              <a:t>musica</a:t>
            </a:r>
          </a:p>
          <a:p>
            <a:r>
              <a:rPr lang="it-IT" sz="2400" dirty="0">
                <a:latin typeface="Times New Roman" panose="02020603050405020304" pitchFamily="18" charset="0"/>
                <a:cs typeface="Times New Roman" panose="02020603050405020304" pitchFamily="18" charset="0"/>
              </a:rPr>
              <a:t>• La presenza di un soggetto lirico non garantisce di per sé la presenza di un</a:t>
            </a:r>
          </a:p>
          <a:p>
            <a:r>
              <a:rPr lang="it-IT" sz="2400" dirty="0">
                <a:latin typeface="Times New Roman" panose="02020603050405020304" pitchFamily="18" charset="0"/>
                <a:cs typeface="Times New Roman" panose="02020603050405020304" pitchFamily="18" charset="0"/>
              </a:rPr>
              <a:t>soggetto reale, [...] come sanno gli studiosi della poesia greca arcaica, della</a:t>
            </a:r>
          </a:p>
          <a:p>
            <a:r>
              <a:rPr lang="it-IT" sz="2400" dirty="0">
                <a:latin typeface="Times New Roman" panose="02020603050405020304" pitchFamily="18" charset="0"/>
                <a:cs typeface="Times New Roman" panose="02020603050405020304" pitchFamily="18" charset="0"/>
              </a:rPr>
              <a:t>poesia d’amore medievale e della poesia popolare improvvisata, che da</a:t>
            </a:r>
          </a:p>
          <a:p>
            <a:r>
              <a:rPr lang="it-IT" sz="2400" dirty="0">
                <a:latin typeface="Times New Roman" panose="02020603050405020304" pitchFamily="18" charset="0"/>
                <a:cs typeface="Times New Roman" panose="02020603050405020304" pitchFamily="18" charset="0"/>
              </a:rPr>
              <a:t>sempre sono abituati a vedere, nel personaggio che dice io, uno stereotipo di</a:t>
            </a:r>
          </a:p>
          <a:p>
            <a:r>
              <a:rPr lang="it-IT" sz="2400" dirty="0">
                <a:latin typeface="Times New Roman" panose="02020603050405020304" pitchFamily="18" charset="0"/>
                <a:cs typeface="Times New Roman" panose="02020603050405020304" pitchFamily="18" charset="0"/>
              </a:rPr>
              <a:t>soggettività cui non corrisponde alcun nome proprio.</a:t>
            </a:r>
          </a:p>
          <a:p>
            <a:endParaRPr lang="it-IT"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00518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D1D8D7-6080-A3DB-C536-C51F96DC101C}"/>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Lirica autobiografica trascendentale</a:t>
            </a:r>
            <a:br>
              <a:rPr lang="it-IT" b="1" dirty="0">
                <a:latin typeface="Times New Roman" panose="02020603050405020304" pitchFamily="18" charset="0"/>
                <a:cs typeface="Times New Roman" panose="02020603050405020304" pitchFamily="18" charset="0"/>
              </a:rPr>
            </a:br>
            <a:endParaRPr lang="it-IT" b="1" dirty="0">
              <a:latin typeface="Times New Roman" panose="02020603050405020304" pitchFamily="18" charset="0"/>
              <a:cs typeface="Times New Roman" panose="02020603050405020304" pitchFamily="18" charset="0"/>
            </a:endParaRPr>
          </a:p>
        </p:txBody>
      </p:sp>
      <p:sp>
        <p:nvSpPr>
          <p:cNvPr id="4" name="CasellaDiTesto 3">
            <a:extLst>
              <a:ext uri="{FF2B5EF4-FFF2-40B4-BE49-F238E27FC236}">
                <a16:creationId xmlns:a16="http://schemas.microsoft.com/office/drawing/2014/main" id="{127FCC46-0790-EE6E-1A14-C7F20F58BDEB}"/>
              </a:ext>
            </a:extLst>
          </p:cNvPr>
          <p:cNvSpPr txBox="1"/>
          <p:nvPr/>
        </p:nvSpPr>
        <p:spPr>
          <a:xfrm>
            <a:off x="1028700" y="1690688"/>
            <a:ext cx="8868133" cy="4524315"/>
          </a:xfrm>
          <a:prstGeom prst="rect">
            <a:avLst/>
          </a:prstGeom>
          <a:noFill/>
        </p:spPr>
        <p:txBody>
          <a:bodyPr wrap="none" rtlCol="0">
            <a:spAutoFit/>
          </a:bodyPr>
          <a:lstStyle/>
          <a:p>
            <a:r>
              <a:rPr lang="it-IT" sz="2400" dirty="0">
                <a:latin typeface="Times New Roman" panose="02020603050405020304" pitchFamily="18" charset="0"/>
                <a:cs typeface="Times New Roman" panose="02020603050405020304" pitchFamily="18" charset="0"/>
              </a:rPr>
              <a:t>• Petrarca [...] cerca sempre di evitare che il riferimento a circostanze</a:t>
            </a:r>
          </a:p>
          <a:p>
            <a:r>
              <a:rPr lang="it-IT" sz="2400" dirty="0">
                <a:latin typeface="Times New Roman" panose="02020603050405020304" pitchFamily="18" charset="0"/>
                <a:cs typeface="Times New Roman" panose="02020603050405020304" pitchFamily="18" charset="0"/>
              </a:rPr>
              <a:t>precise leda il valore universale del discorso, ad esempio riassorbendo</a:t>
            </a:r>
          </a:p>
          <a:p>
            <a:r>
              <a:rPr lang="it-IT" sz="2400" dirty="0">
                <a:latin typeface="Times New Roman" panose="02020603050405020304" pitchFamily="18" charset="0"/>
                <a:cs typeface="Times New Roman" panose="02020603050405020304" pitchFamily="18" charset="0"/>
              </a:rPr>
              <a:t>le rime d’occasione nella compagine allegorica della raccolta, in modo</a:t>
            </a:r>
          </a:p>
          <a:p>
            <a:r>
              <a:rPr lang="it-IT" sz="2400" dirty="0">
                <a:latin typeface="Times New Roman" panose="02020603050405020304" pitchFamily="18" charset="0"/>
                <a:cs typeface="Times New Roman" panose="02020603050405020304" pitchFamily="18" charset="0"/>
              </a:rPr>
              <a:t>da nascondere, nei limiti del possibile, la loro origine effimera. Nella</a:t>
            </a:r>
          </a:p>
          <a:p>
            <a:r>
              <a:rPr lang="it-IT" sz="2400" dirty="0">
                <a:latin typeface="Times New Roman" panose="02020603050405020304" pitchFamily="18" charset="0"/>
                <a:cs typeface="Times New Roman" panose="02020603050405020304" pitchFamily="18" charset="0"/>
              </a:rPr>
              <a:t>logica del Canzoniere le vicende troppo circostanziate o troppo</a:t>
            </a:r>
          </a:p>
          <a:p>
            <a:r>
              <a:rPr lang="it-IT" sz="2400" dirty="0">
                <a:latin typeface="Times New Roman" panose="02020603050405020304" pitchFamily="18" charset="0"/>
                <a:cs typeface="Times New Roman" panose="02020603050405020304" pitchFamily="18" charset="0"/>
              </a:rPr>
              <a:t>individuate rischiano sempre di dimostrarsi caduche, la vita personale</a:t>
            </a:r>
          </a:p>
          <a:p>
            <a:r>
              <a:rPr lang="it-IT" sz="2400" dirty="0">
                <a:latin typeface="Times New Roman" panose="02020603050405020304" pitchFamily="18" charset="0"/>
                <a:cs typeface="Times New Roman" panose="02020603050405020304" pitchFamily="18" charset="0"/>
              </a:rPr>
              <a:t>potendo ambire all’esemplarità solo quando riscatta la propria</a:t>
            </a:r>
          </a:p>
          <a:p>
            <a:r>
              <a:rPr lang="it-IT" sz="2400" dirty="0">
                <a:latin typeface="Times New Roman" panose="02020603050405020304" pitchFamily="18" charset="0"/>
                <a:cs typeface="Times New Roman" panose="02020603050405020304" pitchFamily="18" charset="0"/>
              </a:rPr>
              <a:t>contingenza [...]. Il Canzoniere racconta dunque una fabula allegorica;</a:t>
            </a:r>
          </a:p>
          <a:p>
            <a:r>
              <a:rPr lang="it-IT" sz="2400" dirty="0">
                <a:latin typeface="Times New Roman" panose="02020603050405020304" pitchFamily="18" charset="0"/>
                <a:cs typeface="Times New Roman" panose="02020603050405020304" pitchFamily="18" charset="0"/>
              </a:rPr>
              <a:t>l’io smussa i tratti troppo personali della propria storia per farsi</a:t>
            </a:r>
          </a:p>
          <a:p>
            <a:r>
              <a:rPr lang="it-IT" sz="2400" dirty="0">
                <a:latin typeface="Times New Roman" panose="02020603050405020304" pitchFamily="18" charset="0"/>
                <a:cs typeface="Times New Roman" panose="02020603050405020304" pitchFamily="18" charset="0"/>
              </a:rPr>
              <a:t>emblema; la struttura delle poesie non si lascia turbare dalla</a:t>
            </a:r>
          </a:p>
          <a:p>
            <a:r>
              <a:rPr lang="it-IT" sz="2400" dirty="0">
                <a:latin typeface="Times New Roman" panose="02020603050405020304" pitchFamily="18" charset="0"/>
                <a:cs typeface="Times New Roman" panose="02020603050405020304" pitchFamily="18" charset="0"/>
              </a:rPr>
              <a:t>contingenza dell’occasione; la mimesi del mondo esterno e interno</a:t>
            </a:r>
          </a:p>
          <a:p>
            <a:r>
              <a:rPr lang="it-IT" sz="2400" dirty="0">
                <a:latin typeface="Times New Roman" panose="02020603050405020304" pitchFamily="18" charset="0"/>
                <a:cs typeface="Times New Roman" panose="02020603050405020304" pitchFamily="18" charset="0"/>
              </a:rPr>
              <a:t>tende all’indeterminato, al generico, all’universale</a:t>
            </a:r>
          </a:p>
        </p:txBody>
      </p:sp>
    </p:spTree>
    <p:extLst>
      <p:ext uri="{BB962C8B-B14F-4D97-AF65-F5344CB8AC3E}">
        <p14:creationId xmlns:p14="http://schemas.microsoft.com/office/powerpoint/2010/main" val="7860552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D6998F-AA02-B70B-660D-0984ABF370DA}"/>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Lirica autobiografica empirica</a:t>
            </a:r>
            <a:br>
              <a:rPr lang="it-IT" b="1" dirty="0">
                <a:latin typeface="Times New Roman" panose="02020603050405020304" pitchFamily="18" charset="0"/>
                <a:cs typeface="Times New Roman" panose="02020603050405020304" pitchFamily="18" charset="0"/>
              </a:rPr>
            </a:br>
            <a:endParaRPr lang="it-IT" b="1" dirty="0">
              <a:latin typeface="Times New Roman" panose="02020603050405020304" pitchFamily="18" charset="0"/>
              <a:cs typeface="Times New Roman" panose="02020603050405020304" pitchFamily="18" charset="0"/>
            </a:endParaRPr>
          </a:p>
        </p:txBody>
      </p:sp>
      <p:sp>
        <p:nvSpPr>
          <p:cNvPr id="8" name="CasellaDiTesto 7">
            <a:extLst>
              <a:ext uri="{FF2B5EF4-FFF2-40B4-BE49-F238E27FC236}">
                <a16:creationId xmlns:a16="http://schemas.microsoft.com/office/drawing/2014/main" id="{F5A1DB2C-B5BC-75FF-54B2-8E962EF0C584}"/>
              </a:ext>
            </a:extLst>
          </p:cNvPr>
          <p:cNvSpPr txBox="1"/>
          <p:nvPr/>
        </p:nvSpPr>
        <p:spPr>
          <a:xfrm>
            <a:off x="0" y="1800225"/>
            <a:ext cx="12545422" cy="2708434"/>
          </a:xfrm>
          <a:prstGeom prst="rect">
            <a:avLst/>
          </a:prstGeom>
          <a:noFill/>
        </p:spPr>
        <p:txBody>
          <a:bodyPr wrap="none" rtlCol="0">
            <a:spAutoFit/>
          </a:bodyPr>
          <a:lstStyle/>
          <a:p>
            <a:r>
              <a:rPr lang="it-IT" sz="3300" dirty="0">
                <a:latin typeface="Times New Roman" panose="02020603050405020304" pitchFamily="18" charset="0"/>
                <a:cs typeface="Times New Roman" panose="02020603050405020304" pitchFamily="18" charset="0"/>
              </a:rPr>
              <a:t>• a partire da una soglia che varia da letteratura a letteratura, ma che</a:t>
            </a:r>
          </a:p>
          <a:p>
            <a:r>
              <a:rPr lang="it-IT" sz="3300" dirty="0">
                <a:latin typeface="Times New Roman" panose="02020603050405020304" pitchFamily="18" charset="0"/>
                <a:cs typeface="Times New Roman" panose="02020603050405020304" pitchFamily="18" charset="0"/>
              </a:rPr>
              <a:t>sostanzialmente coincide con l’età romantica, i poeti possono</a:t>
            </a:r>
          </a:p>
          <a:p>
            <a:r>
              <a:rPr lang="it-IT" sz="3300" dirty="0">
                <a:latin typeface="Times New Roman" panose="02020603050405020304" pitchFamily="18" charset="0"/>
                <a:cs typeface="Times New Roman" panose="02020603050405020304" pitchFamily="18" charset="0"/>
              </a:rPr>
              <a:t>raccontare i dettagli effimeri delle proprie vite effimere con una libertà</a:t>
            </a:r>
          </a:p>
          <a:p>
            <a:r>
              <a:rPr lang="it-IT" sz="3300" dirty="0">
                <a:latin typeface="Times New Roman" panose="02020603050405020304" pitchFamily="18" charset="0"/>
                <a:cs typeface="Times New Roman" panose="02020603050405020304" pitchFamily="18" charset="0"/>
              </a:rPr>
              <a:t>confessoria, un pathos esistenziale, una serietà narcisistica inediti</a:t>
            </a:r>
          </a:p>
          <a:p>
            <a:endParaRPr lang="it-IT" sz="3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73487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D94620-9F66-F341-B3A2-392FEFD0927E}"/>
              </a:ext>
            </a:extLst>
          </p:cNvPr>
          <p:cNvSpPr>
            <a:spLocks noGrp="1"/>
          </p:cNvSpPr>
          <p:nvPr>
            <p:ph type="title"/>
          </p:nvPr>
        </p:nvSpPr>
        <p:spPr/>
        <p:txBody>
          <a:bodyPr>
            <a:normAutofit fontScale="90000"/>
          </a:bodyPr>
          <a:lstStyle/>
          <a:p>
            <a:r>
              <a:rPr lang="it-IT" b="1" dirty="0">
                <a:latin typeface="Times New Roman" panose="02020603050405020304" pitchFamily="18" charset="0"/>
                <a:cs typeface="Times New Roman" panose="02020603050405020304" pitchFamily="18" charset="0"/>
              </a:rPr>
              <a:t>Culler, </a:t>
            </a:r>
            <a:r>
              <a:rPr lang="it-IT" b="1" i="1" dirty="0">
                <a:latin typeface="Times New Roman" panose="02020603050405020304" pitchFamily="18" charset="0"/>
                <a:cs typeface="Times New Roman" panose="02020603050405020304" pitchFamily="18" charset="0"/>
              </a:rPr>
              <a:t>Theory of the Lyric</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lyric</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as</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voicing</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lyric</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as</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event</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lyric</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as</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ritual</a:t>
            </a:r>
            <a:r>
              <a:rPr lang="it-IT" b="1" dirty="0">
                <a:latin typeface="Times New Roman" panose="02020603050405020304" pitchFamily="18" charset="0"/>
                <a:cs typeface="Times New Roman" panose="02020603050405020304" pitchFamily="18" charset="0"/>
              </a:rPr>
              <a:t>, and </a:t>
            </a:r>
            <a:r>
              <a:rPr lang="it-IT" b="1" dirty="0" err="1">
                <a:latin typeface="Times New Roman" panose="02020603050405020304" pitchFamily="18" charset="0"/>
                <a:cs typeface="Times New Roman" panose="02020603050405020304" pitchFamily="18" charset="0"/>
              </a:rPr>
              <a:t>lyric</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as</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hyperbole</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A323D43F-C8C6-6C47-8D07-A69ED6EBDEB9}"/>
              </a:ext>
            </a:extLst>
          </p:cNvPr>
          <p:cNvSpPr>
            <a:spLocks noGrp="1"/>
          </p:cNvSpPr>
          <p:nvPr>
            <p:ph idx="1"/>
          </p:nvPr>
        </p:nvSpPr>
        <p:spPr>
          <a:xfrm>
            <a:off x="508000" y="2141537"/>
            <a:ext cx="10515600" cy="4351338"/>
          </a:xfrm>
        </p:spPr>
        <p:txBody>
          <a:bodyPr>
            <a:normAutofit fontScale="70000" lnSpcReduction="20000"/>
          </a:bodyPr>
          <a:lstStyle/>
          <a:p>
            <a:r>
              <a:rPr lang="it-IT" dirty="0">
                <a:latin typeface="Times New Roman" panose="02020603050405020304" pitchFamily="18" charset="0"/>
                <a:cs typeface="Times New Roman" panose="02020603050405020304" pitchFamily="18" charset="0"/>
              </a:rPr>
              <a:t>Poesia come evento rituale</a:t>
            </a:r>
          </a:p>
          <a:p>
            <a:r>
              <a:rPr lang="it-IT" dirty="0">
                <a:latin typeface="Times New Roman" panose="02020603050405020304" pitchFamily="18" charset="0"/>
                <a:cs typeface="Times New Roman" panose="02020603050405020304" pitchFamily="18" charset="0"/>
              </a:rPr>
              <a:t>Anti-mimetica</a:t>
            </a:r>
          </a:p>
          <a:p>
            <a:r>
              <a:rPr lang="it-IT" dirty="0">
                <a:latin typeface="Times New Roman" panose="02020603050405020304" pitchFamily="18" charset="0"/>
                <a:cs typeface="Times New Roman" panose="02020603050405020304" pitchFamily="18" charset="0"/>
              </a:rPr>
              <a:t>Anti-finzionale</a:t>
            </a:r>
          </a:p>
          <a:p>
            <a:r>
              <a:rPr lang="it-IT" dirty="0">
                <a:latin typeface="Times New Roman" panose="02020603050405020304" pitchFamily="18" charset="0"/>
                <a:cs typeface="Times New Roman" panose="02020603050405020304" pitchFamily="18" charset="0"/>
              </a:rPr>
              <a:t>Apostrofe</a:t>
            </a:r>
          </a:p>
          <a:p>
            <a:r>
              <a:rPr lang="it-IT" dirty="0">
                <a:latin typeface="Times New Roman" panose="02020603050405020304" pitchFamily="18" charset="0"/>
                <a:cs typeface="Times New Roman" panose="02020603050405020304" pitchFamily="18" charset="0"/>
              </a:rPr>
              <a:t>Performativa degli atti linguistici</a:t>
            </a:r>
          </a:p>
          <a:p>
            <a:r>
              <a:rPr lang="it-IT" dirty="0">
                <a:latin typeface="Times New Roman" panose="02020603050405020304" pitchFamily="18" charset="0"/>
                <a:cs typeface="Times New Roman" panose="02020603050405020304" pitchFamily="18" charset="0"/>
              </a:rPr>
              <a:t>Etica della parola: verità</a:t>
            </a:r>
          </a:p>
          <a:p>
            <a:r>
              <a:rPr lang="it-IT" dirty="0">
                <a:latin typeface="Times New Roman" panose="02020603050405020304" pitchFamily="18" charset="0"/>
                <a:cs typeface="Times New Roman" panose="02020603050405020304" pitchFamily="18" charset="0"/>
              </a:rPr>
              <a:t>Io è un soggetto di enunciazione</a:t>
            </a:r>
          </a:p>
          <a:p>
            <a:r>
              <a:rPr lang="it-IT" dirty="0">
                <a:latin typeface="Times New Roman" panose="02020603050405020304" pitchFamily="18" charset="0"/>
                <a:cs typeface="Times New Roman" panose="02020603050405020304" pitchFamily="18" charset="0"/>
              </a:rPr>
              <a:t>Affermazioni su questo mondo</a:t>
            </a:r>
          </a:p>
          <a:p>
            <a:r>
              <a:rPr lang="it-IT" i="1" dirty="0" err="1">
                <a:latin typeface="Times New Roman" panose="02020603050405020304" pitchFamily="18" charset="0"/>
                <a:cs typeface="Times New Roman" panose="02020603050405020304" pitchFamily="18" charset="0"/>
              </a:rPr>
              <a:t>voicing</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e </a:t>
            </a:r>
            <a:r>
              <a:rPr lang="it-IT" i="1" dirty="0" err="1">
                <a:latin typeface="Times New Roman" panose="02020603050405020304" pitchFamily="18" charset="0"/>
                <a:cs typeface="Times New Roman" panose="02020603050405020304" pitchFamily="18" charset="0"/>
              </a:rPr>
              <a:t>aurality</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vs. voice </a:t>
            </a:r>
          </a:p>
          <a:p>
            <a:r>
              <a:rPr lang="it-IT" dirty="0">
                <a:latin typeface="Times New Roman" panose="02020603050405020304" pitchFamily="18" charset="0"/>
                <a:cs typeface="Times New Roman" panose="02020603050405020304" pitchFamily="18" charset="0"/>
              </a:rPr>
              <a:t>Discorso epidittico: “</a:t>
            </a:r>
            <a:r>
              <a:rPr lang="it-IT" dirty="0" err="1">
                <a:latin typeface="Times New Roman" panose="02020603050405020304" pitchFamily="18" charset="0"/>
                <a:cs typeface="Times New Roman" panose="02020603050405020304" pitchFamily="18" charset="0"/>
              </a:rPr>
              <a:t>discourse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conceived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as</a:t>
            </a:r>
            <a:r>
              <a:rPr lang="it-IT" dirty="0">
                <a:latin typeface="Times New Roman" panose="02020603050405020304" pitchFamily="18" charset="0"/>
                <a:cs typeface="Times New Roman" panose="02020603050405020304" pitchFamily="18" charset="0"/>
              </a:rPr>
              <a:t> an </a:t>
            </a:r>
            <a:r>
              <a:rPr lang="it-IT" dirty="0" err="1">
                <a:latin typeface="Times New Roman" panose="02020603050405020304" pitchFamily="18" charset="0"/>
                <a:cs typeface="Times New Roman" panose="02020603050405020304" pitchFamily="18" charset="0"/>
              </a:rPr>
              <a:t>act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aiming</a:t>
            </a:r>
            <a:r>
              <a:rPr lang="it-IT" dirty="0">
                <a:latin typeface="Times New Roman" panose="02020603050405020304" pitchFamily="18" charset="0"/>
                <a:cs typeface="Times New Roman" panose="02020603050405020304" pitchFamily="18" charset="0"/>
              </a:rPr>
              <a:t> to persuade, to </a:t>
            </a:r>
            <a:r>
              <a:rPr lang="it-IT" dirty="0" err="1">
                <a:latin typeface="Times New Roman" panose="02020603050405020304" pitchFamily="18" charset="0"/>
                <a:cs typeface="Times New Roman" panose="02020603050405020304" pitchFamily="18" charset="0"/>
              </a:rPr>
              <a:t>move</a:t>
            </a:r>
            <a:r>
              <a:rPr lang="it-IT" dirty="0">
                <a:latin typeface="Times New Roman" panose="02020603050405020304" pitchFamily="18" charset="0"/>
                <a:cs typeface="Times New Roman" panose="02020603050405020304" pitchFamily="18" charset="0"/>
              </a:rPr>
              <a:t>, to innovate”</a:t>
            </a:r>
          </a:p>
          <a:p>
            <a:r>
              <a:rPr lang="it-IT" dirty="0">
                <a:latin typeface="Times New Roman" panose="02020603050405020304" pitchFamily="18" charset="0"/>
                <a:cs typeface="Times New Roman" panose="02020603050405020304" pitchFamily="18" charset="0"/>
              </a:rPr>
              <a:t>Ritmo e lettura</a:t>
            </a:r>
          </a:p>
          <a:p>
            <a:r>
              <a:rPr lang="it-IT" dirty="0" err="1">
                <a:latin typeface="Times New Roman" panose="02020603050405020304" pitchFamily="18" charset="0"/>
                <a:cs typeface="Times New Roman" panose="02020603050405020304" pitchFamily="18" charset="0"/>
              </a:rPr>
              <a:t>tension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between</a:t>
            </a:r>
            <a:r>
              <a:rPr lang="it-IT" dirty="0">
                <a:latin typeface="Times New Roman" panose="02020603050405020304" pitchFamily="18" charset="0"/>
                <a:cs typeface="Times New Roman" panose="02020603050405020304" pitchFamily="18" charset="0"/>
              </a:rPr>
              <a:t> the </a:t>
            </a:r>
            <a:r>
              <a:rPr lang="it-IT" dirty="0" err="1">
                <a:latin typeface="Times New Roman" panose="02020603050405020304" pitchFamily="18" charset="0"/>
                <a:cs typeface="Times New Roman" panose="02020603050405020304" pitchFamily="18" charset="0"/>
              </a:rPr>
              <a:t>ritualistic</a:t>
            </a:r>
            <a:r>
              <a:rPr lang="it-IT" dirty="0">
                <a:latin typeface="Times New Roman" panose="02020603050405020304" pitchFamily="18" charset="0"/>
                <a:cs typeface="Times New Roman" panose="02020603050405020304" pitchFamily="18" charset="0"/>
              </a:rPr>
              <a:t> and the </a:t>
            </a:r>
            <a:r>
              <a:rPr lang="it-IT" dirty="0" err="1">
                <a:latin typeface="Times New Roman" panose="02020603050405020304" pitchFamily="18" charset="0"/>
                <a:cs typeface="Times New Roman" panose="02020603050405020304" pitchFamily="18" charset="0"/>
              </a:rPr>
              <a:t>fictional</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88110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086DF4-DFAC-3B4B-BC88-C003809D5B8B}"/>
              </a:ext>
            </a:extLst>
          </p:cNvPr>
          <p:cNvSpPr>
            <a:spLocks noGrp="1"/>
          </p:cNvSpPr>
          <p:nvPr>
            <p:ph type="title"/>
          </p:nvPr>
        </p:nvSpPr>
        <p:spPr>
          <a:xfrm>
            <a:off x="213167" y="-366735"/>
            <a:ext cx="10515600" cy="1325563"/>
          </a:xfrm>
        </p:spPr>
        <p:txBody>
          <a:bodyPr/>
          <a:lstStyle/>
          <a:p>
            <a:r>
              <a:rPr lang="it-IT" b="1" dirty="0">
                <a:latin typeface="Times New Roman" panose="02020603050405020304" pitchFamily="18" charset="0"/>
                <a:cs typeface="Times New Roman" panose="02020603050405020304" pitchFamily="18" charset="0"/>
              </a:rPr>
              <a:t>Lirica moderna:</a:t>
            </a:r>
          </a:p>
        </p:txBody>
      </p:sp>
      <p:sp>
        <p:nvSpPr>
          <p:cNvPr id="3" name="Segnaposto contenuto 2">
            <a:extLst>
              <a:ext uri="{FF2B5EF4-FFF2-40B4-BE49-F238E27FC236}">
                <a16:creationId xmlns:a16="http://schemas.microsoft.com/office/drawing/2014/main" id="{708F1AA3-4FF4-4346-8571-1025A926CCC6}"/>
              </a:ext>
            </a:extLst>
          </p:cNvPr>
          <p:cNvSpPr>
            <a:spLocks noGrp="1"/>
          </p:cNvSpPr>
          <p:nvPr>
            <p:ph idx="1"/>
          </p:nvPr>
        </p:nvSpPr>
        <p:spPr>
          <a:xfrm>
            <a:off x="0" y="807054"/>
            <a:ext cx="12384911" cy="4351338"/>
          </a:xfrm>
        </p:spPr>
        <p:txBody>
          <a:bodyPr>
            <a:noAutofit/>
          </a:bodyPr>
          <a:lstStyle/>
          <a:p>
            <a:r>
              <a:rPr lang="it-IT" sz="1800" dirty="0">
                <a:latin typeface="Times New Roman" panose="02020603050405020304" pitchFamily="18" charset="0"/>
                <a:cs typeface="Times New Roman" panose="02020603050405020304" pitchFamily="18" charset="0"/>
              </a:rPr>
              <a:t>Definizione per contenuti:</a:t>
            </a:r>
          </a:p>
          <a:p>
            <a:pPr marL="0" indent="0">
              <a:buNone/>
            </a:pPr>
            <a:r>
              <a:rPr lang="it-IT" sz="1800" dirty="0">
                <a:latin typeface="Times New Roman" panose="02020603050405020304" pitchFamily="18" charset="0"/>
                <a:cs typeface="Times New Roman" panose="02020603050405020304" pitchFamily="18" charset="0"/>
              </a:rPr>
              <a:t>1) Genere dell’autobiografia e dell’autoespressione</a:t>
            </a:r>
          </a:p>
          <a:p>
            <a:pPr marL="0" indent="0">
              <a:buNone/>
            </a:pPr>
            <a:r>
              <a:rPr lang="it-IT" sz="1800" dirty="0">
                <a:latin typeface="Times New Roman" panose="02020603050405020304" pitchFamily="18" charset="0"/>
                <a:cs typeface="Times New Roman" panose="02020603050405020304" pitchFamily="18" charset="0"/>
              </a:rPr>
              <a:t>2) Prima persona personale, stile privato</a:t>
            </a:r>
          </a:p>
          <a:p>
            <a:r>
              <a:rPr lang="it-IT" sz="1800" dirty="0">
                <a:latin typeface="Times New Roman" panose="02020603050405020304" pitchFamily="18" charset="0"/>
                <a:cs typeface="Times New Roman" panose="02020603050405020304" pitchFamily="18" charset="0"/>
              </a:rPr>
              <a:t>Poesia antica: definizione per forma (funzione pubblica del testo, contenuto oggettivo, metro, accompagnamento musicale)</a:t>
            </a:r>
          </a:p>
          <a:p>
            <a:r>
              <a:rPr lang="it-IT" sz="1800" dirty="0">
                <a:latin typeface="Times New Roman" panose="02020603050405020304" pitchFamily="18" charset="0"/>
                <a:cs typeface="Times New Roman" panose="02020603050405020304" pitchFamily="18" charset="0"/>
              </a:rPr>
              <a:t>Idea diversa di soggettività: il ruolo della prima persona non è significativo in un’ode di Pindaro e in un’ode di Orazio non è più importante del metro o della forma; </a:t>
            </a:r>
          </a:p>
          <a:p>
            <a:r>
              <a:rPr lang="it-IT" sz="1800" dirty="0">
                <a:latin typeface="Times New Roman" panose="02020603050405020304" pitchFamily="18" charset="0"/>
                <a:cs typeface="Times New Roman" panose="02020603050405020304" pitchFamily="18" charset="0"/>
              </a:rPr>
              <a:t>valore collettivo del componimento vs. autoespressione</a:t>
            </a:r>
          </a:p>
          <a:p>
            <a:r>
              <a:rPr lang="it-IT" sz="1800" dirty="0">
                <a:latin typeface="Times New Roman" panose="02020603050405020304" pitchFamily="18" charset="0"/>
                <a:cs typeface="Times New Roman" panose="02020603050405020304" pitchFamily="18" charset="0"/>
              </a:rPr>
              <a:t>Aristotele: la vera imitazione è </a:t>
            </a:r>
            <a:r>
              <a:rPr lang="it-IT" sz="1800" dirty="0" err="1">
                <a:latin typeface="Times New Roman" panose="02020603050405020304" pitchFamily="18" charset="0"/>
                <a:cs typeface="Times New Roman" panose="02020603050405020304" pitchFamily="18" charset="0"/>
              </a:rPr>
              <a:t>mimesis</a:t>
            </a:r>
            <a:r>
              <a:rPr lang="it-IT" sz="1800" dirty="0">
                <a:latin typeface="Times New Roman" panose="02020603050405020304" pitchFamily="18" charset="0"/>
                <a:cs typeface="Times New Roman" panose="02020603050405020304" pitchFamily="18" charset="0"/>
              </a:rPr>
              <a:t> di azioni e che il vero poeta dovrebbe parlare il meno possibile in prima persona: difficoltà di inclusione della vita privata in quella pubblica</a:t>
            </a:r>
          </a:p>
          <a:p>
            <a:r>
              <a:rPr lang="it-IT" sz="1800" dirty="0">
                <a:latin typeface="Times New Roman" panose="02020603050405020304" pitchFamily="18" charset="0"/>
                <a:cs typeface="Times New Roman" panose="02020603050405020304" pitchFamily="18" charset="0"/>
              </a:rPr>
              <a:t>Catullo: non c’è una storia di un’anima, bensì un’alternanza di forme metriche</a:t>
            </a:r>
          </a:p>
          <a:p>
            <a:r>
              <a:rPr lang="it-IT" sz="1800" dirty="0">
                <a:latin typeface="Times New Roman" panose="02020603050405020304" pitchFamily="18" charset="0"/>
                <a:cs typeface="Times New Roman" panose="02020603050405020304" pitchFamily="18" charset="0"/>
              </a:rPr>
              <a:t>Orazio: Epodi, Satire, Epistole, Odi: differenze di metro contano più dell’unità dell’io quando bisogna classificare e distinguere i testi</a:t>
            </a:r>
          </a:p>
          <a:p>
            <a:r>
              <a:rPr lang="it-IT" sz="1800" dirty="0">
                <a:latin typeface="Times New Roman" panose="02020603050405020304" pitchFamily="18" charset="0"/>
                <a:cs typeface="Times New Roman" panose="02020603050405020304" pitchFamily="18" charset="0"/>
              </a:rPr>
              <a:t>Poesia antica prima persona: poemi brevi che mettono in versi contenuti pubblici (lode, biasimo, satira dei costumi e delle persone, pene d’amore) nella forma che gli corrisponde (strofa saffica, giambo, esametro, distico elegiaco)</a:t>
            </a:r>
          </a:p>
          <a:p>
            <a:r>
              <a:rPr lang="it-IT" sz="1800" dirty="0">
                <a:latin typeface="Times New Roman" panose="02020603050405020304" pitchFamily="18" charset="0"/>
                <a:cs typeface="Times New Roman" panose="02020603050405020304" pitchFamily="18" charset="0"/>
              </a:rPr>
              <a:t>Canzoniere: non è tenuto insieme dal metro, alterna misure metriche; argomento amoroso e non amoroso, attenzione non sulla donna (come nella Vita Nuova), ma sull’io lirico; dilatazione e imitazione degli affetti individuali</a:t>
            </a:r>
          </a:p>
          <a:p>
            <a:r>
              <a:rPr lang="it-IT" sz="1800" dirty="0">
                <a:latin typeface="Times New Roman" panose="02020603050405020304" pitchFamily="18" charset="0"/>
                <a:cs typeface="Times New Roman" panose="02020603050405020304" pitchFamily="18" charset="0"/>
              </a:rPr>
              <a:t>Sonetti di Shakespeare: pluralità fenomenologica dell’io, tensione narrativa, unità formale ma discontinuità tematica; si passa dal pubblico al privato, dall’esterno all’interno, dal contenuto oggettivo alla percezione soggettiva, dalla </a:t>
            </a:r>
            <a:r>
              <a:rPr lang="it-IT" sz="1800" dirty="0" err="1">
                <a:latin typeface="Times New Roman" panose="02020603050405020304" pitchFamily="18" charset="0"/>
                <a:cs typeface="Times New Roman" panose="02020603050405020304" pitchFamily="18" charset="0"/>
              </a:rPr>
              <a:t>mimesis</a:t>
            </a:r>
            <a:r>
              <a:rPr lang="it-IT" sz="1800" dirty="0">
                <a:latin typeface="Times New Roman" panose="02020603050405020304" pitchFamily="18" charset="0"/>
                <a:cs typeface="Times New Roman" panose="02020603050405020304" pitchFamily="18" charset="0"/>
              </a:rPr>
              <a:t> all’introspezione</a:t>
            </a:r>
          </a:p>
        </p:txBody>
      </p:sp>
    </p:spTree>
    <p:extLst>
      <p:ext uri="{BB962C8B-B14F-4D97-AF65-F5344CB8AC3E}">
        <p14:creationId xmlns:p14="http://schemas.microsoft.com/office/powerpoint/2010/main" val="5031458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BE9178-72CC-D44D-ACA5-23F4F00A9BCB}"/>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Breve </a:t>
            </a:r>
            <a:r>
              <a:rPr lang="it-IT" b="1" dirty="0" err="1">
                <a:latin typeface="Times New Roman" panose="02020603050405020304" pitchFamily="18" charset="0"/>
                <a:cs typeface="Times New Roman" panose="02020603050405020304" pitchFamily="18" charset="0"/>
              </a:rPr>
              <a:t>bio</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5A110801-B4A3-AF47-899A-05EA52551C38}"/>
              </a:ext>
            </a:extLst>
          </p:cNvPr>
          <p:cNvSpPr>
            <a:spLocks noGrp="1"/>
          </p:cNvSpPr>
          <p:nvPr>
            <p:ph idx="1"/>
          </p:nvPr>
        </p:nvSpPr>
        <p:spPr>
          <a:xfrm>
            <a:off x="0" y="1690688"/>
            <a:ext cx="5661454" cy="4351338"/>
          </a:xfrm>
        </p:spPr>
        <p:txBody>
          <a:bodyPr>
            <a:noAutofit/>
          </a:bodyPr>
          <a:lstStyle/>
          <a:p>
            <a:r>
              <a:rPr lang="it-IT" sz="2200" dirty="0" err="1">
                <a:latin typeface="Times New Roman" panose="02020603050405020304" pitchFamily="18" charset="0"/>
                <a:cs typeface="Times New Roman" panose="02020603050405020304" pitchFamily="18" charset="0"/>
              </a:rPr>
              <a:t>Cernauti</a:t>
            </a:r>
            <a:r>
              <a:rPr lang="it-IT" sz="2200" dirty="0">
                <a:latin typeface="Times New Roman" panose="02020603050405020304" pitchFamily="18" charset="0"/>
                <a:cs typeface="Times New Roman" panose="02020603050405020304" pitchFamily="18" charset="0"/>
              </a:rPr>
              <a:t>-Parigi (1920, 1970)</a:t>
            </a:r>
          </a:p>
          <a:p>
            <a:r>
              <a:rPr lang="it-IT" sz="2200" dirty="0" err="1">
                <a:latin typeface="Times New Roman" panose="02020603050405020304" pitchFamily="18" charset="0"/>
                <a:cs typeface="Times New Roman" panose="02020603050405020304" pitchFamily="18" charset="0"/>
              </a:rPr>
              <a:t>Bucovina</a:t>
            </a:r>
            <a:r>
              <a:rPr lang="it-IT" sz="2200" dirty="0">
                <a:latin typeface="Times New Roman" panose="02020603050405020304" pitchFamily="18" charset="0"/>
                <a:cs typeface="Times New Roman" panose="02020603050405020304" pitchFamily="18" charset="0"/>
              </a:rPr>
              <a:t> settentrionale (Romania, impero austro-ungarico, oggi tra Romania e Ucraina), territorio ucraino (1920), Tours (medicina), Patto Molotov-</a:t>
            </a:r>
            <a:r>
              <a:rPr lang="it-IT" sz="2200" dirty="0" err="1">
                <a:latin typeface="Times New Roman" panose="02020603050405020304" pitchFamily="18" charset="0"/>
                <a:cs typeface="Times New Roman" panose="02020603050405020304" pitchFamily="18" charset="0"/>
              </a:rPr>
              <a:t>Ribbentrop</a:t>
            </a:r>
            <a:r>
              <a:rPr lang="it-IT" sz="2200" dirty="0">
                <a:latin typeface="Times New Roman" panose="02020603050405020304" pitchFamily="18" charset="0"/>
                <a:cs typeface="Times New Roman" panose="02020603050405020304" pitchFamily="18" charset="0"/>
              </a:rPr>
              <a:t> (URSS, 23 agosto 1939), 1941-1942 (occupazione nazista; 21 giugno 1942),29 giugno (deportazione genitori) Romania, Vienna</a:t>
            </a:r>
          </a:p>
          <a:p>
            <a:r>
              <a:rPr lang="it-IT" sz="2200" dirty="0">
                <a:latin typeface="Times New Roman" panose="02020603050405020304" pitchFamily="18" charset="0"/>
                <a:cs typeface="Times New Roman" panose="02020603050405020304" pitchFamily="18" charset="0"/>
              </a:rPr>
              <a:t>Parigi, 1948-1970</a:t>
            </a:r>
          </a:p>
          <a:p>
            <a:r>
              <a:rPr lang="it-IT" sz="2200" dirty="0" err="1">
                <a:latin typeface="Times New Roman" panose="02020603050405020304" pitchFamily="18" charset="0"/>
                <a:cs typeface="Times New Roman" panose="02020603050405020304" pitchFamily="18" charset="0"/>
              </a:rPr>
              <a:t>Ingeborg</a:t>
            </a:r>
            <a:r>
              <a:rPr lang="it-IT" sz="2200" dirty="0">
                <a:latin typeface="Times New Roman" panose="02020603050405020304" pitchFamily="18" charset="0"/>
                <a:cs typeface="Times New Roman" panose="02020603050405020304" pitchFamily="18" charset="0"/>
              </a:rPr>
              <a:t> Bachmann (amante)</a:t>
            </a:r>
          </a:p>
          <a:p>
            <a:r>
              <a:rPr lang="it-IT" sz="2200" dirty="0" err="1">
                <a:latin typeface="Times New Roman" panose="02020603050405020304" pitchFamily="18" charset="0"/>
                <a:cs typeface="Times New Roman" panose="02020603050405020304" pitchFamily="18" charset="0"/>
              </a:rPr>
              <a:t>Gisèle</a:t>
            </a:r>
            <a:r>
              <a:rPr lang="it-IT" sz="2200" dirty="0">
                <a:latin typeface="Times New Roman" panose="02020603050405020304" pitchFamily="18" charset="0"/>
                <a:cs typeface="Times New Roman" panose="02020603050405020304" pitchFamily="18" charset="0"/>
              </a:rPr>
              <a:t> </a:t>
            </a:r>
            <a:r>
              <a:rPr lang="it-IT" sz="2200" dirty="0" err="1">
                <a:latin typeface="Times New Roman" panose="02020603050405020304" pitchFamily="18" charset="0"/>
                <a:cs typeface="Times New Roman" panose="02020603050405020304" pitchFamily="18" charset="0"/>
              </a:rPr>
              <a:t>Lestrange</a:t>
            </a:r>
            <a:r>
              <a:rPr lang="it-IT" sz="2200" dirty="0">
                <a:latin typeface="Times New Roman" panose="02020603050405020304" pitchFamily="18" charset="0"/>
                <a:cs typeface="Times New Roman" panose="02020603050405020304" pitchFamily="18" charset="0"/>
              </a:rPr>
              <a:t> (moglie, 1952)</a:t>
            </a:r>
          </a:p>
          <a:p>
            <a:r>
              <a:rPr lang="it-IT" sz="2200" dirty="0">
                <a:latin typeface="Times New Roman" panose="02020603050405020304" pitchFamily="18" charset="0"/>
                <a:cs typeface="Times New Roman" panose="02020603050405020304" pitchFamily="18" charset="0"/>
              </a:rPr>
              <a:t>Premio Bremen, 1958</a:t>
            </a:r>
          </a:p>
          <a:p>
            <a:r>
              <a:rPr lang="it-IT" sz="2200" dirty="0">
                <a:latin typeface="Times New Roman" panose="02020603050405020304" pitchFamily="18" charset="0"/>
                <a:cs typeface="Times New Roman" panose="02020603050405020304" pitchFamily="18" charset="0"/>
              </a:rPr>
              <a:t>Premio </a:t>
            </a:r>
            <a:r>
              <a:rPr lang="it-IT" sz="2200" dirty="0" err="1">
                <a:latin typeface="Times New Roman" panose="02020603050405020304" pitchFamily="18" charset="0"/>
                <a:cs typeface="Times New Roman" panose="02020603050405020304" pitchFamily="18" charset="0"/>
              </a:rPr>
              <a:t>Büchner</a:t>
            </a:r>
            <a:r>
              <a:rPr lang="it-IT" sz="2200" dirty="0">
                <a:latin typeface="Times New Roman" panose="02020603050405020304" pitchFamily="18" charset="0"/>
                <a:cs typeface="Times New Roman" panose="02020603050405020304" pitchFamily="18" charset="0"/>
              </a:rPr>
              <a:t>, 1960 (</a:t>
            </a:r>
            <a:r>
              <a:rPr lang="it-IT" sz="2200" i="1" dirty="0" err="1">
                <a:latin typeface="Times New Roman" panose="02020603050405020304" pitchFamily="18" charset="0"/>
                <a:cs typeface="Times New Roman" panose="02020603050405020304" pitchFamily="18" charset="0"/>
              </a:rPr>
              <a:t>Der</a:t>
            </a:r>
            <a:r>
              <a:rPr lang="it-IT" sz="2200" i="1" dirty="0">
                <a:latin typeface="Times New Roman" panose="02020603050405020304" pitchFamily="18" charset="0"/>
                <a:cs typeface="Times New Roman" panose="02020603050405020304" pitchFamily="18" charset="0"/>
              </a:rPr>
              <a:t> Meridian</a:t>
            </a:r>
            <a:r>
              <a:rPr lang="it-IT" sz="2200" dirty="0">
                <a:latin typeface="Times New Roman" panose="02020603050405020304" pitchFamily="18" charset="0"/>
                <a:cs typeface="Times New Roman" panose="02020603050405020304" pitchFamily="18" charset="0"/>
              </a:rPr>
              <a:t>)</a:t>
            </a:r>
          </a:p>
          <a:p>
            <a:r>
              <a:rPr lang="it-IT" sz="2200" dirty="0">
                <a:latin typeface="Times New Roman" panose="02020603050405020304" pitchFamily="18" charset="0"/>
                <a:cs typeface="Times New Roman" panose="02020603050405020304" pitchFamily="18" charset="0"/>
              </a:rPr>
              <a:t>Senna, 1970</a:t>
            </a:r>
          </a:p>
        </p:txBody>
      </p:sp>
      <p:sp>
        <p:nvSpPr>
          <p:cNvPr id="4" name="CasellaDiTesto 3">
            <a:extLst>
              <a:ext uri="{FF2B5EF4-FFF2-40B4-BE49-F238E27FC236}">
                <a16:creationId xmlns:a16="http://schemas.microsoft.com/office/drawing/2014/main" id="{B579BC1B-E815-EF42-934B-52B29D4FA356}"/>
              </a:ext>
            </a:extLst>
          </p:cNvPr>
          <p:cNvSpPr txBox="1"/>
          <p:nvPr/>
        </p:nvSpPr>
        <p:spPr>
          <a:xfrm>
            <a:off x="5488330" y="504497"/>
            <a:ext cx="6859570" cy="4662815"/>
          </a:xfrm>
          <a:prstGeom prst="rect">
            <a:avLst/>
          </a:prstGeom>
          <a:noFill/>
        </p:spPr>
        <p:txBody>
          <a:bodyPr wrap="none" rtlCol="0">
            <a:spAutoFit/>
          </a:bodyPr>
          <a:lstStyle/>
          <a:p>
            <a:pPr algn="ctr"/>
            <a:r>
              <a:rPr lang="it-IT" sz="4400" b="1" dirty="0">
                <a:latin typeface="Times New Roman" panose="02020603050405020304" pitchFamily="18" charset="0"/>
                <a:cs typeface="Times New Roman" panose="02020603050405020304" pitchFamily="18" charset="0"/>
              </a:rPr>
              <a:t>Poesie </a:t>
            </a:r>
          </a:p>
          <a:p>
            <a:pPr marL="342900" indent="-342900">
              <a:buFont typeface="Arial" panose="020B0604020202020204" pitchFamily="34" charset="0"/>
              <a:buChar char="•"/>
            </a:pPr>
            <a:endParaRPr lang="it-IT" sz="2300" i="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Der</a:t>
            </a:r>
            <a:r>
              <a:rPr lang="it-IT" sz="2300" i="1" dirty="0">
                <a:latin typeface="Times New Roman" panose="02020603050405020304" pitchFamily="18" charset="0"/>
                <a:cs typeface="Times New Roman" panose="02020603050405020304" pitchFamily="18" charset="0"/>
              </a:rPr>
              <a:t> Sand </a:t>
            </a:r>
            <a:r>
              <a:rPr lang="it-IT" sz="2300" i="1" dirty="0" err="1">
                <a:latin typeface="Times New Roman" panose="02020603050405020304" pitchFamily="18" charset="0"/>
                <a:cs typeface="Times New Roman" panose="02020603050405020304" pitchFamily="18" charset="0"/>
              </a:rPr>
              <a:t>aus</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den</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Urnen</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(La sabbia delle urne, 1948)</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Mohn</a:t>
            </a:r>
            <a:r>
              <a:rPr lang="it-IT" sz="2300" i="1" dirty="0">
                <a:latin typeface="Times New Roman" panose="02020603050405020304" pitchFamily="18" charset="0"/>
                <a:cs typeface="Times New Roman" panose="02020603050405020304" pitchFamily="18" charset="0"/>
              </a:rPr>
              <a:t> und </a:t>
            </a:r>
            <a:r>
              <a:rPr lang="it-IT" sz="2300" i="1" dirty="0" err="1">
                <a:latin typeface="Times New Roman" panose="02020603050405020304" pitchFamily="18" charset="0"/>
                <a:cs typeface="Times New Roman" panose="02020603050405020304" pitchFamily="18" charset="0"/>
              </a:rPr>
              <a:t>Gedächtnis</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(Papavero e memoria, 1952)</a:t>
            </a:r>
          </a:p>
          <a:p>
            <a:pPr marL="342900" indent="-342900">
              <a:buFont typeface="Arial" panose="020B0604020202020204" pitchFamily="34" charset="0"/>
              <a:buChar char="•"/>
            </a:pPr>
            <a:r>
              <a:rPr lang="it-IT" sz="2300" i="1" dirty="0">
                <a:latin typeface="Times New Roman" panose="02020603050405020304" pitchFamily="18" charset="0"/>
                <a:cs typeface="Times New Roman" panose="02020603050405020304" pitchFamily="18" charset="0"/>
              </a:rPr>
              <a:t>Von </a:t>
            </a:r>
            <a:r>
              <a:rPr lang="it-IT" sz="2300" i="1" dirty="0" err="1">
                <a:latin typeface="Times New Roman" panose="02020603050405020304" pitchFamily="18" charset="0"/>
                <a:cs typeface="Times New Roman" panose="02020603050405020304" pitchFamily="18" charset="0"/>
              </a:rPr>
              <a:t>Schwelle</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zu</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Schwelle</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(Di soglia in soglia, 1955)</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Sprachgitter</a:t>
            </a:r>
            <a:r>
              <a:rPr lang="it-IT" sz="2300" dirty="0">
                <a:latin typeface="Times New Roman" panose="02020603050405020304" pitchFamily="18" charset="0"/>
                <a:cs typeface="Times New Roman" panose="02020603050405020304" pitchFamily="18" charset="0"/>
              </a:rPr>
              <a:t> (Grate di parole, 1959)</a:t>
            </a:r>
          </a:p>
          <a:p>
            <a:pPr marL="342900" indent="-342900">
              <a:buFont typeface="Arial" panose="020B0604020202020204" pitchFamily="34" charset="0"/>
              <a:buChar char="•"/>
            </a:pPr>
            <a:r>
              <a:rPr lang="it-IT" sz="2300" i="1" dirty="0">
                <a:latin typeface="Times New Roman" panose="02020603050405020304" pitchFamily="18" charset="0"/>
                <a:cs typeface="Times New Roman" panose="02020603050405020304" pitchFamily="18" charset="0"/>
              </a:rPr>
              <a:t>Die </a:t>
            </a:r>
            <a:r>
              <a:rPr lang="it-IT" sz="2300" i="1" dirty="0" err="1">
                <a:latin typeface="Times New Roman" panose="02020603050405020304" pitchFamily="18" charset="0"/>
                <a:cs typeface="Times New Roman" panose="02020603050405020304" pitchFamily="18" charset="0"/>
              </a:rPr>
              <a:t>Niemandsrose</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(La rosa di nessuno, 1963)</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Atemwende</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(Svolta del respiro, 1967)</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Fadensonnen</a:t>
            </a:r>
            <a:r>
              <a:rPr lang="it-IT" sz="2300" dirty="0">
                <a:latin typeface="Times New Roman" panose="02020603050405020304" pitchFamily="18" charset="0"/>
                <a:cs typeface="Times New Roman" panose="02020603050405020304" pitchFamily="18" charset="0"/>
              </a:rPr>
              <a:t> (Filamenti di sole, 1968)</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Lichtzwang</a:t>
            </a:r>
            <a:r>
              <a:rPr lang="it-IT" sz="2300" dirty="0">
                <a:latin typeface="Times New Roman" panose="02020603050405020304" pitchFamily="18" charset="0"/>
                <a:cs typeface="Times New Roman" panose="02020603050405020304" pitchFamily="18" charset="0"/>
              </a:rPr>
              <a:t> (Luce coatta, postuma, 1970)</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Schneepart</a:t>
            </a:r>
            <a:r>
              <a:rPr lang="it-IT" sz="2300" dirty="0">
                <a:latin typeface="Times New Roman" panose="02020603050405020304" pitchFamily="18" charset="0"/>
                <a:cs typeface="Times New Roman" panose="02020603050405020304" pitchFamily="18" charset="0"/>
              </a:rPr>
              <a:t> (Parte di neve, postuma, 1971)</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Zeitgehöft</a:t>
            </a:r>
            <a:r>
              <a:rPr lang="it-IT" sz="2300" dirty="0">
                <a:latin typeface="Times New Roman" panose="02020603050405020304" pitchFamily="18" charset="0"/>
                <a:cs typeface="Times New Roman" panose="02020603050405020304" pitchFamily="18" charset="0"/>
              </a:rPr>
              <a:t> (La dimora del tempo, postuma, 1976)</a:t>
            </a:r>
          </a:p>
        </p:txBody>
      </p:sp>
    </p:spTree>
    <p:extLst>
      <p:ext uri="{BB962C8B-B14F-4D97-AF65-F5344CB8AC3E}">
        <p14:creationId xmlns:p14="http://schemas.microsoft.com/office/powerpoint/2010/main" val="26336448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A32BCD-2595-0B48-8AED-92F847246B80}"/>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1960: Poesie, </a:t>
            </a:r>
            <a:r>
              <a:rPr lang="it-IT" b="1" dirty="0" err="1">
                <a:latin typeface="Times New Roman" panose="02020603050405020304" pitchFamily="18" charset="0"/>
                <a:cs typeface="Times New Roman" panose="02020603050405020304" pitchFamily="18" charset="0"/>
              </a:rPr>
              <a:t>Dichtung</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Gedicht</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43F21161-37B0-3B4F-9500-CB20EF423F55}"/>
              </a:ext>
            </a:extLst>
          </p:cNvPr>
          <p:cNvSpPr>
            <a:spLocks noGrp="1"/>
          </p:cNvSpPr>
          <p:nvPr>
            <p:ph idx="1"/>
          </p:nvPr>
        </p:nvSpPr>
        <p:spPr/>
        <p:txBody>
          <a:bodyPr>
            <a:normAutofit fontScale="70000" lnSpcReduction="20000"/>
          </a:bodyPr>
          <a:lstStyle/>
          <a:p>
            <a:r>
              <a:rPr lang="it-IT" dirty="0">
                <a:latin typeface="Times New Roman" panose="02020603050405020304" pitchFamily="18" charset="0"/>
                <a:cs typeface="Times New Roman" panose="02020603050405020304" pitchFamily="18" charset="0"/>
              </a:rPr>
              <a:t>Qualcosa accade […]. L’arte ricompare […]. L’arte è anche un problema, un problema mutevole, perenne e coriaceo: in altre parole, eterno […] un atto di libertà.</a:t>
            </a:r>
          </a:p>
          <a:p>
            <a:r>
              <a:rPr lang="it-IT" dirty="0">
                <a:latin typeface="Times New Roman" panose="02020603050405020304" pitchFamily="18" charset="0"/>
                <a:cs typeface="Times New Roman" panose="02020603050405020304" pitchFamily="18" charset="0"/>
              </a:rPr>
              <a:t>Uscire dall’umano, un trasferirsi, un uscire da noi stessi. […] Arte crea lontananza dall’io. […] Forse la poesia, come l’Arte, raggiunge insieme a un io dimentico di sé quell’alcunché di arcano e straniato</a:t>
            </a:r>
          </a:p>
          <a:p>
            <a:r>
              <a:rPr lang="it-IT" dirty="0">
                <a:latin typeface="Times New Roman" panose="02020603050405020304" pitchFamily="18" charset="0"/>
                <a:cs typeface="Times New Roman" panose="02020603050405020304" pitchFamily="18" charset="0"/>
              </a:rPr>
              <a:t>Estraneità: l’abisso e il volto della Medusa</a:t>
            </a:r>
          </a:p>
          <a:p>
            <a:r>
              <a:rPr lang="it-IT" dirty="0">
                <a:latin typeface="Times New Roman" panose="02020603050405020304" pitchFamily="18" charset="0"/>
                <a:cs typeface="Times New Roman" panose="02020603050405020304" pitchFamily="18" charset="0"/>
              </a:rPr>
              <a:t>Il poema oggi rivela, si afferma al margine di se stesso</a:t>
            </a:r>
          </a:p>
          <a:p>
            <a:r>
              <a:rPr lang="it-IT" dirty="0">
                <a:latin typeface="Times New Roman" panose="02020603050405020304" pitchFamily="18" charset="0"/>
                <a:cs typeface="Times New Roman" panose="02020603050405020304" pitchFamily="18" charset="0"/>
              </a:rPr>
              <a:t>Il poema è un colloquio disperato</a:t>
            </a:r>
          </a:p>
          <a:p>
            <a:r>
              <a:rPr lang="it-IT" dirty="0">
                <a:latin typeface="Times New Roman" panose="02020603050405020304" pitchFamily="18" charset="0"/>
                <a:cs typeface="Times New Roman" panose="02020603050405020304" pitchFamily="18" charset="0"/>
              </a:rPr>
              <a:t>La poesia, Signore e Signori: questa patente d’infinito data a quanto è pura mortalità e vanità</a:t>
            </a:r>
          </a:p>
          <a:p>
            <a:r>
              <a:rPr lang="it-IT" dirty="0">
                <a:latin typeface="Times New Roman" panose="02020603050405020304" pitchFamily="18" charset="0"/>
                <a:cs typeface="Times New Roman" panose="02020603050405020304" pitchFamily="18" charset="0"/>
              </a:rPr>
              <a:t>La strada dell’impossibile: trovo qualcosa che è immateriale, eppure è terrestre, planetario, qualcosa di circolare, che ritorna a se stesso attraverso entrambi i poli e facendo questo interseca persino i tropici: trovo… un </a:t>
            </a:r>
            <a:r>
              <a:rPr lang="it-IT" i="1" dirty="0">
                <a:latin typeface="Times New Roman" panose="02020603050405020304" pitchFamily="18" charset="0"/>
                <a:cs typeface="Times New Roman" panose="02020603050405020304" pitchFamily="18" charset="0"/>
              </a:rPr>
              <a:t>Meridiano</a:t>
            </a:r>
          </a:p>
          <a:p>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Die </a:t>
            </a:r>
            <a:r>
              <a:rPr lang="it-IT" i="1" dirty="0" err="1">
                <a:latin typeface="Times New Roman" panose="02020603050405020304" pitchFamily="18" charset="0"/>
                <a:cs typeface="Times New Roman" panose="02020603050405020304" pitchFamily="18" charset="0"/>
              </a:rPr>
              <a:t>Niemandsrose</a:t>
            </a:r>
            <a:r>
              <a:rPr lang="it-IT" dirty="0">
                <a:latin typeface="Times New Roman" panose="02020603050405020304" pitchFamily="18" charset="0"/>
                <a:cs typeface="Times New Roman" panose="02020603050405020304" pitchFamily="18" charset="0"/>
              </a:rPr>
              <a:t>, 1963; caso </a:t>
            </a:r>
            <a:r>
              <a:rPr lang="it-IT" dirty="0" err="1">
                <a:latin typeface="Times New Roman" panose="02020603050405020304" pitchFamily="18" charset="0"/>
                <a:cs typeface="Times New Roman" panose="02020603050405020304" pitchFamily="18" charset="0"/>
              </a:rPr>
              <a:t>Goll</a:t>
            </a:r>
            <a:r>
              <a:rPr lang="it-IT" dirty="0">
                <a:latin typeface="Times New Roman" panose="02020603050405020304" pitchFamily="18" charset="0"/>
                <a:cs typeface="Times New Roman" panose="02020603050405020304" pitchFamily="18" charset="0"/>
              </a:rPr>
              <a:t>, plagio traduzione dal francese; Friedrich, </a:t>
            </a:r>
            <a:r>
              <a:rPr lang="it-IT" i="1" dirty="0">
                <a:latin typeface="Times New Roman" panose="02020603050405020304" pitchFamily="18" charset="0"/>
                <a:cs typeface="Times New Roman" panose="02020603050405020304" pitchFamily="18" charset="0"/>
              </a:rPr>
              <a:t>La struttura della lirica moderna</a:t>
            </a:r>
            <a:r>
              <a:rPr lang="it-IT" dirty="0">
                <a:latin typeface="Times New Roman" panose="02020603050405020304" pitchFamily="18" charset="0"/>
                <a:cs typeface="Times New Roman" panose="02020603050405020304" pitchFamily="18" charset="0"/>
              </a:rPr>
              <a:t>, 1956]</a:t>
            </a:r>
          </a:p>
        </p:txBody>
      </p:sp>
    </p:spTree>
    <p:extLst>
      <p:ext uri="{BB962C8B-B14F-4D97-AF65-F5344CB8AC3E}">
        <p14:creationId xmlns:p14="http://schemas.microsoft.com/office/powerpoint/2010/main" val="35692886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838DEB-55E5-AF49-B137-7996DDE33015}"/>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1948</a:t>
            </a:r>
          </a:p>
        </p:txBody>
      </p:sp>
      <p:sp>
        <p:nvSpPr>
          <p:cNvPr id="3" name="Segnaposto contenuto 2">
            <a:extLst>
              <a:ext uri="{FF2B5EF4-FFF2-40B4-BE49-F238E27FC236}">
                <a16:creationId xmlns:a16="http://schemas.microsoft.com/office/drawing/2014/main" id="{F77FAFA8-BF75-B840-B612-7A7707698442}"/>
              </a:ext>
            </a:extLst>
          </p:cNvPr>
          <p:cNvSpPr>
            <a:spLocks noGrp="1"/>
          </p:cNvSpPr>
          <p:nvPr>
            <p:ph idx="1"/>
          </p:nvPr>
        </p:nvSpPr>
        <p:spPr/>
        <p:txBody>
          <a:bodyPr/>
          <a:lstStyle/>
          <a:p>
            <a:r>
              <a:rPr lang="it-IT" dirty="0">
                <a:latin typeface="Times New Roman" panose="02020603050405020304" pitchFamily="18" charset="0"/>
                <a:cs typeface="Times New Roman" panose="02020603050405020304" pitchFamily="18" charset="0"/>
              </a:rPr>
              <a:t>Parigi</a:t>
            </a:r>
          </a:p>
          <a:p>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Sand </a:t>
            </a:r>
            <a:r>
              <a:rPr lang="it-IT" i="1" dirty="0" err="1">
                <a:latin typeface="Times New Roman" panose="02020603050405020304" pitchFamily="18" charset="0"/>
                <a:cs typeface="Times New Roman" panose="02020603050405020304" pitchFamily="18" charset="0"/>
              </a:rPr>
              <a:t>aus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Urnen</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La sabbia delle urne</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Invenduto: </a:t>
            </a:r>
            <a:r>
              <a:rPr lang="it-IT" dirty="0" err="1">
                <a:latin typeface="Times New Roman" panose="02020603050405020304" pitchFamily="18" charset="0"/>
                <a:cs typeface="Times New Roman" panose="02020603050405020304" pitchFamily="18" charset="0"/>
              </a:rPr>
              <a:t>Celan</a:t>
            </a:r>
            <a:r>
              <a:rPr lang="it-IT" dirty="0">
                <a:latin typeface="Times New Roman" panose="02020603050405020304" pitchFamily="18" charset="0"/>
                <a:cs typeface="Times New Roman" panose="02020603050405020304" pitchFamily="18" charset="0"/>
              </a:rPr>
              <a:t> la manda al macero</a:t>
            </a:r>
          </a:p>
          <a:p>
            <a:r>
              <a:rPr lang="it-IT" dirty="0">
                <a:latin typeface="Times New Roman" panose="02020603050405020304" pitchFamily="18" charset="0"/>
                <a:cs typeface="Times New Roman" panose="02020603050405020304" pitchFamily="18" charset="0"/>
              </a:rPr>
              <a:t>Non identità dell’io: lirico e macrotestuale</a:t>
            </a:r>
          </a:p>
          <a:p>
            <a:r>
              <a:rPr lang="it-IT" dirty="0">
                <a:latin typeface="Times New Roman" panose="02020603050405020304" pitchFamily="18" charset="0"/>
                <a:cs typeface="Times New Roman" panose="02020603050405020304" pitchFamily="18" charset="0"/>
              </a:rPr>
              <a:t>Rifiuto del passato letterario e autoriale</a:t>
            </a:r>
          </a:p>
          <a:p>
            <a:r>
              <a:rPr lang="it-IT" dirty="0">
                <a:latin typeface="Times New Roman" panose="02020603050405020304" pitchFamily="18" charset="0"/>
                <a:cs typeface="Times New Roman" panose="02020603050405020304" pitchFamily="18" charset="0"/>
              </a:rPr>
              <a:t>1964: </a:t>
            </a:r>
            <a:r>
              <a:rPr lang="it-IT" i="1" dirty="0" err="1">
                <a:latin typeface="Times New Roman" panose="02020603050405020304" pitchFamily="18" charset="0"/>
                <a:cs typeface="Times New Roman" panose="02020603050405020304" pitchFamily="18" charset="0"/>
              </a:rPr>
              <a:t>Keine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Sandkunst</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mehr</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non più arte-sabbia</a:t>
            </a:r>
            <a:r>
              <a:rPr lang="it-IT" dirty="0">
                <a:latin typeface="Times New Roman" panose="02020603050405020304" pitchFamily="18" charset="0"/>
                <a:cs typeface="Times New Roman" panose="02020603050405020304" pitchFamily="18" charset="0"/>
              </a:rPr>
              <a:t>), ironizza nel ciclo delle poesie di </a:t>
            </a:r>
            <a:r>
              <a:rPr lang="it-IT" i="1" dirty="0" err="1">
                <a:latin typeface="Times New Roman" panose="02020603050405020304" pitchFamily="18" charset="0"/>
                <a:cs typeface="Times New Roman" panose="02020603050405020304" pitchFamily="18" charset="0"/>
              </a:rPr>
              <a:t>Atemwende</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La svolta del respiro</a:t>
            </a:r>
            <a:r>
              <a:rPr lang="it-IT" dirty="0">
                <a:latin typeface="Times New Roman" panose="02020603050405020304" pitchFamily="18" charset="0"/>
                <a:cs typeface="Times New Roman" panose="02020603050405020304" pitchFamily="18" charset="0"/>
              </a:rPr>
              <a:t>) della neve giovanile, ora diventata vera e propria allegoria dell’irrecuperabile e impronunciabile</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90456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22AE65-A85B-0340-8DAD-2D6351F8AD26}"/>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Surrealismo e gruppo 47</a:t>
            </a:r>
          </a:p>
        </p:txBody>
      </p:sp>
      <p:sp>
        <p:nvSpPr>
          <p:cNvPr id="3" name="Segnaposto contenuto 2">
            <a:extLst>
              <a:ext uri="{FF2B5EF4-FFF2-40B4-BE49-F238E27FC236}">
                <a16:creationId xmlns:a16="http://schemas.microsoft.com/office/drawing/2014/main" id="{543C1D4A-0E10-1644-9D36-7E7D1F13AEA0}"/>
              </a:ext>
            </a:extLst>
          </p:cNvPr>
          <p:cNvSpPr>
            <a:spLocks noGrp="1"/>
          </p:cNvSpPr>
          <p:nvPr>
            <p:ph idx="1"/>
          </p:nvPr>
        </p:nvSpPr>
        <p:spPr/>
        <p:txBody>
          <a:bodyPr>
            <a:normAutofit fontScale="92500"/>
          </a:bodyPr>
          <a:lstStyle/>
          <a:p>
            <a:r>
              <a:rPr lang="it-IT" dirty="0">
                <a:latin typeface="Times New Roman" panose="02020603050405020304" pitchFamily="18" charset="0"/>
                <a:cs typeface="Times New Roman" panose="02020603050405020304" pitchFamily="18" charset="0"/>
              </a:rPr>
              <a:t>André Breton</a:t>
            </a:r>
          </a:p>
          <a:p>
            <a:r>
              <a:rPr lang="it-IT" dirty="0">
                <a:latin typeface="Times New Roman" panose="02020603050405020304" pitchFamily="18" charset="0"/>
                <a:cs typeface="Times New Roman" panose="02020603050405020304" pitchFamily="18" charset="0"/>
              </a:rPr>
              <a:t>Edgar </a:t>
            </a:r>
            <a:r>
              <a:rPr lang="it-IT" dirty="0" err="1">
                <a:latin typeface="Times New Roman" panose="02020603050405020304" pitchFamily="18" charset="0"/>
                <a:cs typeface="Times New Roman" panose="02020603050405020304" pitchFamily="18" charset="0"/>
              </a:rPr>
              <a:t>Jné</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Jean-Dominique </a:t>
            </a:r>
            <a:r>
              <a:rPr lang="it-IT" dirty="0" err="1">
                <a:latin typeface="Times New Roman" panose="02020603050405020304" pitchFamily="18" charset="0"/>
                <a:cs typeface="Times New Roman" panose="02020603050405020304" pitchFamily="18" charset="0"/>
              </a:rPr>
              <a:t>Rey</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Paul </a:t>
            </a:r>
            <a:r>
              <a:rPr lang="it-IT" dirty="0" err="1">
                <a:latin typeface="Times New Roman" panose="02020603050405020304" pitchFamily="18" charset="0"/>
                <a:cs typeface="Times New Roman" panose="02020603050405020304" pitchFamily="18" charset="0"/>
              </a:rPr>
              <a:t>Éluard</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Henri </a:t>
            </a:r>
            <a:r>
              <a:rPr lang="it-IT" dirty="0" err="1">
                <a:latin typeface="Times New Roman" panose="02020603050405020304" pitchFamily="18" charset="0"/>
                <a:cs typeface="Times New Roman" panose="02020603050405020304" pitchFamily="18" charset="0"/>
              </a:rPr>
              <a:t>Michaux</a:t>
            </a: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Gruppo 47: rottura del lirismo tradizionale, realismo quotidiano, impegno</a:t>
            </a:r>
          </a:p>
          <a:p>
            <a:r>
              <a:rPr lang="it-IT" dirty="0">
                <a:latin typeface="Times New Roman" panose="02020603050405020304" pitchFamily="18" charset="0"/>
                <a:cs typeface="Times New Roman" panose="02020603050405020304" pitchFamily="18" charset="0"/>
              </a:rPr>
              <a:t>Incontro a </a:t>
            </a:r>
            <a:r>
              <a:rPr lang="it-IT" dirty="0" err="1">
                <a:latin typeface="Times New Roman" panose="02020603050405020304" pitchFamily="18" charset="0"/>
                <a:cs typeface="Times New Roman" panose="02020603050405020304" pitchFamily="18" charset="0"/>
              </a:rPr>
              <a:t>Niendorf</a:t>
            </a:r>
            <a:r>
              <a:rPr lang="it-IT" dirty="0">
                <a:latin typeface="Times New Roman" panose="02020603050405020304" pitchFamily="18" charset="0"/>
                <a:cs typeface="Times New Roman" panose="02020603050405020304" pitchFamily="18" charset="0"/>
              </a:rPr>
              <a:t>: fallimentare, lettura di </a:t>
            </a:r>
            <a:r>
              <a:rPr lang="it-IT" i="1" dirty="0" err="1">
                <a:latin typeface="Times New Roman" panose="02020603050405020304" pitchFamily="18" charset="0"/>
                <a:cs typeface="Times New Roman" panose="02020603050405020304" pitchFamily="18" charset="0"/>
              </a:rPr>
              <a:t>Schlaf</a:t>
            </a:r>
            <a:r>
              <a:rPr lang="it-IT" i="1" dirty="0">
                <a:latin typeface="Times New Roman" panose="02020603050405020304" pitchFamily="18" charset="0"/>
                <a:cs typeface="Times New Roman" panose="02020603050405020304" pitchFamily="18" charset="0"/>
              </a:rPr>
              <a:t> und </a:t>
            </a:r>
            <a:r>
              <a:rPr lang="it-IT" i="1" dirty="0" err="1">
                <a:latin typeface="Times New Roman" panose="02020603050405020304" pitchFamily="18" charset="0"/>
                <a:cs typeface="Times New Roman" panose="02020603050405020304" pitchFamily="18" charset="0"/>
              </a:rPr>
              <a:t>Speise</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Sonno e cibo</a:t>
            </a:r>
            <a:r>
              <a:rPr lang="it-IT" dirty="0">
                <a:latin typeface="Times New Roman" panose="02020603050405020304" pitchFamily="18" charset="0"/>
                <a:cs typeface="Times New Roman" panose="02020603050405020304" pitchFamily="18" charset="0"/>
              </a:rPr>
              <a:t>, poi in </a:t>
            </a:r>
            <a:r>
              <a:rPr lang="it-IT" i="1" dirty="0" err="1">
                <a:latin typeface="Times New Roman" panose="02020603050405020304" pitchFamily="18" charset="0"/>
                <a:cs typeface="Times New Roman" panose="02020603050405020304" pitchFamily="18" charset="0"/>
              </a:rPr>
              <a:t>Mohn</a:t>
            </a:r>
            <a:r>
              <a:rPr lang="it-IT" i="1" dirty="0">
                <a:latin typeface="Times New Roman" panose="02020603050405020304" pitchFamily="18" charset="0"/>
                <a:cs typeface="Times New Roman" panose="02020603050405020304" pitchFamily="18" charset="0"/>
              </a:rPr>
              <a:t> und </a:t>
            </a:r>
            <a:r>
              <a:rPr lang="it-IT" i="1" dirty="0" err="1">
                <a:latin typeface="Times New Roman" panose="02020603050405020304" pitchFamily="18" charset="0"/>
                <a:cs typeface="Times New Roman" panose="02020603050405020304" pitchFamily="18" charset="0"/>
              </a:rPr>
              <a:t>Gedächtnis</a:t>
            </a:r>
            <a:r>
              <a:rPr lang="it-IT"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860902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1186A1-1118-B244-AA77-CF438034FFE1}"/>
              </a:ext>
            </a:extLst>
          </p:cNvPr>
          <p:cNvSpPr>
            <a:spLocks noGrp="1"/>
          </p:cNvSpPr>
          <p:nvPr>
            <p:ph type="title"/>
          </p:nvPr>
        </p:nvSpPr>
        <p:spPr>
          <a:xfrm>
            <a:off x="838200" y="-320675"/>
            <a:ext cx="10515600" cy="1325563"/>
          </a:xfrm>
        </p:spPr>
        <p:txBody>
          <a:bodyPr/>
          <a:lstStyle/>
          <a:p>
            <a:r>
              <a:rPr lang="it-IT" b="1" i="1" dirty="0" err="1">
                <a:latin typeface="Times New Roman" panose="02020603050405020304" pitchFamily="18" charset="0"/>
                <a:cs typeface="Times New Roman" panose="02020603050405020304" pitchFamily="18" charset="0"/>
              </a:rPr>
              <a:t>Mohn</a:t>
            </a:r>
            <a:r>
              <a:rPr lang="it-IT" b="1" i="1" dirty="0">
                <a:latin typeface="Times New Roman" panose="02020603050405020304" pitchFamily="18" charset="0"/>
                <a:cs typeface="Times New Roman" panose="02020603050405020304" pitchFamily="18" charset="0"/>
              </a:rPr>
              <a:t> und </a:t>
            </a:r>
            <a:r>
              <a:rPr lang="it-IT" b="1" i="1" dirty="0" err="1">
                <a:latin typeface="Times New Roman" panose="02020603050405020304" pitchFamily="18" charset="0"/>
                <a:cs typeface="Times New Roman" panose="02020603050405020304" pitchFamily="18" charset="0"/>
              </a:rPr>
              <a:t>Gedächtnis</a:t>
            </a:r>
            <a:r>
              <a:rPr lang="it-IT" b="1" i="1" dirty="0">
                <a:latin typeface="Times New Roman" panose="02020603050405020304" pitchFamily="18" charset="0"/>
                <a:cs typeface="Times New Roman" panose="02020603050405020304" pitchFamily="18" charset="0"/>
              </a:rPr>
              <a:t>, papavero e memoria</a:t>
            </a:r>
          </a:p>
        </p:txBody>
      </p:sp>
      <p:sp>
        <p:nvSpPr>
          <p:cNvPr id="3" name="Segnaposto contenuto 2">
            <a:extLst>
              <a:ext uri="{FF2B5EF4-FFF2-40B4-BE49-F238E27FC236}">
                <a16:creationId xmlns:a16="http://schemas.microsoft.com/office/drawing/2014/main" id="{8308976E-E9C1-B849-B1AD-956A8E4BDEFA}"/>
              </a:ext>
            </a:extLst>
          </p:cNvPr>
          <p:cNvSpPr>
            <a:spLocks noGrp="1"/>
          </p:cNvSpPr>
          <p:nvPr>
            <p:ph idx="1"/>
          </p:nvPr>
        </p:nvSpPr>
        <p:spPr>
          <a:xfrm>
            <a:off x="838200" y="611187"/>
            <a:ext cx="10515600" cy="4351338"/>
          </a:xfrm>
        </p:spPr>
        <p:txBody>
          <a:bodyPr>
            <a:normAutofit fontScale="85000" lnSpcReduction="20000"/>
          </a:bodyPr>
          <a:lstStyle/>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Titolo da </a:t>
            </a:r>
            <a:r>
              <a:rPr lang="it-IT" i="1" dirty="0">
                <a:latin typeface="Times New Roman" panose="02020603050405020304" pitchFamily="18" charset="0"/>
                <a:cs typeface="Times New Roman" panose="02020603050405020304" pitchFamily="18" charset="0"/>
              </a:rPr>
              <a:t>Corona</a:t>
            </a:r>
            <a:r>
              <a:rPr lang="it-IT" dirty="0">
                <a:latin typeface="Times New Roman" panose="02020603050405020304" pitchFamily="18" charset="0"/>
                <a:cs typeface="Times New Roman" panose="02020603050405020304" pitchFamily="18" charset="0"/>
              </a:rPr>
              <a:t>, ultima poesia di </a:t>
            </a:r>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Sand </a:t>
            </a:r>
            <a:r>
              <a:rPr lang="it-IT" i="1" dirty="0" err="1">
                <a:latin typeface="Times New Roman" panose="02020603050405020304" pitchFamily="18" charset="0"/>
                <a:cs typeface="Times New Roman" panose="02020603050405020304" pitchFamily="18" charset="0"/>
              </a:rPr>
              <a:t>aus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Urnen</a:t>
            </a:r>
            <a:endParaRPr lang="it-IT" i="1" dirty="0">
              <a:latin typeface="Times New Roman" panose="02020603050405020304" pitchFamily="18" charset="0"/>
              <a:cs typeface="Times New Roman" panose="02020603050405020304" pitchFamily="18" charset="0"/>
            </a:endParaRPr>
          </a:p>
          <a:p>
            <a:r>
              <a:rPr lang="it-IT" i="1" dirty="0">
                <a:latin typeface="Times New Roman" panose="02020603050405020304" pitchFamily="18" charset="0"/>
                <a:cs typeface="Times New Roman" panose="02020603050405020304" pitchFamily="18" charset="0"/>
              </a:rPr>
              <a:t>Corona</a:t>
            </a:r>
            <a:r>
              <a:rPr lang="it-IT" dirty="0">
                <a:latin typeface="Times New Roman" panose="02020603050405020304" pitchFamily="18" charset="0"/>
                <a:cs typeface="Times New Roman" panose="02020603050405020304" pitchFamily="18" charset="0"/>
              </a:rPr>
              <a:t>: lirica d’amore, 1948, Parigi, l’amore dei contrari: oblio e memoria</a:t>
            </a:r>
          </a:p>
          <a:p>
            <a:r>
              <a:rPr lang="it-IT" dirty="0">
                <a:latin typeface="Times New Roman" panose="02020603050405020304" pitchFamily="18" charset="0"/>
                <a:cs typeface="Times New Roman" panose="02020603050405020304" pitchFamily="18" charset="0"/>
              </a:rPr>
              <a:t>Amore ed esistenza: difficile conciliazione degli opposti porta al perfezionamento dell’io e del tu</a:t>
            </a:r>
          </a:p>
          <a:p>
            <a:r>
              <a:rPr lang="it-IT" dirty="0">
                <a:latin typeface="Times New Roman" panose="02020603050405020304" pitchFamily="18" charset="0"/>
                <a:cs typeface="Times New Roman" panose="02020603050405020304" pitchFamily="18" charset="0"/>
              </a:rPr>
              <a:t>Alone simbolico dei corpi e delle relazioni, della lingua e del linguaggio</a:t>
            </a:r>
          </a:p>
          <a:p>
            <a:r>
              <a:rPr lang="it-IT" dirty="0" err="1">
                <a:latin typeface="Times New Roman" panose="02020603050405020304" pitchFamily="18" charset="0"/>
                <a:cs typeface="Times New Roman" panose="02020603050405020304" pitchFamily="18" charset="0"/>
              </a:rPr>
              <a:t>Mohn</a:t>
            </a:r>
            <a:r>
              <a:rPr lang="it-IT" dirty="0">
                <a:latin typeface="Times New Roman" panose="02020603050405020304" pitchFamily="18" charset="0"/>
                <a:cs typeface="Times New Roman" panose="02020603050405020304" pitchFamily="18" charset="0"/>
              </a:rPr>
              <a:t>: rosso fiore di campo, + oblio, quando è accoppiato con </a:t>
            </a:r>
            <a:r>
              <a:rPr lang="it-IT" dirty="0" err="1">
                <a:latin typeface="Times New Roman" panose="02020603050405020304" pitchFamily="18" charset="0"/>
                <a:cs typeface="Times New Roman" panose="02020603050405020304" pitchFamily="18" charset="0"/>
              </a:rPr>
              <a:t>Gedächtnis</a:t>
            </a:r>
            <a:r>
              <a:rPr lang="it-IT" dirty="0">
                <a:latin typeface="Times New Roman" panose="02020603050405020304" pitchFamily="18" charset="0"/>
                <a:cs typeface="Times New Roman" panose="02020603050405020304" pitchFamily="18" charset="0"/>
              </a:rPr>
              <a:t>, rimedio alla memoria storica</a:t>
            </a:r>
          </a:p>
          <a:p>
            <a:r>
              <a:rPr lang="it-IT" dirty="0" err="1">
                <a:latin typeface="Times New Roman" panose="02020603050405020304" pitchFamily="18" charset="0"/>
                <a:cs typeface="Times New Roman" panose="02020603050405020304" pitchFamily="18" charset="0"/>
              </a:rPr>
              <a:t>Mohn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Dichtung</a:t>
            </a:r>
            <a:r>
              <a:rPr lang="it-IT" dirty="0">
                <a:latin typeface="Times New Roman" panose="02020603050405020304" pitchFamily="18" charset="0"/>
                <a:cs typeface="Times New Roman" panose="02020603050405020304" pitchFamily="18" charset="0"/>
              </a:rPr>
              <a:t> e </a:t>
            </a:r>
            <a:r>
              <a:rPr lang="it-IT" dirty="0" err="1">
                <a:latin typeface="Times New Roman" panose="02020603050405020304" pitchFamily="18" charset="0"/>
                <a:cs typeface="Times New Roman" panose="02020603050405020304" pitchFamily="18" charset="0"/>
              </a:rPr>
              <a:t>Mohn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Vergessens</a:t>
            </a:r>
            <a:r>
              <a:rPr lang="it-IT" dirty="0">
                <a:latin typeface="Times New Roman" panose="02020603050405020304" pitchFamily="18" charset="0"/>
                <a:cs typeface="Times New Roman" panose="02020603050405020304" pitchFamily="18" charset="0"/>
              </a:rPr>
              <a:t>: papavero della letteratura e papavero della dimenticanza</a:t>
            </a:r>
          </a:p>
          <a:p>
            <a:r>
              <a:rPr lang="it-IT" dirty="0">
                <a:latin typeface="Times New Roman" panose="02020603050405020304" pitchFamily="18" charset="0"/>
                <a:cs typeface="Times New Roman" panose="02020603050405020304" pitchFamily="18" charset="0"/>
              </a:rPr>
              <a:t>Problemi: traduzione letterale, in italiano, perde la dimensione simbolica e acquisisce quella popolare dell’allegro rosolaccio dei campi (in tedesco il </a:t>
            </a:r>
            <a:r>
              <a:rPr lang="it-IT" dirty="0" err="1">
                <a:latin typeface="Times New Roman" panose="02020603050405020304" pitchFamily="18" charset="0"/>
                <a:cs typeface="Times New Roman" panose="02020603050405020304" pitchFamily="18" charset="0"/>
              </a:rPr>
              <a:t>papvero</a:t>
            </a:r>
            <a:r>
              <a:rPr lang="it-IT" dirty="0">
                <a:latin typeface="Times New Roman" panose="02020603050405020304" pitchFamily="18" charset="0"/>
                <a:cs typeface="Times New Roman" panose="02020603050405020304" pitchFamily="18" charset="0"/>
              </a:rPr>
              <a:t> è più propriamente </a:t>
            </a:r>
            <a:r>
              <a:rPr lang="it-IT" i="1" dirty="0" err="1">
                <a:latin typeface="Times New Roman" panose="02020603050405020304" pitchFamily="18" charset="0"/>
                <a:cs typeface="Times New Roman" panose="02020603050405020304" pitchFamily="18" charset="0"/>
              </a:rPr>
              <a:t>Klatschmohn</a:t>
            </a:r>
            <a:r>
              <a:rPr lang="it-IT"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0863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8A93E6-971F-6270-C917-2CEC5C6DEC74}"/>
              </a:ext>
            </a:extLst>
          </p:cNvPr>
          <p:cNvSpPr>
            <a:spLocks noGrp="1"/>
          </p:cNvSpPr>
          <p:nvPr>
            <p:ph type="title"/>
          </p:nvPr>
        </p:nvSpPr>
        <p:spPr/>
        <p:txBody>
          <a:bodyPr/>
          <a:lstStyle/>
          <a:p>
            <a:r>
              <a:rPr lang="it-IT" dirty="0">
                <a:latin typeface="Times New Roman" panose="02020603050405020304" pitchFamily="18" charset="0"/>
                <a:cs typeface="Times New Roman" panose="02020603050405020304" pitchFamily="18" charset="0"/>
              </a:rPr>
              <a:t>Figure di mediazione</a:t>
            </a:r>
          </a:p>
        </p:txBody>
      </p:sp>
      <p:sp>
        <p:nvSpPr>
          <p:cNvPr id="3" name="Segnaposto contenuto 2">
            <a:extLst>
              <a:ext uri="{FF2B5EF4-FFF2-40B4-BE49-F238E27FC236}">
                <a16:creationId xmlns:a16="http://schemas.microsoft.com/office/drawing/2014/main" id="{77271C80-742F-9D61-936E-E399E2EBB466}"/>
              </a:ext>
            </a:extLst>
          </p:cNvPr>
          <p:cNvSpPr>
            <a:spLocks noGrp="1"/>
          </p:cNvSpPr>
          <p:nvPr>
            <p:ph idx="1"/>
          </p:nvPr>
        </p:nvSpPr>
        <p:spPr/>
        <p:txBody>
          <a:bodyPr>
            <a:normAutofit fontScale="77500" lnSpcReduction="20000"/>
          </a:bodyPr>
          <a:lstStyle/>
          <a:p>
            <a:pPr algn="just"/>
            <a:r>
              <a:rPr lang="it-IT" dirty="0">
                <a:latin typeface="Times New Roman" panose="02020603050405020304" pitchFamily="18" charset="0"/>
                <a:cs typeface="Times New Roman" panose="02020603050405020304" pitchFamily="18" charset="0"/>
              </a:rPr>
              <a:t>Testimone: «Come mai </a:t>
            </a:r>
            <a:r>
              <a:rPr lang="it-IT" i="1" dirty="0" err="1">
                <a:latin typeface="Times New Roman" panose="02020603050405020304" pitchFamily="18" charset="0"/>
                <a:cs typeface="Times New Roman" panose="02020603050405020304" pitchFamily="18" charset="0"/>
              </a:rPr>
              <a:t>superstes</a:t>
            </a:r>
            <a:r>
              <a:rPr lang="it-IT" dirty="0">
                <a:latin typeface="Times New Roman" panose="02020603050405020304" pitchFamily="18" charset="0"/>
                <a:cs typeface="Times New Roman" panose="02020603050405020304" pitchFamily="18" charset="0"/>
              </a:rPr>
              <a:t>, aggettivo da </a:t>
            </a:r>
            <a:r>
              <a:rPr lang="it-IT" i="1" dirty="0" err="1">
                <a:latin typeface="Times New Roman" panose="02020603050405020304" pitchFamily="18" charset="0"/>
                <a:cs typeface="Times New Roman" panose="02020603050405020304" pitchFamily="18" charset="0"/>
              </a:rPr>
              <a:t>superstare</a:t>
            </a:r>
            <a:r>
              <a:rPr lang="it-IT" dirty="0">
                <a:latin typeface="Times New Roman" panose="02020603050405020304" pitchFamily="18" charset="0"/>
                <a:cs typeface="Times New Roman" panose="02020603050405020304" pitchFamily="18" charset="0"/>
              </a:rPr>
              <a:t>, può significare "superstite"? Questo dipende dal senso di super che non è solo né propriamente "al di sopra", ma "al di là", in modo da ricoprire, da formare un'avanzata, secondo i casi: </a:t>
            </a:r>
            <a:r>
              <a:rPr lang="it-IT" i="1" dirty="0" err="1">
                <a:latin typeface="Times New Roman" panose="02020603050405020304" pitchFamily="18" charset="0"/>
                <a:cs typeface="Times New Roman" panose="02020603050405020304" pitchFamily="18" charset="0"/>
              </a:rPr>
              <a:t>satis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superque</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vuol dire "abbastanza e oltre", il </a:t>
            </a:r>
            <a:r>
              <a:rPr lang="it-IT" dirty="0" err="1">
                <a:latin typeface="Times New Roman" panose="02020603050405020304" pitchFamily="18" charset="0"/>
                <a:cs typeface="Times New Roman" panose="02020603050405020304" pitchFamily="18" charset="0"/>
              </a:rPr>
              <a:t>s</a:t>
            </a:r>
            <a:r>
              <a:rPr lang="it-IT" i="1" dirty="0" err="1">
                <a:latin typeface="Times New Roman" panose="02020603050405020304" pitchFamily="18" charset="0"/>
                <a:cs typeface="Times New Roman" panose="02020603050405020304" pitchFamily="18" charset="0"/>
              </a:rPr>
              <a:t>upercilium</a:t>
            </a:r>
            <a:r>
              <a:rPr lang="it-IT" dirty="0">
                <a:latin typeface="Times New Roman" panose="02020603050405020304" pitchFamily="18" charset="0"/>
                <a:cs typeface="Times New Roman" panose="02020603050405020304" pitchFamily="18" charset="0"/>
              </a:rPr>
              <a:t> non è solo "al di sopra del ciglio", lo protegge perché sporge». Anche nell'italiano corrente, del resto, ciò che sovrasta non si limita alla superiorità ma aggetta, copre e incombe: «La nozione stessa di superiorità non indica solo ciò che "al di sopra", ma qualche cosa di più, una progressione in rapporto a ciò che si trova sotto. Così </a:t>
            </a:r>
            <a:r>
              <a:rPr lang="it-IT" i="1" dirty="0" err="1">
                <a:latin typeface="Times New Roman" panose="02020603050405020304" pitchFamily="18" charset="0"/>
                <a:cs typeface="Times New Roman" panose="02020603050405020304" pitchFamily="18" charset="0"/>
              </a:rPr>
              <a:t>superstare</a:t>
            </a:r>
            <a:r>
              <a:rPr lang="it-IT" dirty="0">
                <a:latin typeface="Times New Roman" panose="02020603050405020304" pitchFamily="18" charset="0"/>
                <a:cs typeface="Times New Roman" panose="02020603050405020304" pitchFamily="18" charset="0"/>
              </a:rPr>
              <a:t> vuol dire "tenersi al di là, sussistere al di là", di fatto al di là di un evento che ha distrutto il resto» (Stefano Bartezzaghi)</a:t>
            </a:r>
          </a:p>
          <a:p>
            <a:pPr algn="just"/>
            <a:r>
              <a:rPr lang="it-IT" dirty="0">
                <a:latin typeface="Times New Roman" panose="02020603050405020304" pitchFamily="18" charset="0"/>
                <a:cs typeface="Times New Roman" panose="02020603050405020304" pitchFamily="18" charset="0"/>
              </a:rPr>
              <a:t>«Si scorge la soluzione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superstitiosus</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è colui che è "dotato della virtù di </a:t>
            </a:r>
            <a:r>
              <a:rPr lang="it-IT" i="1" dirty="0" err="1">
                <a:latin typeface="Times New Roman" panose="02020603050405020304" pitchFamily="18" charset="0"/>
                <a:cs typeface="Times New Roman" panose="02020603050405020304" pitchFamily="18" charset="0"/>
              </a:rPr>
              <a:t>superstitio</a:t>
            </a:r>
            <a:r>
              <a:rPr lang="it-IT" dirty="0">
                <a:latin typeface="Times New Roman" panose="02020603050405020304" pitchFamily="18" charset="0"/>
                <a:cs typeface="Times New Roman" panose="02020603050405020304" pitchFamily="18" charset="0"/>
              </a:rPr>
              <a:t>", cioè </a:t>
            </a:r>
            <a:r>
              <a:rPr lang="it-IT" i="1" dirty="0">
                <a:latin typeface="Times New Roman" panose="02020603050405020304" pitchFamily="18" charset="0"/>
                <a:cs typeface="Times New Roman" panose="02020603050405020304" pitchFamily="18" charset="0"/>
              </a:rPr>
              <a:t>qui vera </a:t>
            </a:r>
            <a:r>
              <a:rPr lang="it-IT" i="1" dirty="0" err="1">
                <a:latin typeface="Times New Roman" panose="02020603050405020304" pitchFamily="18" charset="0"/>
                <a:cs typeface="Times New Roman" panose="02020603050405020304" pitchFamily="18" charset="0"/>
              </a:rPr>
              <a:t>predicat</a:t>
            </a:r>
            <a:r>
              <a:rPr lang="it-IT" dirty="0">
                <a:latin typeface="Times New Roman" panose="02020603050405020304" pitchFamily="18" charset="0"/>
                <a:cs typeface="Times New Roman" panose="02020603050405020304" pitchFamily="18" charset="0"/>
              </a:rPr>
              <a:t>, l'indovino, colui che parla di una cosa passata come se lui vi fosse realmente stato presente: la "divinazione" in questi esempi non si applica al futuro ma al passato. </a:t>
            </a:r>
            <a:r>
              <a:rPr lang="it-IT" i="1" dirty="0" err="1">
                <a:latin typeface="Times New Roman" panose="02020603050405020304" pitchFamily="18" charset="0"/>
                <a:cs typeface="Times New Roman" panose="02020603050405020304" pitchFamily="18" charset="0"/>
              </a:rPr>
              <a:t>Superstitio</a:t>
            </a:r>
            <a:r>
              <a:rPr lang="it-IT" dirty="0">
                <a:latin typeface="Times New Roman" panose="02020603050405020304" pitchFamily="18" charset="0"/>
                <a:cs typeface="Times New Roman" panose="02020603050405020304" pitchFamily="18" charset="0"/>
              </a:rPr>
              <a:t> è il dono di seconda vista che permette di conoscere il passato come se fossimo stati presenti, </a:t>
            </a:r>
            <a:r>
              <a:rPr lang="it-IT" i="1" dirty="0" err="1">
                <a:latin typeface="Times New Roman" panose="02020603050405020304" pitchFamily="18" charset="0"/>
                <a:cs typeface="Times New Roman" panose="02020603050405020304" pitchFamily="18" charset="0"/>
              </a:rPr>
              <a:t>superstes</a:t>
            </a:r>
            <a:r>
              <a:rPr lang="it-IT" dirty="0">
                <a:latin typeface="Times New Roman" panose="02020603050405020304" pitchFamily="18" charset="0"/>
                <a:cs typeface="Times New Roman" panose="02020603050405020304" pitchFamily="18" charset="0"/>
              </a:rPr>
              <a:t>. Ecco perché </a:t>
            </a:r>
            <a:r>
              <a:rPr lang="it-IT" i="1" dirty="0" err="1">
                <a:latin typeface="Times New Roman" panose="02020603050405020304" pitchFamily="18" charset="0"/>
                <a:cs typeface="Times New Roman" panose="02020603050405020304" pitchFamily="18" charset="0"/>
              </a:rPr>
              <a:t>superstitiosus</a:t>
            </a:r>
            <a:r>
              <a:rPr lang="it-IT" dirty="0">
                <a:latin typeface="Times New Roman" panose="02020603050405020304" pitchFamily="18" charset="0"/>
                <a:cs typeface="Times New Roman" panose="02020603050405020304" pitchFamily="18" charset="0"/>
              </a:rPr>
              <a:t> enuncia la proprietà della "doppia vista" che si attribuisce ai "veggenti", quella di essere "testimoni" di eventi ai quali non hanno assistito» (Émile </a:t>
            </a:r>
            <a:r>
              <a:rPr lang="it-IT" dirty="0" err="1">
                <a:latin typeface="Times New Roman" panose="02020603050405020304" pitchFamily="18" charset="0"/>
                <a:cs typeface="Times New Roman" panose="02020603050405020304" pitchFamily="18" charset="0"/>
              </a:rPr>
              <a:t>Benveniste</a:t>
            </a:r>
            <a:r>
              <a:rPr lang="it-IT"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563166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DCBF77-EF14-AE42-824D-C903D9431738}"/>
              </a:ext>
            </a:extLst>
          </p:cNvPr>
          <p:cNvSpPr>
            <a:spLocks noGrp="1"/>
          </p:cNvSpPr>
          <p:nvPr>
            <p:ph type="title"/>
          </p:nvPr>
        </p:nvSpPr>
        <p:spPr/>
        <p:txBody>
          <a:bodyPr/>
          <a:lstStyle/>
          <a:p>
            <a:r>
              <a:rPr lang="it-IT" b="1" i="1" dirty="0">
                <a:latin typeface="Times New Roman" panose="02020603050405020304" pitchFamily="18" charset="0"/>
                <a:cs typeface="Times New Roman" panose="02020603050405020304" pitchFamily="18" charset="0"/>
              </a:rPr>
              <a:t>Anni cinquanta</a:t>
            </a:r>
          </a:p>
        </p:txBody>
      </p:sp>
      <p:sp>
        <p:nvSpPr>
          <p:cNvPr id="3" name="Segnaposto contenuto 2">
            <a:extLst>
              <a:ext uri="{FF2B5EF4-FFF2-40B4-BE49-F238E27FC236}">
                <a16:creationId xmlns:a16="http://schemas.microsoft.com/office/drawing/2014/main" id="{7176014F-D2A5-0640-B03E-E75644D43F4A}"/>
              </a:ext>
            </a:extLst>
          </p:cNvPr>
          <p:cNvSpPr>
            <a:spLocks noGrp="1"/>
          </p:cNvSpPr>
          <p:nvPr>
            <p:ph idx="1"/>
          </p:nvPr>
        </p:nvSpPr>
        <p:spPr/>
        <p:txBody>
          <a:bodyPr/>
          <a:lstStyle/>
          <a:p>
            <a:r>
              <a:rPr lang="it-IT" dirty="0" err="1">
                <a:latin typeface="Times New Roman" panose="02020603050405020304" pitchFamily="18" charset="0"/>
                <a:cs typeface="Times New Roman" panose="02020603050405020304" pitchFamily="18" charset="0"/>
              </a:rPr>
              <a:t>Gisèle</a:t>
            </a:r>
            <a:r>
              <a:rPr lang="it-IT" dirty="0">
                <a:latin typeface="Times New Roman" panose="02020603050405020304" pitchFamily="18" charset="0"/>
                <a:cs typeface="Times New Roman" panose="02020603050405020304" pitchFamily="18" charset="0"/>
              </a:rPr>
              <a:t> de </a:t>
            </a:r>
            <a:r>
              <a:rPr lang="it-IT" dirty="0" err="1">
                <a:latin typeface="Times New Roman" panose="02020603050405020304" pitchFamily="18" charset="0"/>
                <a:cs typeface="Times New Roman" panose="02020603050405020304" pitchFamily="18" charset="0"/>
              </a:rPr>
              <a:t>Lestrange</a:t>
            </a:r>
            <a:r>
              <a:rPr lang="it-IT" dirty="0">
                <a:latin typeface="Times New Roman" panose="02020603050405020304" pitchFamily="18" charset="0"/>
                <a:cs typeface="Times New Roman" panose="02020603050405020304" pitchFamily="18" charset="0"/>
              </a:rPr>
              <a:t>, ricca cattolica</a:t>
            </a:r>
          </a:p>
          <a:p>
            <a:r>
              <a:rPr lang="it-IT" dirty="0">
                <a:latin typeface="Times New Roman" panose="02020603050405020304" pitchFamily="18" charset="0"/>
                <a:cs typeface="Times New Roman" panose="02020603050405020304" pitchFamily="18" charset="0"/>
              </a:rPr>
              <a:t>1952: matrimonio e prima grande pubblicazione</a:t>
            </a:r>
          </a:p>
          <a:p>
            <a:r>
              <a:rPr lang="it-IT" dirty="0">
                <a:latin typeface="Times New Roman" panose="02020603050405020304" pitchFamily="18" charset="0"/>
                <a:cs typeface="Times New Roman" panose="02020603050405020304" pitchFamily="18" charset="0"/>
              </a:rPr>
              <a:t>Integrazione in una nuova realtà</a:t>
            </a:r>
          </a:p>
          <a:p>
            <a:r>
              <a:rPr lang="it-IT" dirty="0">
                <a:latin typeface="Times New Roman" panose="02020603050405020304" pitchFamily="18" charset="0"/>
                <a:cs typeface="Times New Roman" panose="02020603050405020304" pitchFamily="18" charset="0"/>
              </a:rPr>
              <a:t>1953: primo figlio, che muore alla nascita</a:t>
            </a:r>
          </a:p>
          <a:p>
            <a:r>
              <a:rPr lang="it-IT" dirty="0">
                <a:latin typeface="Times New Roman" panose="02020603050405020304" pitchFamily="18" charset="0"/>
                <a:cs typeface="Times New Roman" panose="02020603050405020304" pitchFamily="18" charset="0"/>
              </a:rPr>
              <a:t>1955: secondo figlio, Claude</a:t>
            </a:r>
          </a:p>
          <a:p>
            <a:r>
              <a:rPr lang="it-IT" dirty="0">
                <a:latin typeface="Times New Roman" panose="02020603050405020304" pitchFamily="18" charset="0"/>
                <a:cs typeface="Times New Roman" panose="02020603050405020304" pitchFamily="18" charset="0"/>
              </a:rPr>
              <a:t>Paternità, stabilizzazione della vita</a:t>
            </a:r>
          </a:p>
        </p:txBody>
      </p:sp>
    </p:spTree>
    <p:extLst>
      <p:ext uri="{BB962C8B-B14F-4D97-AF65-F5344CB8AC3E}">
        <p14:creationId xmlns:p14="http://schemas.microsoft.com/office/powerpoint/2010/main" val="669107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1CE9AB-8649-BF65-E7E3-3818AF5ADDCD}"/>
              </a:ext>
            </a:extLst>
          </p:cNvPr>
          <p:cNvSpPr>
            <a:spLocks noGrp="1"/>
          </p:cNvSpPr>
          <p:nvPr>
            <p:ph type="title"/>
          </p:nvPr>
        </p:nvSpPr>
        <p:spPr/>
        <p:txBody>
          <a:bodyPr/>
          <a:lstStyle/>
          <a:p>
            <a:r>
              <a:rPr lang="it-IT" dirty="0">
                <a:latin typeface="Times New Roman" panose="02020603050405020304" pitchFamily="18" charset="0"/>
                <a:cs typeface="Times New Roman" panose="02020603050405020304" pitchFamily="18" charset="0"/>
              </a:rPr>
              <a:t>Figure di mediazione</a:t>
            </a:r>
          </a:p>
        </p:txBody>
      </p:sp>
      <p:sp>
        <p:nvSpPr>
          <p:cNvPr id="3" name="Segnaposto contenuto 2">
            <a:extLst>
              <a:ext uri="{FF2B5EF4-FFF2-40B4-BE49-F238E27FC236}">
                <a16:creationId xmlns:a16="http://schemas.microsoft.com/office/drawing/2014/main" id="{E948201F-3651-8043-A734-2FB795CBEDA0}"/>
              </a:ext>
            </a:extLst>
          </p:cNvPr>
          <p:cNvSpPr>
            <a:spLocks noGrp="1"/>
          </p:cNvSpPr>
          <p:nvPr>
            <p:ph idx="1"/>
          </p:nvPr>
        </p:nvSpPr>
        <p:spPr/>
        <p:txBody>
          <a:bodyPr>
            <a:normAutofit fontScale="92500"/>
          </a:bodyPr>
          <a:lstStyle/>
          <a:p>
            <a:r>
              <a:rPr lang="it-IT" dirty="0">
                <a:latin typeface="Times New Roman" panose="02020603050405020304" pitchFamily="18" charset="0"/>
                <a:cs typeface="Times New Roman" panose="02020603050405020304" pitchFamily="18" charset="0"/>
              </a:rPr>
              <a:t>Narratore: voce che parla nel testo, patto narrativo e affidabilità, che organizza il tempo della storia </a:t>
            </a:r>
            <a:r>
              <a:rPr lang="it-IT" altLang="it-IT" sz="2800" dirty="0">
                <a:latin typeface="Times New Roman" panose="02020603050405020304" pitchFamily="18" charset="0"/>
                <a:cs typeface="Times New Roman" panose="02020603050405020304" pitchFamily="18" charset="0"/>
              </a:rPr>
              <a:t>(ordine di successione che hanno gli avvenimenti nella storia) </a:t>
            </a:r>
            <a:r>
              <a:rPr lang="it-IT" dirty="0">
                <a:latin typeface="Times New Roman" panose="02020603050405020304" pitchFamily="18" charset="0"/>
                <a:cs typeface="Times New Roman" panose="02020603050405020304" pitchFamily="18" charset="0"/>
              </a:rPr>
              <a:t>e il tempo del racconto (</a:t>
            </a:r>
            <a:r>
              <a:rPr lang="it-IT" altLang="it-IT" sz="2800" dirty="0">
                <a:latin typeface="Times New Roman" panose="02020603050405020304" pitchFamily="18" charset="0"/>
                <a:cs typeface="Times New Roman" panose="02020603050405020304" pitchFamily="18" charset="0"/>
              </a:rPr>
              <a:t>ordine di disposizione degli stessi avvenimenti, come vengono dati dal racconto) tramite analessi </a:t>
            </a:r>
            <a:r>
              <a:rPr lang="it-IT" altLang="it-IT" dirty="0">
                <a:latin typeface="Times New Roman" panose="02020603050405020304" pitchFamily="18" charset="0"/>
                <a:cs typeface="Times New Roman" panose="02020603050405020304" pitchFamily="18" charset="0"/>
              </a:rPr>
              <a:t>(salti all’indietro, </a:t>
            </a:r>
            <a:r>
              <a:rPr lang="it-IT" altLang="it-IT" i="1" dirty="0">
                <a:latin typeface="Times New Roman" panose="02020603050405020304" pitchFamily="18" charset="0"/>
                <a:cs typeface="Times New Roman" panose="02020603050405020304" pitchFamily="18" charset="0"/>
              </a:rPr>
              <a:t>flashback,</a:t>
            </a:r>
            <a:r>
              <a:rPr lang="it-IT" altLang="it-IT" dirty="0">
                <a:latin typeface="Times New Roman" panose="02020603050405020304" pitchFamily="18" charset="0"/>
                <a:cs typeface="Times New Roman" panose="02020603050405020304" pitchFamily="18" charset="0"/>
              </a:rPr>
              <a:t> retrospezioni) e prolessi (salti in avanti, </a:t>
            </a:r>
            <a:r>
              <a:rPr lang="it-IT" altLang="it-IT" i="1" dirty="0" err="1">
                <a:latin typeface="Times New Roman" panose="02020603050405020304" pitchFamily="18" charset="0"/>
                <a:cs typeface="Times New Roman" panose="02020603050405020304" pitchFamily="18" charset="0"/>
              </a:rPr>
              <a:t>flashforward</a:t>
            </a:r>
            <a:r>
              <a:rPr lang="it-IT" altLang="it-IT" i="1" dirty="0">
                <a:latin typeface="Times New Roman" panose="02020603050405020304" pitchFamily="18" charset="0"/>
                <a:cs typeface="Times New Roman" panose="02020603050405020304" pitchFamily="18" charset="0"/>
              </a:rPr>
              <a:t>,</a:t>
            </a:r>
            <a:r>
              <a:rPr lang="it-IT" altLang="it-IT" dirty="0">
                <a:latin typeface="Times New Roman" panose="02020603050405020304" pitchFamily="18" charset="0"/>
                <a:cs typeface="Times New Roman" panose="02020603050405020304" pitchFamily="18" charset="0"/>
              </a:rPr>
              <a:t> prospezioni) fenomeni di prospettiva (chi vede? o chi percepisce?) e focalizzazioni (zero: narratore onnisciente; interna: dalla parte di un personaggio; esterna: fuori dal testo)</a:t>
            </a:r>
          </a:p>
          <a:p>
            <a:pPr algn="just"/>
            <a:endParaRPr lang="it-IT" alt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Osservatore: spazio di osservazione, modalità di presenza, prospettiva dell’oggetto osservato e di chi lo osserva</a:t>
            </a:r>
          </a:p>
          <a:p>
            <a:pPr algn="just"/>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2970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FA6EE8-6371-504A-B0D3-5693911FB5C4}"/>
              </a:ext>
            </a:extLst>
          </p:cNvPr>
          <p:cNvSpPr>
            <a:spLocks noGrp="1"/>
          </p:cNvSpPr>
          <p:nvPr>
            <p:ph type="title"/>
          </p:nvPr>
        </p:nvSpPr>
        <p:spPr>
          <a:xfrm>
            <a:off x="838200" y="2536825"/>
            <a:ext cx="10515600" cy="1325563"/>
          </a:xfrm>
        </p:spPr>
        <p:txBody>
          <a:bodyPr>
            <a:normAutofit fontScale="90000"/>
          </a:bodyPr>
          <a:lstStyle/>
          <a:p>
            <a:pPr algn="ctr"/>
            <a:r>
              <a:rPr lang="it-IT" b="1" dirty="0">
                <a:latin typeface="Times New Roman" panose="02020603050405020304" pitchFamily="18" charset="0"/>
                <a:cs typeface="Times New Roman" panose="02020603050405020304" pitchFamily="18" charset="0"/>
              </a:rPr>
              <a:t>[Che cos’è la poesia?]</a:t>
            </a:r>
            <a:br>
              <a:rPr lang="it-IT" b="1" dirty="0">
                <a:latin typeface="Times New Roman" panose="02020603050405020304" pitchFamily="18" charset="0"/>
                <a:cs typeface="Times New Roman" panose="02020603050405020304" pitchFamily="18" charset="0"/>
              </a:rPr>
            </a:br>
            <a:r>
              <a:rPr lang="it-IT" b="1" dirty="0">
                <a:latin typeface="Times New Roman" panose="02020603050405020304" pitchFamily="18" charset="0"/>
                <a:cs typeface="Times New Roman" panose="02020603050405020304" pitchFamily="18" charset="0"/>
              </a:rPr>
              <a:t>un approccio testuale:</a:t>
            </a:r>
            <a:br>
              <a:rPr lang="it-IT" b="1" dirty="0">
                <a:latin typeface="Times New Roman" panose="02020603050405020304" pitchFamily="18" charset="0"/>
                <a:cs typeface="Times New Roman" panose="02020603050405020304" pitchFamily="18" charset="0"/>
              </a:rPr>
            </a:br>
            <a:r>
              <a:rPr lang="it-IT" b="1" dirty="0">
                <a:latin typeface="Times New Roman" panose="02020603050405020304" pitchFamily="18" charset="0"/>
                <a:cs typeface="Times New Roman" panose="02020603050405020304" pitchFamily="18" charset="0"/>
              </a:rPr>
              <a:t>tre testi</a:t>
            </a:r>
          </a:p>
        </p:txBody>
      </p:sp>
    </p:spTree>
    <p:extLst>
      <p:ext uri="{BB962C8B-B14F-4D97-AF65-F5344CB8AC3E}">
        <p14:creationId xmlns:p14="http://schemas.microsoft.com/office/powerpoint/2010/main" val="1253929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3CC30292-9327-0F46-99BC-B9A31E35AAF4}"/>
              </a:ext>
            </a:extLst>
          </p:cNvPr>
          <p:cNvSpPr txBox="1"/>
          <p:nvPr/>
        </p:nvSpPr>
        <p:spPr>
          <a:xfrm>
            <a:off x="0" y="1480066"/>
            <a:ext cx="4528869" cy="5355312"/>
          </a:xfrm>
          <a:prstGeom prst="rect">
            <a:avLst/>
          </a:prstGeom>
          <a:noFill/>
        </p:spPr>
        <p:txBody>
          <a:bodyPr wrap="none" rtlCol="0">
            <a:spAutoFit/>
          </a:bodyPr>
          <a:lstStyle/>
          <a:p>
            <a:r>
              <a:rPr lang="it-IT" i="1" dirty="0">
                <a:latin typeface="Times New Roman" panose="02020603050405020304" pitchFamily="18" charset="0"/>
                <a:cs typeface="Times New Roman" panose="02020603050405020304" pitchFamily="18" charset="0"/>
              </a:rPr>
              <a:t>RVF </a:t>
            </a:r>
            <a:r>
              <a:rPr lang="it-IT" dirty="0">
                <a:latin typeface="Times New Roman" panose="02020603050405020304" pitchFamily="18" charset="0"/>
                <a:cs typeface="Times New Roman" panose="02020603050405020304" pitchFamily="18" charset="0"/>
              </a:rPr>
              <a:t>1, Francesco Petrarca (1304-1374) </a:t>
            </a:r>
            <a:endParaRPr lang="it-IT" i="1"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Voi ch’ascoltate in rime sparse il suono</a:t>
            </a:r>
          </a:p>
          <a:p>
            <a:r>
              <a:rPr lang="it-IT" dirty="0">
                <a:latin typeface="Times New Roman" panose="02020603050405020304" pitchFamily="18" charset="0"/>
                <a:cs typeface="Times New Roman" panose="02020603050405020304" pitchFamily="18" charset="0"/>
              </a:rPr>
              <a:t>di quei sospiri </a:t>
            </a:r>
            <a:r>
              <a:rPr lang="it-IT" dirty="0" err="1">
                <a:latin typeface="Times New Roman" panose="02020603050405020304" pitchFamily="18" charset="0"/>
                <a:cs typeface="Times New Roman" panose="02020603050405020304" pitchFamily="18" charset="0"/>
              </a:rPr>
              <a:t>ond’io</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nudriva</a:t>
            </a:r>
            <a:r>
              <a:rPr lang="it-IT" dirty="0">
                <a:latin typeface="Times New Roman" panose="02020603050405020304" pitchFamily="18" charset="0"/>
                <a:cs typeface="Times New Roman" panose="02020603050405020304" pitchFamily="18" charset="0"/>
              </a:rPr>
              <a:t> ’l core</a:t>
            </a:r>
          </a:p>
          <a:p>
            <a:r>
              <a:rPr lang="it-IT" dirty="0">
                <a:latin typeface="Times New Roman" panose="02020603050405020304" pitchFamily="18" charset="0"/>
                <a:cs typeface="Times New Roman" panose="02020603050405020304" pitchFamily="18" charset="0"/>
              </a:rPr>
              <a:t>in sul mio primo </a:t>
            </a:r>
            <a:r>
              <a:rPr lang="it-IT" dirty="0" err="1">
                <a:latin typeface="Times New Roman" panose="02020603050405020304" pitchFamily="18" charset="0"/>
                <a:cs typeface="Times New Roman" panose="02020603050405020304" pitchFamily="18" charset="0"/>
              </a:rPr>
              <a:t>giovenile</a:t>
            </a:r>
            <a:r>
              <a:rPr lang="it-IT" dirty="0">
                <a:latin typeface="Times New Roman" panose="02020603050405020304" pitchFamily="18" charset="0"/>
                <a:cs typeface="Times New Roman" panose="02020603050405020304" pitchFamily="18" charset="0"/>
              </a:rPr>
              <a:t> errore</a:t>
            </a:r>
          </a:p>
          <a:p>
            <a:r>
              <a:rPr lang="it-IT" dirty="0">
                <a:latin typeface="Times New Roman" panose="02020603050405020304" pitchFamily="18" charset="0"/>
                <a:cs typeface="Times New Roman" panose="02020603050405020304" pitchFamily="18" charset="0"/>
              </a:rPr>
              <a:t>quand’era in parte altr’</a:t>
            </a:r>
            <a:r>
              <a:rPr lang="it-IT" dirty="0" err="1">
                <a:latin typeface="Times New Roman" panose="02020603050405020304" pitchFamily="18" charset="0"/>
                <a:cs typeface="Times New Roman" panose="02020603050405020304" pitchFamily="18" charset="0"/>
              </a:rPr>
              <a:t>uom</a:t>
            </a:r>
            <a:r>
              <a:rPr lang="it-IT" dirty="0">
                <a:latin typeface="Times New Roman" panose="02020603050405020304" pitchFamily="18" charset="0"/>
                <a:cs typeface="Times New Roman" panose="02020603050405020304" pitchFamily="18" charset="0"/>
              </a:rPr>
              <a:t> da quel ch’i’ sono,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del vario stile in ch’io piango et ragiono</a:t>
            </a:r>
          </a:p>
          <a:p>
            <a:r>
              <a:rPr lang="it-IT" dirty="0">
                <a:latin typeface="Times New Roman" panose="02020603050405020304" pitchFamily="18" charset="0"/>
                <a:cs typeface="Times New Roman" panose="02020603050405020304" pitchFamily="18" charset="0"/>
              </a:rPr>
              <a:t>fra le vane speranze e ’l van dolore,</a:t>
            </a:r>
          </a:p>
          <a:p>
            <a:r>
              <a:rPr lang="it-IT" dirty="0">
                <a:latin typeface="Times New Roman" panose="02020603050405020304" pitchFamily="18" charset="0"/>
                <a:cs typeface="Times New Roman" panose="02020603050405020304" pitchFamily="18" charset="0"/>
              </a:rPr>
              <a:t>ove sia chi per prova intenda amore,</a:t>
            </a:r>
          </a:p>
          <a:p>
            <a:r>
              <a:rPr lang="it-IT" dirty="0">
                <a:latin typeface="Times New Roman" panose="02020603050405020304" pitchFamily="18" charset="0"/>
                <a:cs typeface="Times New Roman" panose="02020603050405020304" pitchFamily="18" charset="0"/>
              </a:rPr>
              <a:t>spero trovar pietà, nonché perdono.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Ma ben veggio or sì come al </a:t>
            </a:r>
            <a:r>
              <a:rPr lang="it-IT" dirty="0" err="1">
                <a:latin typeface="Times New Roman" panose="02020603050405020304" pitchFamily="18" charset="0"/>
                <a:cs typeface="Times New Roman" panose="02020603050405020304" pitchFamily="18" charset="0"/>
              </a:rPr>
              <a:t>popol</a:t>
            </a:r>
            <a:r>
              <a:rPr lang="it-IT" dirty="0">
                <a:latin typeface="Times New Roman" panose="02020603050405020304" pitchFamily="18" charset="0"/>
                <a:cs typeface="Times New Roman" panose="02020603050405020304" pitchFamily="18" charset="0"/>
              </a:rPr>
              <a:t> tutto</a:t>
            </a:r>
          </a:p>
          <a:p>
            <a:r>
              <a:rPr lang="it-IT" dirty="0">
                <a:latin typeface="Times New Roman" panose="02020603050405020304" pitchFamily="18" charset="0"/>
                <a:cs typeface="Times New Roman" panose="02020603050405020304" pitchFamily="18" charset="0"/>
              </a:rPr>
              <a:t>favola fui gran tempo, onde sovente</a:t>
            </a:r>
          </a:p>
          <a:p>
            <a:r>
              <a:rPr lang="it-IT" dirty="0">
                <a:latin typeface="Times New Roman" panose="02020603050405020304" pitchFamily="18" charset="0"/>
                <a:cs typeface="Times New Roman" panose="02020603050405020304" pitchFamily="18" charset="0"/>
              </a:rPr>
              <a:t>di me </a:t>
            </a:r>
            <a:r>
              <a:rPr lang="it-IT" dirty="0" err="1">
                <a:latin typeface="Times New Roman" panose="02020603050405020304" pitchFamily="18" charset="0"/>
                <a:cs typeface="Times New Roman" panose="02020603050405020304" pitchFamily="18" charset="0"/>
              </a:rPr>
              <a:t>medesmo</a:t>
            </a:r>
            <a:r>
              <a:rPr lang="it-IT" dirty="0">
                <a:latin typeface="Times New Roman" panose="02020603050405020304" pitchFamily="18" charset="0"/>
                <a:cs typeface="Times New Roman" panose="02020603050405020304" pitchFamily="18" charset="0"/>
              </a:rPr>
              <a:t> meco mi vergogno;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et del mio vaneggiar vergogna è ’l frutto,</a:t>
            </a:r>
          </a:p>
          <a:p>
            <a:r>
              <a:rPr lang="it-IT" dirty="0">
                <a:latin typeface="Times New Roman" panose="02020603050405020304" pitchFamily="18" charset="0"/>
                <a:cs typeface="Times New Roman" panose="02020603050405020304" pitchFamily="18" charset="0"/>
              </a:rPr>
              <a:t>e ’l </a:t>
            </a:r>
            <a:r>
              <a:rPr lang="it-IT" dirty="0" err="1">
                <a:latin typeface="Times New Roman" panose="02020603050405020304" pitchFamily="18" charset="0"/>
                <a:cs typeface="Times New Roman" panose="02020603050405020304" pitchFamily="18" charset="0"/>
              </a:rPr>
              <a:t>pentersi</a:t>
            </a:r>
            <a:r>
              <a:rPr lang="it-IT" dirty="0">
                <a:latin typeface="Times New Roman" panose="02020603050405020304" pitchFamily="18" charset="0"/>
                <a:cs typeface="Times New Roman" panose="02020603050405020304" pitchFamily="18" charset="0"/>
              </a:rPr>
              <a:t>, e ’l conoscer chiaramente</a:t>
            </a:r>
          </a:p>
          <a:p>
            <a:r>
              <a:rPr lang="it-IT" dirty="0">
                <a:latin typeface="Times New Roman" panose="02020603050405020304" pitchFamily="18" charset="0"/>
                <a:cs typeface="Times New Roman" panose="02020603050405020304" pitchFamily="18" charset="0"/>
              </a:rPr>
              <a:t>che quanto piace al mondo è breve sogno.</a:t>
            </a:r>
          </a:p>
        </p:txBody>
      </p:sp>
      <p:sp>
        <p:nvSpPr>
          <p:cNvPr id="5" name="CasellaDiTesto 4">
            <a:extLst>
              <a:ext uri="{FF2B5EF4-FFF2-40B4-BE49-F238E27FC236}">
                <a16:creationId xmlns:a16="http://schemas.microsoft.com/office/drawing/2014/main" id="{1149C74D-FB1D-D742-A09D-692A0789364C}"/>
              </a:ext>
            </a:extLst>
          </p:cNvPr>
          <p:cNvSpPr txBox="1"/>
          <p:nvPr/>
        </p:nvSpPr>
        <p:spPr>
          <a:xfrm>
            <a:off x="3846826" y="22622"/>
            <a:ext cx="4972836" cy="1477328"/>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c. 85, Catullo (84-54 a.C.), </a:t>
            </a:r>
            <a:r>
              <a:rPr lang="it-IT" i="1" dirty="0">
                <a:latin typeface="Times New Roman" panose="02020603050405020304" pitchFamily="18" charset="0"/>
                <a:cs typeface="Times New Roman" panose="02020603050405020304" pitchFamily="18" charset="0"/>
              </a:rPr>
              <a:t>Liber </a:t>
            </a:r>
            <a:r>
              <a:rPr lang="it-IT" i="1" dirty="0" err="1">
                <a:latin typeface="Times New Roman" panose="02020603050405020304" pitchFamily="18" charset="0"/>
                <a:cs typeface="Times New Roman" panose="02020603050405020304" pitchFamily="18" charset="0"/>
              </a:rPr>
              <a:t>Catulli</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Veronensis</a:t>
            </a:r>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[1-60, 61-68, 69-116]</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Odi et amo. Quare id </a:t>
            </a:r>
            <a:r>
              <a:rPr lang="it-IT" dirty="0" err="1">
                <a:latin typeface="Times New Roman" panose="02020603050405020304" pitchFamily="18" charset="0"/>
                <a:cs typeface="Times New Roman" panose="02020603050405020304" pitchFamily="18" charset="0"/>
              </a:rPr>
              <a:t>faciam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fortasse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requiris</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Nescio, </a:t>
            </a:r>
            <a:r>
              <a:rPr lang="it-IT" dirty="0" err="1">
                <a:latin typeface="Times New Roman" panose="02020603050405020304" pitchFamily="18" charset="0"/>
                <a:cs typeface="Times New Roman" panose="02020603050405020304" pitchFamily="18" charset="0"/>
              </a:rPr>
              <a:t>sed</a:t>
            </a:r>
            <a:r>
              <a:rPr lang="it-IT" dirty="0">
                <a:latin typeface="Times New Roman" panose="02020603050405020304" pitchFamily="18" charset="0"/>
                <a:cs typeface="Times New Roman" panose="02020603050405020304" pitchFamily="18" charset="0"/>
              </a:rPr>
              <a:t> fieri </a:t>
            </a:r>
            <a:r>
              <a:rPr lang="it-IT" dirty="0" err="1">
                <a:latin typeface="Times New Roman" panose="02020603050405020304" pitchFamily="18" charset="0"/>
                <a:cs typeface="Times New Roman" panose="02020603050405020304" pitchFamily="18" charset="0"/>
              </a:rPr>
              <a:t>sentio</a:t>
            </a:r>
            <a:r>
              <a:rPr lang="it-IT" dirty="0">
                <a:latin typeface="Times New Roman" panose="02020603050405020304" pitchFamily="18" charset="0"/>
                <a:cs typeface="Times New Roman" panose="02020603050405020304" pitchFamily="18" charset="0"/>
              </a:rPr>
              <a:t> et </a:t>
            </a:r>
            <a:r>
              <a:rPr lang="it-IT" dirty="0" err="1">
                <a:latin typeface="Times New Roman" panose="02020603050405020304" pitchFamily="18" charset="0"/>
                <a:cs typeface="Times New Roman" panose="02020603050405020304" pitchFamily="18" charset="0"/>
              </a:rPr>
              <a:t>excrucior</a:t>
            </a:r>
            <a:r>
              <a:rPr lang="it-IT" dirty="0">
                <a:latin typeface="Times New Roman" panose="02020603050405020304" pitchFamily="18" charset="0"/>
                <a:cs typeface="Times New Roman" panose="02020603050405020304" pitchFamily="18" charset="0"/>
              </a:rPr>
              <a:t>.</a:t>
            </a:r>
          </a:p>
        </p:txBody>
      </p:sp>
      <p:sp>
        <p:nvSpPr>
          <p:cNvPr id="6" name="CasellaDiTesto 5">
            <a:extLst>
              <a:ext uri="{FF2B5EF4-FFF2-40B4-BE49-F238E27FC236}">
                <a16:creationId xmlns:a16="http://schemas.microsoft.com/office/drawing/2014/main" id="{4B459E5A-6F90-5047-9229-DEE5FF67AD19}"/>
              </a:ext>
            </a:extLst>
          </p:cNvPr>
          <p:cNvSpPr txBox="1"/>
          <p:nvPr/>
        </p:nvSpPr>
        <p:spPr>
          <a:xfrm>
            <a:off x="7531100" y="1309450"/>
            <a:ext cx="4530407" cy="5355312"/>
          </a:xfrm>
          <a:prstGeom prst="rect">
            <a:avLst/>
          </a:prstGeom>
          <a:noFill/>
        </p:spPr>
        <p:txBody>
          <a:bodyPr wrap="none" rtlCol="0">
            <a:spAutoFit/>
          </a:bodyPr>
          <a:lstStyle/>
          <a:p>
            <a:r>
              <a:rPr lang="it-IT" i="1" dirty="0">
                <a:latin typeface="Times New Roman" panose="02020603050405020304" pitchFamily="18" charset="0"/>
                <a:cs typeface="Times New Roman" panose="02020603050405020304" pitchFamily="18" charset="0"/>
              </a:rPr>
              <a:t>L’infinito</a:t>
            </a:r>
            <a:r>
              <a:rPr lang="it-IT" dirty="0">
                <a:latin typeface="Times New Roman" panose="02020603050405020304" pitchFamily="18" charset="0"/>
                <a:cs typeface="Times New Roman" panose="02020603050405020304" pitchFamily="18" charset="0"/>
              </a:rPr>
              <a:t>, Giacomo Leopardi (1798-1837),</a:t>
            </a:r>
          </a:p>
          <a:p>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(1831, posizione 11; 1835, 12 – aggiunta</a:t>
            </a:r>
          </a:p>
          <a:p>
            <a:r>
              <a:rPr lang="it-IT" dirty="0">
                <a:latin typeface="Times New Roman" panose="02020603050405020304" pitchFamily="18" charset="0"/>
                <a:cs typeface="Times New Roman" panose="02020603050405020304" pitchFamily="18" charset="0"/>
              </a:rPr>
              <a:t>del </a:t>
            </a:r>
            <a:r>
              <a:rPr lang="it-IT" i="1" dirty="0">
                <a:latin typeface="Times New Roman" panose="02020603050405020304" pitchFamily="18" charset="0"/>
                <a:cs typeface="Times New Roman" panose="02020603050405020304" pitchFamily="18" charset="0"/>
              </a:rPr>
              <a:t>Passero solitario</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Sempre caro mi fu quest'ermo colle,</a:t>
            </a:r>
          </a:p>
          <a:p>
            <a:r>
              <a:rPr lang="it-IT" dirty="0">
                <a:latin typeface="Times New Roman" panose="02020603050405020304" pitchFamily="18" charset="0"/>
                <a:cs typeface="Times New Roman" panose="02020603050405020304" pitchFamily="18" charset="0"/>
              </a:rPr>
              <a:t>e questa siepe, che da tanta parte</a:t>
            </a:r>
          </a:p>
          <a:p>
            <a:r>
              <a:rPr lang="it-IT" dirty="0">
                <a:latin typeface="Times New Roman" panose="02020603050405020304" pitchFamily="18" charset="0"/>
                <a:cs typeface="Times New Roman" panose="02020603050405020304" pitchFamily="18" charset="0"/>
              </a:rPr>
              <a:t>dell'ultimo orizzonte il guardo esclude.</a:t>
            </a:r>
          </a:p>
          <a:p>
            <a:r>
              <a:rPr lang="it-IT" dirty="0">
                <a:latin typeface="Times New Roman" panose="02020603050405020304" pitchFamily="18" charset="0"/>
                <a:cs typeface="Times New Roman" panose="02020603050405020304" pitchFamily="18" charset="0"/>
              </a:rPr>
              <a:t>Ma sedendo e mirando, interminati</a:t>
            </a:r>
          </a:p>
          <a:p>
            <a:r>
              <a:rPr lang="it-IT" dirty="0">
                <a:latin typeface="Times New Roman" panose="02020603050405020304" pitchFamily="18" charset="0"/>
                <a:cs typeface="Times New Roman" panose="02020603050405020304" pitchFamily="18" charset="0"/>
              </a:rPr>
              <a:t>spazi di là da quella, e sovrumani</a:t>
            </a:r>
          </a:p>
          <a:p>
            <a:r>
              <a:rPr lang="it-IT" dirty="0">
                <a:latin typeface="Times New Roman" panose="02020603050405020304" pitchFamily="18" charset="0"/>
                <a:cs typeface="Times New Roman" panose="02020603050405020304" pitchFamily="18" charset="0"/>
              </a:rPr>
              <a:t>silenzi, e profondissima </a:t>
            </a:r>
            <a:r>
              <a:rPr lang="it-IT" dirty="0" err="1">
                <a:latin typeface="Times New Roman" panose="02020603050405020304" pitchFamily="18" charset="0"/>
                <a:cs typeface="Times New Roman" panose="02020603050405020304" pitchFamily="18" charset="0"/>
              </a:rPr>
              <a:t>quïete</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io nel </a:t>
            </a:r>
            <a:r>
              <a:rPr lang="it-IT" dirty="0" err="1">
                <a:latin typeface="Times New Roman" panose="02020603050405020304" pitchFamily="18" charset="0"/>
                <a:cs typeface="Times New Roman" panose="02020603050405020304" pitchFamily="18" charset="0"/>
              </a:rPr>
              <a:t>pensier</a:t>
            </a:r>
            <a:r>
              <a:rPr lang="it-IT" dirty="0">
                <a:latin typeface="Times New Roman" panose="02020603050405020304" pitchFamily="18" charset="0"/>
                <a:cs typeface="Times New Roman" panose="02020603050405020304" pitchFamily="18" charset="0"/>
              </a:rPr>
              <a:t> mi fingo, ove per poco</a:t>
            </a:r>
          </a:p>
          <a:p>
            <a:r>
              <a:rPr lang="it-IT" dirty="0">
                <a:latin typeface="Times New Roman" panose="02020603050405020304" pitchFamily="18" charset="0"/>
                <a:cs typeface="Times New Roman" panose="02020603050405020304" pitchFamily="18" charset="0"/>
              </a:rPr>
              <a:t>il </a:t>
            </a:r>
            <a:r>
              <a:rPr lang="it-IT" dirty="0" err="1">
                <a:latin typeface="Times New Roman" panose="02020603050405020304" pitchFamily="18" charset="0"/>
                <a:cs typeface="Times New Roman" panose="02020603050405020304" pitchFamily="18" charset="0"/>
              </a:rPr>
              <a:t>cor</a:t>
            </a:r>
            <a:r>
              <a:rPr lang="it-IT" dirty="0">
                <a:latin typeface="Times New Roman" panose="02020603050405020304" pitchFamily="18" charset="0"/>
                <a:cs typeface="Times New Roman" panose="02020603050405020304" pitchFamily="18" charset="0"/>
              </a:rPr>
              <a:t> non si spaura. E come il vento</a:t>
            </a:r>
          </a:p>
          <a:p>
            <a:r>
              <a:rPr lang="it-IT" dirty="0">
                <a:latin typeface="Times New Roman" panose="02020603050405020304" pitchFamily="18" charset="0"/>
                <a:cs typeface="Times New Roman" panose="02020603050405020304" pitchFamily="18" charset="0"/>
              </a:rPr>
              <a:t>odo stormir tra queste piante, io quello</a:t>
            </a:r>
          </a:p>
          <a:p>
            <a:r>
              <a:rPr lang="it-IT" dirty="0">
                <a:latin typeface="Times New Roman" panose="02020603050405020304" pitchFamily="18" charset="0"/>
                <a:cs typeface="Times New Roman" panose="02020603050405020304" pitchFamily="18" charset="0"/>
              </a:rPr>
              <a:t>infinito silenzio a questa voce</a:t>
            </a:r>
          </a:p>
          <a:p>
            <a:r>
              <a:rPr lang="it-IT" dirty="0">
                <a:latin typeface="Times New Roman" panose="02020603050405020304" pitchFamily="18" charset="0"/>
                <a:cs typeface="Times New Roman" panose="02020603050405020304" pitchFamily="18" charset="0"/>
              </a:rPr>
              <a:t>vo comparando: e mi sovvien l'eterno,</a:t>
            </a:r>
          </a:p>
          <a:p>
            <a:r>
              <a:rPr lang="it-IT" dirty="0">
                <a:latin typeface="Times New Roman" panose="02020603050405020304" pitchFamily="18" charset="0"/>
                <a:cs typeface="Times New Roman" panose="02020603050405020304" pitchFamily="18" charset="0"/>
              </a:rPr>
              <a:t>e le morte stagioni, e la presente</a:t>
            </a:r>
          </a:p>
          <a:p>
            <a:r>
              <a:rPr lang="it-IT" dirty="0">
                <a:latin typeface="Times New Roman" panose="02020603050405020304" pitchFamily="18" charset="0"/>
                <a:cs typeface="Times New Roman" panose="02020603050405020304" pitchFamily="18" charset="0"/>
              </a:rPr>
              <a:t>e viva, e il suon di lei. Così tra questa</a:t>
            </a:r>
          </a:p>
          <a:p>
            <a:r>
              <a:rPr lang="it-IT" dirty="0">
                <a:latin typeface="Times New Roman" panose="02020603050405020304" pitchFamily="18" charset="0"/>
                <a:cs typeface="Times New Roman" panose="02020603050405020304" pitchFamily="18" charset="0"/>
              </a:rPr>
              <a:t>immensità s’annega il </a:t>
            </a:r>
            <a:r>
              <a:rPr lang="it-IT" dirty="0" err="1">
                <a:latin typeface="Times New Roman" panose="02020603050405020304" pitchFamily="18" charset="0"/>
                <a:cs typeface="Times New Roman" panose="02020603050405020304" pitchFamily="18" charset="0"/>
              </a:rPr>
              <a:t>pensier</a:t>
            </a:r>
            <a:r>
              <a:rPr lang="it-IT" dirty="0">
                <a:latin typeface="Times New Roman" panose="02020603050405020304" pitchFamily="18" charset="0"/>
                <a:cs typeface="Times New Roman" panose="02020603050405020304" pitchFamily="18" charset="0"/>
              </a:rPr>
              <a:t> mio:</a:t>
            </a:r>
          </a:p>
          <a:p>
            <a:r>
              <a:rPr lang="it-IT" dirty="0">
                <a:latin typeface="Times New Roman" panose="02020603050405020304" pitchFamily="18" charset="0"/>
                <a:cs typeface="Times New Roman" panose="02020603050405020304" pitchFamily="18" charset="0"/>
              </a:rPr>
              <a:t>e il naufragar m'è dolce in questo mare</a:t>
            </a:r>
          </a:p>
        </p:txBody>
      </p:sp>
    </p:spTree>
    <p:extLst>
      <p:ext uri="{BB962C8B-B14F-4D97-AF65-F5344CB8AC3E}">
        <p14:creationId xmlns:p14="http://schemas.microsoft.com/office/powerpoint/2010/main" val="1075708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9043985F-D42F-4842-931F-E427B73F9444}"/>
              </a:ext>
            </a:extLst>
          </p:cNvPr>
          <p:cNvSpPr txBox="1"/>
          <p:nvPr/>
        </p:nvSpPr>
        <p:spPr>
          <a:xfrm>
            <a:off x="40027" y="1492279"/>
            <a:ext cx="3871573" cy="4801314"/>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Tanto gentile e tanto onesta pare</a:t>
            </a:r>
          </a:p>
          <a:p>
            <a:r>
              <a:rPr lang="it-IT" dirty="0">
                <a:latin typeface="Times New Roman" panose="02020603050405020304" pitchFamily="18" charset="0"/>
                <a:cs typeface="Times New Roman" panose="02020603050405020304" pitchFamily="18" charset="0"/>
              </a:rPr>
              <a:t>la donna mia, quand’ella altrui saluta,</a:t>
            </a:r>
          </a:p>
          <a:p>
            <a:r>
              <a:rPr lang="it-IT" dirty="0">
                <a:latin typeface="Times New Roman" panose="02020603050405020304" pitchFamily="18" charset="0"/>
                <a:cs typeface="Times New Roman" panose="02020603050405020304" pitchFamily="18" charset="0"/>
              </a:rPr>
              <a:t>ch’</a:t>
            </a:r>
            <a:r>
              <a:rPr lang="it-IT" dirty="0" err="1">
                <a:latin typeface="Times New Roman" panose="02020603050405020304" pitchFamily="18" charset="0"/>
                <a:cs typeface="Times New Roman" panose="02020603050405020304" pitchFamily="18" charset="0"/>
              </a:rPr>
              <a:t>ogne</a:t>
            </a:r>
            <a:r>
              <a:rPr lang="it-IT" dirty="0">
                <a:latin typeface="Times New Roman" panose="02020603050405020304" pitchFamily="18" charset="0"/>
                <a:cs typeface="Times New Roman" panose="02020603050405020304" pitchFamily="18" charset="0"/>
              </a:rPr>
              <a:t> lingua </a:t>
            </a:r>
            <a:r>
              <a:rPr lang="it-IT" dirty="0" err="1">
                <a:latin typeface="Times New Roman" panose="02020603050405020304" pitchFamily="18" charset="0"/>
                <a:cs typeface="Times New Roman" panose="02020603050405020304" pitchFamily="18" charset="0"/>
              </a:rPr>
              <a:t>devèn</a:t>
            </a:r>
            <a:r>
              <a:rPr lang="it-IT" dirty="0">
                <a:latin typeface="Times New Roman" panose="02020603050405020304" pitchFamily="18" charset="0"/>
                <a:cs typeface="Times New Roman" panose="02020603050405020304" pitchFamily="18" charset="0"/>
              </a:rPr>
              <a:t>, tremando, muta,</a:t>
            </a:r>
          </a:p>
          <a:p>
            <a:r>
              <a:rPr lang="it-IT" dirty="0">
                <a:latin typeface="Times New Roman" panose="02020603050405020304" pitchFamily="18" charset="0"/>
                <a:cs typeface="Times New Roman" panose="02020603050405020304" pitchFamily="18" charset="0"/>
              </a:rPr>
              <a:t>e li occhi no l’</a:t>
            </a:r>
            <a:r>
              <a:rPr lang="it-IT" dirty="0" err="1">
                <a:latin typeface="Times New Roman" panose="02020603050405020304" pitchFamily="18" charset="0"/>
                <a:cs typeface="Times New Roman" panose="02020603050405020304" pitchFamily="18" charset="0"/>
              </a:rPr>
              <a:t>ardiscon</a:t>
            </a:r>
            <a:r>
              <a:rPr lang="it-IT" dirty="0">
                <a:latin typeface="Times New Roman" panose="02020603050405020304" pitchFamily="18" charset="0"/>
                <a:cs typeface="Times New Roman" panose="02020603050405020304" pitchFamily="18" charset="0"/>
              </a:rPr>
              <a:t> di guardare.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Ella si va, sentendosi </a:t>
            </a:r>
            <a:r>
              <a:rPr lang="it-IT" dirty="0" err="1">
                <a:latin typeface="Times New Roman" panose="02020603050405020304" pitchFamily="18" charset="0"/>
                <a:cs typeface="Times New Roman" panose="02020603050405020304" pitchFamily="18" charset="0"/>
              </a:rPr>
              <a:t>laudare</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benignamente e d’umiltà </a:t>
            </a:r>
            <a:r>
              <a:rPr lang="it-IT" dirty="0" err="1">
                <a:latin typeface="Times New Roman" panose="02020603050405020304" pitchFamily="18" charset="0"/>
                <a:cs typeface="Times New Roman" panose="02020603050405020304" pitchFamily="18" charset="0"/>
              </a:rPr>
              <a:t>vestuta</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e par che sia una cosa venuta</a:t>
            </a:r>
          </a:p>
          <a:p>
            <a:r>
              <a:rPr lang="it-IT" dirty="0">
                <a:latin typeface="Times New Roman" panose="02020603050405020304" pitchFamily="18" charset="0"/>
                <a:cs typeface="Times New Roman" panose="02020603050405020304" pitchFamily="18" charset="0"/>
              </a:rPr>
              <a:t>da cielo in terra a </a:t>
            </a:r>
            <a:r>
              <a:rPr lang="it-IT" dirty="0" err="1">
                <a:latin typeface="Times New Roman" panose="02020603050405020304" pitchFamily="18" charset="0"/>
                <a:cs typeface="Times New Roman" panose="02020603050405020304" pitchFamily="18" charset="0"/>
              </a:rPr>
              <a:t>miracol</a:t>
            </a:r>
            <a:r>
              <a:rPr lang="it-IT" dirty="0">
                <a:latin typeface="Times New Roman" panose="02020603050405020304" pitchFamily="18" charset="0"/>
                <a:cs typeface="Times New Roman" panose="02020603050405020304" pitchFamily="18" charset="0"/>
              </a:rPr>
              <a:t> mostrare.</a:t>
            </a: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Mostrasi</a:t>
            </a:r>
            <a:r>
              <a:rPr lang="it-IT" dirty="0">
                <a:latin typeface="Times New Roman" panose="02020603050405020304" pitchFamily="18" charset="0"/>
                <a:cs typeface="Times New Roman" panose="02020603050405020304" pitchFamily="18" charset="0"/>
              </a:rPr>
              <a:t> sì piacente a chi la mira</a:t>
            </a:r>
          </a:p>
          <a:p>
            <a:r>
              <a:rPr lang="it-IT" dirty="0">
                <a:latin typeface="Times New Roman" panose="02020603050405020304" pitchFamily="18" charset="0"/>
                <a:cs typeface="Times New Roman" panose="02020603050405020304" pitchFamily="18" charset="0"/>
              </a:rPr>
              <a:t>che dà per li occhi una dolcezza al core,</a:t>
            </a:r>
          </a:p>
          <a:p>
            <a:r>
              <a:rPr lang="it-IT" dirty="0">
                <a:latin typeface="Times New Roman" panose="02020603050405020304" pitchFamily="18" charset="0"/>
                <a:cs typeface="Times New Roman" panose="02020603050405020304" pitchFamily="18" charset="0"/>
              </a:rPr>
              <a:t>che ’</a:t>
            </a:r>
            <a:r>
              <a:rPr lang="it-IT" dirty="0" err="1">
                <a:latin typeface="Times New Roman" panose="02020603050405020304" pitchFamily="18" charset="0"/>
                <a:cs typeface="Times New Roman" panose="02020603050405020304" pitchFamily="18" charset="0"/>
              </a:rPr>
              <a:t>ntender</a:t>
            </a:r>
            <a:r>
              <a:rPr lang="it-IT" dirty="0">
                <a:latin typeface="Times New Roman" panose="02020603050405020304" pitchFamily="18" charset="0"/>
                <a:cs typeface="Times New Roman" panose="02020603050405020304" pitchFamily="18" charset="0"/>
              </a:rPr>
              <a:t> no la può chi no la prova;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 par che de la sua labbia si </a:t>
            </a:r>
            <a:r>
              <a:rPr lang="it-IT" dirty="0" err="1">
                <a:latin typeface="Times New Roman" panose="02020603050405020304" pitchFamily="18" charset="0"/>
                <a:cs typeface="Times New Roman" panose="02020603050405020304" pitchFamily="18" charset="0"/>
              </a:rPr>
              <a:t>mova</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un spirito soave </a:t>
            </a:r>
            <a:r>
              <a:rPr lang="it-IT" dirty="0" err="1">
                <a:latin typeface="Times New Roman" panose="02020603050405020304" pitchFamily="18" charset="0"/>
                <a:cs typeface="Times New Roman" panose="02020603050405020304" pitchFamily="18" charset="0"/>
              </a:rPr>
              <a:t>pien</a:t>
            </a:r>
            <a:r>
              <a:rPr lang="it-IT" dirty="0">
                <a:latin typeface="Times New Roman" panose="02020603050405020304" pitchFamily="18" charset="0"/>
                <a:cs typeface="Times New Roman" panose="02020603050405020304" pitchFamily="18" charset="0"/>
              </a:rPr>
              <a:t> d’amore,</a:t>
            </a:r>
          </a:p>
          <a:p>
            <a:r>
              <a:rPr lang="it-IT" dirty="0">
                <a:latin typeface="Times New Roman" panose="02020603050405020304" pitchFamily="18" charset="0"/>
                <a:cs typeface="Times New Roman" panose="02020603050405020304" pitchFamily="18" charset="0"/>
              </a:rPr>
              <a:t>che va dicendo a l’anima: Sospira.</a:t>
            </a:r>
          </a:p>
        </p:txBody>
      </p:sp>
      <p:sp>
        <p:nvSpPr>
          <p:cNvPr id="5" name="CasellaDiTesto 4">
            <a:extLst>
              <a:ext uri="{FF2B5EF4-FFF2-40B4-BE49-F238E27FC236}">
                <a16:creationId xmlns:a16="http://schemas.microsoft.com/office/drawing/2014/main" id="{1B962D12-C09A-5F43-BC39-7A3072F67AB7}"/>
              </a:ext>
            </a:extLst>
          </p:cNvPr>
          <p:cNvSpPr txBox="1"/>
          <p:nvPr/>
        </p:nvSpPr>
        <p:spPr>
          <a:xfrm>
            <a:off x="6429513" y="671691"/>
            <a:ext cx="3128933" cy="6186309"/>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 Anima mia, leggera </a:t>
            </a:r>
          </a:p>
          <a:p>
            <a:r>
              <a:rPr lang="it-IT" dirty="0">
                <a:latin typeface="Times New Roman" panose="02020603050405020304" pitchFamily="18" charset="0"/>
                <a:cs typeface="Times New Roman" panose="02020603050405020304" pitchFamily="18" charset="0"/>
              </a:rPr>
              <a:t>va’ a Livorno, ti prego. </a:t>
            </a:r>
          </a:p>
          <a:p>
            <a:r>
              <a:rPr lang="it-IT" dirty="0">
                <a:latin typeface="Times New Roman" panose="02020603050405020304" pitchFamily="18" charset="0"/>
                <a:cs typeface="Times New Roman" panose="02020603050405020304" pitchFamily="18" charset="0"/>
              </a:rPr>
              <a:t>E con la tua candela </a:t>
            </a:r>
          </a:p>
          <a:p>
            <a:r>
              <a:rPr lang="it-IT" dirty="0">
                <a:latin typeface="Times New Roman" panose="02020603050405020304" pitchFamily="18" charset="0"/>
                <a:cs typeface="Times New Roman" panose="02020603050405020304" pitchFamily="18" charset="0"/>
              </a:rPr>
              <a:t>Timida, di nottetempo </a:t>
            </a:r>
          </a:p>
          <a:p>
            <a:r>
              <a:rPr lang="it-IT" dirty="0">
                <a:latin typeface="Times New Roman" panose="02020603050405020304" pitchFamily="18" charset="0"/>
                <a:cs typeface="Times New Roman" panose="02020603050405020304" pitchFamily="18" charset="0"/>
              </a:rPr>
              <a:t>fa’ un giro; e, se n’hai il tempo, </a:t>
            </a:r>
          </a:p>
          <a:p>
            <a:r>
              <a:rPr lang="it-IT" dirty="0">
                <a:latin typeface="Times New Roman" panose="02020603050405020304" pitchFamily="18" charset="0"/>
                <a:cs typeface="Times New Roman" panose="02020603050405020304" pitchFamily="18" charset="0"/>
              </a:rPr>
              <a:t>perlustra e scruta, e scrivi </a:t>
            </a:r>
          </a:p>
          <a:p>
            <a:r>
              <a:rPr lang="it-IT" dirty="0">
                <a:latin typeface="Times New Roman" panose="02020603050405020304" pitchFamily="18" charset="0"/>
                <a:cs typeface="Times New Roman" panose="02020603050405020304" pitchFamily="18" charset="0"/>
              </a:rPr>
              <a:t>se per caso Anna Picchi </a:t>
            </a:r>
          </a:p>
          <a:p>
            <a:r>
              <a:rPr lang="it-IT" dirty="0">
                <a:latin typeface="Times New Roman" panose="02020603050405020304" pitchFamily="18" charset="0"/>
                <a:cs typeface="Times New Roman" panose="02020603050405020304" pitchFamily="18" charset="0"/>
              </a:rPr>
              <a:t>è ancora viva tra i vivi.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Proprio quest’oggi torno, </a:t>
            </a:r>
          </a:p>
          <a:p>
            <a:r>
              <a:rPr lang="it-IT" dirty="0">
                <a:latin typeface="Times New Roman" panose="02020603050405020304" pitchFamily="18" charset="0"/>
                <a:cs typeface="Times New Roman" panose="02020603050405020304" pitchFamily="18" charset="0"/>
              </a:rPr>
              <a:t>deluso, da Livorno. </a:t>
            </a:r>
          </a:p>
          <a:p>
            <a:r>
              <a:rPr lang="it-IT" dirty="0">
                <a:latin typeface="Times New Roman" panose="02020603050405020304" pitchFamily="18" charset="0"/>
                <a:cs typeface="Times New Roman" panose="02020603050405020304" pitchFamily="18" charset="0"/>
              </a:rPr>
              <a:t>Ma tu, tanto più netta </a:t>
            </a:r>
          </a:p>
          <a:p>
            <a:r>
              <a:rPr lang="it-IT" dirty="0">
                <a:latin typeface="Times New Roman" panose="02020603050405020304" pitchFamily="18" charset="0"/>
                <a:cs typeface="Times New Roman" panose="02020603050405020304" pitchFamily="18" charset="0"/>
              </a:rPr>
              <a:t>di me, la camicetta </a:t>
            </a:r>
          </a:p>
          <a:p>
            <a:r>
              <a:rPr lang="it-IT" dirty="0">
                <a:latin typeface="Times New Roman" panose="02020603050405020304" pitchFamily="18" charset="0"/>
                <a:cs typeface="Times New Roman" panose="02020603050405020304" pitchFamily="18" charset="0"/>
              </a:rPr>
              <a:t>ricorderai, e il rubino </a:t>
            </a:r>
          </a:p>
          <a:p>
            <a:r>
              <a:rPr lang="it-IT" dirty="0">
                <a:latin typeface="Times New Roman" panose="02020603050405020304" pitchFamily="18" charset="0"/>
                <a:cs typeface="Times New Roman" panose="02020603050405020304" pitchFamily="18" charset="0"/>
              </a:rPr>
              <a:t>di sangue, sul serpentino </a:t>
            </a:r>
          </a:p>
          <a:p>
            <a:r>
              <a:rPr lang="it-IT" dirty="0">
                <a:latin typeface="Times New Roman" panose="02020603050405020304" pitchFamily="18" charset="0"/>
                <a:cs typeface="Times New Roman" panose="02020603050405020304" pitchFamily="18" charset="0"/>
              </a:rPr>
              <a:t>d’oro che lei portava </a:t>
            </a:r>
          </a:p>
          <a:p>
            <a:r>
              <a:rPr lang="it-IT" dirty="0">
                <a:latin typeface="Times New Roman" panose="02020603050405020304" pitchFamily="18" charset="0"/>
                <a:cs typeface="Times New Roman" panose="02020603050405020304" pitchFamily="18" charset="0"/>
              </a:rPr>
              <a:t>sul petto, dove s’appannava.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Anima mia, sii brava </a:t>
            </a:r>
          </a:p>
          <a:p>
            <a:r>
              <a:rPr lang="it-IT" dirty="0">
                <a:latin typeface="Times New Roman" panose="02020603050405020304" pitchFamily="18" charset="0"/>
                <a:cs typeface="Times New Roman" panose="02020603050405020304" pitchFamily="18" charset="0"/>
              </a:rPr>
              <a:t>e va’ in cerca di lei. </a:t>
            </a:r>
          </a:p>
          <a:p>
            <a:r>
              <a:rPr lang="it-IT" dirty="0">
                <a:latin typeface="Times New Roman" panose="02020603050405020304" pitchFamily="18" charset="0"/>
                <a:cs typeface="Times New Roman" panose="02020603050405020304" pitchFamily="18" charset="0"/>
              </a:rPr>
              <a:t>Tu sai cosa darei </a:t>
            </a:r>
          </a:p>
          <a:p>
            <a:r>
              <a:rPr lang="it-IT" dirty="0">
                <a:latin typeface="Times New Roman" panose="02020603050405020304" pitchFamily="18" charset="0"/>
                <a:cs typeface="Times New Roman" panose="02020603050405020304" pitchFamily="18" charset="0"/>
              </a:rPr>
              <a:t>se la incontrassi per strada</a:t>
            </a:r>
          </a:p>
        </p:txBody>
      </p:sp>
      <p:sp>
        <p:nvSpPr>
          <p:cNvPr id="7" name="CasellaDiTesto 6">
            <a:extLst>
              <a:ext uri="{FF2B5EF4-FFF2-40B4-BE49-F238E27FC236}">
                <a16:creationId xmlns:a16="http://schemas.microsoft.com/office/drawing/2014/main" id="{877E40B1-91C3-614B-8C12-F01A26C9DDDC}"/>
              </a:ext>
            </a:extLst>
          </p:cNvPr>
          <p:cNvSpPr txBox="1"/>
          <p:nvPr/>
        </p:nvSpPr>
        <p:spPr>
          <a:xfrm>
            <a:off x="4548965" y="47655"/>
            <a:ext cx="6890028"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Giorgio Caproni (1912-1990), </a:t>
            </a:r>
            <a:r>
              <a:rPr lang="it-IT" i="1" dirty="0">
                <a:latin typeface="Times New Roman" panose="02020603050405020304" pitchFamily="18" charset="0"/>
                <a:cs typeface="Times New Roman" panose="02020603050405020304" pitchFamily="18" charset="0"/>
              </a:rPr>
              <a:t>Preghiera</a:t>
            </a:r>
            <a:r>
              <a:rPr lang="it-IT" dirty="0">
                <a:latin typeface="Times New Roman" panose="02020603050405020304" pitchFamily="18" charset="0"/>
                <a:cs typeface="Times New Roman" panose="02020603050405020304" pitchFamily="18" charset="0"/>
              </a:rPr>
              <a:t>, da </a:t>
            </a:r>
            <a:r>
              <a:rPr lang="it-IT" i="1" dirty="0">
                <a:latin typeface="Times New Roman" panose="02020603050405020304" pitchFamily="18" charset="0"/>
                <a:cs typeface="Times New Roman" panose="02020603050405020304" pitchFamily="18" charset="0"/>
              </a:rPr>
              <a:t>Il seme del piangere </a:t>
            </a:r>
            <a:r>
              <a:rPr lang="it-IT" dirty="0">
                <a:latin typeface="Times New Roman" panose="02020603050405020304" pitchFamily="18" charset="0"/>
                <a:cs typeface="Times New Roman" panose="02020603050405020304" pitchFamily="18" charset="0"/>
              </a:rPr>
              <a:t>(1959)</a:t>
            </a:r>
          </a:p>
        </p:txBody>
      </p:sp>
      <p:sp>
        <p:nvSpPr>
          <p:cNvPr id="9" name="CasellaDiTesto 8">
            <a:extLst>
              <a:ext uri="{FF2B5EF4-FFF2-40B4-BE49-F238E27FC236}">
                <a16:creationId xmlns:a16="http://schemas.microsoft.com/office/drawing/2014/main" id="{A0BB6407-A3DF-A34E-8767-D628244CACA3}"/>
              </a:ext>
            </a:extLst>
          </p:cNvPr>
          <p:cNvSpPr txBox="1"/>
          <p:nvPr/>
        </p:nvSpPr>
        <p:spPr>
          <a:xfrm>
            <a:off x="152400" y="622300"/>
            <a:ext cx="3193695" cy="646331"/>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Dante (1265-1321, (1591-1604),</a:t>
            </a:r>
          </a:p>
          <a:p>
            <a:r>
              <a:rPr lang="it-IT" i="1" dirty="0">
                <a:latin typeface="Times New Roman" panose="02020603050405020304" pitchFamily="18" charset="0"/>
                <a:cs typeface="Times New Roman" panose="02020603050405020304" pitchFamily="18" charset="0"/>
              </a:rPr>
              <a:t>Vita Nova </a:t>
            </a:r>
            <a:r>
              <a:rPr lang="it-IT"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7026636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7299</Words>
  <Application>Microsoft Macintosh PowerPoint</Application>
  <PresentationFormat>Widescreen</PresentationFormat>
  <Paragraphs>506</Paragraphs>
  <Slides>50</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50</vt:i4>
      </vt:variant>
    </vt:vector>
  </HeadingPairs>
  <TitlesOfParts>
    <vt:vector size="55" baseType="lpstr">
      <vt:lpstr>Aptos</vt:lpstr>
      <vt:lpstr>Aptos Display</vt:lpstr>
      <vt:lpstr>Arial</vt:lpstr>
      <vt:lpstr>Times New Roman</vt:lpstr>
      <vt:lpstr>Tema di Office</vt:lpstr>
      <vt:lpstr>Scritture per la contemporaneità</vt:lpstr>
      <vt:lpstr>Testi </vt:lpstr>
      <vt:lpstr>Tre assiomi </vt:lpstr>
      <vt:lpstr>Shoah vs. Olocausto</vt:lpstr>
      <vt:lpstr>Figure di mediazione</vt:lpstr>
      <vt:lpstr>Figure di mediazione</vt:lpstr>
      <vt:lpstr>[Che cos’è la poesia?] un approccio testuale: tre testi</vt:lpstr>
      <vt:lpstr>Presentazione standard di PowerPoint</vt:lpstr>
      <vt:lpstr>Presentazione standard di PowerPoint</vt:lpstr>
      <vt:lpstr>Alcuni termini</vt:lpstr>
      <vt:lpstr>Canzoniere</vt:lpstr>
      <vt:lpstr>Macrotesto</vt:lpstr>
      <vt:lpstr>Macrotesti, canzonieri, libri di poesie</vt:lpstr>
      <vt:lpstr>Presentazione standard di PowerPoint</vt:lpstr>
      <vt:lpstr>Forme dei libri di poesie</vt:lpstr>
      <vt:lpstr>Poesia italiana tra Cinque e Settecento</vt:lpstr>
      <vt:lpstr>Libri</vt:lpstr>
      <vt:lpstr>Romanzi</vt:lpstr>
      <vt:lpstr>Rituale e finzione</vt:lpstr>
      <vt:lpstr>Tema, rema, paratesto. Genette, Seuils (1987)</vt:lpstr>
      <vt:lpstr>Sequenza lirica</vt:lpstr>
      <vt:lpstr>Approccio storico</vt:lpstr>
      <vt:lpstr>Presentazione standard di PowerPoint</vt:lpstr>
      <vt:lpstr>Presentazione standard di PowerPoint</vt:lpstr>
      <vt:lpstr>Petrarchismo (o bembismo), 1400-1600</vt:lpstr>
      <vt:lpstr>Hegel (1770-1831), Lezioni di estetica (1835)</vt:lpstr>
      <vt:lpstr>Samuel Coleridge (1772-1834), William Wordsworth (1770-1850),  Lyrical Ballads (1800, 1802)</vt:lpstr>
      <vt:lpstr>Lyrical Ballads</vt:lpstr>
      <vt:lpstr>Leopardi, fase 1817-1826</vt:lpstr>
      <vt:lpstr>Fase 1828-1831</vt:lpstr>
      <vt:lpstr>Leopardi, fase 1817-1826:  dall’erudizione al bello</vt:lpstr>
      <vt:lpstr>Giacomo Leopardi (1798-1837)  </vt:lpstr>
      <vt:lpstr>Fase 1828-1831</vt:lpstr>
      <vt:lpstr>1824</vt:lpstr>
      <vt:lpstr>1826</vt:lpstr>
      <vt:lpstr>1831: Canti</vt:lpstr>
      <vt:lpstr>Ordini</vt:lpstr>
      <vt:lpstr>Poeta e poesia  </vt:lpstr>
      <vt:lpstr>Rivoluzione romantica</vt:lpstr>
      <vt:lpstr>Gesellschaftslyrik (‘lirica di società’) </vt:lpstr>
      <vt:lpstr>Lirica autobiografica trascendentale </vt:lpstr>
      <vt:lpstr>Lirica autobiografica empirica </vt:lpstr>
      <vt:lpstr>Culler, Theory of the Lyric: lyric as voicing, lyric as event, lyric as ritual, and lyric as hyperbole</vt:lpstr>
      <vt:lpstr>Lirica moderna:</vt:lpstr>
      <vt:lpstr>Breve bio</vt:lpstr>
      <vt:lpstr>1960: Poesie, Dichtung, Gedicht</vt:lpstr>
      <vt:lpstr>1948</vt:lpstr>
      <vt:lpstr>Surrealismo e gruppo 47</vt:lpstr>
      <vt:lpstr>Mohn und Gedächtnis, papavero e memoria</vt:lpstr>
      <vt:lpstr>Anni cinquanta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Microsoft Office User</dc:creator>
  <cp:lastModifiedBy>Microsoft Office User</cp:lastModifiedBy>
  <cp:revision>4</cp:revision>
  <dcterms:created xsi:type="dcterms:W3CDTF">2025-03-03T15:31:20Z</dcterms:created>
  <dcterms:modified xsi:type="dcterms:W3CDTF">2025-03-03T15:32:58Z</dcterms:modified>
</cp:coreProperties>
</file>