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5"/>
  </p:notesMasterIdLst>
  <p:sldIdLst>
    <p:sldId id="256" r:id="rId2"/>
    <p:sldId id="564" r:id="rId3"/>
    <p:sldId id="595" r:id="rId4"/>
    <p:sldId id="565" r:id="rId5"/>
    <p:sldId id="557" r:id="rId6"/>
    <p:sldId id="594" r:id="rId7"/>
    <p:sldId id="566" r:id="rId8"/>
    <p:sldId id="576" r:id="rId9"/>
    <p:sldId id="596" r:id="rId10"/>
    <p:sldId id="573" r:id="rId11"/>
    <p:sldId id="577" r:id="rId12"/>
    <p:sldId id="582" r:id="rId13"/>
    <p:sldId id="58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10/10/2023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ssandro.ricci@unibg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1953" y="1165413"/>
            <a:ext cx="9628094" cy="2387600"/>
          </a:xfrm>
        </p:spPr>
        <p:txBody>
          <a:bodyPr>
            <a:normAutofit/>
          </a:bodyPr>
          <a:lstStyle/>
          <a:p>
            <a:r>
              <a:rPr lang="it-IT" dirty="0"/>
              <a:t>Istituzioni di Storia e Geografia</a:t>
            </a:r>
            <a:br>
              <a:rPr lang="it-IT" dirty="0"/>
            </a:br>
            <a:r>
              <a:rPr lang="it-IT" dirty="0"/>
              <a:t>«Geografia»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62014"/>
            <a:ext cx="9144000" cy="1655762"/>
          </a:xfrm>
        </p:spPr>
        <p:txBody>
          <a:bodyPr>
            <a:normAutofit/>
          </a:bodyPr>
          <a:lstStyle/>
          <a:p>
            <a:r>
              <a:rPr lang="it-IT" dirty="0"/>
              <a:t>IV LEZIONE</a:t>
            </a:r>
          </a:p>
          <a:p>
            <a:r>
              <a:rPr lang="it-IT" dirty="0"/>
              <a:t>Alessandro RICCI</a:t>
            </a:r>
          </a:p>
          <a:p>
            <a:r>
              <a:rPr lang="it-IT" dirty="0">
                <a:hlinkClick r:id="rId2"/>
              </a:rPr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I geografi sono degli illusi, dei rassegnati?</a:t>
            </a:r>
          </a:p>
        </p:txBody>
      </p:sp>
    </p:spTree>
    <p:extLst>
      <p:ext uri="{BB962C8B-B14F-4D97-AF65-F5344CB8AC3E}">
        <p14:creationId xmlns:p14="http://schemas.microsoft.com/office/powerpoint/2010/main" val="375655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Quanto è attuale?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Questione israelo-palestinese</a:t>
            </a:r>
          </a:p>
          <a:p>
            <a:r>
              <a:rPr lang="it-IT" dirty="0"/>
              <a:t>Guerra in Ucraina</a:t>
            </a:r>
          </a:p>
          <a:p>
            <a:r>
              <a:rPr lang="it-IT" dirty="0"/>
              <a:t>Geopolitica del Coronavirus</a:t>
            </a:r>
          </a:p>
          <a:p>
            <a:r>
              <a:rPr lang="it-IT" dirty="0"/>
              <a:t>Dispositivi di controllo territoriale</a:t>
            </a:r>
          </a:p>
          <a:p>
            <a:r>
              <a:rPr lang="it-IT" dirty="0"/>
              <a:t>Terrorismo islamico</a:t>
            </a:r>
          </a:p>
          <a:p>
            <a:r>
              <a:rPr lang="it-IT" dirty="0"/>
              <a:t>Mediterraneo-migrazioni</a:t>
            </a:r>
          </a:p>
        </p:txBody>
      </p:sp>
    </p:spTree>
    <p:extLst>
      <p:ext uri="{BB962C8B-B14F-4D97-AF65-F5344CB8AC3E}">
        <p14:creationId xmlns:p14="http://schemas.microsoft.com/office/powerpoint/2010/main" val="11088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 geografia politica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r>
              <a:rPr lang="it-IT" dirty="0"/>
              <a:t>Globalizzazione/</a:t>
            </a:r>
            <a:r>
              <a:rPr lang="it-IT" dirty="0" err="1"/>
              <a:t>Deglobalizzazione</a:t>
            </a:r>
            <a:endParaRPr lang="it-IT" dirty="0"/>
          </a:p>
          <a:p>
            <a:r>
              <a:rPr lang="it-IT" dirty="0"/>
              <a:t>Dal conflitto </a:t>
            </a:r>
            <a:r>
              <a:rPr lang="it-IT" dirty="0" err="1"/>
              <a:t>sovranismo</a:t>
            </a:r>
            <a:r>
              <a:rPr lang="it-IT" dirty="0"/>
              <a:t>/globalismo a…?!</a:t>
            </a:r>
          </a:p>
          <a:p>
            <a:r>
              <a:rPr lang="it-IT" dirty="0"/>
              <a:t>Quale futuro per l’UE?</a:t>
            </a:r>
          </a:p>
          <a:p>
            <a:r>
              <a:rPr lang="it-IT" dirty="0"/>
              <a:t>Il terrorismo islamico esiste ancora in epoca </a:t>
            </a:r>
            <a:r>
              <a:rPr lang="it-IT" dirty="0" err="1"/>
              <a:t>Covid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25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it-IT" dirty="0"/>
              <a:t>Geografia e potere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98485"/>
            <a:ext cx="10515600" cy="5743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b="1" dirty="0"/>
              <a:t>Geografia </a:t>
            </a:r>
            <a:r>
              <a:rPr lang="it-IT" sz="3600" b="1" i="1" dirty="0"/>
              <a:t>è</a:t>
            </a:r>
            <a:r>
              <a:rPr lang="it-IT" sz="3600" b="1" dirty="0"/>
              <a:t> potere</a:t>
            </a:r>
          </a:p>
          <a:p>
            <a:r>
              <a:rPr lang="it-IT" sz="3600" dirty="0"/>
              <a:t>Si può affermare che la Geografia persegue sempre un ordine</a:t>
            </a:r>
          </a:p>
          <a:p>
            <a:r>
              <a:rPr lang="it-IT" sz="3600" dirty="0"/>
              <a:t>Attraverso che cosa?</a:t>
            </a:r>
          </a:p>
          <a:p>
            <a:r>
              <a:rPr lang="it-IT" sz="3200" dirty="0"/>
              <a:t>I suoi strumenti:</a:t>
            </a:r>
          </a:p>
          <a:p>
            <a:pPr marL="720725" indent="-365125"/>
            <a:r>
              <a:rPr lang="it-IT" sz="2800" dirty="0"/>
              <a:t>La cartografia</a:t>
            </a:r>
          </a:p>
          <a:p>
            <a:pPr marL="720725" indent="-365125"/>
            <a:r>
              <a:rPr lang="it-IT" sz="2800" dirty="0"/>
              <a:t>La conoscenza del mondo</a:t>
            </a:r>
          </a:p>
          <a:p>
            <a:pPr marL="720725" indent="-365125"/>
            <a:r>
              <a:rPr lang="it-IT" sz="2800" dirty="0"/>
              <a:t>La capacità di plasmare il mondo, di farlo proprio</a:t>
            </a:r>
          </a:p>
          <a:p>
            <a:pPr marL="720725" indent="-365125"/>
            <a:r>
              <a:rPr lang="it-IT" sz="2800" dirty="0"/>
              <a:t>La cultura di riferimento</a:t>
            </a:r>
          </a:p>
          <a:p>
            <a:pPr marL="914400" lvl="2" indent="0" algn="ctr">
              <a:buNone/>
            </a:pPr>
            <a:endParaRPr lang="it-IT" i="1" dirty="0"/>
          </a:p>
          <a:p>
            <a:pPr marL="0" lvl="2" indent="0" algn="ctr">
              <a:buNone/>
            </a:pPr>
            <a:r>
              <a:rPr lang="it-IT" i="1" dirty="0"/>
              <a:t>Il mondo si plasma diversamente a seconda dei contesti</a:t>
            </a:r>
            <a:br>
              <a:rPr lang="it-IT" i="1" dirty="0"/>
            </a:b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4796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La nostra vita è fatta di pratiche spaziali e spazializzate</a:t>
            </a:r>
          </a:p>
        </p:txBody>
      </p:sp>
    </p:spTree>
    <p:extLst>
      <p:ext uri="{BB962C8B-B14F-4D97-AF65-F5344CB8AC3E}">
        <p14:creationId xmlns:p14="http://schemas.microsoft.com/office/powerpoint/2010/main" val="27086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CBFD6-5047-41D4-A118-22A7C4CD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EB7EA-019A-4F5C-AC55-4D7FAB3D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La geografia ci parla delle «stratificazioni identitarie» spaziali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1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«Place </a:t>
            </a:r>
            <a:r>
              <a:rPr lang="it-IT" dirty="0" err="1"/>
              <a:t>matters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4639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L’importanza dei luoghi nel riconoscerci e riconoscersi.</a:t>
            </a:r>
          </a:p>
        </p:txBody>
      </p:sp>
    </p:spTree>
    <p:extLst>
      <p:ext uri="{BB962C8B-B14F-4D97-AF65-F5344CB8AC3E}">
        <p14:creationId xmlns:p14="http://schemas.microsoft.com/office/powerpoint/2010/main" val="275884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geografia ha a che fare con il vissuto delle persone, affetti ed emozioni</a:t>
            </a:r>
          </a:p>
          <a:p>
            <a:r>
              <a:rPr lang="it-IT" dirty="0"/>
              <a:t>Il luogo ha</a:t>
            </a:r>
          </a:p>
          <a:p>
            <a:pPr lvl="1"/>
            <a:r>
              <a:rPr lang="it-IT" dirty="0"/>
              <a:t>«spirito» (la sua essenza spirituale e sacrale)</a:t>
            </a:r>
          </a:p>
          <a:p>
            <a:pPr lvl="1"/>
            <a:r>
              <a:rPr lang="it-IT" dirty="0"/>
              <a:t>«personalità» (ogni luogo è distinto dagli altri)</a:t>
            </a:r>
          </a:p>
          <a:p>
            <a:r>
              <a:rPr lang="it-IT" dirty="0"/>
              <a:t>Il luogo si percepisce attraverso tutti i sensi</a:t>
            </a:r>
          </a:p>
          <a:p>
            <a:pPr lvl="1"/>
            <a:r>
              <a:rPr lang="it-IT" dirty="0"/>
              <a:t>Esperienza </a:t>
            </a:r>
            <a:r>
              <a:rPr lang="it-IT" dirty="0" err="1"/>
              <a:t>immersiva</a:t>
            </a:r>
            <a:endParaRPr lang="it-IT" dirty="0"/>
          </a:p>
          <a:p>
            <a:pPr lvl="1"/>
            <a:r>
              <a:rPr lang="it-IT" dirty="0"/>
              <a:t>Sensoriale</a:t>
            </a:r>
          </a:p>
          <a:p>
            <a:pPr lvl="1"/>
            <a:r>
              <a:rPr lang="it-IT" dirty="0"/>
              <a:t>Conoscenza profonda</a:t>
            </a:r>
          </a:p>
          <a:p>
            <a:pPr marL="182563" lvl="1" indent="-182563"/>
            <a:r>
              <a:rPr lang="it-IT" sz="2800" dirty="0">
                <a:solidFill>
                  <a:prstClr val="black"/>
                </a:solidFill>
              </a:rPr>
              <a:t>Il luogo è stabile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994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Geografia umanistica </a:t>
            </a:r>
            <a:r>
              <a:rPr lang="it-IT" i="1" dirty="0"/>
              <a:t>vs</a:t>
            </a:r>
            <a:r>
              <a:rPr lang="it-IT" dirty="0"/>
              <a:t>. Geografia quantitativa</a:t>
            </a:r>
          </a:p>
        </p:txBody>
      </p:sp>
    </p:spTree>
    <p:extLst>
      <p:ext uri="{BB962C8B-B14F-4D97-AF65-F5344CB8AC3E}">
        <p14:creationId xmlns:p14="http://schemas.microsoft.com/office/powerpoint/2010/main" val="66862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Esistono diverse tipologie di geografia</a:t>
            </a:r>
          </a:p>
          <a:p>
            <a:r>
              <a:rPr lang="it-IT" dirty="0"/>
              <a:t>Umana</a:t>
            </a:r>
          </a:p>
          <a:p>
            <a:r>
              <a:rPr lang="it-IT" dirty="0"/>
              <a:t>Culturale</a:t>
            </a:r>
          </a:p>
          <a:p>
            <a:r>
              <a:rPr lang="it-IT" dirty="0"/>
              <a:t>Urbana</a:t>
            </a:r>
          </a:p>
          <a:p>
            <a:r>
              <a:rPr lang="it-IT" dirty="0"/>
              <a:t>Economica</a:t>
            </a:r>
          </a:p>
          <a:p>
            <a:r>
              <a:rPr lang="it-IT" dirty="0"/>
              <a:t>Sociale</a:t>
            </a:r>
          </a:p>
          <a:p>
            <a:r>
              <a:rPr lang="it-IT" dirty="0"/>
              <a:t>Del paesaggio</a:t>
            </a:r>
          </a:p>
          <a:p>
            <a:r>
              <a:rPr lang="it-IT" dirty="0"/>
              <a:t>Politica</a:t>
            </a:r>
          </a:p>
        </p:txBody>
      </p:sp>
    </p:spTree>
    <p:extLst>
      <p:ext uri="{BB962C8B-B14F-4D97-AF65-F5344CB8AC3E}">
        <p14:creationId xmlns:p14="http://schemas.microsoft.com/office/powerpoint/2010/main" val="35585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717EC3-F5F4-4161-B2F9-4EF34696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5E31A8-6EA6-4506-AECE-2DE9892D2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https://www.youtube.com/watch?v=592ebE5U7c8</a:t>
            </a:r>
          </a:p>
        </p:txBody>
      </p:sp>
    </p:spTree>
    <p:extLst>
      <p:ext uri="{BB962C8B-B14F-4D97-AF65-F5344CB8AC3E}">
        <p14:creationId xmlns:p14="http://schemas.microsoft.com/office/powerpoint/2010/main" val="2160801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8299</TotalTime>
  <Words>254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Istituzioni di Storia e Geografia «Geografia»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Geografia</vt:lpstr>
      <vt:lpstr>Presentazione standard di PowerPoint</vt:lpstr>
      <vt:lpstr>Presentazione standard di PowerPoint</vt:lpstr>
      <vt:lpstr>Geografia</vt:lpstr>
      <vt:lpstr>Geografia e geografia politica </vt:lpstr>
      <vt:lpstr>Geografia e potere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Alessandro Ricci</cp:lastModifiedBy>
  <cp:revision>230</cp:revision>
  <dcterms:created xsi:type="dcterms:W3CDTF">2019-03-07T15:55:27Z</dcterms:created>
  <dcterms:modified xsi:type="dcterms:W3CDTF">2023-10-10T08:05:24Z</dcterms:modified>
</cp:coreProperties>
</file>