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7" r:id="rId4"/>
    <p:sldId id="257" r:id="rId5"/>
    <p:sldId id="278" r:id="rId6"/>
    <p:sldId id="261" r:id="rId7"/>
    <p:sldId id="279" r:id="rId8"/>
    <p:sldId id="294" r:id="rId9"/>
    <p:sldId id="290" r:id="rId10"/>
    <p:sldId id="258" r:id="rId11"/>
    <p:sldId id="293" r:id="rId12"/>
    <p:sldId id="288" r:id="rId13"/>
    <p:sldId id="289" r:id="rId14"/>
    <p:sldId id="259" r:id="rId15"/>
    <p:sldId id="273" r:id="rId16"/>
    <p:sldId id="282" r:id="rId17"/>
    <p:sldId id="280" r:id="rId18"/>
    <p:sldId id="281" r:id="rId19"/>
    <p:sldId id="283" r:id="rId20"/>
    <p:sldId id="284" r:id="rId21"/>
    <p:sldId id="285" r:id="rId22"/>
    <p:sldId id="292" r:id="rId23"/>
    <p:sldId id="297" r:id="rId24"/>
    <p:sldId id="299" r:id="rId25"/>
    <p:sldId id="300" r:id="rId26"/>
    <p:sldId id="298" r:id="rId27"/>
    <p:sldId id="295" r:id="rId28"/>
    <p:sldId id="296" r:id="rId29"/>
    <p:sldId id="286"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60"/>
  </p:normalViewPr>
  <p:slideViewPr>
    <p:cSldViewPr>
      <p:cViewPr>
        <p:scale>
          <a:sx n="62" d="100"/>
          <a:sy n="62" d="100"/>
        </p:scale>
        <p:origin x="1392"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F6D011F-C7F8-4C7F-9A2B-39256EA6F64A}" type="datetimeFigureOut">
              <a:rPr lang="it-IT" smtClean="0"/>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43940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6D011F-C7F8-4C7F-9A2B-39256EA6F64A}" type="datetimeFigureOut">
              <a:rPr lang="it-IT" smtClean="0"/>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234371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6D011F-C7F8-4C7F-9A2B-39256EA6F64A}" type="datetimeFigureOut">
              <a:rPr lang="it-IT" smtClean="0"/>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417763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6D011F-C7F8-4C7F-9A2B-39256EA6F64A}" type="datetimeFigureOut">
              <a:rPr lang="it-IT" smtClean="0"/>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247644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F6D011F-C7F8-4C7F-9A2B-39256EA6F64A}" type="datetimeFigureOut">
              <a:rPr lang="it-IT" smtClean="0"/>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37295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F6D011F-C7F8-4C7F-9A2B-39256EA6F64A}" type="datetimeFigureOut">
              <a:rPr lang="it-IT" smtClean="0"/>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24926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F6D011F-C7F8-4C7F-9A2B-39256EA6F64A}" type="datetimeFigureOut">
              <a:rPr lang="it-IT" smtClean="0"/>
              <a:t>13/10/2022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425777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F6D011F-C7F8-4C7F-9A2B-39256EA6F64A}" type="datetimeFigureOut">
              <a:rPr lang="it-IT" smtClean="0"/>
              <a:t>13/10/2022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25890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6D011F-C7F8-4C7F-9A2B-39256EA6F64A}" type="datetimeFigureOut">
              <a:rPr lang="it-IT" smtClean="0"/>
              <a:t>13/10/2022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323461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F6D011F-C7F8-4C7F-9A2B-39256EA6F64A}" type="datetimeFigureOut">
              <a:rPr lang="it-IT" smtClean="0"/>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62864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F6D011F-C7F8-4C7F-9A2B-39256EA6F64A}" type="datetimeFigureOut">
              <a:rPr lang="it-IT" smtClean="0"/>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9502C1-A059-427E-97A0-69AFFA2EAAEA}" type="slidenum">
              <a:rPr lang="it-IT" smtClean="0"/>
              <a:t>‹N›</a:t>
            </a:fld>
            <a:endParaRPr lang="it-IT"/>
          </a:p>
        </p:txBody>
      </p:sp>
    </p:spTree>
    <p:extLst>
      <p:ext uri="{BB962C8B-B14F-4D97-AF65-F5344CB8AC3E}">
        <p14:creationId xmlns:p14="http://schemas.microsoft.com/office/powerpoint/2010/main" val="196406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D011F-C7F8-4C7F-9A2B-39256EA6F64A}" type="datetimeFigureOut">
              <a:rPr lang="it-IT" smtClean="0"/>
              <a:t>13/10/2022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502C1-A059-427E-97A0-69AFFA2EAAEA}" type="slidenum">
              <a:rPr lang="it-IT" smtClean="0"/>
              <a:t>‹N›</a:t>
            </a:fld>
            <a:endParaRPr lang="it-IT"/>
          </a:p>
        </p:txBody>
      </p:sp>
    </p:spTree>
    <p:extLst>
      <p:ext uri="{BB962C8B-B14F-4D97-AF65-F5344CB8AC3E}">
        <p14:creationId xmlns:p14="http://schemas.microsoft.com/office/powerpoint/2010/main" val="326208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832048" y="1844824"/>
            <a:ext cx="7772400" cy="1470025"/>
          </a:xfrm>
        </p:spPr>
        <p:txBody>
          <a:bodyPr>
            <a:normAutofit/>
          </a:bodyPr>
          <a:lstStyle/>
          <a:p>
            <a:pPr algn="l"/>
            <a:r>
              <a:rPr lang="it-IT" sz="6000" b="1" dirty="0">
                <a:solidFill>
                  <a:schemeClr val="tx2"/>
                </a:solidFill>
              </a:rPr>
              <a:t>3. Il denaro</a:t>
            </a:r>
          </a:p>
        </p:txBody>
      </p:sp>
      <p:sp>
        <p:nvSpPr>
          <p:cNvPr id="4" name="CasellaDiTesto 3"/>
          <p:cNvSpPr txBox="1"/>
          <p:nvPr/>
        </p:nvSpPr>
        <p:spPr>
          <a:xfrm>
            <a:off x="897555" y="4470792"/>
            <a:ext cx="7850909" cy="1046440"/>
          </a:xfrm>
          <a:prstGeom prst="rect">
            <a:avLst/>
          </a:prstGeom>
          <a:noFill/>
        </p:spPr>
        <p:txBody>
          <a:bodyPr wrap="square" rtlCol="0">
            <a:spAutoFit/>
          </a:bodyPr>
          <a:lstStyle/>
          <a:p>
            <a:r>
              <a:rPr lang="it-IT" sz="2000" dirty="0"/>
              <a:t>Corso di Sociologia Economia</a:t>
            </a:r>
          </a:p>
          <a:p>
            <a:endParaRPr lang="it-IT" dirty="0"/>
          </a:p>
          <a:p>
            <a:r>
              <a:rPr lang="it-IT" sz="2400" dirty="0">
                <a:solidFill>
                  <a:schemeClr val="tx2"/>
                </a:solidFill>
              </a:rPr>
              <a:t>MARCO FAMA, Università di Bergamo</a:t>
            </a:r>
          </a:p>
        </p:txBody>
      </p:sp>
    </p:spTree>
    <p:extLst>
      <p:ext uri="{BB962C8B-B14F-4D97-AF65-F5344CB8AC3E}">
        <p14:creationId xmlns:p14="http://schemas.microsoft.com/office/powerpoint/2010/main" val="196767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8640"/>
            <a:ext cx="9793088" cy="1512168"/>
          </a:xfrm>
        </p:spPr>
        <p:txBody>
          <a:bodyPr>
            <a:normAutofit lnSpcReduction="10000"/>
          </a:bodyPr>
          <a:lstStyle/>
          <a:p>
            <a:pPr algn="just"/>
            <a:endParaRPr lang="it-IT" dirty="0"/>
          </a:p>
          <a:p>
            <a:pPr marL="0" indent="0" algn="just">
              <a:buNone/>
            </a:pPr>
            <a:r>
              <a:rPr lang="it-IT" sz="2800" dirty="0">
                <a:solidFill>
                  <a:schemeClr val="tx2"/>
                </a:solidFill>
              </a:rPr>
              <a:t>Il capitalismo in quanto Economia Monetaria di Produzione</a:t>
            </a:r>
          </a:p>
          <a:p>
            <a:pPr marL="0" indent="0" algn="just">
              <a:buNone/>
            </a:pPr>
            <a:r>
              <a:rPr lang="it-IT" sz="2600" dirty="0"/>
              <a:t>Il denaro come riserva di valore</a:t>
            </a:r>
            <a:endParaRPr lang="it-IT" dirty="0"/>
          </a:p>
        </p:txBody>
      </p:sp>
      <p:pic>
        <p:nvPicPr>
          <p:cNvPr id="3076" name="Picture 4" descr="Risultati immagini per money hoar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92896"/>
            <a:ext cx="366840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50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da - Wikipedia">
            <a:extLst>
              <a:ext uri="{FF2B5EF4-FFF2-40B4-BE49-F238E27FC236}">
                <a16:creationId xmlns:a16="http://schemas.microsoft.com/office/drawing/2014/main" id="{BC76C652-6525-C30A-9B66-AF9B1E9A18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9836" y="0"/>
            <a:ext cx="4613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D9B42B3-867D-6A24-6996-433FE1A51955}"/>
              </a:ext>
            </a:extLst>
          </p:cNvPr>
          <p:cNvSpPr txBox="1"/>
          <p:nvPr/>
        </p:nvSpPr>
        <p:spPr>
          <a:xfrm>
            <a:off x="281364" y="2782669"/>
            <a:ext cx="4248472" cy="646331"/>
          </a:xfrm>
          <a:prstGeom prst="rect">
            <a:avLst/>
          </a:prstGeom>
          <a:noFill/>
        </p:spPr>
        <p:txBody>
          <a:bodyPr wrap="square" rtlCol="0">
            <a:spAutoFit/>
          </a:bodyPr>
          <a:lstStyle/>
          <a:p>
            <a:r>
              <a:rPr lang="it-IT" sz="3600" b="1" dirty="0">
                <a:solidFill>
                  <a:schemeClr val="tx2"/>
                </a:solidFill>
              </a:rPr>
              <a:t>IL MITO DI RE MIDA</a:t>
            </a:r>
          </a:p>
        </p:txBody>
      </p:sp>
    </p:spTree>
    <p:extLst>
      <p:ext uri="{BB962C8B-B14F-4D97-AF65-F5344CB8AC3E}">
        <p14:creationId xmlns:p14="http://schemas.microsoft.com/office/powerpoint/2010/main" val="113318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a trappola della liquidi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200" y="980728"/>
            <a:ext cx="4824536" cy="537766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475656" y="116632"/>
            <a:ext cx="7200800" cy="461665"/>
          </a:xfrm>
          <a:prstGeom prst="rect">
            <a:avLst/>
          </a:prstGeom>
          <a:noFill/>
        </p:spPr>
        <p:txBody>
          <a:bodyPr wrap="square" rtlCol="0">
            <a:spAutoFit/>
          </a:bodyPr>
          <a:lstStyle/>
          <a:p>
            <a:r>
              <a:rPr lang="it-IT" sz="2400" dirty="0">
                <a:solidFill>
                  <a:schemeClr val="tx2"/>
                </a:solidFill>
              </a:rPr>
              <a:t>Moventi speculativi e preferenza per la liquidità</a:t>
            </a:r>
          </a:p>
        </p:txBody>
      </p:sp>
    </p:spTree>
    <p:extLst>
      <p:ext uri="{BB962C8B-B14F-4D97-AF65-F5344CB8AC3E}">
        <p14:creationId xmlns:p14="http://schemas.microsoft.com/office/powerpoint/2010/main" val="294154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chemeClr val="tx2"/>
                </a:solidFill>
              </a:rPr>
              <a:t>J. M. KEYNES, </a:t>
            </a:r>
            <a:r>
              <a:rPr lang="it-IT" sz="2800" b="1" i="1" dirty="0">
                <a:solidFill>
                  <a:schemeClr val="tx2"/>
                </a:solidFill>
              </a:rPr>
              <a:t>Teoria generale dell’occupazione dell’interesse e della moneta</a:t>
            </a:r>
            <a:r>
              <a:rPr lang="it-IT" sz="2800" b="1" dirty="0">
                <a:solidFill>
                  <a:schemeClr val="tx2"/>
                </a:solidFill>
              </a:rPr>
              <a:t>, Cap. 23</a:t>
            </a:r>
          </a:p>
        </p:txBody>
      </p:sp>
      <p:sp>
        <p:nvSpPr>
          <p:cNvPr id="3" name="Segnaposto contenuto 2"/>
          <p:cNvSpPr>
            <a:spLocks noGrp="1"/>
          </p:cNvSpPr>
          <p:nvPr>
            <p:ph idx="1"/>
          </p:nvPr>
        </p:nvSpPr>
        <p:spPr/>
        <p:txBody>
          <a:bodyPr>
            <a:normAutofit fontScale="62500" lnSpcReduction="20000"/>
          </a:bodyPr>
          <a:lstStyle/>
          <a:p>
            <a:pPr marL="0" indent="0">
              <a:buNone/>
            </a:pPr>
            <a:r>
              <a:rPr lang="it-IT" dirty="0"/>
              <a:t>Sono stato educato a ritenere che l'atteggiamento della Chiesa medioevale nei confronti del tasso d'interesse fosse essenzialmente assurdo, e che le sottili discussioni intese a distinguere il reddito dei prestatori monetari dal reddito dell'investimento attivo fossero soltanto tentativi ipocriti per trovare una via d'uscita pratica ad una teoria insensata. Ma adesso considero quelle discussioni come un onesto sforzo intellettuale per tener separato ciò che la teoria classica ha confuso inestricabilmente assieme, </a:t>
            </a:r>
            <a:r>
              <a:rPr lang="it-IT" b="1" dirty="0"/>
              <a:t>il tasso d'interesse e l'efficienza marginale del capitale</a:t>
            </a:r>
            <a:r>
              <a:rPr lang="it-IT" dirty="0"/>
              <a:t>. Adesso mi pare infatti chiaro che le disquisizioni degli scolastici erano dirette a chiarire una formula che permettesse alla scheda dell'efficienza marginale del capitale di essere alta, pur impiegando la norma e la consuetudine e la legge morale per tenere basso il tasso d'interesse. Perfino A. Smith fu estremamente cauto nel suo atteggiamento nei confronti della leggi sull'usura. Egli infatti si rendeva ben conto del fatto che </a:t>
            </a:r>
            <a:r>
              <a:rPr lang="it-IT" b="1" dirty="0"/>
              <a:t>i risparmi individuali possono venir assorbiti o da investimenti o da prestiti, e che non vi nessuna garanzia che troveranno uno sbocco nei primi. </a:t>
            </a:r>
            <a:r>
              <a:rPr lang="it-IT" dirty="0"/>
              <a:t>Inoltre egli era favorevole ad un tasso d'interesse basso quale mezzo di aumentare la probabilità che il risparmio trovasse sblocco nell'investimento nuovo invece che nei prestiti.</a:t>
            </a:r>
          </a:p>
        </p:txBody>
      </p:sp>
    </p:spTree>
    <p:extLst>
      <p:ext uri="{BB962C8B-B14F-4D97-AF65-F5344CB8AC3E}">
        <p14:creationId xmlns:p14="http://schemas.microsoft.com/office/powerpoint/2010/main" val="785623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2880" y="274638"/>
            <a:ext cx="8229600" cy="1143000"/>
          </a:xfrm>
        </p:spPr>
        <p:txBody>
          <a:bodyPr>
            <a:normAutofit fontScale="90000"/>
          </a:bodyPr>
          <a:lstStyle/>
          <a:p>
            <a:pPr algn="l"/>
            <a:br>
              <a:rPr lang="it-IT" b="1" dirty="0">
                <a:solidFill>
                  <a:schemeClr val="bg1"/>
                </a:solidFill>
                <a:effectLst>
                  <a:outerShdw blurRad="38100" dist="38100" dir="2700000" algn="tl">
                    <a:srgbClr val="000000">
                      <a:alpha val="43137"/>
                    </a:srgbClr>
                  </a:outerShdw>
                </a:effectLst>
              </a:rPr>
            </a:br>
            <a:r>
              <a:rPr lang="it-IT" dirty="0">
                <a:solidFill>
                  <a:schemeClr val="tx2"/>
                </a:solidFill>
              </a:rPr>
              <a:t>Il denaro come credito (Graziani)</a:t>
            </a:r>
            <a:br>
              <a:rPr lang="it-IT" dirty="0"/>
            </a:b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46856" y="1412776"/>
            <a:ext cx="8229600" cy="4525963"/>
          </a:xfrm>
        </p:spPr>
        <p:txBody>
          <a:bodyPr>
            <a:normAutofit fontScale="85000" lnSpcReduction="20000"/>
          </a:bodyPr>
          <a:lstStyle/>
          <a:p>
            <a:pPr marL="0" indent="0">
              <a:buNone/>
            </a:pPr>
            <a:endParaRPr lang="it-IT" dirty="0"/>
          </a:p>
          <a:p>
            <a:r>
              <a:rPr lang="it-IT" dirty="0"/>
              <a:t>La moneta non è mai neutrale, anche perché non tutti i gruppi sociali hanno la stessa possibilità di accedere al credito. </a:t>
            </a:r>
          </a:p>
          <a:p>
            <a:endParaRPr lang="it-IT" dirty="0"/>
          </a:p>
          <a:p>
            <a:r>
              <a:rPr lang="it-IT" dirty="0"/>
              <a:t>La moneta è fonte di profitti sul piano economico e fonte di potere sul piano sociale.</a:t>
            </a:r>
          </a:p>
          <a:p>
            <a:endParaRPr lang="it-IT" dirty="0"/>
          </a:p>
          <a:p>
            <a:r>
              <a:rPr lang="it-IT" dirty="0"/>
              <a:t>Chi controlla/ha accesso alla moneta ha il potere di dettare le condizioni e le finalità sociali della produzione.</a:t>
            </a:r>
          </a:p>
          <a:p>
            <a:pPr marL="0" indent="0" algn="just">
              <a:buNone/>
            </a:pPr>
            <a:endParaRPr lang="it-IT" dirty="0"/>
          </a:p>
        </p:txBody>
      </p:sp>
    </p:spTree>
    <p:extLst>
      <p:ext uri="{BB962C8B-B14F-4D97-AF65-F5344CB8AC3E}">
        <p14:creationId xmlns:p14="http://schemas.microsoft.com/office/powerpoint/2010/main" val="389713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044005"/>
            <a:ext cx="8229600" cy="4813995"/>
          </a:xfrm>
        </p:spPr>
        <p:txBody>
          <a:bodyPr/>
          <a:lstStyle/>
          <a:p>
            <a:pPr marL="0" indent="0" algn="ctr">
              <a:buNone/>
            </a:pPr>
            <a:r>
              <a:rPr lang="it-IT" b="1" dirty="0"/>
              <a:t>«Money </a:t>
            </a:r>
            <a:r>
              <a:rPr lang="it-IT" b="1" dirty="0" err="1"/>
              <a:t>shapes</a:t>
            </a:r>
            <a:r>
              <a:rPr lang="it-IT" b="1" dirty="0"/>
              <a:t> </a:t>
            </a:r>
            <a:r>
              <a:rPr lang="it-IT" b="1" dirty="0" err="1"/>
              <a:t>values</a:t>
            </a:r>
            <a:r>
              <a:rPr lang="it-IT" b="1" dirty="0"/>
              <a:t>» </a:t>
            </a:r>
          </a:p>
          <a:p>
            <a:pPr marL="0" indent="0" algn="ctr">
              <a:buNone/>
            </a:pPr>
            <a:r>
              <a:rPr lang="it-IT" dirty="0"/>
              <a:t>(</a:t>
            </a:r>
            <a:r>
              <a:rPr lang="it-IT" dirty="0" err="1"/>
              <a:t>Marx</a:t>
            </a:r>
            <a:r>
              <a:rPr lang="it-IT" dirty="0"/>
              <a:t>, </a:t>
            </a:r>
            <a:r>
              <a:rPr lang="it-IT" dirty="0" err="1"/>
              <a:t>Simmel</a:t>
            </a:r>
            <a:r>
              <a:rPr lang="it-IT" dirty="0"/>
              <a:t>, </a:t>
            </a:r>
            <a:r>
              <a:rPr lang="it-IT" dirty="0" err="1"/>
              <a:t>Polanyi</a:t>
            </a:r>
            <a:r>
              <a:rPr lang="it-IT" dirty="0"/>
              <a:t>)</a:t>
            </a:r>
          </a:p>
          <a:p>
            <a:pPr marL="0" indent="0" algn="ctr">
              <a:buNone/>
            </a:pPr>
            <a:endParaRPr lang="it-IT" dirty="0"/>
          </a:p>
          <a:p>
            <a:pPr marL="0" indent="0" algn="ctr">
              <a:buNone/>
            </a:pPr>
            <a:r>
              <a:rPr lang="it-IT" b="1" dirty="0">
                <a:solidFill>
                  <a:schemeClr val="tx2"/>
                </a:solidFill>
              </a:rPr>
              <a:t>VS</a:t>
            </a:r>
          </a:p>
          <a:p>
            <a:pPr algn="ctr"/>
            <a:endParaRPr lang="it-IT" dirty="0"/>
          </a:p>
          <a:p>
            <a:pPr marL="0" indent="0" algn="ctr">
              <a:buNone/>
            </a:pPr>
            <a:r>
              <a:rPr lang="it-IT" b="1" dirty="0"/>
              <a:t>«</a:t>
            </a:r>
            <a:r>
              <a:rPr lang="it-IT" b="1" dirty="0" err="1"/>
              <a:t>Values</a:t>
            </a:r>
            <a:r>
              <a:rPr lang="it-IT" b="1" dirty="0"/>
              <a:t> </a:t>
            </a:r>
            <a:r>
              <a:rPr lang="it-IT" b="1" dirty="0" err="1"/>
              <a:t>shape</a:t>
            </a:r>
            <a:r>
              <a:rPr lang="it-IT" b="1" dirty="0"/>
              <a:t> </a:t>
            </a:r>
            <a:r>
              <a:rPr lang="it-IT" b="1" dirty="0" err="1"/>
              <a:t>money</a:t>
            </a:r>
            <a:r>
              <a:rPr lang="it-IT" b="1" dirty="0"/>
              <a:t>» </a:t>
            </a:r>
          </a:p>
          <a:p>
            <a:pPr marL="0" indent="0" algn="ctr">
              <a:buNone/>
            </a:pPr>
            <a:r>
              <a:rPr lang="it-IT" dirty="0"/>
              <a:t>(</a:t>
            </a:r>
            <a:r>
              <a:rPr lang="it-IT" dirty="0" err="1"/>
              <a:t>Zelizer</a:t>
            </a:r>
            <a:r>
              <a:rPr lang="it-IT" dirty="0"/>
              <a:t>, </a:t>
            </a:r>
            <a:r>
              <a:rPr lang="it-IT" dirty="0" err="1"/>
              <a:t>Maurer</a:t>
            </a:r>
            <a:r>
              <a:rPr lang="it-IT" dirty="0"/>
              <a:t>, </a:t>
            </a:r>
            <a:r>
              <a:rPr lang="it-IT" dirty="0" err="1"/>
              <a:t>Veblen</a:t>
            </a:r>
            <a:r>
              <a:rPr lang="it-IT" dirty="0"/>
              <a:t>, </a:t>
            </a:r>
            <a:r>
              <a:rPr lang="it-IT" dirty="0" err="1"/>
              <a:t>Bourdieu</a:t>
            </a:r>
            <a:r>
              <a:rPr lang="it-IT" dirty="0"/>
              <a:t>)</a:t>
            </a:r>
          </a:p>
        </p:txBody>
      </p:sp>
      <p:sp>
        <p:nvSpPr>
          <p:cNvPr id="2" name="CasellaDiTesto 1"/>
          <p:cNvSpPr txBox="1"/>
          <p:nvPr/>
        </p:nvSpPr>
        <p:spPr>
          <a:xfrm>
            <a:off x="1763688" y="620688"/>
            <a:ext cx="6336704" cy="646331"/>
          </a:xfrm>
          <a:prstGeom prst="rect">
            <a:avLst/>
          </a:prstGeom>
          <a:noFill/>
        </p:spPr>
        <p:txBody>
          <a:bodyPr wrap="square" rtlCol="0">
            <a:spAutoFit/>
          </a:bodyPr>
          <a:lstStyle/>
          <a:p>
            <a:r>
              <a:rPr lang="it-IT" sz="3600" dirty="0">
                <a:solidFill>
                  <a:schemeClr val="tx2"/>
                </a:solidFill>
              </a:rPr>
              <a:t>Gli effetti sociali del denaro</a:t>
            </a:r>
          </a:p>
        </p:txBody>
      </p:sp>
    </p:spTree>
    <p:extLst>
      <p:ext uri="{BB962C8B-B14F-4D97-AF65-F5344CB8AC3E}">
        <p14:creationId xmlns:p14="http://schemas.microsoft.com/office/powerpoint/2010/main" val="167131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immel fumet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44624"/>
            <a:ext cx="4846495" cy="681337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788024" y="2492896"/>
            <a:ext cx="4572000" cy="523220"/>
          </a:xfrm>
          <a:prstGeom prst="rect">
            <a:avLst/>
          </a:prstGeom>
          <a:noFill/>
        </p:spPr>
        <p:txBody>
          <a:bodyPr wrap="square" rtlCol="0">
            <a:spAutoFit/>
          </a:bodyPr>
          <a:lstStyle/>
          <a:p>
            <a:r>
              <a:rPr lang="it-IT" sz="2800" dirty="0"/>
              <a:t>La filosofia del denaro (1900)</a:t>
            </a:r>
          </a:p>
        </p:txBody>
      </p:sp>
    </p:spTree>
    <p:extLst>
      <p:ext uri="{BB962C8B-B14F-4D97-AF65-F5344CB8AC3E}">
        <p14:creationId xmlns:p14="http://schemas.microsoft.com/office/powerpoint/2010/main" val="102555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73224"/>
            <a:ext cx="8229600" cy="1143000"/>
          </a:xfrm>
        </p:spPr>
        <p:txBody>
          <a:bodyPr>
            <a:normAutofit/>
          </a:bodyPr>
          <a:lstStyle/>
          <a:p>
            <a:pPr algn="l"/>
            <a:r>
              <a:rPr lang="it-IT" sz="3600" dirty="0">
                <a:solidFill>
                  <a:schemeClr val="tx2"/>
                </a:solidFill>
              </a:rPr>
              <a:t>Georg </a:t>
            </a:r>
            <a:r>
              <a:rPr lang="it-IT" sz="3600" dirty="0" err="1">
                <a:solidFill>
                  <a:schemeClr val="tx2"/>
                </a:solidFill>
              </a:rPr>
              <a:t>Simmel</a:t>
            </a:r>
            <a:r>
              <a:rPr lang="it-IT" sz="3600" dirty="0">
                <a:solidFill>
                  <a:schemeClr val="tx2"/>
                </a:solidFill>
              </a:rPr>
              <a:t> (1858 – 1918) </a:t>
            </a:r>
          </a:p>
        </p:txBody>
      </p:sp>
      <p:sp>
        <p:nvSpPr>
          <p:cNvPr id="3" name="Segnaposto contenuto 2"/>
          <p:cNvSpPr>
            <a:spLocks noGrp="1"/>
          </p:cNvSpPr>
          <p:nvPr>
            <p:ph idx="1"/>
          </p:nvPr>
        </p:nvSpPr>
        <p:spPr>
          <a:xfrm>
            <a:off x="395536" y="2342341"/>
            <a:ext cx="8229600" cy="4525963"/>
          </a:xfrm>
        </p:spPr>
        <p:txBody>
          <a:bodyPr>
            <a:normAutofit/>
          </a:bodyPr>
          <a:lstStyle/>
          <a:p>
            <a:r>
              <a:rPr lang="it-IT" sz="2400" b="1" dirty="0"/>
              <a:t>Il denaro quale istituzione </a:t>
            </a:r>
            <a:r>
              <a:rPr lang="it-IT" sz="2400" dirty="0"/>
              <a:t>complessa che condiziona sempre più espressamente e profondamente le relazioni tra gli uomini all’interno della società moderna. </a:t>
            </a:r>
          </a:p>
          <a:p>
            <a:endParaRPr lang="it-IT" sz="2400" dirty="0"/>
          </a:p>
          <a:p>
            <a:r>
              <a:rPr lang="it-IT" sz="2400" dirty="0"/>
              <a:t>Affinché il denaro possa svolgere la sua funzione di propulsore delle attività economiche è necessario che gli uomini abbiano </a:t>
            </a:r>
            <a:r>
              <a:rPr lang="it-IT" sz="2400" b="1" dirty="0"/>
              <a:t>fiducia</a:t>
            </a:r>
            <a:r>
              <a:rPr lang="it-IT" sz="2400" dirty="0"/>
              <a:t> in esso (deve dunque essere sorretto da un insieme di fattori istituzionali).</a:t>
            </a:r>
          </a:p>
        </p:txBody>
      </p:sp>
      <p:pic>
        <p:nvPicPr>
          <p:cNvPr id="4" name="Picture 2" descr="Image result for simmel fumet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616" y="-675456"/>
            <a:ext cx="1772384" cy="249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4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46285"/>
            <a:ext cx="8640960" cy="4708981"/>
          </a:xfrm>
          <a:prstGeom prst="rect">
            <a:avLst/>
          </a:prstGeom>
          <a:noFill/>
        </p:spPr>
        <p:txBody>
          <a:bodyPr wrap="square" rtlCol="0">
            <a:spAutoFit/>
          </a:bodyPr>
          <a:lstStyle/>
          <a:p>
            <a:pPr marL="285750" indent="-285750">
              <a:buFont typeface="Arial" panose="020B0604020202020204" pitchFamily="34" charset="0"/>
              <a:buChar char="•"/>
            </a:pPr>
            <a:r>
              <a:rPr lang="it-IT" sz="2000" dirty="0"/>
              <a:t>L’economia monetaria ha agito come un potente fattore di dissoluzione dell’ «economia naturale» basata sull’autoconsumo, favorendo la formazione dello </a:t>
            </a:r>
            <a:r>
              <a:rPr lang="it-IT" sz="2000" b="1" dirty="0"/>
              <a:t>stato centralizzato.  </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Lo sviluppo della </a:t>
            </a:r>
            <a:r>
              <a:rPr lang="it-IT" sz="2000" b="1" dirty="0"/>
              <a:t>tassazione</a:t>
            </a:r>
            <a:r>
              <a:rPr lang="it-IT" sz="2000" dirty="0"/>
              <a:t> ha consentito il mantenimento di una burocrazia e di un apparato militare sottoposti al potere centrale, indebolendo il vecchio ordinamento feudale e rafforzando l’economia di mercato.</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Fondamentale, nel favorire la diffusione dell’economia monetaria, è stato il ruolo degli </a:t>
            </a:r>
            <a:r>
              <a:rPr lang="it-IT" sz="2000" b="1" dirty="0"/>
              <a:t>stranieri e degli ebrei</a:t>
            </a:r>
            <a:r>
              <a:rPr lang="it-IT" sz="2000" dirty="0"/>
              <a:t>, in quanto gruppi sociali esclusi dal pieno godimento dei diritti (ma, allo stesso tempo, esentati dall’osservazione degli obblighi) vigenti, che hanno trovato nell’accumulazione del denaro un strumento attraverso cui raggiungere posizioni sociali da essi non conseguibili attraverso i mezzi tradizionali (tesi ripresa e sviluppata da </a:t>
            </a:r>
            <a:r>
              <a:rPr lang="it-IT" sz="2000" b="1" dirty="0" err="1"/>
              <a:t>Werner</a:t>
            </a:r>
            <a:r>
              <a:rPr lang="it-IT" sz="2000" b="1" dirty="0"/>
              <a:t> </a:t>
            </a:r>
            <a:r>
              <a:rPr lang="it-IT" sz="2000" b="1" dirty="0" err="1"/>
              <a:t>Sombart</a:t>
            </a:r>
            <a:r>
              <a:rPr lang="it-IT" sz="2000" b="1" dirty="0"/>
              <a:t>, 1863-1941</a:t>
            </a:r>
            <a:r>
              <a:rPr lang="it-IT" sz="2000" dirty="0"/>
              <a:t>).    </a:t>
            </a:r>
          </a:p>
        </p:txBody>
      </p:sp>
      <p:pic>
        <p:nvPicPr>
          <p:cNvPr id="3" name="Picture 2" descr="Image result for simmel fumet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616" y="-675456"/>
            <a:ext cx="1772384" cy="249168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67544" y="602717"/>
            <a:ext cx="5021696" cy="584775"/>
          </a:xfrm>
          <a:prstGeom prst="rect">
            <a:avLst/>
          </a:prstGeom>
        </p:spPr>
        <p:txBody>
          <a:bodyPr wrap="none">
            <a:spAutoFit/>
          </a:bodyPr>
          <a:lstStyle/>
          <a:p>
            <a:r>
              <a:rPr lang="it-IT" sz="3200" dirty="0">
                <a:solidFill>
                  <a:schemeClr val="tx2"/>
                </a:solidFill>
              </a:rPr>
              <a:t>Georg </a:t>
            </a:r>
            <a:r>
              <a:rPr lang="it-IT" sz="3200" dirty="0" err="1">
                <a:solidFill>
                  <a:schemeClr val="tx2"/>
                </a:solidFill>
              </a:rPr>
              <a:t>Simmel</a:t>
            </a:r>
            <a:r>
              <a:rPr lang="it-IT" sz="3200" dirty="0">
                <a:solidFill>
                  <a:schemeClr val="tx2"/>
                </a:solidFill>
              </a:rPr>
              <a:t> (1858 – 1918) </a:t>
            </a:r>
            <a:endParaRPr lang="it-IT" sz="3200" dirty="0"/>
          </a:p>
        </p:txBody>
      </p:sp>
    </p:spTree>
    <p:extLst>
      <p:ext uri="{BB962C8B-B14F-4D97-AF65-F5344CB8AC3E}">
        <p14:creationId xmlns:p14="http://schemas.microsoft.com/office/powerpoint/2010/main" val="320276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immel fumet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616" y="-675456"/>
            <a:ext cx="1772384" cy="249168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539552" y="570384"/>
            <a:ext cx="4414863" cy="523220"/>
          </a:xfrm>
          <a:prstGeom prst="rect">
            <a:avLst/>
          </a:prstGeom>
        </p:spPr>
        <p:txBody>
          <a:bodyPr wrap="none">
            <a:spAutoFit/>
          </a:bodyPr>
          <a:lstStyle/>
          <a:p>
            <a:r>
              <a:rPr lang="it-IT" sz="2800" dirty="0">
                <a:solidFill>
                  <a:schemeClr val="tx2"/>
                </a:solidFill>
              </a:rPr>
              <a:t>Georg </a:t>
            </a:r>
            <a:r>
              <a:rPr lang="it-IT" sz="2800" dirty="0" err="1">
                <a:solidFill>
                  <a:schemeClr val="tx2"/>
                </a:solidFill>
              </a:rPr>
              <a:t>Simmel</a:t>
            </a:r>
            <a:r>
              <a:rPr lang="it-IT" sz="2800" dirty="0">
                <a:solidFill>
                  <a:schemeClr val="tx2"/>
                </a:solidFill>
              </a:rPr>
              <a:t> (1858 – 1918) </a:t>
            </a:r>
            <a:endParaRPr lang="it-IT" sz="2800" dirty="0"/>
          </a:p>
        </p:txBody>
      </p:sp>
      <p:sp>
        <p:nvSpPr>
          <p:cNvPr id="4" name="CasellaDiTesto 3"/>
          <p:cNvSpPr txBox="1"/>
          <p:nvPr/>
        </p:nvSpPr>
        <p:spPr>
          <a:xfrm>
            <a:off x="323528" y="2204864"/>
            <a:ext cx="8208912" cy="4401205"/>
          </a:xfrm>
          <a:prstGeom prst="rect">
            <a:avLst/>
          </a:prstGeom>
          <a:noFill/>
        </p:spPr>
        <p:txBody>
          <a:bodyPr wrap="square" rtlCol="0">
            <a:spAutoFit/>
          </a:bodyPr>
          <a:lstStyle/>
          <a:p>
            <a:pPr marL="285750" indent="-285750">
              <a:buFont typeface="Arial" panose="020B0604020202020204" pitchFamily="34" charset="0"/>
              <a:buChar char="•"/>
            </a:pPr>
            <a:r>
              <a:rPr lang="it-IT" sz="2000" dirty="0"/>
              <a:t>Il denaro favorisce </a:t>
            </a:r>
            <a:r>
              <a:rPr lang="it-IT" sz="2000" b="1" dirty="0"/>
              <a:t>la crescita della libertà individuale </a:t>
            </a:r>
            <a:r>
              <a:rPr lang="it-IT" sz="2000" dirty="0"/>
              <a:t>e la costituzione di soggetti autonomi. Spersonalizzano le relazioni sociali, e rompendo la rigidità delle forme di consumo tradizionale, il denaro accresce la libertà degli individui nei confronti degli oggetti e la loro indipendenza dalla volontà altrui.</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Tuttavia, vi sono anche degli </a:t>
            </a:r>
            <a:r>
              <a:rPr lang="it-IT" sz="2000" b="1" dirty="0"/>
              <a:t>aspetti costrittivi del denaro</a:t>
            </a:r>
            <a:r>
              <a:rPr lang="it-IT" sz="2000" dirty="0"/>
              <a:t>. Man mano che il denaro si consolida come istituzione, condiziona profondamente le relazioni sociali. Da mezzo per il raggiungimento di determinati scopi tende a trasformarsi </a:t>
            </a:r>
            <a:r>
              <a:rPr lang="it-IT" sz="2000" b="1" dirty="0"/>
              <a:t>in fine esso stesso</a:t>
            </a:r>
            <a:r>
              <a:rPr lang="it-IT" sz="2000" dirty="0"/>
              <a:t>. Gli uomini perdono il controllo sui fini ai quali il denaro piega l’organizzazione sociale. Si verifica così una </a:t>
            </a:r>
            <a:r>
              <a:rPr lang="it-IT" sz="2000" b="1" dirty="0"/>
              <a:t>perdita di qualità dei rapporti sociali</a:t>
            </a:r>
            <a:r>
              <a:rPr lang="it-IT" sz="2000" dirty="0"/>
              <a:t>, una perdita di spiritualità e una dissoluzione delle vecchie solidarietà tradizionali.     </a:t>
            </a:r>
          </a:p>
        </p:txBody>
      </p:sp>
    </p:spTree>
    <p:extLst>
      <p:ext uri="{BB962C8B-B14F-4D97-AF65-F5344CB8AC3E}">
        <p14:creationId xmlns:p14="http://schemas.microsoft.com/office/powerpoint/2010/main" val="165626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04664"/>
            <a:ext cx="10297144" cy="4525963"/>
          </a:xfrm>
        </p:spPr>
        <p:txBody>
          <a:bodyPr>
            <a:normAutofit/>
          </a:bodyPr>
          <a:lstStyle/>
          <a:p>
            <a:pPr marL="0" indent="0">
              <a:buNone/>
            </a:pPr>
            <a:r>
              <a:rPr lang="it-IT" sz="4400" dirty="0">
                <a:solidFill>
                  <a:schemeClr val="tx2"/>
                </a:solidFill>
              </a:rPr>
              <a:t>Sulla natura enigmatica del denaro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5294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919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76672"/>
            <a:ext cx="8496944" cy="7540526"/>
          </a:xfrm>
          <a:prstGeom prst="rect">
            <a:avLst/>
          </a:prstGeom>
          <a:noFill/>
        </p:spPr>
        <p:txBody>
          <a:bodyPr wrap="square" rtlCol="0">
            <a:spAutoFit/>
          </a:bodyPr>
          <a:lstStyle/>
          <a:p>
            <a:pPr algn="just"/>
            <a:r>
              <a:rPr lang="it-IT" sz="3200" dirty="0">
                <a:solidFill>
                  <a:schemeClr val="tx2"/>
                </a:solidFill>
              </a:rPr>
              <a:t>Max Weber (1864-1920)</a:t>
            </a:r>
          </a:p>
          <a:p>
            <a:pPr algn="just"/>
            <a:r>
              <a:rPr lang="it-IT" sz="2000" dirty="0"/>
              <a:t>Il denaro come un prerequisito, e come una conseguenza, del processo di razionalizzazione del mondo occidentale. La moneta consente di </a:t>
            </a:r>
            <a:r>
              <a:rPr lang="it-IT" sz="2000" b="1" dirty="0"/>
              <a:t>orientare razionalmente l’attività economica </a:t>
            </a:r>
            <a:r>
              <a:rPr lang="it-IT" sz="2000" dirty="0"/>
              <a:t>e funge da infrastruttura tecnologia che connette l’economia allo stato. Al contempo, essa funge da arma nella lotta economica che vede contrapposte diverse «costellazioni di potere» con interessi contrastanti. </a:t>
            </a:r>
          </a:p>
          <a:p>
            <a:pPr algn="just"/>
            <a:endParaRPr lang="it-IT" sz="3200" dirty="0">
              <a:solidFill>
                <a:schemeClr val="tx2"/>
              </a:solidFill>
            </a:endParaRPr>
          </a:p>
          <a:p>
            <a:pPr algn="just"/>
            <a:r>
              <a:rPr lang="it-IT" sz="3200" dirty="0">
                <a:solidFill>
                  <a:schemeClr val="tx2"/>
                </a:solidFill>
              </a:rPr>
              <a:t>Viviana </a:t>
            </a:r>
            <a:r>
              <a:rPr lang="it-IT" sz="3200" dirty="0" err="1">
                <a:solidFill>
                  <a:schemeClr val="tx2"/>
                </a:solidFill>
              </a:rPr>
              <a:t>Zelizer</a:t>
            </a:r>
            <a:endParaRPr lang="it-IT" sz="3200" dirty="0">
              <a:solidFill>
                <a:schemeClr val="tx2"/>
              </a:solidFill>
            </a:endParaRPr>
          </a:p>
          <a:p>
            <a:pPr algn="just"/>
            <a:r>
              <a:rPr lang="it-IT" sz="2000" dirty="0"/>
              <a:t>La moneta come processo in cui gli attori hanno un ruolo attivo e in cui entrano in gioco anche valori non monetari. Nel «lavoro relazionale» che gli individui compiono nella loro quotidianità, la moneta tende a caricarsi di significati cangianti e personali (</a:t>
            </a:r>
            <a:r>
              <a:rPr lang="it-IT" sz="2000" b="1" dirty="0" err="1"/>
              <a:t>earmarking</a:t>
            </a:r>
            <a:r>
              <a:rPr lang="it-IT" sz="2000" dirty="0"/>
              <a:t>) ed è utilizzata non necessariamente per dar vita a scambi impersonali e orientati al profitto. Se è vero che il denaro influenza le pratiche sociali, esso è anche modellato da fattori sociali e istituzionali che esulano dal mercato.</a:t>
            </a:r>
          </a:p>
          <a:p>
            <a:endParaRPr lang="it-IT" sz="3200" dirty="0">
              <a:solidFill>
                <a:schemeClr val="tx2"/>
              </a:solidFill>
            </a:endParaRPr>
          </a:p>
          <a:p>
            <a:endParaRPr lang="it-IT" sz="3200" dirty="0">
              <a:solidFill>
                <a:schemeClr val="tx2"/>
              </a:solidFill>
            </a:endParaRPr>
          </a:p>
          <a:p>
            <a:endParaRPr lang="it-IT" sz="3200" dirty="0">
              <a:solidFill>
                <a:schemeClr val="tx2"/>
              </a:solidFill>
            </a:endParaRPr>
          </a:p>
          <a:p>
            <a:endParaRPr lang="it-IT" sz="3200" dirty="0">
              <a:solidFill>
                <a:schemeClr val="tx2"/>
              </a:solidFill>
            </a:endParaRPr>
          </a:p>
        </p:txBody>
      </p:sp>
    </p:spTree>
    <p:extLst>
      <p:ext uri="{BB962C8B-B14F-4D97-AF65-F5344CB8AC3E}">
        <p14:creationId xmlns:p14="http://schemas.microsoft.com/office/powerpoint/2010/main" val="488634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664" y="404664"/>
            <a:ext cx="6120680" cy="584775"/>
          </a:xfrm>
          <a:prstGeom prst="rect">
            <a:avLst/>
          </a:prstGeom>
          <a:noFill/>
        </p:spPr>
        <p:txBody>
          <a:bodyPr wrap="square" rtlCol="0">
            <a:spAutoFit/>
          </a:bodyPr>
          <a:lstStyle/>
          <a:p>
            <a:r>
              <a:rPr lang="it-IT" sz="3200" dirty="0">
                <a:solidFill>
                  <a:schemeClr val="tx2"/>
                </a:solidFill>
              </a:rPr>
              <a:t>Il denaro come «legame sociale»</a:t>
            </a:r>
          </a:p>
        </p:txBody>
      </p:sp>
      <p:pic>
        <p:nvPicPr>
          <p:cNvPr id="2050" name="Picture 2" descr="Image result for social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88840"/>
            <a:ext cx="4884962"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67544" y="4514344"/>
            <a:ext cx="7128792" cy="1938992"/>
          </a:xfrm>
          <a:prstGeom prst="rect">
            <a:avLst/>
          </a:prstGeom>
          <a:noFill/>
        </p:spPr>
        <p:txBody>
          <a:bodyPr wrap="square" rtlCol="0">
            <a:spAutoFit/>
          </a:bodyPr>
          <a:lstStyle/>
          <a:p>
            <a:pPr marL="342900" indent="-342900">
              <a:buFont typeface="Arial" panose="020B0604020202020204" pitchFamily="34" charset="0"/>
              <a:buChar char="•"/>
            </a:pPr>
            <a:r>
              <a:rPr lang="it-IT" sz="2400" dirty="0" err="1"/>
              <a:t>Marcell</a:t>
            </a:r>
            <a:r>
              <a:rPr lang="it-IT" sz="2400" dirty="0"/>
              <a:t> </a:t>
            </a:r>
            <a:r>
              <a:rPr lang="it-IT" sz="2400" dirty="0" err="1"/>
              <a:t>Mauss</a:t>
            </a:r>
            <a:r>
              <a:rPr lang="it-IT" sz="2400" dirty="0"/>
              <a:t> (1872-1950) </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Karl </a:t>
            </a:r>
            <a:r>
              <a:rPr lang="it-IT" sz="2400" dirty="0" err="1"/>
              <a:t>Polanyi</a:t>
            </a:r>
            <a:r>
              <a:rPr lang="it-IT" sz="2400" dirty="0"/>
              <a:t> (1886-1964)</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André </a:t>
            </a:r>
            <a:r>
              <a:rPr lang="it-IT" sz="2400" dirty="0" err="1"/>
              <a:t>Orléan</a:t>
            </a:r>
            <a:r>
              <a:rPr lang="it-IT" sz="2400" dirty="0"/>
              <a:t> (1950)</a:t>
            </a:r>
          </a:p>
        </p:txBody>
      </p:sp>
    </p:spTree>
    <p:extLst>
      <p:ext uri="{BB962C8B-B14F-4D97-AF65-F5344CB8AC3E}">
        <p14:creationId xmlns:p14="http://schemas.microsoft.com/office/powerpoint/2010/main" val="1299732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47AD45F-31F2-6206-2234-478AFC6DBD89}"/>
              </a:ext>
            </a:extLst>
          </p:cNvPr>
          <p:cNvSpPr txBox="1"/>
          <p:nvPr/>
        </p:nvSpPr>
        <p:spPr>
          <a:xfrm>
            <a:off x="179512" y="692696"/>
            <a:ext cx="8784976" cy="7848302"/>
          </a:xfrm>
          <a:prstGeom prst="rect">
            <a:avLst/>
          </a:prstGeom>
          <a:noFill/>
        </p:spPr>
        <p:txBody>
          <a:bodyPr wrap="square">
            <a:spAutoFit/>
          </a:bodyPr>
          <a:lstStyle/>
          <a:p>
            <a:r>
              <a:rPr lang="it-IT" b="0" i="0" dirty="0">
                <a:solidFill>
                  <a:srgbClr val="202122"/>
                </a:solidFill>
                <a:effectLst/>
                <a:latin typeface="+mj-lt"/>
              </a:rPr>
              <a:t>Gli </a:t>
            </a:r>
            <a:r>
              <a:rPr lang="it-IT" b="1" i="0" dirty="0">
                <a:solidFill>
                  <a:srgbClr val="202122"/>
                </a:solidFill>
                <a:effectLst/>
                <a:latin typeface="+mj-lt"/>
              </a:rPr>
              <a:t>accordi di Bretton Woods</a:t>
            </a:r>
            <a:r>
              <a:rPr lang="it-IT" b="0" i="0" dirty="0">
                <a:solidFill>
                  <a:srgbClr val="202122"/>
                </a:solidFill>
                <a:effectLst/>
                <a:latin typeface="+mj-lt"/>
              </a:rPr>
              <a:t> furono un insieme di regole e procedure economiche </a:t>
            </a:r>
            <a:r>
              <a:rPr lang="it-IT" dirty="0">
                <a:solidFill>
                  <a:srgbClr val="202122"/>
                </a:solidFill>
                <a:latin typeface="+mj-lt"/>
              </a:rPr>
              <a:t>stipulate nel 1944 tra i principali Paesi industrializzati del mondo occidentale. Furono tesi alla creazione di un </a:t>
            </a:r>
            <a:r>
              <a:rPr lang="it-IT" b="1" dirty="0">
                <a:solidFill>
                  <a:srgbClr val="202122"/>
                </a:solidFill>
                <a:latin typeface="+mj-lt"/>
              </a:rPr>
              <a:t>nuovo ordine monetario </a:t>
            </a:r>
            <a:r>
              <a:rPr lang="it-IT" b="1" i="0" dirty="0">
                <a:solidFill>
                  <a:srgbClr val="202122"/>
                </a:solidFill>
                <a:effectLst/>
                <a:latin typeface="+mj-lt"/>
              </a:rPr>
              <a:t>internazionale incentrato sul dollaro </a:t>
            </a:r>
            <a:r>
              <a:rPr lang="it-IT" b="0" i="0" dirty="0">
                <a:solidFill>
                  <a:srgbClr val="202122"/>
                </a:solidFill>
                <a:effectLst/>
                <a:latin typeface="+mj-lt"/>
              </a:rPr>
              <a:t>quale valuta di riferimento negli scambi commerciali.</a:t>
            </a:r>
          </a:p>
          <a:p>
            <a:endParaRPr lang="it-IT" dirty="0">
              <a:solidFill>
                <a:srgbClr val="202122"/>
              </a:solidFill>
              <a:latin typeface="+mj-lt"/>
            </a:endParaRPr>
          </a:p>
          <a:p>
            <a:r>
              <a:rPr lang="it-IT" dirty="0">
                <a:solidFill>
                  <a:srgbClr val="202122"/>
                </a:solidFill>
                <a:latin typeface="+mj-lt"/>
              </a:rPr>
              <a:t>Venne istituito i</a:t>
            </a:r>
            <a:r>
              <a:rPr lang="it-IT" b="0" i="0" dirty="0">
                <a:solidFill>
                  <a:srgbClr val="202122"/>
                </a:solidFill>
                <a:effectLst/>
                <a:latin typeface="+mj-lt"/>
              </a:rPr>
              <a:t>l </a:t>
            </a:r>
            <a:r>
              <a:rPr lang="it-IT" b="1" i="0" dirty="0">
                <a:solidFill>
                  <a:srgbClr val="202122"/>
                </a:solidFill>
                <a:effectLst/>
                <a:latin typeface="+mj-lt"/>
              </a:rPr>
              <a:t>Fondo Monetario Internazionale</a:t>
            </a:r>
            <a:r>
              <a:rPr lang="it-IT" dirty="0">
                <a:solidFill>
                  <a:srgbClr val="202122"/>
                </a:solidFill>
                <a:latin typeface="+mj-lt"/>
              </a:rPr>
              <a:t>, con il compito di vigilare sulla stabilità monetaria (favorendo il commercio internazionale e la gestione dei disavanzi commerciali nel medio periodo) e </a:t>
            </a:r>
            <a:r>
              <a:rPr lang="it-IT" b="0" i="0" dirty="0">
                <a:solidFill>
                  <a:srgbClr val="202122"/>
                </a:solidFill>
                <a:effectLst/>
                <a:latin typeface="+mj-lt"/>
              </a:rPr>
              <a:t>la Banca Internazionale per la Ricostruzione e lo Sviluppo (oggi </a:t>
            </a:r>
            <a:r>
              <a:rPr lang="it-IT" b="1" i="0" dirty="0">
                <a:solidFill>
                  <a:srgbClr val="202122"/>
                </a:solidFill>
                <a:effectLst/>
                <a:latin typeface="+mj-lt"/>
              </a:rPr>
              <a:t>Banca Mondiale</a:t>
            </a:r>
            <a:r>
              <a:rPr lang="it-IT" b="0" i="0" dirty="0">
                <a:solidFill>
                  <a:srgbClr val="202122"/>
                </a:solidFill>
                <a:effectLst/>
                <a:latin typeface="+mj-lt"/>
              </a:rPr>
              <a:t>).</a:t>
            </a:r>
          </a:p>
          <a:p>
            <a:endParaRPr lang="it-IT" dirty="0">
              <a:solidFill>
                <a:srgbClr val="202122"/>
              </a:solidFill>
              <a:latin typeface="+mj-lt"/>
            </a:endParaRPr>
          </a:p>
          <a:p>
            <a:r>
              <a:rPr lang="it-IT" dirty="0">
                <a:solidFill>
                  <a:srgbClr val="202122"/>
                </a:solidFill>
                <a:latin typeface="+mj-lt"/>
              </a:rPr>
              <a:t>Venne stabilito un sistema aureo (</a:t>
            </a:r>
            <a:r>
              <a:rPr lang="it-IT" b="0" i="0" dirty="0">
                <a:solidFill>
                  <a:srgbClr val="202122"/>
                </a:solidFill>
                <a:effectLst/>
                <a:latin typeface="+mj-lt"/>
              </a:rPr>
              <a:t>cioè un sistema monetario nel quale la base monetaria è data da una quantità prefissata d’ora</a:t>
            </a:r>
            <a:r>
              <a:rPr lang="it-IT" u="none" strike="noStrike" dirty="0">
                <a:solidFill>
                  <a:srgbClr val="202122"/>
                </a:solidFill>
                <a:latin typeface="+mj-lt"/>
              </a:rPr>
              <a:t>) ancorato al dollaro USA (1 oncia d’oro=35 dollari), con cambi fissi tra le varie valute (</a:t>
            </a:r>
            <a:r>
              <a:rPr lang="it-IT" b="1" u="none" strike="noStrike" dirty="0" err="1">
                <a:solidFill>
                  <a:srgbClr val="202122"/>
                </a:solidFill>
                <a:latin typeface="+mj-lt"/>
              </a:rPr>
              <a:t>gold</a:t>
            </a:r>
            <a:r>
              <a:rPr lang="it-IT" b="1" u="none" strike="noStrike" dirty="0">
                <a:solidFill>
                  <a:srgbClr val="202122"/>
                </a:solidFill>
                <a:latin typeface="+mj-lt"/>
              </a:rPr>
              <a:t> </a:t>
            </a:r>
            <a:r>
              <a:rPr lang="it-IT" b="1" u="none" strike="noStrike" dirty="0" err="1">
                <a:solidFill>
                  <a:srgbClr val="202122"/>
                </a:solidFill>
                <a:latin typeface="+mj-lt"/>
              </a:rPr>
              <a:t>exchange</a:t>
            </a:r>
            <a:r>
              <a:rPr lang="it-IT" b="1" u="none" strike="noStrike" dirty="0">
                <a:solidFill>
                  <a:srgbClr val="202122"/>
                </a:solidFill>
                <a:latin typeface="+mj-lt"/>
              </a:rPr>
              <a:t> standard</a:t>
            </a:r>
            <a:r>
              <a:rPr lang="it-IT" u="none" strike="noStrike" dirty="0">
                <a:solidFill>
                  <a:srgbClr val="202122"/>
                </a:solidFill>
                <a:latin typeface="+mj-lt"/>
              </a:rPr>
              <a:t>).</a:t>
            </a:r>
          </a:p>
          <a:p>
            <a:endParaRPr lang="it-IT" dirty="0">
              <a:solidFill>
                <a:srgbClr val="202122"/>
              </a:solidFill>
              <a:latin typeface="+mj-lt"/>
            </a:endParaRPr>
          </a:p>
          <a:p>
            <a:r>
              <a:rPr lang="it-IT" u="none" strike="noStrike" dirty="0">
                <a:solidFill>
                  <a:srgbClr val="202122"/>
                </a:solidFill>
                <a:latin typeface="+mj-lt"/>
              </a:rPr>
              <a:t>Il sistema sarà abolito da </a:t>
            </a:r>
            <a:r>
              <a:rPr lang="it-IT" b="1" u="none" strike="noStrike" dirty="0">
                <a:solidFill>
                  <a:srgbClr val="202122"/>
                </a:solidFill>
                <a:latin typeface="+mj-lt"/>
              </a:rPr>
              <a:t>Nixon nel 1971</a:t>
            </a:r>
            <a:r>
              <a:rPr lang="it-IT" u="none" strike="noStrike" dirty="0">
                <a:solidFill>
                  <a:srgbClr val="202122"/>
                </a:solidFill>
                <a:latin typeface="+mj-lt"/>
              </a:rPr>
              <a:t>, sancendo il passaggio ad </a:t>
            </a:r>
            <a:r>
              <a:rPr lang="it-IT" b="1" u="none" strike="noStrike" dirty="0">
                <a:solidFill>
                  <a:srgbClr val="202122"/>
                </a:solidFill>
                <a:latin typeface="+mj-lt"/>
              </a:rPr>
              <a:t>un regime di </a:t>
            </a:r>
            <a:r>
              <a:rPr lang="it-IT" b="1" dirty="0">
                <a:solidFill>
                  <a:srgbClr val="202122"/>
                </a:solidFill>
                <a:latin typeface="+mj-lt"/>
              </a:rPr>
              <a:t>cambi fluttuanti</a:t>
            </a:r>
            <a:r>
              <a:rPr lang="it-IT" dirty="0">
                <a:solidFill>
                  <a:srgbClr val="202122"/>
                </a:solidFill>
                <a:latin typeface="+mj-lt"/>
              </a:rPr>
              <a:t> basto sul principio della «m</a:t>
            </a:r>
            <a:r>
              <a:rPr lang="it-IT" b="0" i="0" dirty="0">
                <a:solidFill>
                  <a:srgbClr val="1E1A1A"/>
                </a:solidFill>
                <a:effectLst/>
                <a:latin typeface="+mj-lt"/>
              </a:rPr>
              <a:t>oneta fiat» (cioè una </a:t>
            </a:r>
            <a:r>
              <a:rPr lang="it-IT" dirty="0">
                <a:solidFill>
                  <a:srgbClr val="1E1A1A"/>
                </a:solidFill>
                <a:latin typeface="+mj-lt"/>
              </a:rPr>
              <a:t>m</a:t>
            </a:r>
            <a:r>
              <a:rPr lang="it-IT" b="0" i="0" dirty="0">
                <a:solidFill>
                  <a:srgbClr val="1E1A1A"/>
                </a:solidFill>
                <a:effectLst/>
                <a:latin typeface="+mj-lt"/>
              </a:rPr>
              <a:t>onete a corso legale che, a differenza della «moneta-merce» non è ancorate al prezzo di una materia prima sottostante).</a:t>
            </a:r>
            <a:r>
              <a:rPr lang="it-IT" u="none" strike="noStrike" dirty="0">
                <a:solidFill>
                  <a:srgbClr val="202122"/>
                </a:solidFill>
                <a:latin typeface="+mj-lt"/>
              </a:rPr>
              <a:t> </a:t>
            </a:r>
          </a:p>
          <a:p>
            <a:endParaRPr lang="it-IT" dirty="0">
              <a:solidFill>
                <a:srgbClr val="202122"/>
              </a:solidFill>
              <a:latin typeface="+mj-lt"/>
            </a:endParaRPr>
          </a:p>
          <a:p>
            <a:r>
              <a:rPr lang="it-IT" b="1" dirty="0">
                <a:solidFill>
                  <a:srgbClr val="202122"/>
                </a:solidFill>
                <a:latin typeface="+mj-lt"/>
              </a:rPr>
              <a:t>La fine di Bretton Woods ha avuto un impatto importantissimo sulla nostra storia economica recente</a:t>
            </a:r>
            <a:r>
              <a:rPr lang="it-IT" dirty="0">
                <a:solidFill>
                  <a:srgbClr val="202122"/>
                </a:solidFill>
                <a:latin typeface="+mj-lt"/>
              </a:rPr>
              <a:t> (e ha avuto un ruolo fondamentale nel determinare l’emergere del cosiddetto processo di finanziarizzazione dell’economia).</a:t>
            </a:r>
            <a:endParaRPr lang="it-IT" dirty="0">
              <a:latin typeface="+mj-lt"/>
            </a:endParaRPr>
          </a:p>
          <a:p>
            <a:endParaRPr lang="it-IT" dirty="0">
              <a:solidFill>
                <a:srgbClr val="202122"/>
              </a:solidFill>
              <a:latin typeface="Arial" panose="020B0604020202020204" pitchFamily="34" charset="0"/>
            </a:endParaRPr>
          </a:p>
          <a:p>
            <a:endParaRPr lang="it-IT" b="0" i="0" dirty="0">
              <a:solidFill>
                <a:srgbClr val="202122"/>
              </a:solidFill>
              <a:effectLst/>
              <a:latin typeface="Arial" panose="020B0604020202020204" pitchFamily="34" charset="0"/>
            </a:endParaRPr>
          </a:p>
          <a:p>
            <a:endParaRPr lang="it-IT" dirty="0">
              <a:solidFill>
                <a:srgbClr val="202122"/>
              </a:solidFill>
              <a:latin typeface="Arial" panose="020B0604020202020204" pitchFamily="34" charset="0"/>
            </a:endParaRPr>
          </a:p>
          <a:p>
            <a:endParaRPr lang="it-IT" b="0" i="0" dirty="0">
              <a:solidFill>
                <a:srgbClr val="202122"/>
              </a:solidFill>
              <a:effectLst/>
              <a:latin typeface="Arial" panose="020B0604020202020204" pitchFamily="34" charset="0"/>
            </a:endParaRPr>
          </a:p>
          <a:p>
            <a:r>
              <a:rPr lang="it-IT" b="0" i="0" dirty="0">
                <a:solidFill>
                  <a:srgbClr val="202122"/>
                </a:solidFill>
                <a:effectLst/>
                <a:latin typeface="Arial" panose="020B0604020202020204" pitchFamily="34" charset="0"/>
              </a:rPr>
              <a:t> </a:t>
            </a:r>
            <a:endParaRPr lang="it-IT" dirty="0"/>
          </a:p>
        </p:txBody>
      </p:sp>
      <p:sp>
        <p:nvSpPr>
          <p:cNvPr id="6" name="CasellaDiTesto 5">
            <a:extLst>
              <a:ext uri="{FF2B5EF4-FFF2-40B4-BE49-F238E27FC236}">
                <a16:creationId xmlns:a16="http://schemas.microsoft.com/office/drawing/2014/main" id="{3B3E37B1-336C-10B5-C676-4920D7D4C6E6}"/>
              </a:ext>
            </a:extLst>
          </p:cNvPr>
          <p:cNvSpPr txBox="1"/>
          <p:nvPr/>
        </p:nvSpPr>
        <p:spPr>
          <a:xfrm>
            <a:off x="179512" y="188640"/>
            <a:ext cx="9239623" cy="369332"/>
          </a:xfrm>
          <a:prstGeom prst="rect">
            <a:avLst/>
          </a:prstGeom>
          <a:noFill/>
        </p:spPr>
        <p:txBody>
          <a:bodyPr wrap="square" rtlCol="0">
            <a:spAutoFit/>
          </a:bodyPr>
          <a:lstStyle/>
          <a:p>
            <a:r>
              <a:rPr lang="it-IT" b="1" dirty="0">
                <a:solidFill>
                  <a:schemeClr val="tx2"/>
                </a:solidFill>
              </a:rPr>
              <a:t>GLI ACCORDI DI BRETTON WOODS  E LA FINE DELLA CONVERTIBILITA’ AUREA DEL DOLLARO</a:t>
            </a:r>
          </a:p>
        </p:txBody>
      </p:sp>
    </p:spTree>
    <p:extLst>
      <p:ext uri="{BB962C8B-B14F-4D97-AF65-F5344CB8AC3E}">
        <p14:creationId xmlns:p14="http://schemas.microsoft.com/office/powerpoint/2010/main" val="122811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9EECA25-9702-0277-0036-38914C081554}"/>
              </a:ext>
            </a:extLst>
          </p:cNvPr>
          <p:cNvSpPr txBox="1"/>
          <p:nvPr/>
        </p:nvSpPr>
        <p:spPr>
          <a:xfrm>
            <a:off x="251520" y="1700808"/>
            <a:ext cx="8892480" cy="5601533"/>
          </a:xfrm>
          <a:prstGeom prst="rect">
            <a:avLst/>
          </a:prstGeom>
          <a:noFill/>
        </p:spPr>
        <p:txBody>
          <a:bodyPr wrap="square">
            <a:spAutoFit/>
          </a:bodyPr>
          <a:lstStyle/>
          <a:p>
            <a:pPr marL="342900" indent="-342900">
              <a:buFont typeface="Arial" panose="020B0604020202020204" pitchFamily="34" charset="0"/>
              <a:buChar char="•"/>
            </a:pPr>
            <a:r>
              <a:rPr lang="it-IT" sz="2200" b="0" i="0" dirty="0">
                <a:effectLst/>
                <a:latin typeface="+mj-lt"/>
              </a:rPr>
              <a:t>Nell’ambito del sistema monetario internazionale, una moneta può svolgere le stesse funzioni che la teoria economica standard le attribuisce in ambito interno: unità di conto, mezzo di scambio e riserva di valore</a:t>
            </a:r>
            <a:r>
              <a:rPr lang="it-IT" sz="2200" b="1" i="0" dirty="0">
                <a:effectLst/>
                <a:latin typeface="+mj-lt"/>
              </a:rPr>
              <a:t>. Il dollaro svolge un ruolo dominante in tutte queste funzioni. </a:t>
            </a:r>
          </a:p>
          <a:p>
            <a:pPr marL="342900" indent="-342900">
              <a:buFont typeface="Arial" panose="020B0604020202020204" pitchFamily="34" charset="0"/>
              <a:buChar char="•"/>
            </a:pPr>
            <a:endParaRPr lang="it-IT" sz="2200" dirty="0">
              <a:latin typeface="+mj-lt"/>
            </a:endParaRPr>
          </a:p>
          <a:p>
            <a:pPr marL="342900" indent="-342900">
              <a:buFont typeface="Arial" panose="020B0604020202020204" pitchFamily="34" charset="0"/>
              <a:buChar char="•"/>
            </a:pPr>
            <a:r>
              <a:rPr lang="it-IT" sz="2200" b="0" i="0" dirty="0">
                <a:effectLst/>
                <a:latin typeface="+mj-lt"/>
              </a:rPr>
              <a:t>Circa il 40% del commercio internazionale è denominato e regolato in dollari e questa percentuale è assai maggiore rispetto alla quota degli Stati Uniti sul totale delle esportazioni e delle importazioni. Le istituzioni finanziarie e le imprese di tutti i paesi emettono debito denominato in dollari: le passività in dollari di banche non-USA è dell’ordine di $10 trilioni, una quantità paragonabile a quella delle passività delle banche USA e le imprese fuori dagli USA emettono obbligazioni denominate in dollari anche quando i loro ricavi sono denominati nella valuta locale. </a:t>
            </a:r>
          </a:p>
          <a:p>
            <a:endParaRPr lang="it-IT" dirty="0">
              <a:latin typeface="Arial" panose="020B0604020202020204" pitchFamily="34" charset="0"/>
            </a:endParaRPr>
          </a:p>
          <a:p>
            <a:endParaRPr lang="it-IT" b="0" i="0" dirty="0">
              <a:effectLst/>
              <a:latin typeface="Arial" panose="020B0604020202020204" pitchFamily="34" charset="0"/>
            </a:endParaRPr>
          </a:p>
          <a:p>
            <a:endParaRPr lang="it-IT" dirty="0">
              <a:latin typeface="Arial" panose="020B0604020202020204" pitchFamily="34" charset="0"/>
            </a:endParaRPr>
          </a:p>
          <a:p>
            <a:endParaRPr lang="it-IT" dirty="0">
              <a:latin typeface="Arial" panose="020B0604020202020204" pitchFamily="34" charset="0"/>
            </a:endParaRPr>
          </a:p>
        </p:txBody>
      </p:sp>
      <p:sp>
        <p:nvSpPr>
          <p:cNvPr id="4" name="CasellaDiTesto 3">
            <a:extLst>
              <a:ext uri="{FF2B5EF4-FFF2-40B4-BE49-F238E27FC236}">
                <a16:creationId xmlns:a16="http://schemas.microsoft.com/office/drawing/2014/main" id="{71435F48-215B-B676-52DA-1999607F2961}"/>
              </a:ext>
            </a:extLst>
          </p:cNvPr>
          <p:cNvSpPr txBox="1"/>
          <p:nvPr/>
        </p:nvSpPr>
        <p:spPr>
          <a:xfrm>
            <a:off x="431540" y="404664"/>
            <a:ext cx="8280920" cy="707886"/>
          </a:xfrm>
          <a:prstGeom prst="rect">
            <a:avLst/>
          </a:prstGeom>
          <a:noFill/>
        </p:spPr>
        <p:txBody>
          <a:bodyPr wrap="square" rtlCol="0">
            <a:spAutoFit/>
          </a:bodyPr>
          <a:lstStyle/>
          <a:p>
            <a:r>
              <a:rPr lang="it-IT" sz="2000" b="1" dirty="0">
                <a:solidFill>
                  <a:schemeClr val="tx2"/>
                </a:solidFill>
              </a:rPr>
              <a:t>IL DOLLARO QUALE VALUTA DI RIFERIMENTO E IL FUTURO DELL’ECONOMIA GLOBALE </a:t>
            </a:r>
          </a:p>
        </p:txBody>
      </p:sp>
    </p:spTree>
    <p:extLst>
      <p:ext uri="{BB962C8B-B14F-4D97-AF65-F5344CB8AC3E}">
        <p14:creationId xmlns:p14="http://schemas.microsoft.com/office/powerpoint/2010/main" val="237907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A9625E4-173F-9CC5-6556-9FD4147A70A8}"/>
              </a:ext>
            </a:extLst>
          </p:cNvPr>
          <p:cNvPicPr>
            <a:picLocks noChangeAspect="1"/>
          </p:cNvPicPr>
          <p:nvPr/>
        </p:nvPicPr>
        <p:blipFill>
          <a:blip r:embed="rId2"/>
          <a:stretch>
            <a:fillRect/>
          </a:stretch>
        </p:blipFill>
        <p:spPr>
          <a:xfrm>
            <a:off x="323528" y="620688"/>
            <a:ext cx="8653270" cy="5544616"/>
          </a:xfrm>
          <a:prstGeom prst="rect">
            <a:avLst/>
          </a:prstGeom>
        </p:spPr>
      </p:pic>
    </p:spTree>
    <p:extLst>
      <p:ext uri="{BB962C8B-B14F-4D97-AF65-F5344CB8AC3E}">
        <p14:creationId xmlns:p14="http://schemas.microsoft.com/office/powerpoint/2010/main" val="336882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CEFB8A6-B01F-11E2-5D94-46D6FDD19F32}"/>
              </a:ext>
            </a:extLst>
          </p:cNvPr>
          <p:cNvPicPr>
            <a:picLocks noChangeAspect="1"/>
          </p:cNvPicPr>
          <p:nvPr/>
        </p:nvPicPr>
        <p:blipFill>
          <a:blip r:embed="rId2"/>
          <a:stretch>
            <a:fillRect/>
          </a:stretch>
        </p:blipFill>
        <p:spPr>
          <a:xfrm>
            <a:off x="799414" y="476672"/>
            <a:ext cx="7545172" cy="5688632"/>
          </a:xfrm>
          <a:prstGeom prst="rect">
            <a:avLst/>
          </a:prstGeom>
        </p:spPr>
      </p:pic>
    </p:spTree>
    <p:extLst>
      <p:ext uri="{BB962C8B-B14F-4D97-AF65-F5344CB8AC3E}">
        <p14:creationId xmlns:p14="http://schemas.microsoft.com/office/powerpoint/2010/main" val="408578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DACAD2B-0D29-4733-A66D-D7DBE4B27FCC}"/>
              </a:ext>
            </a:extLst>
          </p:cNvPr>
          <p:cNvSpPr txBox="1"/>
          <p:nvPr/>
        </p:nvSpPr>
        <p:spPr>
          <a:xfrm>
            <a:off x="323528" y="476672"/>
            <a:ext cx="8280920" cy="6186309"/>
          </a:xfrm>
          <a:prstGeom prst="rect">
            <a:avLst/>
          </a:prstGeom>
          <a:noFill/>
        </p:spPr>
        <p:txBody>
          <a:bodyPr wrap="square">
            <a:spAutoFit/>
          </a:bodyPr>
          <a:lstStyle/>
          <a:p>
            <a:pPr marL="342900" indent="-342900">
              <a:buFont typeface="Arial" panose="020B0604020202020204" pitchFamily="34" charset="0"/>
              <a:buChar char="•"/>
            </a:pPr>
            <a:r>
              <a:rPr lang="it-IT" sz="2200" b="0" i="0" dirty="0">
                <a:effectLst/>
                <a:latin typeface="+mj-lt"/>
              </a:rPr>
              <a:t>Una letteratura crescente mette in dubbio la capacità del dollaro di mantenere il suo status di moneta di riserva a causa dei dubbi sulla capacità degli USA di ripagare il suo crescente debito estero.</a:t>
            </a:r>
          </a:p>
          <a:p>
            <a:pPr marL="342900" indent="-342900">
              <a:buFont typeface="Arial" panose="020B0604020202020204" pitchFamily="34" charset="0"/>
              <a:buChar char="•"/>
            </a:pPr>
            <a:endParaRPr lang="it-IT" sz="2200" dirty="0">
              <a:latin typeface="+mj-lt"/>
            </a:endParaRPr>
          </a:p>
          <a:p>
            <a:pPr marL="342900" indent="-342900">
              <a:buFont typeface="Arial" panose="020B0604020202020204" pitchFamily="34" charset="0"/>
              <a:buChar char="•"/>
            </a:pPr>
            <a:r>
              <a:rPr lang="it-IT" sz="2200" dirty="0">
                <a:latin typeface="+mj-lt"/>
              </a:rPr>
              <a:t>Se si guarda al presente, inoltre</a:t>
            </a:r>
            <a:r>
              <a:rPr lang="it-IT" sz="2200" b="0" i="0" dirty="0">
                <a:effectLst/>
                <a:latin typeface="+mj-lt"/>
              </a:rPr>
              <a:t>, alcune operazioni legate alla guerra in Ucraina, come il congelamento degli asset detenuti in dollari di individui ed entità russe e delle riserve in dollari della Banca Centrale Russa, potrebbero rappresentare un vulnus alla credibilità del dollaro come moneta di riserva.</a:t>
            </a:r>
          </a:p>
          <a:p>
            <a:pPr marL="342900" indent="-342900">
              <a:buFont typeface="Arial" panose="020B0604020202020204" pitchFamily="34" charset="0"/>
              <a:buChar char="•"/>
            </a:pPr>
            <a:endParaRPr lang="it-IT" sz="2200" dirty="0">
              <a:latin typeface="+mj-lt"/>
            </a:endParaRPr>
          </a:p>
          <a:p>
            <a:pPr marL="342900" indent="-342900">
              <a:buFont typeface="Arial" panose="020B0604020202020204" pitchFamily="34" charset="0"/>
              <a:buChar char="•"/>
            </a:pPr>
            <a:r>
              <a:rPr lang="it-IT" sz="2200" dirty="0">
                <a:latin typeface="+mj-lt"/>
              </a:rPr>
              <a:t>Per il futuro, considerata l’inarrestabile ascesa della Cina, è possibile ipotizzare che il renmimbi diventi la nuova valuta di riferimento del sistema globale.</a:t>
            </a:r>
          </a:p>
          <a:p>
            <a:pPr marL="342900" indent="-342900">
              <a:buFont typeface="Arial" panose="020B0604020202020204" pitchFamily="34" charset="0"/>
              <a:buChar char="•"/>
            </a:pPr>
            <a:endParaRPr lang="it-IT" sz="2200" dirty="0">
              <a:latin typeface="+mj-lt"/>
            </a:endParaRPr>
          </a:p>
          <a:p>
            <a:pPr marL="342900" indent="-342900">
              <a:buFont typeface="Arial" panose="020B0604020202020204" pitchFamily="34" charset="0"/>
              <a:buChar char="•"/>
            </a:pPr>
            <a:r>
              <a:rPr lang="it-IT" sz="2200" b="0" i="0" dirty="0">
                <a:effectLst/>
                <a:latin typeface="+mj-lt"/>
              </a:rPr>
              <a:t>Un’altra possibilità, auspicabile benché oggi appaia quanto mai improbabile, è l’approdo ad una soluzione cooperativa, in cui la moneta internazionale venga emessa e gestita da un’entità globale terza. </a:t>
            </a:r>
            <a:endParaRPr lang="it-IT" sz="2200" dirty="0">
              <a:latin typeface="+mj-lt"/>
            </a:endParaRPr>
          </a:p>
        </p:txBody>
      </p:sp>
    </p:spTree>
    <p:extLst>
      <p:ext uri="{BB962C8B-B14F-4D97-AF65-F5344CB8AC3E}">
        <p14:creationId xmlns:p14="http://schemas.microsoft.com/office/powerpoint/2010/main" val="307488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A9625E4-173F-9CC5-6556-9FD4147A70A8}"/>
              </a:ext>
            </a:extLst>
          </p:cNvPr>
          <p:cNvPicPr>
            <a:picLocks noChangeAspect="1"/>
          </p:cNvPicPr>
          <p:nvPr/>
        </p:nvPicPr>
        <p:blipFill>
          <a:blip r:embed="rId2"/>
          <a:stretch>
            <a:fillRect/>
          </a:stretch>
        </p:blipFill>
        <p:spPr>
          <a:xfrm>
            <a:off x="323528" y="620688"/>
            <a:ext cx="8653270" cy="5544616"/>
          </a:xfrm>
          <a:prstGeom prst="rect">
            <a:avLst/>
          </a:prstGeom>
        </p:spPr>
      </p:pic>
    </p:spTree>
    <p:extLst>
      <p:ext uri="{BB962C8B-B14F-4D97-AF65-F5344CB8AC3E}">
        <p14:creationId xmlns:p14="http://schemas.microsoft.com/office/powerpoint/2010/main" val="3640223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CEFB8A6-B01F-11E2-5D94-46D6FDD19F32}"/>
              </a:ext>
            </a:extLst>
          </p:cNvPr>
          <p:cNvPicPr>
            <a:picLocks noChangeAspect="1"/>
          </p:cNvPicPr>
          <p:nvPr/>
        </p:nvPicPr>
        <p:blipFill>
          <a:blip r:embed="rId2"/>
          <a:stretch>
            <a:fillRect/>
          </a:stretch>
        </p:blipFill>
        <p:spPr>
          <a:xfrm>
            <a:off x="799414" y="476672"/>
            <a:ext cx="7545172" cy="5688632"/>
          </a:xfrm>
          <a:prstGeom prst="rect">
            <a:avLst/>
          </a:prstGeom>
        </p:spPr>
      </p:pic>
    </p:spTree>
    <p:extLst>
      <p:ext uri="{BB962C8B-B14F-4D97-AF65-F5344CB8AC3E}">
        <p14:creationId xmlns:p14="http://schemas.microsoft.com/office/powerpoint/2010/main" val="1228069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5684" y="404664"/>
            <a:ext cx="6840760" cy="954107"/>
          </a:xfrm>
          <a:prstGeom prst="rect">
            <a:avLst/>
          </a:prstGeom>
          <a:noFill/>
        </p:spPr>
        <p:txBody>
          <a:bodyPr wrap="square" rtlCol="0">
            <a:spAutoFit/>
          </a:bodyPr>
          <a:lstStyle/>
          <a:p>
            <a:r>
              <a:rPr lang="it-IT" sz="3600" dirty="0">
                <a:solidFill>
                  <a:schemeClr val="tx2"/>
                </a:solidFill>
              </a:rPr>
              <a:t>Temi e percorsi di ricerca sul denaro</a:t>
            </a:r>
          </a:p>
          <a:p>
            <a:endParaRPr lang="it-IT" sz="2000" dirty="0"/>
          </a:p>
        </p:txBody>
      </p:sp>
      <p:sp>
        <p:nvSpPr>
          <p:cNvPr id="3" name="CasellaDiTesto 2"/>
          <p:cNvSpPr txBox="1"/>
          <p:nvPr/>
        </p:nvSpPr>
        <p:spPr>
          <a:xfrm>
            <a:off x="755576" y="1700808"/>
            <a:ext cx="7848872" cy="5570756"/>
          </a:xfrm>
          <a:prstGeom prst="rect">
            <a:avLst/>
          </a:prstGeom>
          <a:noFill/>
        </p:spPr>
        <p:txBody>
          <a:bodyPr wrap="square" rtlCol="0">
            <a:spAutoFit/>
          </a:bodyPr>
          <a:lstStyle/>
          <a:p>
            <a:pPr marL="285750" indent="-285750">
              <a:buFont typeface="Arial" panose="020B0604020202020204" pitchFamily="34" charset="0"/>
              <a:buChar char="•"/>
            </a:pPr>
            <a:r>
              <a:rPr lang="it-IT" sz="3200" dirty="0"/>
              <a:t>I problemi della moneta unica </a:t>
            </a:r>
          </a:p>
          <a:p>
            <a:pPr marL="285750" indent="-285750">
              <a:buFont typeface="Arial" panose="020B0604020202020204" pitchFamily="34" charset="0"/>
              <a:buChar char="•"/>
            </a:pPr>
            <a:endParaRPr lang="it-IT" sz="3200" dirty="0"/>
          </a:p>
          <a:p>
            <a:pPr marL="285750" indent="-285750">
              <a:buFont typeface="Arial" panose="020B0604020202020204" pitchFamily="34" charset="0"/>
              <a:buChar char="•"/>
            </a:pPr>
            <a:r>
              <a:rPr lang="it-IT" sz="3200" dirty="0"/>
              <a:t>Le criticità del sistema monetario ufficiale</a:t>
            </a:r>
          </a:p>
          <a:p>
            <a:pPr marL="285750" indent="-285750">
              <a:buFont typeface="Arial" panose="020B0604020202020204" pitchFamily="34" charset="0"/>
              <a:buChar char="•"/>
            </a:pPr>
            <a:endParaRPr lang="it-IT" sz="3200" dirty="0"/>
          </a:p>
          <a:p>
            <a:pPr marL="285750" indent="-285750">
              <a:buFont typeface="Arial" panose="020B0604020202020204" pitchFamily="34" charset="0"/>
              <a:buChar char="•"/>
            </a:pPr>
            <a:r>
              <a:rPr lang="it-IT" sz="3200" dirty="0"/>
              <a:t>Le monete complementari</a:t>
            </a:r>
          </a:p>
          <a:p>
            <a:pPr marL="285750" indent="-285750">
              <a:buFont typeface="Arial" panose="020B0604020202020204" pitchFamily="34" charset="0"/>
              <a:buChar char="•"/>
            </a:pPr>
            <a:endParaRPr lang="it-IT" sz="3200" dirty="0"/>
          </a:p>
          <a:p>
            <a:pPr marL="285750" indent="-285750">
              <a:buFont typeface="Arial" panose="020B0604020202020204" pitchFamily="34" charset="0"/>
              <a:buChar char="•"/>
            </a:pPr>
            <a:r>
              <a:rPr lang="it-IT" sz="3200" dirty="0"/>
              <a:t>Il fenomeno delle </a:t>
            </a:r>
            <a:r>
              <a:rPr lang="it-IT" sz="3200" dirty="0" err="1"/>
              <a:t>criptovalute</a:t>
            </a:r>
            <a:endParaRPr lang="it-IT" sz="3200" dirty="0"/>
          </a:p>
          <a:p>
            <a:endParaRPr lang="it-IT" sz="3200" dirty="0"/>
          </a:p>
          <a:p>
            <a:pPr marL="285750" indent="-285750">
              <a:buFont typeface="Arial" panose="020B0604020202020204" pitchFamily="34" charset="0"/>
              <a:buChar char="•"/>
            </a:pPr>
            <a:r>
              <a:rPr lang="it-IT" sz="3200" dirty="0"/>
              <a:t>Il dibattito sulla cash-</a:t>
            </a:r>
            <a:r>
              <a:rPr lang="it-IT" sz="3200" dirty="0" err="1"/>
              <a:t>less</a:t>
            </a:r>
            <a:r>
              <a:rPr lang="it-IT" sz="3200" dirty="0"/>
              <a:t> society</a:t>
            </a:r>
          </a:p>
          <a:p>
            <a:pPr marL="285750" indent="-285750">
              <a:buFont typeface="Arial" panose="020B0604020202020204" pitchFamily="34" charset="0"/>
              <a:buChar char="•"/>
            </a:pPr>
            <a:endParaRPr lang="it-IT" sz="3200" dirty="0"/>
          </a:p>
          <a:p>
            <a:endParaRPr lang="it-IT" dirty="0"/>
          </a:p>
          <a:p>
            <a:endParaRPr lang="it-IT" dirty="0"/>
          </a:p>
        </p:txBody>
      </p:sp>
    </p:spTree>
    <p:extLst>
      <p:ext uri="{BB962C8B-B14F-4D97-AF65-F5344CB8AC3E}">
        <p14:creationId xmlns:p14="http://schemas.microsoft.com/office/powerpoint/2010/main" val="239687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3408"/>
            <a:ext cx="9073008" cy="1429856"/>
          </a:xfrm>
        </p:spPr>
        <p:txBody>
          <a:bodyPr>
            <a:normAutofit/>
          </a:bodyPr>
          <a:lstStyle/>
          <a:p>
            <a:pPr algn="l"/>
            <a:r>
              <a:rPr lang="it-IT" sz="4000" dirty="0">
                <a:solidFill>
                  <a:schemeClr val="tx2"/>
                </a:solidFill>
              </a:rPr>
              <a:t>Alcune domande preliminari</a:t>
            </a:r>
            <a:endParaRPr lang="it-IT" dirty="0">
              <a:solidFill>
                <a:schemeClr val="tx2"/>
              </a:solidFill>
            </a:endParaRPr>
          </a:p>
        </p:txBody>
      </p:sp>
      <p:sp>
        <p:nvSpPr>
          <p:cNvPr id="3" name="Segnaposto contenuto 2"/>
          <p:cNvSpPr>
            <a:spLocks noGrp="1"/>
          </p:cNvSpPr>
          <p:nvPr>
            <p:ph idx="1"/>
          </p:nvPr>
        </p:nvSpPr>
        <p:spPr>
          <a:xfrm>
            <a:off x="457200" y="1052736"/>
            <a:ext cx="8229600" cy="5328592"/>
          </a:xfrm>
        </p:spPr>
        <p:txBody>
          <a:bodyPr>
            <a:normAutofit/>
          </a:bodyPr>
          <a:lstStyle/>
          <a:p>
            <a:r>
              <a:rPr lang="it-IT" sz="2400" dirty="0"/>
              <a:t>Che cos’è il denaro? </a:t>
            </a:r>
          </a:p>
          <a:p>
            <a:endParaRPr lang="it-IT" sz="2400" dirty="0"/>
          </a:p>
          <a:p>
            <a:r>
              <a:rPr lang="it-IT" sz="2400" dirty="0"/>
              <a:t>Che funzione ha il denaro?</a:t>
            </a:r>
          </a:p>
          <a:p>
            <a:endParaRPr lang="it-IT" sz="2400" dirty="0"/>
          </a:p>
          <a:p>
            <a:r>
              <a:rPr lang="it-IT" sz="2400" dirty="0"/>
              <a:t>Quali sono le origini del denaro?</a:t>
            </a:r>
          </a:p>
          <a:p>
            <a:endParaRPr lang="it-IT" sz="2400" dirty="0"/>
          </a:p>
          <a:p>
            <a:r>
              <a:rPr lang="it-IT" sz="2400" dirty="0"/>
              <a:t>Che differenza c’è tra denaro e moneta?</a:t>
            </a:r>
          </a:p>
          <a:p>
            <a:endParaRPr lang="it-IT" sz="2400" dirty="0"/>
          </a:p>
          <a:p>
            <a:r>
              <a:rPr lang="it-IT" sz="2400" dirty="0"/>
              <a:t>Che ruolo svolge il denaro all’interno di una economia capitalista?</a:t>
            </a:r>
          </a:p>
          <a:p>
            <a:endParaRPr lang="it-IT" sz="2400" dirty="0"/>
          </a:p>
          <a:p>
            <a:r>
              <a:rPr lang="it-IT" sz="2400" b="1" dirty="0"/>
              <a:t>Quali effetti sociali derivano dalla circolazione del denaro</a:t>
            </a:r>
            <a:r>
              <a:rPr lang="it-IT" sz="2400" dirty="0"/>
              <a:t>?</a:t>
            </a:r>
          </a:p>
        </p:txBody>
      </p:sp>
    </p:spTree>
    <p:extLst>
      <p:ext uri="{BB962C8B-B14F-4D97-AF65-F5344CB8AC3E}">
        <p14:creationId xmlns:p14="http://schemas.microsoft.com/office/powerpoint/2010/main" val="272799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700808"/>
            <a:ext cx="8229600" cy="4525963"/>
          </a:xfrm>
        </p:spPr>
        <p:txBody>
          <a:bodyPr>
            <a:normAutofit/>
          </a:bodyPr>
          <a:lstStyle/>
          <a:p>
            <a:r>
              <a:rPr lang="en-GB" sz="2400" dirty="0"/>
              <a:t>Mezzo di </a:t>
            </a:r>
            <a:r>
              <a:rPr lang="en-GB" sz="2400" dirty="0" err="1"/>
              <a:t>scambio</a:t>
            </a:r>
            <a:endParaRPr lang="en-GB" sz="2400" dirty="0"/>
          </a:p>
          <a:p>
            <a:pPr marL="0" indent="0">
              <a:buNone/>
            </a:pPr>
            <a:r>
              <a:rPr lang="en-GB" sz="2000" dirty="0" err="1"/>
              <a:t>Funge</a:t>
            </a:r>
            <a:r>
              <a:rPr lang="en-GB" sz="2000" dirty="0"/>
              <a:t> da </a:t>
            </a:r>
            <a:r>
              <a:rPr lang="en-GB" sz="2000" dirty="0" err="1"/>
              <a:t>strumento</a:t>
            </a:r>
            <a:r>
              <a:rPr lang="en-GB" sz="2000" dirty="0"/>
              <a:t> di </a:t>
            </a:r>
            <a:r>
              <a:rPr lang="en-GB" sz="2000" dirty="0" err="1"/>
              <a:t>pagamento</a:t>
            </a:r>
            <a:r>
              <a:rPr lang="en-GB" sz="2000" dirty="0"/>
              <a:t> </a:t>
            </a:r>
            <a:r>
              <a:rPr lang="en-GB" sz="2000" dirty="0" err="1"/>
              <a:t>nella</a:t>
            </a:r>
            <a:r>
              <a:rPr lang="en-GB" sz="2000" dirty="0"/>
              <a:t> </a:t>
            </a:r>
            <a:r>
              <a:rPr lang="en-GB" sz="2000" dirty="0" err="1"/>
              <a:t>compravendita</a:t>
            </a:r>
            <a:r>
              <a:rPr lang="en-GB" sz="2000" dirty="0"/>
              <a:t> di </a:t>
            </a:r>
            <a:r>
              <a:rPr lang="en-GB" sz="2000" dirty="0" err="1"/>
              <a:t>beni</a:t>
            </a:r>
            <a:r>
              <a:rPr lang="en-GB" sz="2000" dirty="0"/>
              <a:t> e </a:t>
            </a:r>
            <a:r>
              <a:rPr lang="en-GB" sz="2000" dirty="0" err="1"/>
              <a:t>servizi</a:t>
            </a:r>
            <a:endParaRPr lang="en-GB" sz="2000" dirty="0"/>
          </a:p>
          <a:p>
            <a:endParaRPr lang="en-GB" sz="2400" dirty="0"/>
          </a:p>
          <a:p>
            <a:r>
              <a:rPr lang="en-GB" sz="2400" dirty="0" err="1"/>
              <a:t>Unità</a:t>
            </a:r>
            <a:r>
              <a:rPr lang="en-GB" sz="2400" dirty="0"/>
              <a:t> di </a:t>
            </a:r>
            <a:r>
              <a:rPr lang="en-GB" sz="2400" dirty="0" err="1"/>
              <a:t>conto</a:t>
            </a:r>
            <a:endParaRPr lang="en-GB" sz="2400" dirty="0"/>
          </a:p>
          <a:p>
            <a:pPr marL="0" indent="0">
              <a:buNone/>
            </a:pPr>
            <a:r>
              <a:rPr lang="en-GB" sz="2000" dirty="0" err="1"/>
              <a:t>Funge</a:t>
            </a:r>
            <a:r>
              <a:rPr lang="en-GB" sz="2000" dirty="0"/>
              <a:t> da </a:t>
            </a:r>
            <a:r>
              <a:rPr lang="en-GB" sz="2000" dirty="0" err="1"/>
              <a:t>un’unità</a:t>
            </a:r>
            <a:r>
              <a:rPr lang="en-GB" sz="2000" dirty="0"/>
              <a:t> </a:t>
            </a:r>
            <a:r>
              <a:rPr lang="en-GB" sz="2000" dirty="0" err="1"/>
              <a:t>numerica</a:t>
            </a:r>
            <a:r>
              <a:rPr lang="en-GB" sz="2000" dirty="0"/>
              <a:t> standard </a:t>
            </a:r>
            <a:r>
              <a:rPr lang="en-GB" sz="2000" dirty="0" err="1"/>
              <a:t>che</a:t>
            </a:r>
            <a:r>
              <a:rPr lang="en-GB" sz="2000" dirty="0"/>
              <a:t> </a:t>
            </a:r>
            <a:r>
              <a:rPr lang="en-GB" sz="2000" dirty="0" err="1"/>
              <a:t>misura</a:t>
            </a:r>
            <a:r>
              <a:rPr lang="en-GB" sz="2000" dirty="0"/>
              <a:t> </a:t>
            </a:r>
            <a:r>
              <a:rPr lang="en-GB" sz="2000" dirty="0" err="1"/>
              <a:t>il</a:t>
            </a:r>
            <a:r>
              <a:rPr lang="en-GB" sz="2000" dirty="0"/>
              <a:t> </a:t>
            </a:r>
            <a:r>
              <a:rPr lang="en-GB" sz="2000" dirty="0" err="1"/>
              <a:t>valore</a:t>
            </a:r>
            <a:r>
              <a:rPr lang="en-GB" sz="2000" dirty="0"/>
              <a:t> di </a:t>
            </a:r>
            <a:r>
              <a:rPr lang="en-GB" sz="2000" dirty="0" err="1"/>
              <a:t>mercato</a:t>
            </a:r>
            <a:r>
              <a:rPr lang="en-GB" sz="2000" dirty="0"/>
              <a:t> di </a:t>
            </a:r>
            <a:r>
              <a:rPr lang="en-GB" sz="2000" dirty="0" err="1"/>
              <a:t>beni</a:t>
            </a:r>
            <a:r>
              <a:rPr lang="en-GB" sz="2000" dirty="0"/>
              <a:t> e </a:t>
            </a:r>
            <a:r>
              <a:rPr lang="en-GB" sz="2000" dirty="0" err="1"/>
              <a:t>servizi</a:t>
            </a:r>
            <a:r>
              <a:rPr lang="en-GB" sz="2000" dirty="0"/>
              <a:t>, </a:t>
            </a:r>
            <a:r>
              <a:rPr lang="en-GB" sz="2000" dirty="0" err="1"/>
              <a:t>rendendo</a:t>
            </a:r>
            <a:r>
              <a:rPr lang="en-GB" sz="2000" dirty="0"/>
              <a:t> </a:t>
            </a:r>
            <a:r>
              <a:rPr lang="en-GB" sz="2000" dirty="0" err="1"/>
              <a:t>possibili</a:t>
            </a:r>
            <a:r>
              <a:rPr lang="en-GB" sz="2000" dirty="0"/>
              <a:t> </a:t>
            </a:r>
            <a:r>
              <a:rPr lang="en-GB" sz="2000" dirty="0" err="1"/>
              <a:t>dei</a:t>
            </a:r>
            <a:r>
              <a:rPr lang="en-GB" sz="2000" dirty="0"/>
              <a:t> </a:t>
            </a:r>
            <a:r>
              <a:rPr lang="en-GB" sz="2000" dirty="0" err="1"/>
              <a:t>rapporti</a:t>
            </a:r>
            <a:r>
              <a:rPr lang="en-GB" sz="2000" dirty="0"/>
              <a:t> di </a:t>
            </a:r>
            <a:r>
              <a:rPr lang="en-GB" sz="2000" dirty="0" err="1"/>
              <a:t>scambio</a:t>
            </a:r>
            <a:r>
              <a:rPr lang="en-GB" sz="2000" dirty="0"/>
              <a:t> </a:t>
            </a:r>
            <a:r>
              <a:rPr lang="en-GB" sz="2000" dirty="0" err="1"/>
              <a:t>tra</a:t>
            </a:r>
            <a:r>
              <a:rPr lang="en-GB" sz="2000" dirty="0"/>
              <a:t> </a:t>
            </a:r>
            <a:r>
              <a:rPr lang="en-GB" sz="2000" dirty="0" err="1"/>
              <a:t>merci</a:t>
            </a:r>
            <a:r>
              <a:rPr lang="en-GB" sz="2000" dirty="0"/>
              <a:t> di </a:t>
            </a:r>
            <a:r>
              <a:rPr lang="en-GB" sz="2000" dirty="0" err="1"/>
              <a:t>natura</a:t>
            </a:r>
            <a:r>
              <a:rPr lang="en-GB" sz="2000" dirty="0"/>
              <a:t> </a:t>
            </a:r>
            <a:r>
              <a:rPr lang="en-GB" sz="2000" dirty="0" err="1"/>
              <a:t>diversa</a:t>
            </a:r>
            <a:r>
              <a:rPr lang="en-GB" sz="2000" dirty="0"/>
              <a:t> </a:t>
            </a:r>
          </a:p>
          <a:p>
            <a:endParaRPr lang="en-GB" sz="2400" dirty="0"/>
          </a:p>
          <a:p>
            <a:r>
              <a:rPr lang="en-GB" sz="2400" dirty="0" err="1"/>
              <a:t>Riserva</a:t>
            </a:r>
            <a:r>
              <a:rPr lang="en-GB" sz="2400" dirty="0"/>
              <a:t> di </a:t>
            </a:r>
            <a:r>
              <a:rPr lang="en-GB" sz="2400" dirty="0" err="1"/>
              <a:t>valore</a:t>
            </a:r>
            <a:endParaRPr lang="en-GB" sz="2400" dirty="0"/>
          </a:p>
          <a:p>
            <a:pPr marL="0" indent="0">
              <a:buNone/>
            </a:pPr>
            <a:r>
              <a:rPr lang="en-GB" sz="2000" dirty="0"/>
              <a:t>È un asset </a:t>
            </a:r>
            <a:r>
              <a:rPr lang="en-GB" sz="2000" dirty="0" err="1"/>
              <a:t>liquido</a:t>
            </a:r>
            <a:r>
              <a:rPr lang="en-GB" sz="2000" dirty="0"/>
              <a:t> </a:t>
            </a:r>
            <a:r>
              <a:rPr lang="en-GB" sz="2000" dirty="0" err="1"/>
              <a:t>che</a:t>
            </a:r>
            <a:r>
              <a:rPr lang="en-GB" sz="2000" dirty="0"/>
              <a:t> </a:t>
            </a:r>
            <a:r>
              <a:rPr lang="en-GB" sz="2000" dirty="0" err="1"/>
              <a:t>consente</a:t>
            </a:r>
            <a:r>
              <a:rPr lang="en-GB" sz="2000" dirty="0"/>
              <a:t> di </a:t>
            </a:r>
            <a:r>
              <a:rPr lang="en-GB" sz="2000" dirty="0" err="1"/>
              <a:t>conservare</a:t>
            </a:r>
            <a:r>
              <a:rPr lang="en-GB" sz="2000" dirty="0"/>
              <a:t> la </a:t>
            </a:r>
            <a:r>
              <a:rPr lang="en-GB" sz="2000" dirty="0" err="1"/>
              <a:t>ricchezza</a:t>
            </a:r>
            <a:r>
              <a:rPr lang="en-GB" sz="2000" dirty="0"/>
              <a:t> </a:t>
            </a:r>
            <a:r>
              <a:rPr lang="en-GB" sz="2000" dirty="0" err="1"/>
              <a:t>nel</a:t>
            </a:r>
            <a:r>
              <a:rPr lang="en-GB" sz="2000" dirty="0"/>
              <a:t> tempo</a:t>
            </a:r>
            <a:endParaRPr lang="it-IT" sz="2000" dirty="0"/>
          </a:p>
          <a:p>
            <a:endParaRPr lang="it-IT" dirty="0"/>
          </a:p>
        </p:txBody>
      </p:sp>
      <p:sp>
        <p:nvSpPr>
          <p:cNvPr id="5" name="CasellaDiTesto 4"/>
          <p:cNvSpPr txBox="1"/>
          <p:nvPr/>
        </p:nvSpPr>
        <p:spPr>
          <a:xfrm>
            <a:off x="543964" y="260648"/>
            <a:ext cx="5832648" cy="646331"/>
          </a:xfrm>
          <a:prstGeom prst="rect">
            <a:avLst/>
          </a:prstGeom>
          <a:noFill/>
        </p:spPr>
        <p:txBody>
          <a:bodyPr wrap="square" rtlCol="0">
            <a:spAutoFit/>
          </a:bodyPr>
          <a:lstStyle/>
          <a:p>
            <a:r>
              <a:rPr lang="it-IT" sz="3600" dirty="0">
                <a:solidFill>
                  <a:schemeClr val="tx2"/>
                </a:solidFill>
              </a:rPr>
              <a:t>Le funzioni della moneta</a:t>
            </a:r>
          </a:p>
        </p:txBody>
      </p:sp>
    </p:spTree>
    <p:extLst>
      <p:ext uri="{BB962C8B-B14F-4D97-AF65-F5344CB8AC3E}">
        <p14:creationId xmlns:p14="http://schemas.microsoft.com/office/powerpoint/2010/main" val="216352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16632"/>
            <a:ext cx="8229600" cy="1143000"/>
          </a:xfrm>
        </p:spPr>
        <p:txBody>
          <a:bodyPr>
            <a:normAutofit/>
          </a:bodyPr>
          <a:lstStyle/>
          <a:p>
            <a:pPr algn="l"/>
            <a:r>
              <a:rPr lang="it-IT" sz="3600" dirty="0">
                <a:solidFill>
                  <a:schemeClr val="tx2"/>
                </a:solidFill>
              </a:rPr>
              <a:t>Alcune possibili definizioni…</a:t>
            </a:r>
          </a:p>
        </p:txBody>
      </p:sp>
      <p:sp>
        <p:nvSpPr>
          <p:cNvPr id="3" name="Segnaposto contenuto 2"/>
          <p:cNvSpPr>
            <a:spLocks noGrp="1"/>
          </p:cNvSpPr>
          <p:nvPr>
            <p:ph idx="1"/>
          </p:nvPr>
        </p:nvSpPr>
        <p:spPr>
          <a:xfrm>
            <a:off x="467544" y="1639341"/>
            <a:ext cx="8229600" cy="4525963"/>
          </a:xfrm>
        </p:spPr>
        <p:txBody>
          <a:bodyPr>
            <a:normAutofit fontScale="70000" lnSpcReduction="20000"/>
          </a:bodyPr>
          <a:lstStyle/>
          <a:p>
            <a:r>
              <a:rPr lang="it-IT" dirty="0"/>
              <a:t>Per moneta s’intende tutto ciò che è generalmente accettato come mezzo di pagamento di beni e servizi e come strumento per l’estinzione di debiti (Bianchi)</a:t>
            </a:r>
          </a:p>
          <a:p>
            <a:endParaRPr lang="it-IT" dirty="0"/>
          </a:p>
          <a:p>
            <a:r>
              <a:rPr lang="it-IT" dirty="0"/>
              <a:t>Per quanto mi riguarda, io uso il termine moneta per includervi ogni cosa che passi di mano in mano come un mezzo di acquisto, senza per questo richiedere nessuna conoscenza specialistica o commerciale da parte di coloro che ne fanno uso (Marshall)  </a:t>
            </a:r>
          </a:p>
          <a:p>
            <a:endParaRPr lang="it-IT" dirty="0"/>
          </a:p>
          <a:p>
            <a:r>
              <a:rPr lang="it-IT" dirty="0"/>
              <a:t>È propriamente denaro ciò il cui uso è possibile solo attraverso una sua cessione (Kant)</a:t>
            </a:r>
          </a:p>
          <a:p>
            <a:endParaRPr lang="it-IT" dirty="0"/>
          </a:p>
          <a:p>
            <a:r>
              <a:rPr lang="it-IT" dirty="0"/>
              <a:t> Il denaro è un </a:t>
            </a:r>
            <a:r>
              <a:rPr lang="it-IT" b="1" dirty="0"/>
              <a:t>rapporto di debito e credito </a:t>
            </a:r>
            <a:r>
              <a:rPr lang="it-IT" dirty="0"/>
              <a:t>denominato in una unità di conto (</a:t>
            </a:r>
            <a:r>
              <a:rPr lang="it-IT" dirty="0" err="1"/>
              <a:t>Ingham</a:t>
            </a:r>
            <a:r>
              <a:rPr lang="it-IT" dirty="0"/>
              <a:t>)</a:t>
            </a:r>
          </a:p>
          <a:p>
            <a:endParaRPr lang="it-IT" dirty="0"/>
          </a:p>
        </p:txBody>
      </p:sp>
    </p:spTree>
    <p:extLst>
      <p:ext uri="{BB962C8B-B14F-4D97-AF65-F5344CB8AC3E}">
        <p14:creationId xmlns:p14="http://schemas.microsoft.com/office/powerpoint/2010/main" val="109041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891480"/>
            <a:ext cx="8604448" cy="6858000"/>
          </a:xfrm>
        </p:spPr>
        <p:txBody>
          <a:bodyPr>
            <a:normAutofit/>
          </a:bodyPr>
          <a:lstStyle/>
          <a:p>
            <a:pPr marL="0" indent="0" algn="ctr">
              <a:buNone/>
            </a:pPr>
            <a:r>
              <a:rPr lang="en-GB" sz="2800" dirty="0"/>
              <a:t>La </a:t>
            </a:r>
            <a:r>
              <a:rPr lang="en-GB" sz="2800" dirty="0" err="1"/>
              <a:t>moneta</a:t>
            </a:r>
            <a:r>
              <a:rPr lang="en-GB" sz="2800" dirty="0"/>
              <a:t> come </a:t>
            </a:r>
            <a:r>
              <a:rPr lang="en-GB" sz="2800" dirty="0" err="1"/>
              <a:t>velo</a:t>
            </a:r>
            <a:r>
              <a:rPr lang="en-GB" sz="2800" dirty="0"/>
              <a:t>. Come </a:t>
            </a:r>
            <a:r>
              <a:rPr lang="en-GB" sz="2800" dirty="0" err="1"/>
              <a:t>semplice</a:t>
            </a:r>
            <a:r>
              <a:rPr lang="en-GB" sz="2800" dirty="0"/>
              <a:t> e </a:t>
            </a:r>
            <a:r>
              <a:rPr lang="en-GB" sz="2800" dirty="0" err="1"/>
              <a:t>neutrale</a:t>
            </a:r>
            <a:r>
              <a:rPr lang="en-GB" sz="2800" dirty="0"/>
              <a:t> “</a:t>
            </a:r>
            <a:r>
              <a:rPr lang="en-GB" sz="2800" dirty="0" err="1"/>
              <a:t>lubrificatore</a:t>
            </a:r>
            <a:r>
              <a:rPr lang="en-GB" sz="2800" dirty="0"/>
              <a:t> </a:t>
            </a:r>
            <a:r>
              <a:rPr lang="en-GB" sz="2800" dirty="0" err="1"/>
              <a:t>degli</a:t>
            </a:r>
            <a:r>
              <a:rPr lang="en-GB" sz="2800" dirty="0"/>
              <a:t> </a:t>
            </a:r>
            <a:r>
              <a:rPr lang="en-GB" sz="2800" dirty="0" err="1"/>
              <a:t>scambi</a:t>
            </a:r>
            <a:r>
              <a:rPr lang="en-GB" sz="2800" dirty="0"/>
              <a:t>”, </a:t>
            </a:r>
            <a:r>
              <a:rPr lang="en-GB" sz="2800" dirty="0" err="1"/>
              <a:t>nato</a:t>
            </a:r>
            <a:r>
              <a:rPr lang="en-GB" sz="2800" dirty="0"/>
              <a:t> come </a:t>
            </a:r>
            <a:r>
              <a:rPr lang="en-GB" sz="2800" dirty="0" err="1"/>
              <a:t>innovazione</a:t>
            </a:r>
            <a:r>
              <a:rPr lang="en-GB" sz="2800" dirty="0"/>
              <a:t> </a:t>
            </a:r>
            <a:r>
              <a:rPr lang="en-GB" sz="2800" dirty="0" err="1"/>
              <a:t>che</a:t>
            </a:r>
            <a:r>
              <a:rPr lang="en-GB" sz="2800" dirty="0"/>
              <a:t> ha </a:t>
            </a:r>
            <a:r>
              <a:rPr lang="en-GB" sz="2800" dirty="0" err="1"/>
              <a:t>consentito</a:t>
            </a:r>
            <a:r>
              <a:rPr lang="en-GB" sz="2800" dirty="0"/>
              <a:t> di </a:t>
            </a:r>
            <a:r>
              <a:rPr lang="en-GB" sz="2800" dirty="0" err="1"/>
              <a:t>superare</a:t>
            </a:r>
            <a:r>
              <a:rPr lang="en-GB" sz="2800" dirty="0"/>
              <a:t> le </a:t>
            </a:r>
            <a:r>
              <a:rPr lang="en-GB" sz="2800" dirty="0" err="1"/>
              <a:t>criticità</a:t>
            </a:r>
            <a:r>
              <a:rPr lang="en-GB" sz="2800" dirty="0"/>
              <a:t> </a:t>
            </a:r>
            <a:r>
              <a:rPr lang="en-GB" sz="2800" dirty="0" err="1"/>
              <a:t>insite</a:t>
            </a:r>
            <a:r>
              <a:rPr lang="en-GB" sz="2800" dirty="0"/>
              <a:t> </a:t>
            </a:r>
            <a:r>
              <a:rPr lang="en-GB" sz="2800" dirty="0" err="1"/>
              <a:t>nel</a:t>
            </a:r>
            <a:r>
              <a:rPr lang="en-GB" sz="2800" dirty="0"/>
              <a:t> </a:t>
            </a:r>
            <a:r>
              <a:rPr lang="en-GB" sz="2800" dirty="0" err="1"/>
              <a:t>baratto</a:t>
            </a:r>
            <a:r>
              <a:rPr lang="en-GB" sz="2800" dirty="0"/>
              <a:t>. </a:t>
            </a:r>
          </a:p>
          <a:p>
            <a:pPr marL="0" indent="0" algn="ctr">
              <a:buNone/>
            </a:pPr>
            <a:endParaRPr lang="en-GB" sz="2800" dirty="0"/>
          </a:p>
          <a:p>
            <a:pPr marL="0" indent="0" algn="ctr">
              <a:buNone/>
            </a:pPr>
            <a:r>
              <a:rPr lang="en-GB" sz="2800" b="1" dirty="0">
                <a:solidFill>
                  <a:schemeClr val="tx2"/>
                </a:solidFill>
              </a:rPr>
              <a:t>VS</a:t>
            </a:r>
          </a:p>
          <a:p>
            <a:pPr marL="0" indent="0" algn="ctr">
              <a:buNone/>
            </a:pPr>
            <a:endParaRPr lang="en-GB" sz="2800" dirty="0"/>
          </a:p>
          <a:p>
            <a:pPr marL="0" indent="0" algn="ctr">
              <a:buNone/>
            </a:pPr>
            <a:r>
              <a:rPr lang="en-GB" sz="2800" dirty="0"/>
              <a:t>La </a:t>
            </a:r>
            <a:r>
              <a:rPr lang="en-GB" sz="2800" dirty="0" err="1"/>
              <a:t>moneta</a:t>
            </a:r>
            <a:r>
              <a:rPr lang="en-GB" sz="2800" dirty="0"/>
              <a:t> come </a:t>
            </a:r>
            <a:r>
              <a:rPr lang="en-GB" sz="2800" dirty="0" err="1"/>
              <a:t>frutto</a:t>
            </a:r>
            <a:r>
              <a:rPr lang="en-GB" sz="2800" dirty="0"/>
              <a:t> di un </a:t>
            </a:r>
            <a:r>
              <a:rPr lang="en-GB" sz="2800" dirty="0" err="1"/>
              <a:t>complesso</a:t>
            </a:r>
            <a:r>
              <a:rPr lang="en-GB" sz="2800" dirty="0"/>
              <a:t> </a:t>
            </a:r>
            <a:r>
              <a:rPr lang="en-GB" sz="2800" dirty="0" err="1"/>
              <a:t>processo</a:t>
            </a:r>
            <a:r>
              <a:rPr lang="en-GB" sz="2800" dirty="0"/>
              <a:t> di </a:t>
            </a:r>
            <a:r>
              <a:rPr lang="en-GB" sz="2800" dirty="0" err="1"/>
              <a:t>costruzione</a:t>
            </a:r>
            <a:r>
              <a:rPr lang="en-GB" sz="2800" dirty="0"/>
              <a:t> </a:t>
            </a:r>
            <a:r>
              <a:rPr lang="en-GB" sz="2800" dirty="0" err="1"/>
              <a:t>istituzionale</a:t>
            </a:r>
            <a:r>
              <a:rPr lang="en-GB" sz="2800" dirty="0"/>
              <a:t> – la cui </a:t>
            </a:r>
            <a:r>
              <a:rPr lang="en-GB" sz="2800" dirty="0" err="1"/>
              <a:t>diffusione</a:t>
            </a:r>
            <a:r>
              <a:rPr lang="en-GB" sz="2800" dirty="0"/>
              <a:t> è </a:t>
            </a:r>
            <a:r>
              <a:rPr lang="en-GB" sz="2800" dirty="0" err="1"/>
              <a:t>stata</a:t>
            </a:r>
            <a:r>
              <a:rPr lang="en-GB" sz="2800" dirty="0"/>
              <a:t> </a:t>
            </a:r>
            <a:r>
              <a:rPr lang="en-GB" sz="2800" dirty="0" err="1"/>
              <a:t>sospinta</a:t>
            </a:r>
            <a:r>
              <a:rPr lang="en-GB" sz="2800" dirty="0"/>
              <a:t> </a:t>
            </a:r>
            <a:r>
              <a:rPr lang="en-GB" sz="2800" dirty="0" err="1"/>
              <a:t>dalle</a:t>
            </a:r>
            <a:r>
              <a:rPr lang="en-GB" sz="2800" dirty="0"/>
              <a:t> </a:t>
            </a:r>
            <a:r>
              <a:rPr lang="en-GB" sz="2800" dirty="0" err="1"/>
              <a:t>autorità</a:t>
            </a:r>
            <a:r>
              <a:rPr lang="en-GB" sz="2800" dirty="0"/>
              <a:t> </a:t>
            </a:r>
            <a:r>
              <a:rPr lang="en-GB" sz="2800" dirty="0" err="1"/>
              <a:t>centrali</a:t>
            </a:r>
            <a:r>
              <a:rPr lang="en-GB" sz="2800" dirty="0"/>
              <a:t> – e come </a:t>
            </a:r>
            <a:r>
              <a:rPr lang="en-GB" sz="2800" dirty="0" err="1"/>
              <a:t>strumento</a:t>
            </a:r>
            <a:r>
              <a:rPr lang="en-GB" sz="2800" dirty="0"/>
              <a:t> </a:t>
            </a:r>
            <a:r>
              <a:rPr lang="en-GB" sz="2800" dirty="0" err="1"/>
              <a:t>che</a:t>
            </a:r>
            <a:r>
              <a:rPr lang="en-GB" sz="2800" dirty="0"/>
              <a:t> </a:t>
            </a:r>
            <a:r>
              <a:rPr lang="en-GB" sz="2800" dirty="0" err="1"/>
              <a:t>riflette</a:t>
            </a:r>
            <a:r>
              <a:rPr lang="en-GB" sz="2800" dirty="0"/>
              <a:t>, in primo </a:t>
            </a:r>
            <a:r>
              <a:rPr lang="en-GB" sz="2800" dirty="0" err="1"/>
              <a:t>luogo</a:t>
            </a:r>
            <a:r>
              <a:rPr lang="en-GB" sz="2800" dirty="0"/>
              <a:t>, un </a:t>
            </a:r>
            <a:r>
              <a:rPr lang="en-GB" sz="2800" dirty="0" err="1"/>
              <a:t>rapporto</a:t>
            </a:r>
            <a:r>
              <a:rPr lang="en-GB" sz="2800" dirty="0"/>
              <a:t> di </a:t>
            </a:r>
            <a:r>
              <a:rPr lang="en-GB" sz="2800" dirty="0" err="1"/>
              <a:t>credito</a:t>
            </a:r>
            <a:r>
              <a:rPr lang="en-GB" sz="2800" dirty="0"/>
              <a:t>/</a:t>
            </a:r>
            <a:r>
              <a:rPr lang="en-GB" sz="2800" dirty="0" err="1"/>
              <a:t>debito</a:t>
            </a:r>
            <a:r>
              <a:rPr lang="en-GB" sz="2800" dirty="0"/>
              <a:t>.</a:t>
            </a:r>
          </a:p>
        </p:txBody>
      </p:sp>
    </p:spTree>
    <p:extLst>
      <p:ext uri="{BB962C8B-B14F-4D97-AF65-F5344CB8AC3E}">
        <p14:creationId xmlns:p14="http://schemas.microsoft.com/office/powerpoint/2010/main" val="341702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446" y="-171400"/>
            <a:ext cx="8229600" cy="1143000"/>
          </a:xfrm>
        </p:spPr>
        <p:txBody>
          <a:bodyPr>
            <a:normAutofit/>
          </a:bodyPr>
          <a:lstStyle/>
          <a:p>
            <a:pPr algn="l"/>
            <a:r>
              <a:rPr lang="it-IT" sz="3600" dirty="0">
                <a:solidFill>
                  <a:schemeClr val="tx2"/>
                </a:solidFill>
              </a:rPr>
              <a:t>Le origini del denaro</a:t>
            </a:r>
          </a:p>
        </p:txBody>
      </p:sp>
      <p:sp>
        <p:nvSpPr>
          <p:cNvPr id="3" name="Segnaposto contenuto 2"/>
          <p:cNvSpPr>
            <a:spLocks noGrp="1"/>
          </p:cNvSpPr>
          <p:nvPr>
            <p:ph idx="1"/>
          </p:nvPr>
        </p:nvSpPr>
        <p:spPr>
          <a:xfrm>
            <a:off x="518864" y="836712"/>
            <a:ext cx="8229600" cy="4525963"/>
          </a:xfrm>
        </p:spPr>
        <p:txBody>
          <a:bodyPr>
            <a:noAutofit/>
          </a:bodyPr>
          <a:lstStyle/>
          <a:p>
            <a:pPr marL="0" indent="0">
              <a:buNone/>
            </a:pPr>
            <a:r>
              <a:rPr lang="it-IT" sz="1800" b="1" dirty="0"/>
              <a:t>Società primitive </a:t>
            </a:r>
          </a:p>
          <a:p>
            <a:pPr marL="0" indent="0">
              <a:buNone/>
            </a:pPr>
            <a:r>
              <a:rPr lang="it-IT" sz="1600" dirty="0"/>
              <a:t>Il mercato non esiste, ma vi è un sistema ben definito di obbligazioni e compensazioni all’interno di società egualitarie basate sul principio della reciprocità. I pagamenti sono in natura e non esistono metodi di tenuta dei conti.</a:t>
            </a:r>
          </a:p>
          <a:p>
            <a:pPr marL="0" indent="0">
              <a:buNone/>
            </a:pPr>
            <a:endParaRPr lang="it-IT" sz="1600" dirty="0"/>
          </a:p>
          <a:p>
            <a:pPr marL="0" indent="0">
              <a:buNone/>
            </a:pPr>
            <a:r>
              <a:rPr lang="it-IT" sz="1800" b="1" dirty="0"/>
              <a:t>Società arcaiche </a:t>
            </a:r>
          </a:p>
          <a:p>
            <a:pPr marL="0" indent="0">
              <a:buNone/>
            </a:pPr>
            <a:r>
              <a:rPr lang="it-IT" sz="1600" dirty="0"/>
              <a:t>Il mercato ha una funzione marginale che riguarda soprattutto le transazioni che avvengono verso l’esterno. Progressiva stratificazione delle società e nascita si strutture centrali, investite del potere di redistribuire le risorse e di far rispettare le obbligazioni. Nascita dei primi sistemi di tenuta di conti, dapprima utilizzati soltanto all’interno dei palazzi del potere, quindi, gradualmente, anche nelle transazioni private.</a:t>
            </a:r>
          </a:p>
          <a:p>
            <a:pPr marL="0" indent="0">
              <a:buNone/>
            </a:pPr>
            <a:endParaRPr lang="it-IT" sz="1600" dirty="0"/>
          </a:p>
          <a:p>
            <a:pPr marL="0" indent="0">
              <a:buNone/>
            </a:pPr>
            <a:r>
              <a:rPr lang="it-IT" sz="1800" b="1" dirty="0"/>
              <a:t>Società moderne</a:t>
            </a:r>
          </a:p>
          <a:p>
            <a:pPr marL="0" indent="0">
              <a:buNone/>
            </a:pPr>
            <a:r>
              <a:rPr lang="it-IT" sz="1600" dirty="0"/>
              <a:t>Espansione del mercato quale strumento di regolazione delle attività economiche. Diffusione di strumenti di registrazione dei debiti (di tenuta dei conti) trasferibili e negoziabili. Nascita delle fiere e dei sistemi di compensazione. Conio delle monete (in primo luogo come strumenti di pagamento per l’opera prestata da soldati e mercenari e , dunque, simbolo del debito dei governanti). Nascita degli stati, dei sistemi di tassazione e affinamento degli strumenti di coniatura.</a:t>
            </a:r>
          </a:p>
          <a:p>
            <a:pPr marL="0" indent="0">
              <a:buNone/>
            </a:pPr>
            <a:r>
              <a:rPr lang="it-IT" sz="1600" dirty="0"/>
              <a:t>Evoluzione del concetto di debito/credito in senso capitalistico.   </a:t>
            </a:r>
          </a:p>
          <a:p>
            <a:pPr marL="0" indent="0">
              <a:buNone/>
            </a:pPr>
            <a:r>
              <a:rPr lang="it-IT" sz="1600" dirty="0"/>
              <a:t> </a:t>
            </a:r>
          </a:p>
        </p:txBody>
      </p:sp>
    </p:spTree>
    <p:extLst>
      <p:ext uri="{BB962C8B-B14F-4D97-AF65-F5344CB8AC3E}">
        <p14:creationId xmlns:p14="http://schemas.microsoft.com/office/powerpoint/2010/main" val="173941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35676E-4A12-9669-0FD2-1B4D580908AE}"/>
              </a:ext>
            </a:extLst>
          </p:cNvPr>
          <p:cNvSpPr txBox="1"/>
          <p:nvPr/>
        </p:nvSpPr>
        <p:spPr>
          <a:xfrm>
            <a:off x="393358" y="940612"/>
            <a:ext cx="8357284" cy="5632311"/>
          </a:xfrm>
          <a:prstGeom prst="rect">
            <a:avLst/>
          </a:prstGeom>
          <a:noFill/>
        </p:spPr>
        <p:txBody>
          <a:bodyPr wrap="square">
            <a:spAutoFit/>
          </a:bodyPr>
          <a:lstStyle/>
          <a:p>
            <a:r>
              <a:rPr lang="it-IT" sz="2000" dirty="0">
                <a:solidFill>
                  <a:srgbClr val="333333"/>
                </a:solidFill>
                <a:latin typeface="+mj-lt"/>
              </a:rPr>
              <a:t>L</a:t>
            </a:r>
            <a:r>
              <a:rPr lang="it-IT" sz="2000" b="0" i="0" dirty="0">
                <a:solidFill>
                  <a:srgbClr val="333333"/>
                </a:solidFill>
                <a:effectLst/>
                <a:latin typeface="+mj-lt"/>
              </a:rPr>
              <a:t>a struttura di base dei sistemi monetari capitalistici è nata in Europa tra il XV ed il XVI secolo, gradualmente integrando reti bancarie private sorte spontaneamente nelle aree con economie più intense e sviluppate (come, ad esempio, Firenze, Genova, Venezia). L’integrazione aveva come suo centro operativo la compensazione, e la regolamentazione, dei pagamenti tra produttori e commercianti tramite la loro monetarizzazione in valuta fiduciaria di Stato.</a:t>
            </a:r>
          </a:p>
          <a:p>
            <a:endParaRPr lang="it-IT" sz="2000" dirty="0">
              <a:solidFill>
                <a:srgbClr val="333333"/>
              </a:solidFill>
              <a:latin typeface="+mj-lt"/>
            </a:endParaRPr>
          </a:p>
          <a:p>
            <a:r>
              <a:rPr lang="it-IT" sz="2000" b="0" i="0" dirty="0">
                <a:solidFill>
                  <a:srgbClr val="333333"/>
                </a:solidFill>
                <a:effectLst/>
                <a:latin typeface="+mj-lt"/>
              </a:rPr>
              <a:t>I banchieri (</a:t>
            </a:r>
            <a:r>
              <a:rPr lang="it-IT" sz="2000" dirty="0">
                <a:solidFill>
                  <a:srgbClr val="333333"/>
                </a:solidFill>
                <a:latin typeface="+mj-lt"/>
              </a:rPr>
              <a:t>innanzitutto italiani, poi olandesi e inglesi) </a:t>
            </a:r>
            <a:r>
              <a:rPr lang="it-IT" sz="2000" b="0" i="0" dirty="0">
                <a:solidFill>
                  <a:srgbClr val="333333"/>
                </a:solidFill>
                <a:effectLst/>
                <a:latin typeface="+mj-lt"/>
              </a:rPr>
              <a:t>fungevano da intermediari nei commerci di lunga distanza che collegavano le Americhe e l’asia all'Europa, oltre che da finanziatori delle campagne militari dei sovrani europei. </a:t>
            </a:r>
          </a:p>
          <a:p>
            <a:endParaRPr lang="it-IT" sz="2000" dirty="0">
              <a:solidFill>
                <a:srgbClr val="333333"/>
              </a:solidFill>
              <a:latin typeface="+mj-lt"/>
            </a:endParaRPr>
          </a:p>
          <a:p>
            <a:r>
              <a:rPr lang="it-IT" sz="2000" dirty="0">
                <a:solidFill>
                  <a:srgbClr val="333333"/>
                </a:solidFill>
                <a:latin typeface="+mj-lt"/>
              </a:rPr>
              <a:t>Con la creazione della banca d’Inghilterra (fondata nel 1694, inizialmente come consorzio di banchieri privati, con l’obiettivo finanziare la corona nella guerra dei nove anni conto la Francia) nasce la prima grande istituzione monetaria moderna. Questo evento avrà un importanza fondamentale nel favorire l’ascesa dell’Inghilterra quale nuovo centro nevralgico del capitalismo globale.</a:t>
            </a:r>
            <a:endParaRPr lang="it-IT" sz="2000" dirty="0">
              <a:latin typeface="+mj-lt"/>
            </a:endParaRPr>
          </a:p>
        </p:txBody>
      </p:sp>
      <p:sp>
        <p:nvSpPr>
          <p:cNvPr id="2" name="CasellaDiTesto 1">
            <a:extLst>
              <a:ext uri="{FF2B5EF4-FFF2-40B4-BE49-F238E27FC236}">
                <a16:creationId xmlns:a16="http://schemas.microsoft.com/office/drawing/2014/main" id="{EF1345D5-F83C-750B-3182-92FB7ECB76D6}"/>
              </a:ext>
            </a:extLst>
          </p:cNvPr>
          <p:cNvSpPr txBox="1"/>
          <p:nvPr/>
        </p:nvSpPr>
        <p:spPr>
          <a:xfrm>
            <a:off x="369787" y="188640"/>
            <a:ext cx="6552728" cy="523220"/>
          </a:xfrm>
          <a:prstGeom prst="rect">
            <a:avLst/>
          </a:prstGeom>
          <a:noFill/>
        </p:spPr>
        <p:txBody>
          <a:bodyPr wrap="square" rtlCol="0">
            <a:spAutoFit/>
          </a:bodyPr>
          <a:lstStyle/>
          <a:p>
            <a:r>
              <a:rPr lang="it-IT" sz="2800" dirty="0">
                <a:solidFill>
                  <a:schemeClr val="tx2"/>
                </a:solidFill>
              </a:rPr>
              <a:t>Le istituzioni monetarie del capitalismo</a:t>
            </a:r>
          </a:p>
        </p:txBody>
      </p:sp>
    </p:spTree>
    <p:extLst>
      <p:ext uri="{BB962C8B-B14F-4D97-AF65-F5344CB8AC3E}">
        <p14:creationId xmlns:p14="http://schemas.microsoft.com/office/powerpoint/2010/main" val="76984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424936" cy="5256584"/>
          </a:xfrm>
        </p:spPr>
        <p:txBody>
          <a:bodyPr>
            <a:normAutofit fontScale="25000" lnSpcReduction="20000"/>
          </a:bodyPr>
          <a:lstStyle/>
          <a:p>
            <a:pPr marL="0" indent="0" algn="just">
              <a:buNone/>
            </a:pPr>
            <a:r>
              <a:rPr lang="it-IT" sz="6400" dirty="0">
                <a:solidFill>
                  <a:schemeClr val="tx2"/>
                </a:solidFill>
              </a:rPr>
              <a:t>Scheda di approfondimento sul denaro e l’usura nella civiltà cristiana medioevale</a:t>
            </a:r>
          </a:p>
          <a:p>
            <a:pPr marL="0" indent="0" algn="just">
              <a:buNone/>
            </a:pPr>
            <a:r>
              <a:rPr lang="it-IT" sz="5600" dirty="0"/>
              <a:t>A partire da: </a:t>
            </a:r>
            <a:r>
              <a:rPr lang="it-IT" sz="6000" dirty="0"/>
              <a:t>Zamagni S., </a:t>
            </a:r>
            <a:r>
              <a:rPr lang="it-IT" sz="6000" i="1" dirty="0"/>
              <a:t>Avarizia. La passione dell’avere</a:t>
            </a:r>
            <a:r>
              <a:rPr lang="it-IT" sz="6000" dirty="0"/>
              <a:t>, il Mulino, Bologna 2009.</a:t>
            </a:r>
          </a:p>
          <a:p>
            <a:pPr marL="0" indent="0" algn="just">
              <a:buNone/>
            </a:pPr>
            <a:endParaRPr lang="it-IT" sz="6000" dirty="0"/>
          </a:p>
          <a:p>
            <a:pPr marL="0" indent="0" algn="just">
              <a:buNone/>
            </a:pPr>
            <a:endParaRPr lang="it-IT" sz="5600" dirty="0"/>
          </a:p>
          <a:p>
            <a:pPr marL="0" indent="0" algn="just">
              <a:buNone/>
            </a:pPr>
            <a:r>
              <a:rPr lang="it-IT" sz="5600" dirty="0"/>
              <a:t>Nella concezione scolastica-aristotelica vigente nella civiltà cristiana medioevale, l’accumulazione della ricchezza fine a se stessa viene considerata come qualcosa di moralmente riprovevole. Lo stesso denaro è considerato alla stregua di un elemento demoniaco (come lo sterco del diavolo). Effettuare prestiti a interesse equivale ad uccidere, poiché rappresenta il furto di qualcosa, vale a dire il tempo, che appartiene a Dio. «Usuraio è chi miete là dove non ha seminato». L’usura scardina la visione di una società fondata sulla </a:t>
            </a:r>
            <a:r>
              <a:rPr lang="it-IT" sz="5600" i="1" dirty="0" err="1"/>
              <a:t>caritas</a:t>
            </a:r>
            <a:r>
              <a:rPr lang="it-IT" sz="5600" i="1" dirty="0"/>
              <a:t> </a:t>
            </a:r>
            <a:r>
              <a:rPr lang="it-IT" sz="5600" dirty="0"/>
              <a:t>(amore disinteressato verso Dio e verso il prossimo) nella quale il principio regolativo è la comunione dei beni. </a:t>
            </a:r>
          </a:p>
          <a:p>
            <a:pPr marL="0" indent="0" algn="just">
              <a:buNone/>
            </a:pPr>
            <a:r>
              <a:rPr lang="it-IT" sz="5600" dirty="0"/>
              <a:t>«Cercare il superfluo è inefficiente, prima ancora che immorale, poiché irrilevante rispetto al perseguimento delle virtù che costituiscono l’autentica fioritura umana (</a:t>
            </a:r>
            <a:r>
              <a:rPr lang="it-IT" sz="5600" dirty="0" err="1"/>
              <a:t>eudamonia</a:t>
            </a:r>
            <a:r>
              <a:rPr lang="it-IT" sz="5600" dirty="0"/>
              <a:t>)». L’usuraio pecca di avarizia, un peccato ancora più grande rispetto a quello della superbia che contraddistingue i signori. L’avaro per eccellenza è il mercante, il quale «distoglie l’uomo dal perseguimento del suo vero fine che è la ricerca di Dio attraverso l’</a:t>
            </a:r>
            <a:r>
              <a:rPr lang="it-IT" sz="5600" i="1" dirty="0" err="1"/>
              <a:t>otium</a:t>
            </a:r>
            <a:r>
              <a:rPr lang="it-IT" sz="5600" dirty="0"/>
              <a:t>. […] [Egli] cerca di trasformare il mondo nel senso di rendere possibile, con le sue pratiche, il soddisfacimento di bisogni non necessari e dunque superflui. […] [Ed] una organizzazione sociale che consente che si possano soddisfare anche bisogni superflui è una organizzazione che rompe l’unitarietà della </a:t>
            </a:r>
            <a:r>
              <a:rPr lang="it-IT" sz="5600" i="1" dirty="0" err="1"/>
              <a:t>societas</a:t>
            </a:r>
            <a:r>
              <a:rPr lang="it-IT" sz="5600" i="1" dirty="0"/>
              <a:t> </a:t>
            </a:r>
            <a:r>
              <a:rPr lang="it-IT" sz="5600" i="1" dirty="0" err="1"/>
              <a:t>fidelium</a:t>
            </a:r>
            <a:r>
              <a:rPr lang="it-IT" sz="5600" i="1" dirty="0"/>
              <a:t> </a:t>
            </a:r>
            <a:r>
              <a:rPr lang="it-IT" sz="5600" dirty="0"/>
              <a:t>concedendo troppo spazio agli </a:t>
            </a:r>
            <a:r>
              <a:rPr lang="it-IT" sz="5600" i="1" dirty="0" err="1"/>
              <a:t>amatores</a:t>
            </a:r>
            <a:r>
              <a:rPr lang="it-IT" sz="5600" i="1" dirty="0"/>
              <a:t> mundi». </a:t>
            </a:r>
          </a:p>
          <a:p>
            <a:pPr marL="0" indent="0" algn="just">
              <a:buNone/>
            </a:pPr>
            <a:r>
              <a:rPr lang="it-IT" sz="5600" dirty="0"/>
              <a:t>Cionondimeno, già a partire dagli stravolgimenti causati dalla «rivoluzione commerciale» del «lungo XII secolo», e in modo ancora più deciso dalla fine del XIV secolo in poi, comincia ad emergere uno iato tra la posizione della Chiesa e quella dei soggetti economici emergenti. Ne deriva un acceso dibattito giuridico e teologico sulle nozioni di «beni necessari/superflui» e di «interesse». Si fa strada l’idea in base alla quale i bisogni materiali non sono saziabili, poiché il soddisfacimento dei bisogni presenti pone le basi per l’aumento di quelli futuri («meccanismo delle aspettative crescenti»). Sbagliato, dunque, non è più il fine (migliorare il proprio standard di vita), bensì il metodo. L’erroneità del comportamento avaro si manifesta al livello della ragione strumentale, non già di quella pratica. Nelle dispute teologiche dell’epoca inizia inoltre a farsi strada la distinzione tra «interesse legittimo» e «guadagno disonesto», così come tra prestito finalizzato al consumo e prestito per l’investimento. L’usura si manifesta quando si presta semplice denaro; l’interesse quando si presta un capitale [Pietro di Giovanni Olivi (1247 -1298)]. In questo quadro nascono i primi Monti di Pietà (Perugia 1462), veri e propri istituti di credito di cui oratori quali Bernardino da Feltre (1439-1494) arrivano a sostenere la superiorità rispetto all’elemosina nella lotta contro la miseria. Infine, iniziano ad emergere una serie di argomentazioni a favore dell’utilità sociale della ricchezza (Leon Battista Alberti, Poggio Bracciolini, Leonardo Bruni, Francesco Guicciardini).</a:t>
            </a:r>
          </a:p>
          <a:p>
            <a:pPr marL="0" indent="0" algn="just">
              <a:buNone/>
            </a:pPr>
            <a:endParaRPr lang="it-IT" sz="5600" dirty="0"/>
          </a:p>
          <a:p>
            <a:endParaRPr lang="it-IT" sz="2400" dirty="0"/>
          </a:p>
          <a:p>
            <a:pPr marL="0" indent="0">
              <a:buNone/>
            </a:pPr>
            <a:endParaRPr lang="it-IT" sz="2400" dirty="0"/>
          </a:p>
          <a:p>
            <a:pPr marL="0" indent="0">
              <a:buNone/>
            </a:pPr>
            <a:endParaRPr lang="it-IT" sz="2400" dirty="0"/>
          </a:p>
          <a:p>
            <a:pPr marL="0" indent="0">
              <a:buNone/>
            </a:pPr>
            <a:endParaRPr lang="it-IT" sz="2400" dirty="0"/>
          </a:p>
          <a:p>
            <a:pPr marL="0" indent="0">
              <a:buNone/>
            </a:pPr>
            <a:r>
              <a:rPr lang="it-IT" dirty="0"/>
              <a:t> </a:t>
            </a:r>
          </a:p>
          <a:p>
            <a:endParaRPr lang="it-IT" dirty="0"/>
          </a:p>
        </p:txBody>
      </p:sp>
    </p:spTree>
    <p:extLst>
      <p:ext uri="{BB962C8B-B14F-4D97-AF65-F5344CB8AC3E}">
        <p14:creationId xmlns:p14="http://schemas.microsoft.com/office/powerpoint/2010/main" val="13841925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2936</TotalTime>
  <Words>2694</Words>
  <Application>Microsoft Office PowerPoint</Application>
  <PresentationFormat>Presentazione su schermo (4:3)</PresentationFormat>
  <Paragraphs>159</Paragraphs>
  <Slides>29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29</vt:i4>
      </vt:variant>
    </vt:vector>
  </HeadingPairs>
  <TitlesOfParts>
    <vt:vector size="32" baseType="lpstr">
      <vt:lpstr>Arial</vt:lpstr>
      <vt:lpstr>Calibri</vt:lpstr>
      <vt:lpstr>Tema di Office</vt:lpstr>
      <vt:lpstr>3. Il denaro</vt:lpstr>
      <vt:lpstr>Presentazione standard di PowerPoint</vt:lpstr>
      <vt:lpstr>Alcune domande preliminari</vt:lpstr>
      <vt:lpstr>Presentazione standard di PowerPoint</vt:lpstr>
      <vt:lpstr>Alcune possibili definizioni…</vt:lpstr>
      <vt:lpstr>Presentazione standard di PowerPoint</vt:lpstr>
      <vt:lpstr>Le origini del denaro</vt:lpstr>
      <vt:lpstr>Presentazione standard di PowerPoint</vt:lpstr>
      <vt:lpstr>Presentazione standard di PowerPoint</vt:lpstr>
      <vt:lpstr>Presentazione standard di PowerPoint</vt:lpstr>
      <vt:lpstr>Presentazione standard di PowerPoint</vt:lpstr>
      <vt:lpstr>Presentazione standard di PowerPoint</vt:lpstr>
      <vt:lpstr>J. M. KEYNES, Teoria generale dell’occupazione dell’interesse e della moneta, Cap. 23</vt:lpstr>
      <vt:lpstr> Il denaro come credito (Graziani) </vt:lpstr>
      <vt:lpstr>Presentazione standard di PowerPoint</vt:lpstr>
      <vt:lpstr>Presentazione standard di PowerPoint</vt:lpstr>
      <vt:lpstr>Georg Simmel (1858 – 1918)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Il denaro</dc:title>
  <dc:creator>marco fama</dc:creator>
  <cp:lastModifiedBy>marco fama</cp:lastModifiedBy>
  <cp:revision>75</cp:revision>
  <dcterms:created xsi:type="dcterms:W3CDTF">2017-09-11T07:56:00Z</dcterms:created>
  <dcterms:modified xsi:type="dcterms:W3CDTF">2022-10-13T07:39:51Z</dcterms:modified>
</cp:coreProperties>
</file>