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310" r:id="rId4"/>
    <p:sldId id="258" r:id="rId5"/>
    <p:sldId id="267" r:id="rId6"/>
    <p:sldId id="257" r:id="rId7"/>
    <p:sldId id="259" r:id="rId8"/>
    <p:sldId id="260" r:id="rId9"/>
    <p:sldId id="290" r:id="rId10"/>
    <p:sldId id="291" r:id="rId11"/>
    <p:sldId id="280" r:id="rId12"/>
    <p:sldId id="281" r:id="rId13"/>
    <p:sldId id="293" r:id="rId14"/>
    <p:sldId id="282" r:id="rId15"/>
    <p:sldId id="301" r:id="rId16"/>
    <p:sldId id="300" r:id="rId17"/>
    <p:sldId id="283" r:id="rId18"/>
    <p:sldId id="284" r:id="rId19"/>
    <p:sldId id="312" r:id="rId20"/>
    <p:sldId id="286" r:id="rId21"/>
    <p:sldId id="287" r:id="rId22"/>
    <p:sldId id="292" r:id="rId23"/>
    <p:sldId id="298" r:id="rId24"/>
    <p:sldId id="305" r:id="rId25"/>
    <p:sldId id="302" r:id="rId26"/>
    <p:sldId id="296" r:id="rId27"/>
    <p:sldId id="285" r:id="rId28"/>
    <p:sldId id="297" r:id="rId29"/>
    <p:sldId id="303" r:id="rId30"/>
    <p:sldId id="306" r:id="rId31"/>
    <p:sldId id="313" r:id="rId32"/>
    <p:sldId id="314" r:id="rId33"/>
    <p:sldId id="308" r:id="rId34"/>
    <p:sldId id="307" r:id="rId35"/>
    <p:sldId id="309" r:id="rId36"/>
    <p:sldId id="315"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92CFE6-1C04-446B-89AC-EF148167CB5F}"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234538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92CFE6-1C04-446B-89AC-EF148167CB5F}"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416658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92CFE6-1C04-446B-89AC-EF148167CB5F}"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228902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92CFE6-1C04-446B-89AC-EF148167CB5F}"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303365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892CFE6-1C04-446B-89AC-EF148167CB5F}" type="datetimeFigureOut">
              <a:rPr lang="it-IT" smtClean="0"/>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327046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892CFE6-1C04-446B-89AC-EF148167CB5F}"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31886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892CFE6-1C04-446B-89AC-EF148167CB5F}" type="datetimeFigureOut">
              <a:rPr lang="it-IT" smtClean="0"/>
              <a:t>10/10/2022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160936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892CFE6-1C04-446B-89AC-EF148167CB5F}" type="datetimeFigureOut">
              <a:rPr lang="it-IT" smtClean="0"/>
              <a:t>10/10/2022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342968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892CFE6-1C04-446B-89AC-EF148167CB5F}" type="datetimeFigureOut">
              <a:rPr lang="it-IT" smtClean="0"/>
              <a:t>10/10/2022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340370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892CFE6-1C04-446B-89AC-EF148167CB5F}"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1387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892CFE6-1C04-446B-89AC-EF148167CB5F}" type="datetimeFigureOut">
              <a:rPr lang="it-IT" smtClean="0"/>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C264C-DCBE-40B0-8D99-02D2DCA18040}" type="slidenum">
              <a:rPr lang="it-IT" smtClean="0"/>
              <a:t>‹N›</a:t>
            </a:fld>
            <a:endParaRPr lang="it-IT"/>
          </a:p>
        </p:txBody>
      </p:sp>
    </p:spTree>
    <p:extLst>
      <p:ext uri="{BB962C8B-B14F-4D97-AF65-F5344CB8AC3E}">
        <p14:creationId xmlns:p14="http://schemas.microsoft.com/office/powerpoint/2010/main" val="6741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CFE6-1C04-446B-89AC-EF148167CB5F}" type="datetimeFigureOut">
              <a:rPr lang="it-IT" smtClean="0"/>
              <a:t>10/10/2022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264C-DCBE-40B0-8D99-02D2DCA18040}" type="slidenum">
              <a:rPr lang="it-IT" smtClean="0"/>
              <a:t>‹N›</a:t>
            </a:fld>
            <a:endParaRPr lang="it-IT"/>
          </a:p>
        </p:txBody>
      </p:sp>
    </p:spTree>
    <p:extLst>
      <p:ext uri="{BB962C8B-B14F-4D97-AF65-F5344CB8AC3E}">
        <p14:creationId xmlns:p14="http://schemas.microsoft.com/office/powerpoint/2010/main" val="383444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9810" y="1519326"/>
            <a:ext cx="8588372" cy="1938992"/>
          </a:xfrm>
          <a:prstGeom prst="rect">
            <a:avLst/>
          </a:prstGeom>
          <a:noFill/>
        </p:spPr>
        <p:txBody>
          <a:bodyPr wrap="square" rtlCol="0">
            <a:spAutoFit/>
          </a:bodyPr>
          <a:lstStyle/>
          <a:p>
            <a:r>
              <a:rPr lang="it-IT" sz="6000" b="1" dirty="0">
                <a:solidFill>
                  <a:srgbClr val="002060"/>
                </a:solidFill>
              </a:rPr>
              <a:t>2. Karl Marx e la critica dell’economia politica</a:t>
            </a:r>
          </a:p>
        </p:txBody>
      </p:sp>
      <p:sp>
        <p:nvSpPr>
          <p:cNvPr id="3" name="CasellaDiTesto 2"/>
          <p:cNvSpPr txBox="1"/>
          <p:nvPr/>
        </p:nvSpPr>
        <p:spPr>
          <a:xfrm>
            <a:off x="1109810" y="4792893"/>
            <a:ext cx="7850909" cy="1046440"/>
          </a:xfrm>
          <a:prstGeom prst="rect">
            <a:avLst/>
          </a:prstGeom>
          <a:noFill/>
        </p:spPr>
        <p:txBody>
          <a:bodyPr wrap="square" rtlCol="0">
            <a:spAutoFit/>
          </a:bodyPr>
          <a:lstStyle/>
          <a:p>
            <a:r>
              <a:rPr lang="it-IT" sz="2000" dirty="0"/>
              <a:t>Corso di Sociologia </a:t>
            </a:r>
            <a:r>
              <a:rPr lang="it-IT" sz="2000"/>
              <a:t>Economia, </a:t>
            </a:r>
            <a:r>
              <a:rPr lang="it-IT" sz="2000" dirty="0"/>
              <a:t>15 novembre 2019</a:t>
            </a:r>
          </a:p>
          <a:p>
            <a:endParaRPr lang="it-IT" dirty="0"/>
          </a:p>
          <a:p>
            <a:r>
              <a:rPr lang="it-IT" sz="2400" dirty="0">
                <a:solidFill>
                  <a:schemeClr val="tx2"/>
                </a:solidFill>
              </a:rPr>
              <a:t>MARCO FAMA, Università di Bergamo</a:t>
            </a:r>
          </a:p>
        </p:txBody>
      </p:sp>
    </p:spTree>
    <p:extLst>
      <p:ext uri="{BB962C8B-B14F-4D97-AF65-F5344CB8AC3E}">
        <p14:creationId xmlns:p14="http://schemas.microsoft.com/office/powerpoint/2010/main" val="46458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237672" y="1443795"/>
            <a:ext cx="9301020" cy="4154984"/>
          </a:xfrm>
          <a:prstGeom prst="rect">
            <a:avLst/>
          </a:prstGeom>
        </p:spPr>
        <p:txBody>
          <a:bodyPr wrap="square">
            <a:spAutoFit/>
          </a:bodyPr>
          <a:lstStyle/>
          <a:p>
            <a:pPr algn="just">
              <a:spcAft>
                <a:spcPts val="0"/>
              </a:spcAft>
            </a:pPr>
            <a:r>
              <a:rPr lang="it-IT" sz="2400" dirty="0">
                <a:latin typeface="Calibri" panose="020F0502020204030204" pitchFamily="34" charset="0"/>
                <a:ea typeface="Calibri" panose="020F0502020204030204" pitchFamily="34" charset="0"/>
                <a:cs typeface="Times New Roman" panose="02020603050405020304" pitchFamily="18" charset="0"/>
              </a:rPr>
              <a:t>L’abolizione dell’assistenza, dei sussidi, dei minimi salariali non fanno che riflettere l’emergere di questa nuova razionalità di governo. Il metodo più indicato di amministrare la </a:t>
            </a:r>
            <a:r>
              <a:rPr lang="it-IT" sz="2400" i="1" dirty="0">
                <a:latin typeface="Calibri" panose="020F0502020204030204" pitchFamily="34" charset="0"/>
                <a:ea typeface="Calibri" panose="020F0502020204030204" pitchFamily="34" charset="0"/>
                <a:cs typeface="Times New Roman" panose="02020603050405020304" pitchFamily="18" charset="0"/>
              </a:rPr>
              <a:t>povertà</a:t>
            </a:r>
            <a:r>
              <a:rPr lang="it-IT" sz="2400" dirty="0">
                <a:latin typeface="Calibri" panose="020F0502020204030204" pitchFamily="34" charset="0"/>
                <a:ea typeface="Calibri" panose="020F0502020204030204" pitchFamily="34" charset="0"/>
                <a:cs typeface="Times New Roman" panose="02020603050405020304" pitchFamily="18" charset="0"/>
              </a:rPr>
              <a:t>, ormai intesa come un qualcosa di naturale, è infatti quello “di non fare nulla” o, al più, di controllarne la diffusione in modo che si attesti su dei livelli ottimali rispetto a quelle che sono le esigenze del mercato. Il lavoro, considerato come una merce, deve trovare il proprio prezzo sul mercato. Se la fame si dimostra “necessaria e sufficiente” a spingere gli uomini a lavorare, l’assistenza di tipo elisabettiano deve essere abbandonata posto che può rivelarsi addirittura dannosa. Il diritto alla sopravvivenza, in sintesi, dovrà cedere il passo al dovere di conquistarsi un </a:t>
            </a:r>
            <a:r>
              <a:rPr lang="it-IT" sz="2400" b="1" dirty="0">
                <a:latin typeface="Calibri" panose="020F0502020204030204" pitchFamily="34" charset="0"/>
                <a:ea typeface="Calibri" panose="020F0502020204030204" pitchFamily="34" charset="0"/>
                <a:cs typeface="Times New Roman" panose="02020603050405020304" pitchFamily="18" charset="0"/>
              </a:rPr>
              <a:t>salario.</a:t>
            </a:r>
          </a:p>
        </p:txBody>
      </p:sp>
    </p:spTree>
    <p:extLst>
      <p:ext uri="{BB962C8B-B14F-4D97-AF65-F5344CB8AC3E}">
        <p14:creationId xmlns:p14="http://schemas.microsoft.com/office/powerpoint/2010/main" val="59381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231" y="1099560"/>
            <a:ext cx="10956636" cy="5929745"/>
          </a:xfrm>
        </p:spPr>
        <p:txBody>
          <a:bodyPr>
            <a:normAutofit lnSpcReduction="10000"/>
          </a:bodyPr>
          <a:lstStyle/>
          <a:p>
            <a:r>
              <a:rPr lang="it-IT" b="1" dirty="0"/>
              <a:t>Oggetto principale delle riflessioni di </a:t>
            </a:r>
            <a:r>
              <a:rPr lang="it-IT" b="1" dirty="0" err="1"/>
              <a:t>Marx</a:t>
            </a:r>
            <a:r>
              <a:rPr lang="it-IT" b="1" dirty="0"/>
              <a:t> sono la critica ed il superamento della società capitalistica. </a:t>
            </a:r>
            <a:r>
              <a:rPr lang="it-IT" dirty="0"/>
              <a:t>Per </a:t>
            </a:r>
            <a:r>
              <a:rPr lang="it-IT" dirty="0" err="1"/>
              <a:t>Marx</a:t>
            </a:r>
            <a:r>
              <a:rPr lang="it-IT" dirty="0"/>
              <a:t>, il cui pensiero è radicato nella filosofia hegeliana, la storia è in continuo divenire secondo un processo dialettico (tesi-antitesi-sintesi). La sintesi esprime un superamento – in tedesco </a:t>
            </a:r>
            <a:r>
              <a:rPr lang="it-IT" i="1" dirty="0" err="1"/>
              <a:t>aufhebung</a:t>
            </a:r>
            <a:r>
              <a:rPr lang="it-IT" dirty="0"/>
              <a:t> – che racchiude in sé tre processi: «conservare», «far scomparire», «portare ad un livello superiore». </a:t>
            </a:r>
          </a:p>
          <a:p>
            <a:endParaRPr lang="it-IT" b="1" dirty="0"/>
          </a:p>
          <a:p>
            <a:r>
              <a:rPr lang="it-IT" b="1" dirty="0"/>
              <a:t>Il capitalismo è un «modo di produzione», </a:t>
            </a:r>
            <a:r>
              <a:rPr lang="it-IT" dirty="0"/>
              <a:t>cioè una combinazione, storicamente determinata, di mezzi di produzione e rapporti di produzione.</a:t>
            </a:r>
          </a:p>
          <a:p>
            <a:endParaRPr lang="it-IT" dirty="0"/>
          </a:p>
          <a:p>
            <a:r>
              <a:rPr lang="it-IT" dirty="0"/>
              <a:t>Ogni società è caratterizzata da un proprio specifico modo di produzione: </a:t>
            </a:r>
            <a:r>
              <a:rPr lang="it-IT" b="1" dirty="0"/>
              <a:t>società antica </a:t>
            </a:r>
            <a:r>
              <a:rPr lang="it-IT" dirty="0"/>
              <a:t>(schiavitù); </a:t>
            </a:r>
            <a:r>
              <a:rPr lang="it-IT" b="1" dirty="0"/>
              <a:t>società feudale </a:t>
            </a:r>
            <a:r>
              <a:rPr lang="it-IT" dirty="0"/>
              <a:t>(servitù della gleba); </a:t>
            </a:r>
            <a:r>
              <a:rPr lang="it-IT" b="1" dirty="0"/>
              <a:t>società borghese</a:t>
            </a:r>
            <a:r>
              <a:rPr lang="it-IT" dirty="0"/>
              <a:t> (lavoro salariato).</a:t>
            </a:r>
          </a:p>
          <a:p>
            <a:endParaRPr lang="it-IT" dirty="0"/>
          </a:p>
          <a:p>
            <a:endParaRPr lang="it-IT" dirty="0"/>
          </a:p>
          <a:p>
            <a:endParaRPr lang="it-IT" dirty="0"/>
          </a:p>
        </p:txBody>
      </p:sp>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6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3327" y="1496291"/>
            <a:ext cx="10515600" cy="5107708"/>
          </a:xfrm>
        </p:spPr>
        <p:txBody>
          <a:bodyPr>
            <a:normAutofit fontScale="92500" lnSpcReduction="10000"/>
          </a:bodyPr>
          <a:lstStyle/>
          <a:p>
            <a:r>
              <a:rPr lang="it-IT" dirty="0"/>
              <a:t>I rapporti di produzione mettono in relazione tra loro differenti gruppi di individui accumunati da una stessa condizione (</a:t>
            </a:r>
            <a:r>
              <a:rPr lang="it-IT" b="1" dirty="0"/>
              <a:t>classi</a:t>
            </a:r>
            <a:r>
              <a:rPr lang="it-IT" dirty="0"/>
              <a:t>). Le classi sono un insieme di individui che si trovano nella medesima posizione all’interno dei rapporti di produzione tipici di un modo di produzione dato.  </a:t>
            </a:r>
          </a:p>
          <a:p>
            <a:endParaRPr lang="it-IT" dirty="0"/>
          </a:p>
          <a:p>
            <a:r>
              <a:rPr lang="it-IT" dirty="0"/>
              <a:t> Nella società capitalistica esistono, essenzialmente, due principali classi, i cui interessi sono </a:t>
            </a:r>
            <a:r>
              <a:rPr lang="it-IT" i="1" dirty="0"/>
              <a:t>antagonistici</a:t>
            </a:r>
            <a:r>
              <a:rPr lang="it-IT" dirty="0"/>
              <a:t>: quella dei proprietari dei mezzi di produzione (</a:t>
            </a:r>
            <a:r>
              <a:rPr lang="it-IT" b="1" dirty="0"/>
              <a:t>borghesia</a:t>
            </a:r>
            <a:r>
              <a:rPr lang="it-IT" dirty="0"/>
              <a:t>) e quella dei lavoratori salariati, i quali sono costretti a vendere ai primi la propria forza-lavoro (</a:t>
            </a:r>
            <a:r>
              <a:rPr lang="it-IT" b="1" dirty="0"/>
              <a:t>proletariato</a:t>
            </a:r>
            <a:r>
              <a:rPr lang="it-IT" dirty="0"/>
              <a:t>).</a:t>
            </a:r>
          </a:p>
          <a:p>
            <a:endParaRPr lang="it-IT" dirty="0"/>
          </a:p>
          <a:p>
            <a:r>
              <a:rPr lang="it-IT" dirty="0"/>
              <a:t>La storia delle società sinora esistite è essenzialmente una storia di lotte di classi. Il motore del cambiamento deve essere cercato in </a:t>
            </a:r>
            <a:r>
              <a:rPr lang="it-IT" b="1" dirty="0"/>
              <a:t>fattori economico-sociali</a:t>
            </a:r>
            <a:r>
              <a:rPr lang="it-IT" dirty="0"/>
              <a:t>, non in fattori ideali (materialismo).</a:t>
            </a:r>
          </a:p>
          <a:p>
            <a:endParaRPr lang="it-IT" dirty="0"/>
          </a:p>
          <a:p>
            <a:endParaRPr lang="it-IT" dirty="0"/>
          </a:p>
        </p:txBody>
      </p:sp>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5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56321" y="401034"/>
            <a:ext cx="10425546" cy="7663636"/>
          </a:xfrm>
          <a:prstGeom prst="rect">
            <a:avLst/>
          </a:prstGeom>
          <a:noFill/>
        </p:spPr>
        <p:txBody>
          <a:bodyPr wrap="square" rtlCol="0">
            <a:spAutoFit/>
          </a:bodyPr>
          <a:lstStyle/>
          <a:p>
            <a:pPr marL="285750" indent="-285750">
              <a:buFont typeface="Arial" panose="020B0604020202020204" pitchFamily="34" charset="0"/>
              <a:buChar char="•"/>
            </a:pPr>
            <a:r>
              <a:rPr lang="it-IT" sz="2800" dirty="0"/>
              <a:t>Rapporto tra </a:t>
            </a:r>
            <a:r>
              <a:rPr lang="it-IT" sz="2800" b="1" dirty="0"/>
              <a:t>struttura</a:t>
            </a:r>
            <a:r>
              <a:rPr lang="it-IT" sz="2800" dirty="0"/>
              <a:t> e </a:t>
            </a:r>
            <a:r>
              <a:rPr lang="it-IT" sz="2800" b="1" dirty="0"/>
              <a:t>sovrastruttura</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«Non è la coscienza degli uomini che determina il loro essere ma è, al contrario, il loro essere sociale che determina la loro coscienza».</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L’esempio del linguaggio quale prodotto sociale che conferisce agli individui, in base alla loro appartenenza ad una data società, le categorie che formano i parametri della propria coscienza. </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La classe dominante è in grado di diffondere idee che costituiscono la legittimazione della sua posizione di dominio. L’ordine sociale, infatti, non si mantiene solo sulla coercizione e sul potere economico, ma anche sul consenso (sul potere culturale, sociale e politico).</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pic>
        <p:nvPicPr>
          <p:cNvPr id="5"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8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09964"/>
            <a:ext cx="10515600" cy="4966999"/>
          </a:xfrm>
        </p:spPr>
        <p:txBody>
          <a:bodyPr>
            <a:normAutofit/>
          </a:bodyPr>
          <a:lstStyle/>
          <a:p>
            <a:r>
              <a:rPr lang="it-IT" b="1" dirty="0"/>
              <a:t>L’economia è una ideologia borghese </a:t>
            </a:r>
            <a:r>
              <a:rPr lang="it-IT" dirty="0"/>
              <a:t>(al servizio della classe dominante) che giustifica lo stato di cose presente, assumendo i rapporti sociali come universali e non come qualcosa di storicamente determinato. </a:t>
            </a:r>
          </a:p>
          <a:p>
            <a:endParaRPr lang="it-IT" dirty="0"/>
          </a:p>
          <a:p>
            <a:r>
              <a:rPr lang="it-IT" dirty="0"/>
              <a:t>Arrestandosi alla sfera di circolazione delle merci l’economia dice qualcosa di vero, ma tace l’essenziale (cioè lo </a:t>
            </a:r>
            <a:r>
              <a:rPr lang="it-IT" b="1" dirty="0"/>
              <a:t>sfruttamento</a:t>
            </a:r>
            <a:r>
              <a:rPr lang="it-IT" dirty="0"/>
              <a:t> che si cela nei rapporti di produzione).</a:t>
            </a:r>
          </a:p>
          <a:p>
            <a:endParaRPr lang="it-IT" dirty="0"/>
          </a:p>
          <a:p>
            <a:r>
              <a:rPr lang="it-IT" dirty="0"/>
              <a:t>Essa fa inoltre apparire i rapporti sociali come semplici rapporti fra cose, autonome rispetto a chi le ha prodotte (</a:t>
            </a:r>
            <a:r>
              <a:rPr lang="it-IT" b="1" dirty="0"/>
              <a:t>feticismo delle merci</a:t>
            </a:r>
            <a:r>
              <a:rPr lang="it-IT" dirty="0"/>
              <a:t>).   </a:t>
            </a:r>
          </a:p>
          <a:p>
            <a:endParaRPr lang="it-IT" dirty="0"/>
          </a:p>
          <a:p>
            <a:endParaRPr lang="it-IT" dirty="0"/>
          </a:p>
        </p:txBody>
      </p:sp>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41084"/>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4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B6A3D67A-E7E2-536B-ADC5-5C2D50EAB6BB}"/>
              </a:ext>
            </a:extLst>
          </p:cNvPr>
          <p:cNvSpPr txBox="1">
            <a:spLocks/>
          </p:cNvSpPr>
          <p:nvPr/>
        </p:nvSpPr>
        <p:spPr>
          <a:xfrm>
            <a:off x="926762" y="44074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endParaRPr lang="it-IT" dirty="0"/>
          </a:p>
          <a:p>
            <a:endParaRPr lang="it-IT" dirty="0"/>
          </a:p>
          <a:p>
            <a:r>
              <a:rPr lang="it-IT" dirty="0"/>
              <a:t>Il capitale è lavoro accumulato che serve come mezzo per la nuova produzione. Se è vero che esistono leggi della produzione che sono date dalla natura (come ad esempio la legge dei rendimenti decrescenti), </a:t>
            </a:r>
            <a:r>
              <a:rPr lang="it-IT" b="1" dirty="0"/>
              <a:t>le leggi della distribuzione sono però una creazione umana. Più che ai imiti naturali della crescita, è necessario prestare attenzione ai vincoli sociali della produzione e della distribuzione. </a:t>
            </a:r>
          </a:p>
          <a:p>
            <a:endParaRPr lang="it-IT" dirty="0"/>
          </a:p>
        </p:txBody>
      </p:sp>
      <p:pic>
        <p:nvPicPr>
          <p:cNvPr id="3" name="Picture 2" descr="Risultati immagini per MARX A FUMETTI">
            <a:extLst>
              <a:ext uri="{FF2B5EF4-FFF2-40B4-BE49-F238E27FC236}">
                <a16:creationId xmlns:a16="http://schemas.microsoft.com/office/drawing/2014/main" id="{4C0C8F3A-BA97-D58A-CB14-5F706CA21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41084"/>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8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7753" y="1453503"/>
            <a:ext cx="10956636" cy="5929745"/>
          </a:xfrm>
        </p:spPr>
        <p:txBody>
          <a:bodyPr>
            <a:normAutofit/>
          </a:bodyPr>
          <a:lstStyle/>
          <a:p>
            <a:endParaRPr lang="it-IT" dirty="0"/>
          </a:p>
          <a:p>
            <a:endParaRPr lang="it-IT" dirty="0"/>
          </a:p>
        </p:txBody>
      </p:sp>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FF74049-052E-D1CF-8E83-E94FC1985392}"/>
              </a:ext>
            </a:extLst>
          </p:cNvPr>
          <p:cNvSpPr txBox="1"/>
          <p:nvPr/>
        </p:nvSpPr>
        <p:spPr>
          <a:xfrm>
            <a:off x="927746" y="668473"/>
            <a:ext cx="7105650" cy="707886"/>
          </a:xfrm>
          <a:prstGeom prst="rect">
            <a:avLst/>
          </a:prstGeom>
          <a:noFill/>
        </p:spPr>
        <p:txBody>
          <a:bodyPr wrap="square" rtlCol="0">
            <a:spAutoFit/>
          </a:bodyPr>
          <a:lstStyle/>
          <a:p>
            <a:r>
              <a:rPr lang="it-IT" sz="4000" b="1" dirty="0">
                <a:solidFill>
                  <a:schemeClr val="accent1">
                    <a:lumMod val="50000"/>
                  </a:schemeClr>
                </a:solidFill>
              </a:rPr>
              <a:t>La formula generale del capitale</a:t>
            </a:r>
          </a:p>
        </p:txBody>
      </p:sp>
      <p:sp>
        <p:nvSpPr>
          <p:cNvPr id="5" name="CasellaDiTesto 4">
            <a:extLst>
              <a:ext uri="{FF2B5EF4-FFF2-40B4-BE49-F238E27FC236}">
                <a16:creationId xmlns:a16="http://schemas.microsoft.com/office/drawing/2014/main" id="{F4A6F597-C07D-A46F-4EE3-03B6F02F28E1}"/>
              </a:ext>
            </a:extLst>
          </p:cNvPr>
          <p:cNvSpPr txBox="1"/>
          <p:nvPr/>
        </p:nvSpPr>
        <p:spPr>
          <a:xfrm>
            <a:off x="1295400" y="2779416"/>
            <a:ext cx="2809875" cy="1107996"/>
          </a:xfrm>
          <a:prstGeom prst="rect">
            <a:avLst/>
          </a:prstGeom>
          <a:noFill/>
        </p:spPr>
        <p:txBody>
          <a:bodyPr wrap="square" rtlCol="0">
            <a:spAutoFit/>
          </a:bodyPr>
          <a:lstStyle/>
          <a:p>
            <a:r>
              <a:rPr lang="it-IT" sz="6600" dirty="0"/>
              <a:t>M-D-M</a:t>
            </a:r>
            <a:r>
              <a:rPr lang="it-IT" dirty="0"/>
              <a:t> </a:t>
            </a:r>
          </a:p>
        </p:txBody>
      </p:sp>
      <p:sp>
        <p:nvSpPr>
          <p:cNvPr id="6" name="CasellaDiTesto 5">
            <a:extLst>
              <a:ext uri="{FF2B5EF4-FFF2-40B4-BE49-F238E27FC236}">
                <a16:creationId xmlns:a16="http://schemas.microsoft.com/office/drawing/2014/main" id="{3C13DDC8-B453-7DC9-FF3B-2F750518E8C0}"/>
              </a:ext>
            </a:extLst>
          </p:cNvPr>
          <p:cNvSpPr txBox="1"/>
          <p:nvPr/>
        </p:nvSpPr>
        <p:spPr>
          <a:xfrm>
            <a:off x="6628458" y="2779416"/>
            <a:ext cx="2809875" cy="1107996"/>
          </a:xfrm>
          <a:prstGeom prst="rect">
            <a:avLst/>
          </a:prstGeom>
          <a:noFill/>
        </p:spPr>
        <p:txBody>
          <a:bodyPr wrap="square" rtlCol="0">
            <a:spAutoFit/>
          </a:bodyPr>
          <a:lstStyle/>
          <a:p>
            <a:r>
              <a:rPr lang="it-IT" sz="6600" dirty="0"/>
              <a:t>D-M-D’</a:t>
            </a:r>
            <a:r>
              <a:rPr lang="it-IT" dirty="0"/>
              <a:t> </a:t>
            </a:r>
          </a:p>
        </p:txBody>
      </p:sp>
      <p:sp>
        <p:nvSpPr>
          <p:cNvPr id="9" name="Freccia a destra 8">
            <a:extLst>
              <a:ext uri="{FF2B5EF4-FFF2-40B4-BE49-F238E27FC236}">
                <a16:creationId xmlns:a16="http://schemas.microsoft.com/office/drawing/2014/main" id="{50E4FA5B-7501-D406-7BEC-EBFB7148805D}"/>
              </a:ext>
            </a:extLst>
          </p:cNvPr>
          <p:cNvSpPr/>
          <p:nvPr/>
        </p:nvSpPr>
        <p:spPr>
          <a:xfrm>
            <a:off x="4732404" y="30337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C5994F9C-9AD3-1AAE-CDBA-4BD5BF87D89A}"/>
              </a:ext>
            </a:extLst>
          </p:cNvPr>
          <p:cNvSpPr txBox="1"/>
          <p:nvPr/>
        </p:nvSpPr>
        <p:spPr>
          <a:xfrm>
            <a:off x="1105830" y="4592575"/>
            <a:ext cx="9019032" cy="1754326"/>
          </a:xfrm>
          <a:prstGeom prst="rect">
            <a:avLst/>
          </a:prstGeom>
          <a:noFill/>
        </p:spPr>
        <p:txBody>
          <a:bodyPr wrap="square" rtlCol="0">
            <a:spAutoFit/>
          </a:bodyPr>
          <a:lstStyle/>
          <a:p>
            <a:r>
              <a:rPr lang="it-IT" dirty="0"/>
              <a:t>Il capitalista non produce e distribuisce merci in cambio di altre merci che servono a soddisfare dei bisogni. Il suo scopo è quello di accumulare profitti, accrescendo la quantità di denaro che ha investito all’inizio del ciclo produttivo (economia monetaria di produzione, Keynes). </a:t>
            </a:r>
          </a:p>
          <a:p>
            <a:endParaRPr lang="it-IT" dirty="0"/>
          </a:p>
          <a:p>
            <a:r>
              <a:rPr lang="it-IT" dirty="0"/>
              <a:t>Il capitalismo è un sistema economico e sociale volto alla produzione di </a:t>
            </a:r>
            <a:r>
              <a:rPr lang="it-IT" b="1" dirty="0"/>
              <a:t>valori si scambio</a:t>
            </a:r>
            <a:r>
              <a:rPr lang="it-IT" dirty="0"/>
              <a:t>, invece che di </a:t>
            </a:r>
            <a:r>
              <a:rPr lang="it-IT" b="1" dirty="0"/>
              <a:t>valori d’uso</a:t>
            </a:r>
            <a:r>
              <a:rPr lang="it-IT" dirty="0"/>
              <a:t>.  </a:t>
            </a:r>
          </a:p>
        </p:txBody>
      </p:sp>
    </p:spTree>
    <p:extLst>
      <p:ext uri="{BB962C8B-B14F-4D97-AF65-F5344CB8AC3E}">
        <p14:creationId xmlns:p14="http://schemas.microsoft.com/office/powerpoint/2010/main" val="112103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000" b="1" dirty="0"/>
              <a:t>L’operaio produce merci il cui valore di scambio eccede quello del suo salario</a:t>
            </a:r>
            <a:r>
              <a:rPr lang="it-IT" sz="2000" dirty="0"/>
              <a:t>. Il suo tempo di lavoro, dunque, è superiore a quello che sarebbe socialmente necessario per la sua stessa riproduzione (</a:t>
            </a:r>
            <a:r>
              <a:rPr lang="it-IT" sz="2000" dirty="0" err="1"/>
              <a:t>pluslavoro</a:t>
            </a:r>
            <a:r>
              <a:rPr lang="it-IT" sz="2000" dirty="0"/>
              <a:t>). </a:t>
            </a:r>
            <a:r>
              <a:rPr lang="it-IT" sz="2000" b="1" dirty="0"/>
              <a:t>Il </a:t>
            </a:r>
            <a:r>
              <a:rPr lang="it-IT" sz="2000" b="1" dirty="0" err="1"/>
              <a:t>pluslavoro</a:t>
            </a:r>
            <a:r>
              <a:rPr lang="it-IT" sz="2000" b="1" dirty="0"/>
              <a:t> genera un plusvalore di cui il capitalista si appropria </a:t>
            </a:r>
            <a:r>
              <a:rPr lang="it-IT" sz="2000" dirty="0"/>
              <a:t>e che viene realizzato attraverso la vendita delle merci e trasformato in profitto. </a:t>
            </a:r>
          </a:p>
        </p:txBody>
      </p:sp>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046896" y="279461"/>
            <a:ext cx="4660571" cy="707886"/>
          </a:xfrm>
          <a:prstGeom prst="rect">
            <a:avLst/>
          </a:prstGeom>
        </p:spPr>
        <p:txBody>
          <a:bodyPr wrap="none">
            <a:spAutoFit/>
          </a:bodyPr>
          <a:lstStyle/>
          <a:p>
            <a:r>
              <a:rPr lang="it-IT" sz="4000" b="1" dirty="0">
                <a:solidFill>
                  <a:schemeClr val="tx2"/>
                </a:solidFill>
              </a:rPr>
              <a:t>Le origini del profitto</a:t>
            </a:r>
          </a:p>
        </p:txBody>
      </p:sp>
      <p:pic>
        <p:nvPicPr>
          <p:cNvPr id="5" name="Immagine 4"/>
          <p:cNvPicPr>
            <a:picLocks noChangeAspect="1"/>
          </p:cNvPicPr>
          <p:nvPr/>
        </p:nvPicPr>
        <p:blipFill rotWithShape="1">
          <a:blip r:embed="rId3"/>
          <a:srcRect b="9549"/>
          <a:stretch/>
        </p:blipFill>
        <p:spPr>
          <a:xfrm>
            <a:off x="2724999" y="3260771"/>
            <a:ext cx="5964936" cy="3083053"/>
          </a:xfrm>
          <a:prstGeom prst="rect">
            <a:avLst/>
          </a:prstGeom>
        </p:spPr>
      </p:pic>
    </p:spTree>
    <p:extLst>
      <p:ext uri="{BB962C8B-B14F-4D97-AF65-F5344CB8AC3E}">
        <p14:creationId xmlns:p14="http://schemas.microsoft.com/office/powerpoint/2010/main" val="10786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4943" y="1126835"/>
            <a:ext cx="4137890" cy="3693319"/>
          </a:xfrm>
          <a:prstGeom prst="rect">
            <a:avLst/>
          </a:prstGeom>
          <a:noFill/>
        </p:spPr>
        <p:txBody>
          <a:bodyPr wrap="square" rtlCol="0">
            <a:spAutoFit/>
          </a:bodyPr>
          <a:lstStyle/>
          <a:p>
            <a:pPr algn="ctr"/>
            <a:r>
              <a:rPr lang="it-IT" sz="3600" b="1" dirty="0">
                <a:solidFill>
                  <a:srgbClr val="002060"/>
                </a:solidFill>
              </a:rPr>
              <a:t>TEORIE DEL VALORE LAVORO</a:t>
            </a:r>
          </a:p>
          <a:p>
            <a:pPr algn="ctr"/>
            <a:endParaRPr lang="it-IT" sz="3600" dirty="0"/>
          </a:p>
          <a:p>
            <a:pPr algn="ctr"/>
            <a:r>
              <a:rPr lang="it-IT" sz="3600" dirty="0"/>
              <a:t>Adam Smith</a:t>
            </a:r>
          </a:p>
          <a:p>
            <a:pPr algn="ctr"/>
            <a:r>
              <a:rPr lang="it-IT" sz="3600" dirty="0"/>
              <a:t>David Ricardo</a:t>
            </a:r>
          </a:p>
          <a:p>
            <a:pPr algn="ctr"/>
            <a:r>
              <a:rPr lang="it-IT" sz="3600" dirty="0"/>
              <a:t>Karl </a:t>
            </a:r>
            <a:r>
              <a:rPr lang="it-IT" sz="3600" dirty="0" err="1"/>
              <a:t>Marx</a:t>
            </a:r>
            <a:endParaRPr lang="it-IT" sz="3600" dirty="0"/>
          </a:p>
          <a:p>
            <a:endParaRPr lang="it-IT" dirty="0"/>
          </a:p>
        </p:txBody>
      </p:sp>
      <p:sp>
        <p:nvSpPr>
          <p:cNvPr id="3" name="CasellaDiTesto 2"/>
          <p:cNvSpPr txBox="1"/>
          <p:nvPr/>
        </p:nvSpPr>
        <p:spPr>
          <a:xfrm>
            <a:off x="5754254" y="1099128"/>
            <a:ext cx="6262255" cy="4801314"/>
          </a:xfrm>
          <a:prstGeom prst="rect">
            <a:avLst/>
          </a:prstGeom>
          <a:noFill/>
        </p:spPr>
        <p:txBody>
          <a:bodyPr wrap="square" rtlCol="0">
            <a:spAutoFit/>
          </a:bodyPr>
          <a:lstStyle/>
          <a:p>
            <a:pPr algn="ctr"/>
            <a:r>
              <a:rPr lang="it-IT" sz="3600" b="1" dirty="0">
                <a:solidFill>
                  <a:srgbClr val="002060"/>
                </a:solidFill>
              </a:rPr>
              <a:t>TEORIE DEL VALORE UTILITA’</a:t>
            </a:r>
          </a:p>
          <a:p>
            <a:pPr algn="ctr"/>
            <a:endParaRPr lang="it-IT" sz="3600" dirty="0"/>
          </a:p>
          <a:p>
            <a:pPr algn="ctr"/>
            <a:r>
              <a:rPr lang="it-IT" sz="3600" dirty="0"/>
              <a:t>Adam Smith</a:t>
            </a:r>
          </a:p>
          <a:p>
            <a:pPr algn="ctr"/>
            <a:r>
              <a:rPr lang="it-IT" sz="3600" dirty="0"/>
              <a:t>John Stuart </a:t>
            </a:r>
            <a:r>
              <a:rPr lang="it-IT" sz="3600" dirty="0" err="1"/>
              <a:t>Mill</a:t>
            </a:r>
            <a:endParaRPr lang="it-IT" sz="3600" dirty="0"/>
          </a:p>
          <a:p>
            <a:pPr algn="ctr"/>
            <a:r>
              <a:rPr lang="it-IT" sz="3600" dirty="0"/>
              <a:t>Leon </a:t>
            </a:r>
            <a:r>
              <a:rPr lang="it-IT" sz="3600" dirty="0" err="1"/>
              <a:t>Walras</a:t>
            </a:r>
            <a:endParaRPr lang="it-IT" sz="3600" dirty="0"/>
          </a:p>
          <a:p>
            <a:pPr algn="ctr"/>
            <a:r>
              <a:rPr lang="it-IT" sz="3600" dirty="0"/>
              <a:t>Carl </a:t>
            </a:r>
            <a:r>
              <a:rPr lang="it-IT" sz="3600" dirty="0" err="1"/>
              <a:t>Menger</a:t>
            </a:r>
            <a:endParaRPr lang="it-IT" sz="3600" dirty="0"/>
          </a:p>
          <a:p>
            <a:pPr algn="ctr"/>
            <a:r>
              <a:rPr lang="it-IT" sz="3600" dirty="0"/>
              <a:t>Ludwig von </a:t>
            </a:r>
            <a:r>
              <a:rPr lang="it-IT" sz="3600" dirty="0" err="1"/>
              <a:t>Mises</a:t>
            </a:r>
            <a:endParaRPr lang="it-IT" sz="3600" dirty="0"/>
          </a:p>
          <a:p>
            <a:pPr algn="ctr"/>
            <a:r>
              <a:rPr lang="it-IT" sz="3600" dirty="0"/>
              <a:t>Alfred Marshall</a:t>
            </a:r>
          </a:p>
          <a:p>
            <a:endParaRPr lang="it-IT" dirty="0"/>
          </a:p>
        </p:txBody>
      </p:sp>
    </p:spTree>
    <p:extLst>
      <p:ext uri="{BB962C8B-B14F-4D97-AF65-F5344CB8AC3E}">
        <p14:creationId xmlns:p14="http://schemas.microsoft.com/office/powerpoint/2010/main" val="355221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5418" y="383885"/>
            <a:ext cx="4137890" cy="2031325"/>
          </a:xfrm>
          <a:prstGeom prst="rect">
            <a:avLst/>
          </a:prstGeom>
          <a:noFill/>
        </p:spPr>
        <p:txBody>
          <a:bodyPr wrap="square" rtlCol="0">
            <a:spAutoFit/>
          </a:bodyPr>
          <a:lstStyle/>
          <a:p>
            <a:pPr algn="ctr"/>
            <a:r>
              <a:rPr lang="it-IT" sz="3600" b="1" dirty="0">
                <a:solidFill>
                  <a:srgbClr val="002060"/>
                </a:solidFill>
              </a:rPr>
              <a:t>TEORIE DEL VALORE LAVORO</a:t>
            </a:r>
          </a:p>
          <a:p>
            <a:pPr algn="ctr"/>
            <a:endParaRPr lang="it-IT" sz="3600" dirty="0"/>
          </a:p>
          <a:p>
            <a:endParaRPr lang="it-IT" dirty="0"/>
          </a:p>
        </p:txBody>
      </p:sp>
      <p:sp>
        <p:nvSpPr>
          <p:cNvPr id="3" name="CasellaDiTesto 2"/>
          <p:cNvSpPr txBox="1"/>
          <p:nvPr/>
        </p:nvSpPr>
        <p:spPr>
          <a:xfrm>
            <a:off x="5754254" y="383885"/>
            <a:ext cx="6262255" cy="1477328"/>
          </a:xfrm>
          <a:prstGeom prst="rect">
            <a:avLst/>
          </a:prstGeom>
          <a:noFill/>
        </p:spPr>
        <p:txBody>
          <a:bodyPr wrap="square" rtlCol="0">
            <a:spAutoFit/>
          </a:bodyPr>
          <a:lstStyle/>
          <a:p>
            <a:pPr algn="ctr"/>
            <a:r>
              <a:rPr lang="it-IT" sz="3600" b="1" dirty="0">
                <a:solidFill>
                  <a:srgbClr val="002060"/>
                </a:solidFill>
              </a:rPr>
              <a:t>TEORIE DEL VALORE UTILITA’</a:t>
            </a:r>
          </a:p>
          <a:p>
            <a:pPr algn="ctr"/>
            <a:endParaRPr lang="it-IT" sz="3600" dirty="0"/>
          </a:p>
          <a:p>
            <a:endParaRPr lang="it-IT" dirty="0"/>
          </a:p>
        </p:txBody>
      </p:sp>
      <p:sp>
        <p:nvSpPr>
          <p:cNvPr id="5" name="CasellaDiTesto 4">
            <a:extLst>
              <a:ext uri="{FF2B5EF4-FFF2-40B4-BE49-F238E27FC236}">
                <a16:creationId xmlns:a16="http://schemas.microsoft.com/office/drawing/2014/main" id="{89F71B74-BDD6-B079-C5E3-782FB5EED7AB}"/>
              </a:ext>
            </a:extLst>
          </p:cNvPr>
          <p:cNvSpPr txBox="1"/>
          <p:nvPr/>
        </p:nvSpPr>
        <p:spPr>
          <a:xfrm>
            <a:off x="535418" y="1949800"/>
            <a:ext cx="4627132" cy="3416320"/>
          </a:xfrm>
          <a:prstGeom prst="rect">
            <a:avLst/>
          </a:prstGeom>
          <a:noFill/>
        </p:spPr>
        <p:txBody>
          <a:bodyPr wrap="square">
            <a:spAutoFit/>
          </a:bodyPr>
          <a:lstStyle/>
          <a:p>
            <a:r>
              <a:rPr lang="it-IT" dirty="0"/>
              <a:t>Per comprendere da dove ha origine il valore bisogna guardare alla sfera della produzione.</a:t>
            </a:r>
          </a:p>
          <a:p>
            <a:endParaRPr lang="it-IT" dirty="0"/>
          </a:p>
          <a:p>
            <a:r>
              <a:rPr lang="it-IT" dirty="0"/>
              <a:t>Nella sostanza, i prezzi sono determinati dai costi di produzione.</a:t>
            </a:r>
          </a:p>
          <a:p>
            <a:endParaRPr lang="it-IT" dirty="0"/>
          </a:p>
          <a:p>
            <a:r>
              <a:rPr lang="it-IT" dirty="0"/>
              <a:t>Per Ricardo e Marx, in particolare, il valore di una merce dipende dalla quantità di lavoro (astratto) che è incorporato in essa.</a:t>
            </a:r>
          </a:p>
          <a:p>
            <a:endParaRPr lang="it-IT" dirty="0"/>
          </a:p>
          <a:p>
            <a:r>
              <a:rPr lang="it-IT" dirty="0"/>
              <a:t>(problema della trasformazione del valore in prezzi)</a:t>
            </a:r>
          </a:p>
        </p:txBody>
      </p:sp>
      <p:sp>
        <p:nvSpPr>
          <p:cNvPr id="7" name="CasellaDiTesto 6">
            <a:extLst>
              <a:ext uri="{FF2B5EF4-FFF2-40B4-BE49-F238E27FC236}">
                <a16:creationId xmlns:a16="http://schemas.microsoft.com/office/drawing/2014/main" id="{37AF586E-6A24-4271-D9A5-41CEF94A99EC}"/>
              </a:ext>
            </a:extLst>
          </p:cNvPr>
          <p:cNvSpPr txBox="1"/>
          <p:nvPr/>
        </p:nvSpPr>
        <p:spPr>
          <a:xfrm>
            <a:off x="5874907" y="1949800"/>
            <a:ext cx="5777634" cy="4524315"/>
          </a:xfrm>
          <a:prstGeom prst="rect">
            <a:avLst/>
          </a:prstGeom>
          <a:noFill/>
        </p:spPr>
        <p:txBody>
          <a:bodyPr wrap="square">
            <a:spAutoFit/>
          </a:bodyPr>
          <a:lstStyle/>
          <a:p>
            <a:r>
              <a:rPr lang="it-IT" dirty="0"/>
              <a:t>Occorre partire dalla domanda, e non dall’offerta dei beni. I prezzi riflettono il grado di soddisfazione soggettiva che i consumatori attribuiscono ai diversi prodotti.</a:t>
            </a:r>
          </a:p>
          <a:p>
            <a:endParaRPr lang="it-IT" dirty="0"/>
          </a:p>
          <a:p>
            <a:r>
              <a:rPr lang="it-IT" dirty="0"/>
              <a:t>La soddisfazione (o utilità) tenderà a diminuire con il consumo di ogni unità aggiuntiva (marginale) dello stesso bene. L’utilità marginale per i consumatori è cioè decrescente.</a:t>
            </a:r>
          </a:p>
          <a:p>
            <a:endParaRPr lang="it-IT" dirty="0"/>
          </a:p>
          <a:p>
            <a:r>
              <a:rPr lang="it-IT" dirty="0"/>
              <a:t>Il prezzo, in un mercato concorrenziale, è determinato da ciò che i consumatori saranno disposti a pagare per l’ultima unità aggiuntiva di quel bene stesso. Se infatti il prezzo fosse superiore all’utilità marginale una parte del bene in questione non sarebbe venduta.</a:t>
            </a:r>
          </a:p>
          <a:p>
            <a:endParaRPr lang="it-IT" dirty="0"/>
          </a:p>
          <a:p>
            <a:r>
              <a:rPr lang="it-IT" dirty="0"/>
              <a:t>(il paradosso dell’acqua e dei diamanti) </a:t>
            </a:r>
          </a:p>
        </p:txBody>
      </p:sp>
    </p:spTree>
    <p:extLst>
      <p:ext uri="{BB962C8B-B14F-4D97-AF65-F5344CB8AC3E}">
        <p14:creationId xmlns:p14="http://schemas.microsoft.com/office/powerpoint/2010/main" val="1177802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MARX A FUM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90" y="363558"/>
            <a:ext cx="11014488" cy="54547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125717" y="6147412"/>
            <a:ext cx="3679634" cy="461665"/>
          </a:xfrm>
          <a:prstGeom prst="rect">
            <a:avLst/>
          </a:prstGeom>
          <a:noFill/>
        </p:spPr>
        <p:txBody>
          <a:bodyPr wrap="square" rtlCol="0">
            <a:spAutoFit/>
          </a:bodyPr>
          <a:lstStyle/>
          <a:p>
            <a:r>
              <a:rPr lang="it-IT" sz="2400" dirty="0"/>
              <a:t>Karl </a:t>
            </a:r>
            <a:r>
              <a:rPr lang="it-IT" sz="2400" dirty="0" err="1"/>
              <a:t>Marx</a:t>
            </a:r>
            <a:r>
              <a:rPr lang="it-IT" sz="2400" dirty="0"/>
              <a:t> (1818-1883)</a:t>
            </a:r>
          </a:p>
        </p:txBody>
      </p:sp>
    </p:spTree>
    <p:extLst>
      <p:ext uri="{BB962C8B-B14F-4D97-AF65-F5344CB8AC3E}">
        <p14:creationId xmlns:p14="http://schemas.microsoft.com/office/powerpoint/2010/main" val="362527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42108" y="1806366"/>
            <a:ext cx="10129844" cy="4154984"/>
          </a:xfrm>
          <a:prstGeom prst="rect">
            <a:avLst/>
          </a:prstGeom>
        </p:spPr>
        <p:txBody>
          <a:bodyPr wrap="square">
            <a:spAutoFit/>
          </a:bodyPr>
          <a:lstStyle/>
          <a:p>
            <a:pPr marL="285750" indent="-285750">
              <a:buFont typeface="Arial" panose="020B0604020202020204" pitchFamily="34" charset="0"/>
              <a:buChar char="•"/>
            </a:pPr>
            <a:r>
              <a:rPr lang="it-IT" sz="2400" b="1" dirty="0"/>
              <a:t>L’obiettivo del capitalista è quello di massimizzare i propri profitti. </a:t>
            </a:r>
            <a:r>
              <a:rPr lang="it-IT" sz="2400" dirty="0"/>
              <a:t>Ciò può avvenire o allungando la giornata lavorativa o incrementando la produttività del lavoro attraverso l’uso crescente delle macchine (aumento della </a:t>
            </a:r>
            <a:r>
              <a:rPr lang="it-IT" sz="2400" b="1" dirty="0"/>
              <a:t>composizione organica</a:t>
            </a:r>
            <a:r>
              <a:rPr lang="it-IT" sz="2400" dirty="0"/>
              <a:t>). Questa seconda strada, che è quella effettivamente percorsa nello sviluppo storico del capitalismo, comporta però una riduzione degli investimenti dedicati all’acquisto della forza-lavoro. Dal momento che quest’ultima è l’unica vera fonte del plusvalore, nell’economia, nel suo complesso, si registra una </a:t>
            </a:r>
            <a:r>
              <a:rPr lang="it-IT" sz="2400" b="1" dirty="0"/>
              <a:t>caduta tendenziale dei profitti.  </a:t>
            </a:r>
          </a:p>
          <a:p>
            <a:pPr marL="285750" indent="-285750">
              <a:buFont typeface="Arial" panose="020B0604020202020204" pitchFamily="34" charset="0"/>
              <a:buChar char="•"/>
            </a:pPr>
            <a:endParaRPr lang="it-IT" sz="2400" b="1" dirty="0"/>
          </a:p>
          <a:p>
            <a:endParaRPr lang="it-IT" sz="2400" b="1" dirty="0"/>
          </a:p>
          <a:p>
            <a:pPr marL="285750" indent="-285750">
              <a:buFont typeface="Arial" panose="020B0604020202020204" pitchFamily="34" charset="0"/>
              <a:buChar char="•"/>
            </a:pPr>
            <a:r>
              <a:rPr lang="it-IT" sz="2400" b="1" dirty="0"/>
              <a:t>Fattori antagonisti </a:t>
            </a:r>
            <a:r>
              <a:rPr lang="it-IT" sz="2400" dirty="0"/>
              <a:t>della caduta tendenziale del saggio di profitto</a:t>
            </a:r>
          </a:p>
        </p:txBody>
      </p:sp>
      <p:sp>
        <p:nvSpPr>
          <p:cNvPr id="5" name="CasellaDiTesto 4"/>
          <p:cNvSpPr txBox="1"/>
          <p:nvPr/>
        </p:nvSpPr>
        <p:spPr>
          <a:xfrm>
            <a:off x="942108" y="549780"/>
            <a:ext cx="7496812" cy="523220"/>
          </a:xfrm>
          <a:prstGeom prst="rect">
            <a:avLst/>
          </a:prstGeom>
          <a:noFill/>
        </p:spPr>
        <p:txBody>
          <a:bodyPr wrap="square" rtlCol="0">
            <a:spAutoFit/>
          </a:bodyPr>
          <a:lstStyle/>
          <a:p>
            <a:pPr marL="285750" indent="-285750">
              <a:buFont typeface="Arial" panose="020B0604020202020204" pitchFamily="34" charset="0"/>
              <a:buChar char="•"/>
            </a:pPr>
            <a:r>
              <a:rPr lang="it-IT" sz="2800" dirty="0"/>
              <a:t>Differenza tra </a:t>
            </a:r>
            <a:r>
              <a:rPr lang="it-IT" sz="2800" b="1" dirty="0"/>
              <a:t>capitale fisso</a:t>
            </a:r>
            <a:r>
              <a:rPr lang="it-IT" sz="2800" dirty="0"/>
              <a:t> e </a:t>
            </a:r>
            <a:r>
              <a:rPr lang="it-IT" sz="2800" b="1" dirty="0"/>
              <a:t>capitale variabile</a:t>
            </a:r>
          </a:p>
        </p:txBody>
      </p:sp>
      <p:pic>
        <p:nvPicPr>
          <p:cNvPr id="6"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6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11927" y="1274615"/>
            <a:ext cx="8839200" cy="3408218"/>
          </a:xfrm>
          <a:prstGeom prst="rect">
            <a:avLst/>
          </a:prstGeom>
          <a:noFill/>
        </p:spPr>
        <p:txBody>
          <a:bodyPr wrap="square" rtlCol="0">
            <a:spAutoFit/>
          </a:bodyPr>
          <a:lstStyle/>
          <a:p>
            <a:endParaRPr lang="it-IT" dirty="0"/>
          </a:p>
        </p:txBody>
      </p:sp>
      <p:pic>
        <p:nvPicPr>
          <p:cNvPr id="1026" name="Picture 2" descr="http://4.bp.blogspot.com/-1I73Z9JPhB0/VHygEMzKelI/AAAAAAAAAXA/EJRw0xRLIQg/s1600/saggio%2Bprofi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417" y="1749846"/>
            <a:ext cx="5293083" cy="253408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905163" y="5368881"/>
            <a:ext cx="10621818" cy="1200329"/>
          </a:xfrm>
          <a:prstGeom prst="rect">
            <a:avLst/>
          </a:prstGeom>
        </p:spPr>
        <p:txBody>
          <a:bodyPr wrap="square">
            <a:spAutoFit/>
          </a:bodyPr>
          <a:lstStyle/>
          <a:p>
            <a:r>
              <a:rPr lang="it-IT" b="0" i="0" dirty="0">
                <a:solidFill>
                  <a:srgbClr val="000000"/>
                </a:solidFill>
                <a:effectLst/>
              </a:rPr>
              <a:t>Il saggio di profitto (</a:t>
            </a:r>
            <a:r>
              <a:rPr lang="it-IT" b="0" i="1" dirty="0">
                <a:solidFill>
                  <a:srgbClr val="000000"/>
                </a:solidFill>
                <a:effectLst/>
              </a:rPr>
              <a:t>S</a:t>
            </a:r>
            <a:r>
              <a:rPr lang="it-IT" b="0" i="0" dirty="0">
                <a:solidFill>
                  <a:srgbClr val="000000"/>
                </a:solidFill>
                <a:effectLst/>
              </a:rPr>
              <a:t>) descrive quanto l'imprenditore guadagna in proporzione alle spese sostenute per la produzione. </a:t>
            </a:r>
            <a:r>
              <a:rPr lang="it-IT" b="0" i="0" dirty="0" err="1">
                <a:solidFill>
                  <a:srgbClr val="000000"/>
                </a:solidFill>
                <a:effectLst/>
              </a:rPr>
              <a:t>Marx</a:t>
            </a:r>
            <a:r>
              <a:rPr lang="it-IT" b="0" i="0" dirty="0">
                <a:solidFill>
                  <a:srgbClr val="000000"/>
                </a:solidFill>
                <a:effectLst/>
              </a:rPr>
              <a:t> sostiene che la quantità </a:t>
            </a:r>
            <a:r>
              <a:rPr lang="it-IT" b="0" i="1" dirty="0">
                <a:solidFill>
                  <a:srgbClr val="000000"/>
                </a:solidFill>
                <a:effectLst/>
              </a:rPr>
              <a:t>C/V</a:t>
            </a:r>
            <a:r>
              <a:rPr lang="it-IT" b="0" i="0" dirty="0">
                <a:solidFill>
                  <a:srgbClr val="000000"/>
                </a:solidFill>
                <a:effectLst/>
              </a:rPr>
              <a:t> (la cosiddetta </a:t>
            </a:r>
            <a:r>
              <a:rPr lang="it-IT" b="0" i="1" dirty="0">
                <a:solidFill>
                  <a:srgbClr val="000000"/>
                </a:solidFill>
                <a:effectLst/>
              </a:rPr>
              <a:t>composizione organica del capitale</a:t>
            </a:r>
            <a:r>
              <a:rPr lang="it-IT" b="0" i="0" dirty="0">
                <a:solidFill>
                  <a:srgbClr val="000000"/>
                </a:solidFill>
                <a:effectLst/>
              </a:rPr>
              <a:t>) vada ad aumentare nel tempo, causando quindi la diminuzione di </a:t>
            </a:r>
            <a:r>
              <a:rPr lang="it-IT" b="0" i="1" dirty="0">
                <a:solidFill>
                  <a:srgbClr val="000000"/>
                </a:solidFill>
                <a:effectLst/>
              </a:rPr>
              <a:t>S</a:t>
            </a:r>
            <a:r>
              <a:rPr lang="it-IT" dirty="0">
                <a:solidFill>
                  <a:srgbClr val="000000"/>
                </a:solidFill>
              </a:rPr>
              <a:t> (P=plusvalore, P/V=saggio di sfruttamento, C=capitale fisso, V=capitale variabile).</a:t>
            </a:r>
            <a:endParaRPr lang="it-IT" dirty="0"/>
          </a:p>
        </p:txBody>
      </p:sp>
      <p:sp>
        <p:nvSpPr>
          <p:cNvPr id="4" name="CasellaDiTesto 3"/>
          <p:cNvSpPr txBox="1"/>
          <p:nvPr/>
        </p:nvSpPr>
        <p:spPr>
          <a:xfrm>
            <a:off x="2128981" y="385373"/>
            <a:ext cx="8174182" cy="584775"/>
          </a:xfrm>
          <a:prstGeom prst="rect">
            <a:avLst/>
          </a:prstGeom>
          <a:noFill/>
        </p:spPr>
        <p:txBody>
          <a:bodyPr wrap="square" rtlCol="0">
            <a:spAutoFit/>
          </a:bodyPr>
          <a:lstStyle/>
          <a:p>
            <a:r>
              <a:rPr lang="it-IT" sz="3200" b="1" dirty="0">
                <a:solidFill>
                  <a:srgbClr val="002060"/>
                </a:solidFill>
              </a:rPr>
              <a:t>La caduta tendenziale del saggio di profitto</a:t>
            </a:r>
          </a:p>
        </p:txBody>
      </p:sp>
      <p:pic>
        <p:nvPicPr>
          <p:cNvPr id="6" name="Picture 2" descr="Risultati immagini per MARX A FUMET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2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5017" y="1545170"/>
            <a:ext cx="10640291" cy="1477328"/>
          </a:xfrm>
          <a:prstGeom prst="rect">
            <a:avLst/>
          </a:prstGeom>
        </p:spPr>
        <p:txBody>
          <a:bodyPr wrap="square">
            <a:spAutoFit/>
          </a:bodyPr>
          <a:lstStyle/>
          <a:p>
            <a:pPr marL="285750" indent="-285750">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“Le sue condizioni </a:t>
            </a:r>
            <a:r>
              <a:rPr lang="es-ES" i="1" dirty="0">
                <a:latin typeface="Calibri" panose="020F0502020204030204" pitchFamily="34" charset="0"/>
                <a:ea typeface="Calibri" panose="020F0502020204030204" pitchFamily="34" charset="0"/>
                <a:cs typeface="Times New Roman" panose="02020603050405020304" pitchFamily="18" charset="0"/>
              </a:rPr>
              <a:t>storiche</a:t>
            </a:r>
            <a:r>
              <a:rPr lang="es-ES" dirty="0">
                <a:latin typeface="Calibri" panose="020F0502020204030204" pitchFamily="34" charset="0"/>
                <a:ea typeface="Calibri" panose="020F0502020204030204" pitchFamily="34" charset="0"/>
                <a:cs typeface="Times New Roman" panose="02020603050405020304" pitchFamily="18" charset="0"/>
              </a:rPr>
              <a:t> [del capitale] d’esistenza non sono affatto date di per se stesse con la circolazione delle merci e del denaro. </a:t>
            </a:r>
            <a:r>
              <a:rPr lang="es-ES" b="1" dirty="0">
                <a:latin typeface="Calibri" panose="020F0502020204030204" pitchFamily="34" charset="0"/>
                <a:ea typeface="Calibri" panose="020F0502020204030204" pitchFamily="34" charset="0"/>
                <a:cs typeface="Times New Roman" panose="02020603050405020304" pitchFamily="18" charset="0"/>
              </a:rPr>
              <a:t>Esso nasce soltanto dove il possessore di mezzi di produzione e di sussistenza trova sul mercato il </a:t>
            </a:r>
            <a:r>
              <a:rPr lang="es-ES" b="1" i="1" dirty="0">
                <a:latin typeface="Calibri" panose="020F0502020204030204" pitchFamily="34" charset="0"/>
                <a:ea typeface="Calibri" panose="020F0502020204030204" pitchFamily="34" charset="0"/>
                <a:cs typeface="Times New Roman" panose="02020603050405020304" pitchFamily="18" charset="0"/>
              </a:rPr>
              <a:t>libero lavoratore</a:t>
            </a:r>
            <a:r>
              <a:rPr lang="es-ES" b="1" dirty="0">
                <a:latin typeface="Calibri" panose="020F0502020204030204" pitchFamily="34" charset="0"/>
                <a:ea typeface="Calibri" panose="020F0502020204030204" pitchFamily="34" charset="0"/>
                <a:cs typeface="Times New Roman" panose="02020603050405020304" pitchFamily="18" charset="0"/>
              </a:rPr>
              <a:t> come venditore della sua forza-lavoro e </a:t>
            </a:r>
            <a:r>
              <a:rPr lang="es-ES" b="1" i="1" dirty="0">
                <a:latin typeface="Calibri" panose="020F0502020204030204" pitchFamily="34" charset="0"/>
                <a:ea typeface="Calibri" panose="020F0502020204030204" pitchFamily="34" charset="0"/>
                <a:cs typeface="Times New Roman" panose="02020603050405020304" pitchFamily="18" charset="0"/>
              </a:rPr>
              <a:t>questa sola condizione storica</a:t>
            </a:r>
            <a:r>
              <a:rPr lang="es-ES" b="1" dirty="0">
                <a:latin typeface="Calibri" panose="020F0502020204030204" pitchFamily="34" charset="0"/>
                <a:ea typeface="Calibri" panose="020F0502020204030204" pitchFamily="34" charset="0"/>
                <a:cs typeface="Times New Roman" panose="02020603050405020304" pitchFamily="18" charset="0"/>
              </a:rPr>
              <a:t> comprende tutta una storia universale. </a:t>
            </a:r>
            <a:r>
              <a:rPr lang="es-ES" dirty="0">
                <a:latin typeface="Calibri" panose="020F0502020204030204" pitchFamily="34" charset="0"/>
                <a:ea typeface="Calibri" panose="020F0502020204030204" pitchFamily="34" charset="0"/>
                <a:cs typeface="Times New Roman" panose="02020603050405020304" pitchFamily="18" charset="0"/>
              </a:rPr>
              <a:t>Quindi il </a:t>
            </a:r>
            <a:r>
              <a:rPr lang="es-ES" i="1" dirty="0">
                <a:latin typeface="Calibri" panose="020F0502020204030204" pitchFamily="34" charset="0"/>
                <a:ea typeface="Calibri" panose="020F0502020204030204" pitchFamily="34" charset="0"/>
                <a:cs typeface="Times New Roman" panose="02020603050405020304" pitchFamily="18" charset="0"/>
              </a:rPr>
              <a:t>capitale</a:t>
            </a:r>
            <a:r>
              <a:rPr lang="es-ES" dirty="0">
                <a:latin typeface="Calibri" panose="020F0502020204030204" pitchFamily="34" charset="0"/>
                <a:ea typeface="Calibri" panose="020F0502020204030204" pitchFamily="34" charset="0"/>
                <a:cs typeface="Times New Roman" panose="02020603050405020304" pitchFamily="18" charset="0"/>
              </a:rPr>
              <a:t> annuncia fin da principio un’</a:t>
            </a:r>
            <a:r>
              <a:rPr lang="es-ES" i="1" dirty="0">
                <a:latin typeface="Calibri" panose="020F0502020204030204" pitchFamily="34" charset="0"/>
                <a:ea typeface="Calibri" panose="020F0502020204030204" pitchFamily="34" charset="0"/>
                <a:cs typeface="Times New Roman" panose="02020603050405020304" pitchFamily="18" charset="0"/>
              </a:rPr>
              <a:t>epoca</a:t>
            </a:r>
            <a:r>
              <a:rPr lang="es-ES" dirty="0">
                <a:latin typeface="Calibri" panose="020F0502020204030204" pitchFamily="34" charset="0"/>
                <a:ea typeface="Calibri" panose="020F0502020204030204" pitchFamily="34" charset="0"/>
                <a:cs typeface="Times New Roman" panose="02020603050405020304" pitchFamily="18" charset="0"/>
              </a:rPr>
              <a:t> del processo sociale di produzione” </a:t>
            </a:r>
            <a:r>
              <a:rPr lang="es-ES" dirty="0"/>
              <a:t>Marx, </a:t>
            </a:r>
            <a:r>
              <a:rPr lang="es-ES" i="1" dirty="0"/>
              <a:t>Il Capitale, </a:t>
            </a:r>
            <a:r>
              <a:rPr lang="es-ES" dirty="0"/>
              <a:t>Libro I</a:t>
            </a:r>
            <a:r>
              <a:rPr lang="es-ES" i="1" dirty="0"/>
              <a:t>, </a:t>
            </a:r>
            <a:r>
              <a:rPr lang="es-ES" dirty="0"/>
              <a:t>pp. 379-412.</a:t>
            </a:r>
            <a:endParaRPr lang="it-IT" dirty="0"/>
          </a:p>
        </p:txBody>
      </p:sp>
      <p:sp>
        <p:nvSpPr>
          <p:cNvPr id="3" name="Rettangolo 2"/>
          <p:cNvSpPr/>
          <p:nvPr/>
        </p:nvSpPr>
        <p:spPr>
          <a:xfrm>
            <a:off x="665017" y="3207811"/>
            <a:ext cx="10751128" cy="3385542"/>
          </a:xfrm>
          <a:prstGeom prst="rect">
            <a:avLst/>
          </a:prstGeom>
        </p:spPr>
        <p:txBody>
          <a:bodyPr wrap="square">
            <a:spAutoFit/>
          </a:bodyPr>
          <a:lstStyle/>
          <a:p>
            <a:pPr marL="285750" indent="-285750" algn="just">
              <a:spcAft>
                <a:spcPts val="6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“affinché il possessore della forza-lavoro la venda come merce, egli deve poterne disporre, quindi essere</a:t>
            </a:r>
            <a:r>
              <a:rPr lang="it-IT" i="1" dirty="0">
                <a:latin typeface="Calibri" panose="020F0502020204030204" pitchFamily="34" charset="0"/>
                <a:ea typeface="Calibri" panose="020F0502020204030204" pitchFamily="34" charset="0"/>
                <a:cs typeface="Times New Roman" panose="02020603050405020304" pitchFamily="18" charset="0"/>
              </a:rPr>
              <a:t> libero proprietario </a:t>
            </a:r>
            <a:r>
              <a:rPr lang="it-IT" dirty="0">
                <a:latin typeface="Calibri" panose="020F0502020204030204" pitchFamily="34" charset="0"/>
                <a:ea typeface="Calibri" panose="020F0502020204030204" pitchFamily="34" charset="0"/>
                <a:cs typeface="Times New Roman" panose="02020603050405020304" pitchFamily="18" charset="0"/>
              </a:rPr>
              <a:t>della propria capacità di lavoro, della propria persona […] la seconda condizione essenziale, affinché il possessore del denaro trovi la </a:t>
            </a:r>
            <a:r>
              <a:rPr lang="it-IT" i="1" dirty="0">
                <a:latin typeface="Calibri" panose="020F0502020204030204" pitchFamily="34" charset="0"/>
                <a:ea typeface="Calibri" panose="020F0502020204030204" pitchFamily="34" charset="0"/>
                <a:cs typeface="Times New Roman" panose="02020603050405020304" pitchFamily="18" charset="0"/>
              </a:rPr>
              <a:t>forza-lavoro</a:t>
            </a:r>
            <a:r>
              <a:rPr lang="it-IT" dirty="0">
                <a:latin typeface="Calibri" panose="020F0502020204030204" pitchFamily="34" charset="0"/>
                <a:ea typeface="Calibri" panose="020F0502020204030204" pitchFamily="34" charset="0"/>
                <a:cs typeface="Times New Roman" panose="02020603050405020304" pitchFamily="18" charset="0"/>
              </a:rPr>
              <a:t> sul mercato </a:t>
            </a:r>
            <a:r>
              <a:rPr lang="it-IT" i="1" dirty="0">
                <a:latin typeface="Calibri" panose="020F0502020204030204" pitchFamily="34" charset="0"/>
                <a:ea typeface="Calibri" panose="020F0502020204030204" pitchFamily="34" charset="0"/>
                <a:cs typeface="Times New Roman" panose="02020603050405020304" pitchFamily="18" charset="0"/>
              </a:rPr>
              <a:t>come merce</a:t>
            </a:r>
            <a:r>
              <a:rPr lang="it-IT" dirty="0">
                <a:latin typeface="Calibri" panose="020F0502020204030204" pitchFamily="34" charset="0"/>
                <a:ea typeface="Calibri" panose="020F0502020204030204" pitchFamily="34" charset="0"/>
                <a:cs typeface="Times New Roman" panose="02020603050405020304" pitchFamily="18" charset="0"/>
              </a:rPr>
              <a:t>, è che il possessore di questa non abbia la possibilità di vendere </a:t>
            </a:r>
            <a:r>
              <a:rPr lang="it-IT" i="1" dirty="0">
                <a:latin typeface="Calibri" panose="020F0502020204030204" pitchFamily="34" charset="0"/>
                <a:ea typeface="Calibri" panose="020F0502020204030204" pitchFamily="34" charset="0"/>
                <a:cs typeface="Times New Roman" panose="02020603050405020304" pitchFamily="18" charset="0"/>
              </a:rPr>
              <a:t>merci</a:t>
            </a:r>
            <a:r>
              <a:rPr lang="it-IT" dirty="0">
                <a:latin typeface="Calibri" panose="020F0502020204030204" pitchFamily="34" charset="0"/>
                <a:ea typeface="Calibri" panose="020F0502020204030204" pitchFamily="34" charset="0"/>
                <a:cs typeface="Times New Roman" panose="02020603050405020304" pitchFamily="18" charset="0"/>
              </a:rPr>
              <a:t> nelle quali sia oggettivato il suo lavoro, ma anzi, </a:t>
            </a:r>
            <a:r>
              <a:rPr lang="it-IT" i="1" dirty="0">
                <a:latin typeface="Calibri" panose="020F0502020204030204" pitchFamily="34" charset="0"/>
                <a:ea typeface="Calibri" panose="020F0502020204030204" pitchFamily="34" charset="0"/>
                <a:cs typeface="Times New Roman" panose="02020603050405020304" pitchFamily="18" charset="0"/>
              </a:rPr>
              <a:t>sia costretto</a:t>
            </a:r>
            <a:r>
              <a:rPr lang="it-IT" dirty="0">
                <a:latin typeface="Calibri" panose="020F0502020204030204" pitchFamily="34" charset="0"/>
                <a:ea typeface="Calibri" panose="020F0502020204030204" pitchFamily="34" charset="0"/>
                <a:cs typeface="Times New Roman" panose="02020603050405020304" pitchFamily="18" charset="0"/>
              </a:rPr>
              <a:t> a mettere in vendita, come </a:t>
            </a:r>
            <a:r>
              <a:rPr lang="it-IT" i="1" dirty="0">
                <a:latin typeface="Calibri" panose="020F0502020204030204" pitchFamily="34" charset="0"/>
                <a:ea typeface="Calibri" panose="020F0502020204030204" pitchFamily="34" charset="0"/>
                <a:cs typeface="Times New Roman" panose="02020603050405020304" pitchFamily="18" charset="0"/>
              </a:rPr>
              <a:t>merce, la sua</a:t>
            </a:r>
            <a:r>
              <a:rPr lang="it-IT" dirty="0">
                <a:latin typeface="Calibri" panose="020F0502020204030204" pitchFamily="34" charset="0"/>
                <a:ea typeface="Calibri" panose="020F0502020204030204" pitchFamily="34" charset="0"/>
                <a:cs typeface="Times New Roman" panose="02020603050405020304" pitchFamily="18" charset="0"/>
              </a:rPr>
              <a:t> stessa </a:t>
            </a:r>
            <a:r>
              <a:rPr lang="it-IT" i="1" dirty="0">
                <a:latin typeface="Calibri" panose="020F0502020204030204" pitchFamily="34" charset="0"/>
                <a:ea typeface="Calibri" panose="020F0502020204030204" pitchFamily="34" charset="0"/>
                <a:cs typeface="Times New Roman" panose="02020603050405020304" pitchFamily="18" charset="0"/>
              </a:rPr>
              <a:t>forza-lavoro</a:t>
            </a:r>
            <a:r>
              <a:rPr lang="it-IT" dirty="0">
                <a:latin typeface="Calibri" panose="020F0502020204030204" pitchFamily="34" charset="0"/>
                <a:ea typeface="Calibri" panose="020F0502020204030204" pitchFamily="34" charset="0"/>
                <a:cs typeface="Times New Roman" panose="02020603050405020304" pitchFamily="18" charset="0"/>
              </a:rPr>
              <a:t>, che esiste soltanto nella sua corporeità vivente”. </a:t>
            </a:r>
            <a:r>
              <a:rPr lang="it-IT" i="1" dirty="0">
                <a:latin typeface="Calibri" panose="020F0502020204030204" pitchFamily="34" charset="0"/>
                <a:ea typeface="Calibri" panose="020F0502020204030204" pitchFamily="34" charset="0"/>
                <a:cs typeface="Times New Roman" panose="02020603050405020304" pitchFamily="18" charset="0"/>
              </a:rPr>
              <a:t>Ivi</a:t>
            </a:r>
            <a:r>
              <a:rPr lang="it-IT" dirty="0">
                <a:latin typeface="Calibri" panose="020F0502020204030204" pitchFamily="34" charset="0"/>
                <a:ea typeface="Calibri" panose="020F0502020204030204" pitchFamily="34" charset="0"/>
                <a:cs typeface="Times New Roman" panose="02020603050405020304" pitchFamily="18" charset="0"/>
              </a:rPr>
              <a:t>, pp. 200-203. </a:t>
            </a:r>
          </a:p>
          <a:p>
            <a:pPr marL="285750" indent="-285750" algn="just">
              <a:spcAft>
                <a:spcPts val="6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es-ES" dirty="0"/>
              <a:t>“</a:t>
            </a:r>
            <a:r>
              <a:rPr lang="es-ES" b="1" dirty="0"/>
              <a:t>Per trasformare il </a:t>
            </a:r>
            <a:r>
              <a:rPr lang="es-ES" b="1" i="1" dirty="0"/>
              <a:t>denaro </a:t>
            </a:r>
            <a:r>
              <a:rPr lang="es-ES" b="1" dirty="0"/>
              <a:t>in </a:t>
            </a:r>
            <a:r>
              <a:rPr lang="es-ES" b="1" i="1" dirty="0"/>
              <a:t>capitale</a:t>
            </a:r>
            <a:r>
              <a:rPr lang="es-ES" b="1" dirty="0"/>
              <a:t> il possessore di denaro deve trovare sul </a:t>
            </a:r>
            <a:r>
              <a:rPr lang="es-ES" b="1" i="1" dirty="0"/>
              <a:t>mercato delle merci il lavoratore libero</a:t>
            </a:r>
            <a:r>
              <a:rPr lang="es-ES" b="1" dirty="0"/>
              <a:t>;</a:t>
            </a:r>
            <a:r>
              <a:rPr lang="es-ES" dirty="0"/>
              <a:t> </a:t>
            </a:r>
            <a:r>
              <a:rPr lang="es-ES" i="1" dirty="0"/>
              <a:t>libero</a:t>
            </a:r>
            <a:r>
              <a:rPr lang="es-ES" dirty="0"/>
              <a:t> nel duplice senso che disponga della propria forza lavorativa come propria merce, nella sua qualità di libera persona, e che, d’altra parte, non abbia da vendere altre merci, che sia privo ed esente, libero di tutte le </a:t>
            </a:r>
            <a:r>
              <a:rPr lang="es-ES" i="1" dirty="0"/>
              <a:t>cose</a:t>
            </a:r>
            <a:r>
              <a:rPr lang="es-ES" dirty="0"/>
              <a:t> necessarie per la realizzazione della sua forza-lavoro”. </a:t>
            </a:r>
            <a:r>
              <a:rPr lang="es-ES" i="1" dirty="0"/>
              <a:t>Ivi</a:t>
            </a:r>
            <a:r>
              <a:rPr lang="es-ES" dirty="0"/>
              <a:t>, p. 201.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p:cNvSpPr txBox="1"/>
          <p:nvPr/>
        </p:nvSpPr>
        <p:spPr>
          <a:xfrm>
            <a:off x="937215" y="526473"/>
            <a:ext cx="7546109" cy="523220"/>
          </a:xfrm>
          <a:prstGeom prst="rect">
            <a:avLst/>
          </a:prstGeom>
          <a:noFill/>
        </p:spPr>
        <p:txBody>
          <a:bodyPr wrap="square" rtlCol="0">
            <a:spAutoFit/>
          </a:bodyPr>
          <a:lstStyle/>
          <a:p>
            <a:r>
              <a:rPr lang="it-IT" sz="2800" b="1" dirty="0">
                <a:solidFill>
                  <a:srgbClr val="002060"/>
                </a:solidFill>
              </a:rPr>
              <a:t>L’alienazione</a:t>
            </a:r>
          </a:p>
        </p:txBody>
      </p:sp>
      <p:pic>
        <p:nvPicPr>
          <p:cNvPr id="5"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6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5476" y="1580287"/>
            <a:ext cx="3904245" cy="4708981"/>
          </a:xfrm>
          <a:prstGeom prst="rect">
            <a:avLst/>
          </a:prstGeom>
        </p:spPr>
        <p:txBody>
          <a:bodyPr wrap="square">
            <a:spAutoFit/>
          </a:bodyPr>
          <a:lstStyle/>
          <a:p>
            <a:r>
              <a:rPr lang="it-IT" sz="2800" dirty="0" err="1">
                <a:latin typeface="Calibri" panose="020F0502020204030204" pitchFamily="34" charset="0"/>
                <a:cs typeface="Calibri" panose="020F0502020204030204" pitchFamily="34" charset="0"/>
              </a:rPr>
              <a:t>Marx</a:t>
            </a:r>
            <a:r>
              <a:rPr lang="it-IT" sz="2800" dirty="0">
                <a:latin typeface="Calibri" panose="020F0502020204030204" pitchFamily="34" charset="0"/>
                <a:cs typeface="Calibri" panose="020F0502020204030204" pitchFamily="34" charset="0"/>
              </a:rPr>
              <a:t> considera  l'alienazione una condizione patologica di scissione, di dipendenza e di </a:t>
            </a:r>
            <a:r>
              <a:rPr lang="it-IT" sz="2800" dirty="0" err="1">
                <a:latin typeface="Calibri" panose="020F0502020204030204" pitchFamily="34" charset="0"/>
                <a:cs typeface="Calibri" panose="020F0502020204030204" pitchFamily="34" charset="0"/>
              </a:rPr>
              <a:t>autoestraniazione</a:t>
            </a:r>
            <a:r>
              <a:rPr lang="it-IT" sz="2800" dirty="0">
                <a:latin typeface="Calibri" panose="020F0502020204030204" pitchFamily="34" charset="0"/>
                <a:cs typeface="Calibri" panose="020F0502020204030204" pitchFamily="34" charset="0"/>
              </a:rPr>
              <a:t>. L'alienazione si identifica con la condizione storica del salariato nell'ambito della società capitalistica. </a:t>
            </a:r>
          </a:p>
          <a:p>
            <a:endParaRPr lang="it-IT" sz="2800" dirty="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p:txBody>
      </p:sp>
      <p:sp>
        <p:nvSpPr>
          <p:cNvPr id="3" name="CasellaDiTesto 2"/>
          <p:cNvSpPr txBox="1"/>
          <p:nvPr/>
        </p:nvSpPr>
        <p:spPr>
          <a:xfrm>
            <a:off x="566666" y="439080"/>
            <a:ext cx="7546109" cy="584775"/>
          </a:xfrm>
          <a:prstGeom prst="rect">
            <a:avLst/>
          </a:prstGeom>
          <a:noFill/>
        </p:spPr>
        <p:txBody>
          <a:bodyPr wrap="square" rtlCol="0">
            <a:spAutoFit/>
          </a:bodyPr>
          <a:lstStyle/>
          <a:p>
            <a:r>
              <a:rPr lang="it-IT" sz="3200" b="1" dirty="0">
                <a:solidFill>
                  <a:srgbClr val="002060"/>
                </a:solidFill>
              </a:rPr>
              <a:t>L’alienazione</a:t>
            </a:r>
          </a:p>
        </p:txBody>
      </p:sp>
      <p:pic>
        <p:nvPicPr>
          <p:cNvPr id="1026" name="Picture 2" descr="Alienati o imbecilli? Prove di dialogo su potere, responsività e lavoro del  futuro - Agenda Digitale">
            <a:extLst>
              <a:ext uri="{FF2B5EF4-FFF2-40B4-BE49-F238E27FC236}">
                <a16:creationId xmlns:a16="http://schemas.microsoft.com/office/drawing/2014/main" id="{C1A136E7-602B-A1FA-B9A5-4527458B4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575" y="731468"/>
            <a:ext cx="7425201" cy="526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7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5476" y="1580287"/>
            <a:ext cx="3904245" cy="830997"/>
          </a:xfrm>
          <a:prstGeom prst="rect">
            <a:avLst/>
          </a:prstGeom>
        </p:spPr>
        <p:txBody>
          <a:bodyPr wrap="square">
            <a:spAutoFit/>
          </a:bodyPr>
          <a:lstStyle/>
          <a:p>
            <a:endParaRPr lang="it-IT" sz="2800" dirty="0">
              <a:latin typeface="Calibri" panose="020F0502020204030204" pitchFamily="34" charset="0"/>
              <a:cs typeface="Calibri" panose="020F0502020204030204" pitchFamily="34" charset="0"/>
            </a:endParaRPr>
          </a:p>
          <a:p>
            <a:endParaRPr lang="it-IT" sz="2000" dirty="0">
              <a:latin typeface="Calibri" panose="020F0502020204030204" pitchFamily="34" charset="0"/>
              <a:cs typeface="Calibri" panose="020F0502020204030204" pitchFamily="34" charset="0"/>
            </a:endParaRPr>
          </a:p>
        </p:txBody>
      </p:sp>
      <p:sp>
        <p:nvSpPr>
          <p:cNvPr id="3" name="CasellaDiTesto 2"/>
          <p:cNvSpPr txBox="1"/>
          <p:nvPr/>
        </p:nvSpPr>
        <p:spPr>
          <a:xfrm>
            <a:off x="566666" y="439080"/>
            <a:ext cx="7546109" cy="584775"/>
          </a:xfrm>
          <a:prstGeom prst="rect">
            <a:avLst/>
          </a:prstGeom>
          <a:noFill/>
        </p:spPr>
        <p:txBody>
          <a:bodyPr wrap="square" rtlCol="0">
            <a:spAutoFit/>
          </a:bodyPr>
          <a:lstStyle/>
          <a:p>
            <a:r>
              <a:rPr lang="it-IT" sz="3200" b="1" dirty="0">
                <a:solidFill>
                  <a:srgbClr val="002060"/>
                </a:solidFill>
              </a:rPr>
              <a:t>L’alienazione</a:t>
            </a:r>
          </a:p>
        </p:txBody>
      </p:sp>
      <p:pic>
        <p:nvPicPr>
          <p:cNvPr id="1026" name="Picture 2" descr="Alienati o imbecilli? Prove di dialogo su potere, responsività e lavoro del  futuro - Agenda Digitale">
            <a:extLst>
              <a:ext uri="{FF2B5EF4-FFF2-40B4-BE49-F238E27FC236}">
                <a16:creationId xmlns:a16="http://schemas.microsoft.com/office/drawing/2014/main" id="{C1A136E7-602B-A1FA-B9A5-4527458B4E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6357" y="731469"/>
            <a:ext cx="2707419" cy="191838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060F2114-29FC-F4EC-6CB5-B973C2AA714A}"/>
              </a:ext>
            </a:extLst>
          </p:cNvPr>
          <p:cNvSpPr/>
          <p:nvPr/>
        </p:nvSpPr>
        <p:spPr>
          <a:xfrm>
            <a:off x="596805" y="1666718"/>
            <a:ext cx="10905918" cy="830997"/>
          </a:xfrm>
          <a:prstGeom prst="rect">
            <a:avLst/>
          </a:prstGeom>
        </p:spPr>
        <p:txBody>
          <a:bodyPr wrap="square">
            <a:spAutoFit/>
          </a:bodyPr>
          <a:lstStyle/>
          <a:p>
            <a:r>
              <a:rPr lang="it-IT" sz="2800" dirty="0">
                <a:latin typeface="Calibri" panose="020F0502020204030204" pitchFamily="34" charset="0"/>
                <a:cs typeface="Calibri" panose="020F0502020204030204" pitchFamily="34" charset="0"/>
              </a:rPr>
              <a:t>L'alienazione ha quattro aspetti fondamentali:</a:t>
            </a:r>
          </a:p>
          <a:p>
            <a:endParaRPr lang="it-IT" sz="2000"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BD700044-0EDA-83A0-7D4D-09A3A216E2D3}"/>
              </a:ext>
            </a:extLst>
          </p:cNvPr>
          <p:cNvSpPr txBox="1"/>
          <p:nvPr/>
        </p:nvSpPr>
        <p:spPr>
          <a:xfrm>
            <a:off x="435476" y="2676517"/>
            <a:ext cx="11877932" cy="3785652"/>
          </a:xfrm>
          <a:prstGeom prst="rect">
            <a:avLst/>
          </a:prstGeom>
          <a:noFill/>
        </p:spPr>
        <p:txBody>
          <a:bodyPr wrap="square">
            <a:spAutoFit/>
          </a:bodyPr>
          <a:lstStyle/>
          <a:p>
            <a:pPr marL="457200" indent="-457200">
              <a:buFont typeface="+mj-lt"/>
              <a:buAutoNum type="arabicPeriod"/>
            </a:pPr>
            <a:r>
              <a:rPr lang="it-IT" sz="2400" dirty="0">
                <a:latin typeface="Calibri" panose="020F0502020204030204" pitchFamily="34" charset="0"/>
                <a:cs typeface="Calibri" panose="020F0502020204030204" pitchFamily="34" charset="0"/>
              </a:rPr>
              <a:t>il lavoratore è alienato rispetto al prodotto della sua attività che gli viene sottratto;</a:t>
            </a:r>
          </a:p>
          <a:p>
            <a:pPr marL="457200" indent="-457200">
              <a:buFont typeface="+mj-lt"/>
              <a:buAutoNum type="arabicPeriod"/>
            </a:pPr>
            <a:endParaRPr lang="it-IT" sz="2400" dirty="0">
              <a:latin typeface="Calibri" panose="020F0502020204030204" pitchFamily="34" charset="0"/>
              <a:cs typeface="Calibri" panose="020F0502020204030204" pitchFamily="34" charset="0"/>
            </a:endParaRPr>
          </a:p>
          <a:p>
            <a:pPr marL="457200" indent="-457200">
              <a:buFont typeface="+mj-lt"/>
              <a:buAutoNum type="arabicPeriod"/>
            </a:pPr>
            <a:r>
              <a:rPr lang="it-IT" sz="2400" dirty="0">
                <a:latin typeface="Calibri" panose="020F0502020204030204" pitchFamily="34" charset="0"/>
                <a:cs typeface="Calibri" panose="020F0502020204030204" pitchFamily="34" charset="0"/>
              </a:rPr>
              <a:t>il lavoratore è alienato rispetto alla sua stessa attività che diventa strumento per fini estranei, cioè per il profitto del capitalista;</a:t>
            </a:r>
          </a:p>
          <a:p>
            <a:pPr marL="457200" indent="-457200">
              <a:buFont typeface="+mj-lt"/>
              <a:buAutoNum type="arabicPeriod"/>
            </a:pPr>
            <a:endParaRPr lang="it-IT" sz="2400" dirty="0">
              <a:latin typeface="Calibri" panose="020F0502020204030204" pitchFamily="34" charset="0"/>
              <a:cs typeface="Calibri" panose="020F0502020204030204" pitchFamily="34" charset="0"/>
            </a:endParaRPr>
          </a:p>
          <a:p>
            <a:pPr marL="457200" indent="-457200">
              <a:buFont typeface="+mj-lt"/>
              <a:buAutoNum type="arabicPeriod"/>
            </a:pPr>
            <a:r>
              <a:rPr lang="it-IT" sz="2400" dirty="0">
                <a:latin typeface="Calibri" panose="020F0502020204030204" pitchFamily="34" charset="0"/>
                <a:cs typeface="Calibri" panose="020F0502020204030204" pitchFamily="34" charset="0"/>
              </a:rPr>
              <a:t>il lavoratore è alienato rispetto alla sua essenza che è quella del lavoro libero, creativo, universale, e non del lavoro forzato, ripetitivo e unilaterale;</a:t>
            </a:r>
          </a:p>
          <a:p>
            <a:pPr marL="457200" indent="-457200">
              <a:buFont typeface="+mj-lt"/>
              <a:buAutoNum type="arabicPeriod"/>
            </a:pPr>
            <a:endParaRPr lang="it-IT" sz="2400" dirty="0">
              <a:latin typeface="Calibri" panose="020F0502020204030204" pitchFamily="34" charset="0"/>
              <a:cs typeface="Calibri" panose="020F0502020204030204" pitchFamily="34" charset="0"/>
            </a:endParaRPr>
          </a:p>
          <a:p>
            <a:pPr marL="457200" indent="-457200">
              <a:buFont typeface="+mj-lt"/>
              <a:buAutoNum type="arabicPeriod"/>
            </a:pPr>
            <a:r>
              <a:rPr lang="it-IT" sz="2400" dirty="0">
                <a:latin typeface="Calibri" panose="020F0502020204030204" pitchFamily="34" charset="0"/>
                <a:cs typeface="Calibri" panose="020F0502020204030204" pitchFamily="34" charset="0"/>
              </a:rPr>
              <a:t>il lavoratore è alienato rispetto al prossimo, perché il suo rapporto con il capitalista e con l'umanità in generale è conflittuale.</a:t>
            </a:r>
          </a:p>
        </p:txBody>
      </p:sp>
    </p:spTree>
    <p:extLst>
      <p:ext uri="{BB962C8B-B14F-4D97-AF65-F5344CB8AC3E}">
        <p14:creationId xmlns:p14="http://schemas.microsoft.com/office/powerpoint/2010/main" val="533435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4F1CD7E-D02F-82BA-32A1-BAA3998F72DD}"/>
              </a:ext>
            </a:extLst>
          </p:cNvPr>
          <p:cNvSpPr>
            <a:spLocks noGrp="1"/>
          </p:cNvSpPr>
          <p:nvPr>
            <p:ph idx="1"/>
          </p:nvPr>
        </p:nvSpPr>
        <p:spPr/>
        <p:txBody>
          <a:bodyPr>
            <a:normAutofit fontScale="92500" lnSpcReduction="10000"/>
          </a:bodyPr>
          <a:lstStyle/>
          <a:p>
            <a:r>
              <a:rPr lang="it-IT" dirty="0"/>
              <a:t>In ogni società dotata di relativa stabilità esiste un equilibrio tra il modo di produzione, i rapporti sociali che ne sono parte costitutiva e la sovrastruttura che, tramite il dominio di classe si innesta in essa.</a:t>
            </a:r>
          </a:p>
          <a:p>
            <a:endParaRPr lang="it-IT" dirty="0"/>
          </a:p>
          <a:p>
            <a:r>
              <a:rPr lang="it-IT" dirty="0"/>
              <a:t>Quando nella sfera produttiva si verificano mutamenti graduali nasce una tensione tra le nuove emergenti forze produttive e i rapporti di produzione esistenti.</a:t>
            </a:r>
          </a:p>
          <a:p>
            <a:endParaRPr lang="it-IT" dirty="0"/>
          </a:p>
          <a:p>
            <a:r>
              <a:rPr lang="it-IT" dirty="0"/>
              <a:t>Queste contraddizioni danno luogo a conflitti aperti e possono sfociare in una trasformazione rivoluzionaria di tutta la società caratterizzata dall’emergere di una nuova classe dominante. </a:t>
            </a:r>
          </a:p>
        </p:txBody>
      </p:sp>
      <p:pic>
        <p:nvPicPr>
          <p:cNvPr id="4" name="Picture 2" descr="Risultati immagini per MARX A FUMETTI">
            <a:extLst>
              <a:ext uri="{FF2B5EF4-FFF2-40B4-BE49-F238E27FC236}">
                <a16:creationId xmlns:a16="http://schemas.microsoft.com/office/drawing/2014/main" id="{0D1C7845-E043-3914-AABC-711D611BC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41084"/>
            <a:ext cx="2220265" cy="109956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8B646B7-35E2-A0E6-F990-CBA3A36B3298}"/>
              </a:ext>
            </a:extLst>
          </p:cNvPr>
          <p:cNvSpPr txBox="1"/>
          <p:nvPr/>
        </p:nvSpPr>
        <p:spPr>
          <a:xfrm>
            <a:off x="1013254" y="421399"/>
            <a:ext cx="3941806" cy="769441"/>
          </a:xfrm>
          <a:prstGeom prst="rect">
            <a:avLst/>
          </a:prstGeom>
          <a:noFill/>
        </p:spPr>
        <p:txBody>
          <a:bodyPr wrap="square" rtlCol="0">
            <a:spAutoFit/>
          </a:bodyPr>
          <a:lstStyle/>
          <a:p>
            <a:r>
              <a:rPr lang="it-IT" sz="4400" dirty="0">
                <a:solidFill>
                  <a:schemeClr val="accent1">
                    <a:lumMod val="50000"/>
                  </a:schemeClr>
                </a:solidFill>
              </a:rPr>
              <a:t>Tuttavia...</a:t>
            </a:r>
          </a:p>
        </p:txBody>
      </p:sp>
    </p:spTree>
    <p:extLst>
      <p:ext uri="{BB962C8B-B14F-4D97-AF65-F5344CB8AC3E}">
        <p14:creationId xmlns:p14="http://schemas.microsoft.com/office/powerpoint/2010/main" val="2066094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MARX A FUM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0"/>
            <a:ext cx="2220265" cy="109956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28551" y="1571040"/>
            <a:ext cx="11173058" cy="5170646"/>
          </a:xfrm>
          <a:prstGeom prst="rect">
            <a:avLst/>
          </a:prstGeom>
          <a:noFill/>
        </p:spPr>
        <p:txBody>
          <a:bodyPr wrap="square" rtlCol="0">
            <a:spAutoFit/>
          </a:bodyPr>
          <a:lstStyle/>
          <a:p>
            <a:pPr marL="285750" indent="-285750">
              <a:buFont typeface="Arial" panose="020B0604020202020204" pitchFamily="34" charset="0"/>
              <a:buChar char="•"/>
            </a:pPr>
            <a:r>
              <a:rPr lang="it-IT" sz="2400" dirty="0"/>
              <a:t>Nel grembo stesso del capitalismo va alimentandosi una crescente contraddizione tra </a:t>
            </a:r>
            <a:r>
              <a:rPr lang="it-IT" sz="2400" b="1" dirty="0"/>
              <a:t>rapporti sociali di produzione </a:t>
            </a:r>
            <a:r>
              <a:rPr lang="it-IT" sz="2400" dirty="0"/>
              <a:t>e </a:t>
            </a:r>
            <a:r>
              <a:rPr lang="it-IT" sz="2400" b="1" dirty="0"/>
              <a:t>forze produttive, </a:t>
            </a:r>
            <a:r>
              <a:rPr lang="it-IT" sz="2400" dirty="0"/>
              <a:t>destinata prima o poi ad esplodere.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Lo sviluppo del capitalismo crea, nel corso della sua evoluzione, le condizioni economiche per il rafforzamento della classe operaia.</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Allo stesso tempo la classe operaia, assumendo consapevolezza della propria condizione (</a:t>
            </a:r>
            <a:r>
              <a:rPr lang="it-IT" sz="2400" b="1" dirty="0"/>
              <a:t>passaggio dalla classe in sé alla classe per sé</a:t>
            </a:r>
            <a:r>
              <a:rPr lang="it-IT" sz="2400" dirty="0"/>
              <a:t>), si libera dalle pastoie della «falsa coscienza» borghese e si organizza per riappropriarsi collettivamente dei frutti del proprio lavoro e creare una società senza classi, non più fondata sullo sfruttamento degli uni sugli altri (</a:t>
            </a:r>
            <a:r>
              <a:rPr lang="it-IT" sz="2400" b="1" dirty="0"/>
              <a:t>comunismo</a:t>
            </a:r>
            <a:r>
              <a:rPr lang="it-IT" sz="2400" dirty="0"/>
              <a:t>).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51834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12269" y="582548"/>
            <a:ext cx="1072254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mn-lt"/>
              </a:rPr>
              <a:t>«</a:t>
            </a:r>
            <a:r>
              <a:rPr kumimoji="0" lang="it-IT" altLang="it-IT" sz="1600" b="1" i="0" u="none" strike="noStrike" cap="none" normalizeH="0" baseline="0" dirty="0">
                <a:ln>
                  <a:noFill/>
                </a:ln>
                <a:solidFill>
                  <a:srgbClr val="000000"/>
                </a:solidFill>
                <a:effectLst/>
                <a:latin typeface="+mn-lt"/>
              </a:rPr>
              <a:t>A un dato punto del loro sviluppo, le forze produttive materiali della società entrano in contraddizione con i rapporti di produzione esistenti, cioè con i rapporti di proprietà (che ne sono soltanto l’espressione giuridica) dentro i quali tali forze per l’innanzi s’erano mosse. </a:t>
            </a:r>
            <a:r>
              <a:rPr kumimoji="0" lang="it-IT" altLang="it-IT" sz="1600" b="0" i="0" u="none" strike="noStrike" cap="none" normalizeH="0" baseline="0" dirty="0">
                <a:ln>
                  <a:noFill/>
                </a:ln>
                <a:solidFill>
                  <a:srgbClr val="000000"/>
                </a:solidFill>
                <a:effectLst/>
                <a:latin typeface="+mn-lt"/>
              </a:rPr>
              <a:t>Questi rapporti, da forme di sviluppo delle forze produttive, si convertono in loro catene. E allora subentra un’epoca di rivoluzione sociale. Con il cambiamento della base economica si sconvolge </a:t>
            </a:r>
            <a:r>
              <a:rPr kumimoji="0" lang="it-IT" altLang="it-IT" sz="1600" b="0" i="0" u="none" strike="noStrike" cap="none" normalizeH="0" baseline="0" dirty="0" err="1">
                <a:ln>
                  <a:noFill/>
                </a:ln>
                <a:solidFill>
                  <a:srgbClr val="000000"/>
                </a:solidFill>
                <a:effectLst/>
                <a:latin typeface="+mn-lt"/>
              </a:rPr>
              <a:t>piú</a:t>
            </a:r>
            <a:r>
              <a:rPr kumimoji="0" lang="it-IT" altLang="it-IT" sz="1600" b="0" i="0" u="none" strike="noStrike" cap="none" normalizeH="0" baseline="0" dirty="0">
                <a:ln>
                  <a:noFill/>
                </a:ln>
                <a:solidFill>
                  <a:srgbClr val="000000"/>
                </a:solidFill>
                <a:effectLst/>
                <a:latin typeface="+mn-lt"/>
              </a:rPr>
              <a:t> o meno rapidamente tutta la gigantesca sovrastruttura. Quando si studiano simili sconvolgimenti, è indispensabile distinguere sempre fra lo sconvolgimento materiale delle condizioni economiche della produzione, che può essere constatato con la precisione delle scienze naturali, e le forme giuridiche, politiche, religiose, artistiche o filosofiche, ossia le forme ideologiche che permettono agli uomini di concepire questo conflitto e di combatterlo. Come non si può giudicare una simile epoca di sconvolgimento dalla coscienza che essa ha di se stessa; occorre invece spiegare questa coscienza con le contraddizioni della vita materiale, con il conflitto esistente fra le forze produttive della società e i rapporti di produzione. Una formazione sociale non perisce finché non si siano sviluppate tutte le forze produttive a cui può dare corso; nuovi e superiori rapporti di produzione non subentrano mai, prima che siano maturate in seno alla vecchia società le condizioni materiali della loro esistenza. Ecco perché l’umanità non si propone se non quei problemi che può risolvere, perché, a considerare le cose dappresso, si trova sempre che il problema sorge solo quando le condizioni materiali della sua soluzione esistono già o almeno sono in formazione. A grandi linee, i modi di produzione asiatico, antico, feudale e borghese moderno possono essere designati come epoche che marcano il progresso della formazione economica della società. I rapporti di produzione borghese sono l’ultima forma antagonistica del processo di produzione sociale; antagonistica non nel senso di un antagonismo individuale, ma di un antagonismo che sorga dalle condizioni di vita sociali degli individui. </a:t>
            </a:r>
            <a:r>
              <a:rPr kumimoji="0" lang="it-IT" altLang="it-IT" sz="1600" b="1" i="0" u="none" strike="noStrike" cap="none" normalizeH="0" baseline="0" dirty="0">
                <a:ln>
                  <a:noFill/>
                </a:ln>
                <a:solidFill>
                  <a:srgbClr val="000000"/>
                </a:solidFill>
                <a:effectLst/>
                <a:latin typeface="+mn-lt"/>
              </a:rPr>
              <a:t>Ma le forze produttive che si sviluppano nel seno della società borghese creano in pari tempo le condizioni materiali per la soluzione di questo antagonismo. Con questa formazione sociale si chiude dunque la preistoria della società umana.</a:t>
            </a:r>
            <a:endParaRPr kumimoji="0" lang="it-IT" altLang="it-IT" sz="1600" b="1"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mn-lt"/>
              </a:rPr>
              <a:t> </a:t>
            </a:r>
            <a:endParaRPr kumimoji="0" lang="it-IT" altLang="it-IT"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mn-lt"/>
              </a:rPr>
              <a:t>K. </a:t>
            </a:r>
            <a:r>
              <a:rPr kumimoji="0" lang="it-IT" altLang="it-IT" sz="1600" b="0" i="0" u="none" strike="noStrike" cap="none" normalizeH="0" baseline="0" dirty="0" err="1">
                <a:ln>
                  <a:noFill/>
                </a:ln>
                <a:solidFill>
                  <a:srgbClr val="000000"/>
                </a:solidFill>
                <a:effectLst/>
                <a:latin typeface="+mn-lt"/>
              </a:rPr>
              <a:t>Marx</a:t>
            </a:r>
            <a:r>
              <a:rPr kumimoji="0" lang="it-IT" altLang="it-IT" sz="1600" b="0" i="0" u="none" strike="noStrike" cap="none" normalizeH="0" baseline="0" dirty="0">
                <a:ln>
                  <a:noFill/>
                </a:ln>
                <a:solidFill>
                  <a:srgbClr val="000000"/>
                </a:solidFill>
                <a:effectLst/>
                <a:latin typeface="+mn-lt"/>
              </a:rPr>
              <a:t>, </a:t>
            </a:r>
            <a:r>
              <a:rPr kumimoji="0" lang="it-IT" altLang="it-IT" sz="1600" b="0" i="1" u="none" strike="noStrike" cap="none" normalizeH="0" baseline="0" dirty="0">
                <a:ln>
                  <a:noFill/>
                </a:ln>
                <a:solidFill>
                  <a:srgbClr val="000000"/>
                </a:solidFill>
                <a:effectLst/>
                <a:latin typeface="+mn-lt"/>
              </a:rPr>
              <a:t>Per la critica dell’economia politica</a:t>
            </a:r>
            <a:r>
              <a:rPr kumimoji="0" lang="it-IT" altLang="it-IT" sz="1600" b="0" i="0" u="none" strike="noStrike" cap="none" normalizeH="0" baseline="0" dirty="0">
                <a:ln>
                  <a:noFill/>
                </a:ln>
                <a:solidFill>
                  <a:srgbClr val="000000"/>
                </a:solidFill>
                <a:effectLst/>
                <a:latin typeface="+mn-lt"/>
              </a:rPr>
              <a:t>, Editori Riuniti, Roma, 1969, pp. 4-6</a:t>
            </a:r>
            <a:endParaRPr kumimoji="0" lang="it-IT" altLang="it-IT"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071983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94063" y="330506"/>
            <a:ext cx="10488058" cy="6401753"/>
          </a:xfrm>
          <a:prstGeom prst="rect">
            <a:avLst/>
          </a:prstGeom>
          <a:noFill/>
        </p:spPr>
        <p:txBody>
          <a:bodyPr wrap="square" rtlCol="0">
            <a:spAutoFit/>
          </a:bodyPr>
          <a:lstStyle/>
          <a:p>
            <a:r>
              <a:rPr lang="it-IT" sz="3200" dirty="0">
                <a:solidFill>
                  <a:schemeClr val="tx2"/>
                </a:solidFill>
              </a:rPr>
              <a:t>Alcune possibili critiche al pensiero di </a:t>
            </a:r>
            <a:r>
              <a:rPr lang="it-IT" sz="3200" dirty="0" err="1">
                <a:solidFill>
                  <a:schemeClr val="tx2"/>
                </a:solidFill>
              </a:rPr>
              <a:t>Marx</a:t>
            </a:r>
            <a:endParaRPr lang="it-IT" sz="3200" dirty="0">
              <a:solidFill>
                <a:schemeClr val="tx2"/>
              </a:solidFill>
            </a:endParaRPr>
          </a:p>
          <a:p>
            <a:endParaRPr lang="it-IT" sz="2400" dirty="0"/>
          </a:p>
          <a:p>
            <a:pPr marL="285750" indent="-285750">
              <a:buFont typeface="Arial" panose="020B0604020202020204" pitchFamily="34" charset="0"/>
              <a:buChar char="•"/>
            </a:pPr>
            <a:r>
              <a:rPr lang="it-IT" sz="2400" dirty="0"/>
              <a:t>Sopravvalutazione del conflitto di classe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Sottovalutazione del ruolo dello stato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Sottovalutazione della capacità del capitalismo di rigenerarsi e di allentare le tensioni sociali distribuendo parte della ricchezza ad una quota crescente della popolazione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Ambiguità del rapporto tra processi istituzionali, dinamiche politiche, fattori culturale e condizioni materiali dell’esistenza</a:t>
            </a:r>
          </a:p>
          <a:p>
            <a:endParaRPr lang="it-IT" sz="2400" dirty="0"/>
          </a:p>
          <a:p>
            <a:pPr marL="285750" indent="-285750">
              <a:buFont typeface="Arial" panose="020B0604020202020204" pitchFamily="34" charset="0"/>
              <a:buChar char="•"/>
            </a:pPr>
            <a:r>
              <a:rPr lang="it-IT" sz="2400" dirty="0"/>
              <a:t>Approccio eccessivamente determinista e positivista?</a:t>
            </a:r>
          </a:p>
          <a:p>
            <a:endParaRPr lang="it-IT" sz="2400" dirty="0"/>
          </a:p>
          <a:p>
            <a:pPr marL="285750" indent="-285750">
              <a:buFont typeface="Arial" panose="020B0604020202020204" pitchFamily="34" charset="0"/>
              <a:buChar char="•"/>
            </a:pPr>
            <a:r>
              <a:rPr lang="it-IT" sz="2400" dirty="0"/>
              <a:t>Il marxismo è scientifico?</a:t>
            </a:r>
          </a:p>
          <a:p>
            <a:endParaRPr lang="it-IT" dirty="0"/>
          </a:p>
        </p:txBody>
      </p:sp>
      <p:pic>
        <p:nvPicPr>
          <p:cNvPr id="3" name="Picture 2" descr="Risultati immagini per MARX A FUMETTI">
            <a:extLst>
              <a:ext uri="{FF2B5EF4-FFF2-40B4-BE49-F238E27FC236}">
                <a16:creationId xmlns:a16="http://schemas.microsoft.com/office/drawing/2014/main" id="{0E50197D-0746-3A3C-9EEE-267FE8C092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1735" y="11151"/>
            <a:ext cx="2220265" cy="10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18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ultati immagini per MARX A FUMETTI">
            <a:extLst>
              <a:ext uri="{FF2B5EF4-FFF2-40B4-BE49-F238E27FC236}">
                <a16:creationId xmlns:a16="http://schemas.microsoft.com/office/drawing/2014/main" id="{5BEF08EA-5E2D-1F0B-5CE8-6CCE0143D5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450" y="1259681"/>
            <a:ext cx="5353050" cy="433863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3C291A8-202C-8A89-43F4-3D87992E93AD}"/>
              </a:ext>
            </a:extLst>
          </p:cNvPr>
          <p:cNvSpPr txBox="1"/>
          <p:nvPr/>
        </p:nvSpPr>
        <p:spPr>
          <a:xfrm>
            <a:off x="298622" y="1159330"/>
            <a:ext cx="6130754" cy="5355312"/>
          </a:xfrm>
          <a:prstGeom prst="rect">
            <a:avLst/>
          </a:prstGeom>
          <a:noFill/>
        </p:spPr>
        <p:txBody>
          <a:bodyPr wrap="square" rtlCol="0">
            <a:spAutoFit/>
          </a:bodyPr>
          <a:lstStyle/>
          <a:p>
            <a:r>
              <a:rPr lang="it-IT" dirty="0"/>
              <a:t>L’opera di Marx va innanzitutto inquadrata all’interno dello specifico contesto storico in cui affonda le proprie radici.</a:t>
            </a:r>
          </a:p>
          <a:p>
            <a:endParaRPr lang="it-IT" dirty="0"/>
          </a:p>
          <a:p>
            <a:r>
              <a:rPr lang="it-IT" dirty="0"/>
              <a:t>Indipendentemente dalle critiche che possono essere mosse al pensiero di Marx (sul piano metodologico ed epistemologico), ad egli va riconosciuto il merito di aver messo in luce la natura storicamente determinata del capitalismo e il carattere sociale dei rapporti di produzione a questo sottesi. </a:t>
            </a:r>
          </a:p>
          <a:p>
            <a:endParaRPr lang="it-IT" dirty="0"/>
          </a:p>
          <a:p>
            <a:r>
              <a:rPr lang="it-IT" dirty="0"/>
              <a:t>La critica dell’economia politica di Marx, al di là della descrizione dei processi economici o della filosofia della storia su cui si basa, è importante per lo sviluppo di un’analisi istituzionale dell’economia, attenta ai condizionamenti sociali dell’azione economica. </a:t>
            </a:r>
          </a:p>
          <a:p>
            <a:endParaRPr lang="it-IT" dirty="0"/>
          </a:p>
          <a:p>
            <a:r>
              <a:rPr lang="it-IT" dirty="0"/>
              <a:t>L’eredità intellettuale di Marx è enorme e così lo è stato l’impatto che il suo pensiero ha avuto sulla storia (non solo se si guarda ai paesi comunisti, ma anche alle democrazie occidentali, così come al mondo post-coloniale),</a:t>
            </a:r>
          </a:p>
        </p:txBody>
      </p:sp>
    </p:spTree>
    <p:extLst>
      <p:ext uri="{BB962C8B-B14F-4D97-AF65-F5344CB8AC3E}">
        <p14:creationId xmlns:p14="http://schemas.microsoft.com/office/powerpoint/2010/main" val="4087467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MARX A FUM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69" y="1638300"/>
            <a:ext cx="4846758"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DFBEC9B9-3166-0414-E96F-43EFAA55F402}"/>
              </a:ext>
            </a:extLst>
          </p:cNvPr>
          <p:cNvSpPr/>
          <p:nvPr/>
        </p:nvSpPr>
        <p:spPr>
          <a:xfrm>
            <a:off x="555548" y="766732"/>
            <a:ext cx="5626178" cy="5324535"/>
          </a:xfrm>
          <a:prstGeom prst="rect">
            <a:avLst/>
          </a:prstGeom>
        </p:spPr>
        <p:txBody>
          <a:bodyPr wrap="square">
            <a:spAutoFit/>
          </a:bodyPr>
          <a:lstStyle/>
          <a:p>
            <a:r>
              <a:rPr lang="it-IT" sz="2800" b="1" dirty="0">
                <a:solidFill>
                  <a:schemeClr val="tx2"/>
                </a:solidFill>
              </a:rPr>
              <a:t>Opere principali:</a:t>
            </a:r>
          </a:p>
          <a:p>
            <a:endParaRPr lang="it-IT" sz="2400" i="1" dirty="0"/>
          </a:p>
          <a:p>
            <a:pPr marL="342900" indent="-342900">
              <a:buFont typeface="Arial" panose="020B0604020202020204" pitchFamily="34" charset="0"/>
              <a:buChar char="•"/>
            </a:pPr>
            <a:r>
              <a:rPr lang="it-IT" sz="2400" i="1" dirty="0"/>
              <a:t>L’ideologia tedesca </a:t>
            </a:r>
            <a:r>
              <a:rPr lang="it-IT" sz="2400" dirty="0"/>
              <a:t>(scritta nel 1845 ma resa pubblica da </a:t>
            </a:r>
            <a:r>
              <a:rPr lang="it-IT" sz="2400" dirty="0" err="1"/>
              <a:t>Engels</a:t>
            </a:r>
            <a:r>
              <a:rPr lang="it-IT" sz="2400" dirty="0"/>
              <a:t>, postuma, nel 1888);</a:t>
            </a:r>
          </a:p>
          <a:p>
            <a:pPr marL="342900" indent="-342900">
              <a:buFont typeface="Arial" panose="020B0604020202020204" pitchFamily="34" charset="0"/>
              <a:buChar char="•"/>
            </a:pPr>
            <a:endParaRPr lang="it-IT" sz="2400" i="1" dirty="0"/>
          </a:p>
          <a:p>
            <a:pPr marL="342900" indent="-342900">
              <a:buFont typeface="Arial" panose="020B0604020202020204" pitchFamily="34" charset="0"/>
              <a:buChar char="•"/>
            </a:pPr>
            <a:r>
              <a:rPr lang="it-IT" sz="2400" i="1" dirty="0"/>
              <a:t>Manifesto del Partito comunista</a:t>
            </a:r>
            <a:r>
              <a:rPr lang="it-IT" sz="2400" dirty="0"/>
              <a:t> (con </a:t>
            </a:r>
            <a:r>
              <a:rPr lang="it-IT" sz="2400" dirty="0" err="1"/>
              <a:t>Engels</a:t>
            </a:r>
            <a:r>
              <a:rPr lang="it-IT" sz="2400" dirty="0"/>
              <a:t>, 1848);</a:t>
            </a:r>
          </a:p>
          <a:p>
            <a:pPr marL="342900" indent="-342900">
              <a:buFont typeface="Arial" panose="020B0604020202020204" pitchFamily="34" charset="0"/>
              <a:buChar char="•"/>
            </a:pPr>
            <a:endParaRPr lang="it-IT" sz="2400" i="1" dirty="0"/>
          </a:p>
          <a:p>
            <a:pPr marL="342900" indent="-342900">
              <a:buFont typeface="Arial" panose="020B0604020202020204" pitchFamily="34" charset="0"/>
              <a:buChar char="•"/>
            </a:pPr>
            <a:r>
              <a:rPr lang="it-IT" sz="2400" i="1" dirty="0"/>
              <a:t>Critica dell’economia politica</a:t>
            </a:r>
            <a:r>
              <a:rPr lang="it-IT" sz="2400" dirty="0"/>
              <a:t> (1859);</a:t>
            </a:r>
          </a:p>
          <a:p>
            <a:pPr marL="342900" indent="-342900">
              <a:buFont typeface="Arial" panose="020B0604020202020204" pitchFamily="34" charset="0"/>
              <a:buChar char="•"/>
            </a:pPr>
            <a:endParaRPr lang="it-IT" sz="2400" i="1" dirty="0"/>
          </a:p>
          <a:p>
            <a:pPr marL="342900" indent="-342900">
              <a:buFont typeface="Arial" panose="020B0604020202020204" pitchFamily="34" charset="0"/>
              <a:buChar char="•"/>
            </a:pPr>
            <a:r>
              <a:rPr lang="it-IT" sz="2400" i="1" dirty="0"/>
              <a:t>Il Capitale</a:t>
            </a:r>
            <a:r>
              <a:rPr lang="it-IT" sz="2400" dirty="0"/>
              <a:t> (primo volume: 1867; altri due volumi pubblicati postumi da </a:t>
            </a:r>
            <a:r>
              <a:rPr lang="it-IT" sz="2400" dirty="0" err="1"/>
              <a:t>Engels</a:t>
            </a:r>
            <a:r>
              <a:rPr lang="it-IT" sz="2400" dirty="0"/>
              <a:t> nel 1885 e nel 1894).</a:t>
            </a:r>
          </a:p>
        </p:txBody>
      </p:sp>
    </p:spTree>
    <p:extLst>
      <p:ext uri="{BB962C8B-B14F-4D97-AF65-F5344CB8AC3E}">
        <p14:creationId xmlns:p14="http://schemas.microsoft.com/office/powerpoint/2010/main" val="2293726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olitti e le classi lavoratrici. (1900–1901) | by Mario Mancini | Medium">
            <a:extLst>
              <a:ext uri="{FF2B5EF4-FFF2-40B4-BE49-F238E27FC236}">
                <a16:creationId xmlns:a16="http://schemas.microsoft.com/office/drawing/2014/main" id="{9C54D516-86EC-F3E4-B8E7-19B55C59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52500"/>
            <a:ext cx="9525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9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ondizioni e lotte operaie nel mondo - Francia, Stati Uniti | Leftcom">
            <a:extLst>
              <a:ext uri="{FF2B5EF4-FFF2-40B4-BE49-F238E27FC236}">
                <a16:creationId xmlns:a16="http://schemas.microsoft.com/office/drawing/2014/main" id="{C5EBD79B-10FF-F73E-4170-A26187B9C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860" y="749141"/>
            <a:ext cx="6248400" cy="511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9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British Labour Movement">
            <a:extLst>
              <a:ext uri="{FF2B5EF4-FFF2-40B4-BE49-F238E27FC236}">
                <a16:creationId xmlns:a16="http://schemas.microsoft.com/office/drawing/2014/main" id="{F802D16C-D468-83C4-0532-607D25C3E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606" y="735811"/>
            <a:ext cx="8094282" cy="538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2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Disordini sessantottini: De Andrè ci racconta la storia del Maggio francese  del 1968 - Il Superuovo">
            <a:extLst>
              <a:ext uri="{FF2B5EF4-FFF2-40B4-BE49-F238E27FC236}">
                <a16:creationId xmlns:a16="http://schemas.microsoft.com/office/drawing/2014/main" id="{001BBC7D-B908-5B33-357E-1AD40F02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900"/>
            <a:ext cx="12192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4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62ED8C7-48BD-2EE6-F1F8-958EC6AEA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00" y="698691"/>
            <a:ext cx="8787199" cy="54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37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Lo Statuto dei Lavoratori compie 50 anni: storia e prospettive future">
            <a:extLst>
              <a:ext uri="{FF2B5EF4-FFF2-40B4-BE49-F238E27FC236}">
                <a16:creationId xmlns:a16="http://schemas.microsoft.com/office/drawing/2014/main" id="{7F8D49FC-EDE5-653E-9FEE-B29D111C8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76" y="751691"/>
            <a:ext cx="7489739" cy="511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7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Zapatisti in arrivo in Europa – Area Esteri e pace PRC – SE">
            <a:extLst>
              <a:ext uri="{FF2B5EF4-FFF2-40B4-BE49-F238E27FC236}">
                <a16:creationId xmlns:a16="http://schemas.microsoft.com/office/drawing/2014/main" id="{534BA294-A72E-19EF-6048-81CF568EC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640" y="1004133"/>
            <a:ext cx="6441439" cy="484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6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073" y="-226003"/>
            <a:ext cx="10515600" cy="1325563"/>
          </a:xfrm>
        </p:spPr>
        <p:txBody>
          <a:bodyPr>
            <a:noAutofit/>
          </a:bodyPr>
          <a:lstStyle/>
          <a:p>
            <a:br>
              <a:rPr lang="it-IT" sz="3600" dirty="0"/>
            </a:br>
            <a:r>
              <a:rPr lang="it-IT" sz="3600" b="1" dirty="0">
                <a:solidFill>
                  <a:schemeClr val="tx2"/>
                </a:solidFill>
              </a:rPr>
              <a:t>L’«accumulazione originaria» (o primitiva)</a:t>
            </a:r>
          </a:p>
        </p:txBody>
      </p:sp>
      <p:sp>
        <p:nvSpPr>
          <p:cNvPr id="3" name="Segnaposto contenuto 2"/>
          <p:cNvSpPr>
            <a:spLocks noGrp="1"/>
          </p:cNvSpPr>
          <p:nvPr>
            <p:ph idx="1"/>
          </p:nvPr>
        </p:nvSpPr>
        <p:spPr>
          <a:xfrm>
            <a:off x="644238" y="1474643"/>
            <a:ext cx="11048998" cy="5023142"/>
          </a:xfrm>
        </p:spPr>
        <p:txBody>
          <a:bodyPr>
            <a:normAutofit fontScale="55000" lnSpcReduction="20000"/>
          </a:bodyPr>
          <a:lstStyle/>
          <a:p>
            <a:r>
              <a:rPr lang="it-IT" sz="3300" dirty="0"/>
              <a:t>«Il rapporto capitalistico ha come presupposto la separazione tra i lavoratori e la proprietà delle condizioni di realizzazione del lavoro... Dunque la cosiddetta accumulazione originaria non è altro che il processo storico di separazione del produttore dai mezzi di produzione. Esso appare "originario" perché costituisce la preistoria del capitale e del modo di produzione ad esso corrispondente» (</a:t>
            </a:r>
            <a:r>
              <a:rPr lang="it-IT" sz="3300" i="1" dirty="0"/>
              <a:t>Il Capitale</a:t>
            </a:r>
            <a:r>
              <a:rPr lang="it-IT" sz="3300" dirty="0"/>
              <a:t>, libro I, pp. 778-79)</a:t>
            </a:r>
          </a:p>
          <a:p>
            <a:endParaRPr lang="it-IT" sz="3300" dirty="0"/>
          </a:p>
          <a:p>
            <a:r>
              <a:rPr lang="it-IT" sz="3300" dirty="0"/>
              <a:t>«Non era possibile che gli uomini scacciati dalla terra per lo scioglimento dei seguiti feudali e per l'espropriazione violenta e a scatti, divenuti eslege, fossero assorbiti dalla manifattura al suo nascere con la stessa rapidità con la quale quel proletariato veniva messo al mondo» (</a:t>
            </a:r>
            <a:r>
              <a:rPr lang="it-IT" sz="3300" i="1" dirty="0"/>
              <a:t>ivi</a:t>
            </a:r>
            <a:r>
              <a:rPr lang="it-IT" sz="3300" dirty="0"/>
              <a:t>, p. 797).</a:t>
            </a:r>
          </a:p>
          <a:p>
            <a:endParaRPr lang="it-IT" sz="3300" dirty="0"/>
          </a:p>
          <a:p>
            <a:r>
              <a:rPr lang="it-IT" sz="3300" dirty="0"/>
              <a:t>«Così la popolazione rurale espropriata con la forza, cacciata dalla sua terra, e resa vagabonda, veniva spinta con </a:t>
            </a:r>
            <a:r>
              <a:rPr lang="it-IT" sz="3300" i="1" dirty="0"/>
              <a:t>leggi fra il grottesco e il terroristico</a:t>
            </a:r>
            <a:r>
              <a:rPr lang="it-IT" sz="3300" dirty="0"/>
              <a:t> a sottomettersi, a forza di frusta, di marchio a fuoco e di torture, a quella disciplina che era necessaria al sistema del lavoro salariato» (</a:t>
            </a:r>
            <a:r>
              <a:rPr lang="it-IT" sz="3300" i="1" dirty="0"/>
              <a:t>ivi</a:t>
            </a:r>
            <a:r>
              <a:rPr lang="it-IT" sz="3300" dirty="0"/>
              <a:t>, p. 800).</a:t>
            </a:r>
          </a:p>
          <a:p>
            <a:pPr marL="0" indent="0">
              <a:buNone/>
            </a:pPr>
            <a:endParaRPr lang="it-IT" sz="3300" dirty="0"/>
          </a:p>
          <a:p>
            <a:r>
              <a:rPr lang="it-IT" sz="3300" dirty="0"/>
              <a:t>Esempio della «Leggi contro i furti di legna»</a:t>
            </a:r>
          </a:p>
          <a:p>
            <a:endParaRPr lang="it-IT" sz="3300" dirty="0"/>
          </a:p>
          <a:p>
            <a:r>
              <a:rPr lang="it-IT" sz="3300" dirty="0"/>
              <a:t>Il caso del Signor </a:t>
            </a:r>
            <a:r>
              <a:rPr lang="it-IT" sz="3300" dirty="0" err="1"/>
              <a:t>Peel</a:t>
            </a:r>
            <a:r>
              <a:rPr lang="it-IT" sz="3300" dirty="0"/>
              <a:t>, che dopo essere approdato nella Nuova Olanda, sullo </a:t>
            </a:r>
            <a:r>
              <a:rPr lang="it-IT" sz="3300" dirty="0" err="1"/>
              <a:t>Swan</a:t>
            </a:r>
            <a:r>
              <a:rPr lang="it-IT" sz="3300" dirty="0"/>
              <a:t> River, con un capitale di 50.000 sterline e 3.000 tra operai e operaie, si era trovato “senza un servo per rifargli il letto e per attingere acqua al fiume”. La sua colpa era quella di aver “preveduto tutto fuorché l’esportazione allo </a:t>
            </a:r>
            <a:r>
              <a:rPr lang="it-IT" sz="3300" dirty="0" err="1"/>
              <a:t>Swan</a:t>
            </a:r>
            <a:r>
              <a:rPr lang="it-IT" sz="3300" dirty="0"/>
              <a:t> River dei rapporti di produzione inglesi!”. </a:t>
            </a:r>
          </a:p>
          <a:p>
            <a:endParaRPr lang="it-IT" dirty="0"/>
          </a:p>
        </p:txBody>
      </p:sp>
    </p:spTree>
    <p:extLst>
      <p:ext uri="{BB962C8B-B14F-4D97-AF65-F5344CB8AC3E}">
        <p14:creationId xmlns:p14="http://schemas.microsoft.com/office/powerpoint/2010/main" val="225595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accumulazione prim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9" y="371764"/>
            <a:ext cx="114300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2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a:t>
            </a:r>
            <a:r>
              <a:rPr lang="it-IT" b="1" i="1" dirty="0"/>
              <a:t>enclosures</a:t>
            </a:r>
          </a:p>
        </p:txBody>
      </p:sp>
      <p:sp>
        <p:nvSpPr>
          <p:cNvPr id="3" name="Segnaposto contenuto 2"/>
          <p:cNvSpPr>
            <a:spLocks noGrp="1"/>
          </p:cNvSpPr>
          <p:nvPr>
            <p:ph idx="1"/>
          </p:nvPr>
        </p:nvSpPr>
        <p:spPr/>
        <p:txBody>
          <a:bodyPr>
            <a:normAutofit fontScale="92500" lnSpcReduction="10000"/>
          </a:bodyPr>
          <a:lstStyle/>
          <a:p>
            <a:pPr marL="0" indent="0">
              <a:buNone/>
            </a:pPr>
            <a:r>
              <a:rPr lang="es-ES" dirty="0"/>
              <a:t>“</a:t>
            </a:r>
            <a:r>
              <a:rPr lang="es-ES" b="1" dirty="0"/>
              <a:t>Le vostre pecore, le quali per addietro furono tanto mansuete e parche nel mangiare e ora sono tanto feroci e devoratrici che consumano gli uomini, i campi, le case e le città</a:t>
            </a:r>
            <a:r>
              <a:rPr lang="es-ES" dirty="0"/>
              <a:t>. Perché ove nel regno nasce la lana più sottile e di maggior prezzo, ivi i nobili e alquanto abbati santi uomini, non contenti de le entrate annuali che sogliono pigliare de i loro larghi poderi, né bastandoli di vivere delicatamente, senza giovare a la republica, anzi noiandola, rovinano le case, abbatteno le terre, per lasciare a le pecore più larghi paschi. Come se occupassero poco terreno le selve e i vivai, quelli buoni uomini fanno dei luoghi abitati e coltivati un deserto”. </a:t>
            </a:r>
          </a:p>
          <a:p>
            <a:pPr marL="0" indent="0">
              <a:buNone/>
            </a:pPr>
            <a:endParaRPr lang="es-ES" dirty="0"/>
          </a:p>
          <a:p>
            <a:pPr marL="0" indent="0">
              <a:buNone/>
            </a:pPr>
            <a:r>
              <a:rPr lang="es-ES" dirty="0"/>
              <a:t>Tommaso Moro, </a:t>
            </a:r>
            <a:r>
              <a:rPr lang="es-ES" i="1" dirty="0"/>
              <a:t>Utopia</a:t>
            </a:r>
            <a:r>
              <a:rPr lang="es-ES" dirty="0"/>
              <a:t>, in Vinicio Abbundo, </a:t>
            </a:r>
            <a:r>
              <a:rPr lang="es-ES" i="1" dirty="0"/>
              <a:t>Tommaso Moro</a:t>
            </a:r>
            <a:r>
              <a:rPr lang="es-ES" dirty="0"/>
              <a:t>, Napoli 1962, pp. 27-31. </a:t>
            </a:r>
            <a:endParaRPr lang="it-IT" dirty="0"/>
          </a:p>
        </p:txBody>
      </p:sp>
    </p:spTree>
    <p:extLst>
      <p:ext uri="{BB962C8B-B14F-4D97-AF65-F5344CB8AC3E}">
        <p14:creationId xmlns:p14="http://schemas.microsoft.com/office/powerpoint/2010/main" val="365658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5818" y="1585203"/>
            <a:ext cx="11471564" cy="4955203"/>
          </a:xfrm>
          <a:prstGeom prst="rect">
            <a:avLst/>
          </a:prstGeom>
          <a:noFill/>
        </p:spPr>
        <p:txBody>
          <a:bodyPr wrap="square" rtlCol="0">
            <a:spAutoFit/>
          </a:bodyPr>
          <a:lstStyle/>
          <a:p>
            <a:pPr marL="285750" indent="-285750">
              <a:buFont typeface="Arial" panose="020B0604020202020204" pitchFamily="34" charset="0"/>
              <a:buChar char="•"/>
            </a:pPr>
            <a:r>
              <a:rPr lang="it-IT" sz="2400" dirty="0"/>
              <a:t>L</a:t>
            </a:r>
            <a:r>
              <a:rPr lang="it-IT" sz="2000" dirty="0"/>
              <a:t>e città vengono invase da una massa crescente di diseredati, espulsi dalle terre in cui erano infeudati. Intorno ad essi, nel momento in cui </a:t>
            </a:r>
            <a:r>
              <a:rPr lang="it-IT" sz="2000" b="1" dirty="0"/>
              <a:t>“la </a:t>
            </a:r>
            <a:r>
              <a:rPr lang="it-IT" sz="2000" b="1" i="1" dirty="0"/>
              <a:t>povertà</a:t>
            </a:r>
            <a:r>
              <a:rPr lang="it-IT" sz="2000" b="1" dirty="0"/>
              <a:t> comincia ad essere avvertita come una condizione precisa, che individua una categoria sociale”, </a:t>
            </a:r>
            <a:r>
              <a:rPr lang="it-IT" sz="2000" dirty="0"/>
              <a:t>si diffonde un sentimento nuovo, fatto di paura e di avversione. Se da un lato l’indigenza fisica diviene una condizione condivisa da una moltitudine di persone che, lavorando in condizioni di subordinazione, non riescono ad uscire da una situazione di precarietà o di bisogno, dall’altro si fa strada una vera e propria ossessione nei confronti di quelli che vengono considerati come “</a:t>
            </a:r>
            <a:r>
              <a:rPr lang="it-IT" sz="2000" i="1" dirty="0"/>
              <a:t>falsi poveri</a:t>
            </a:r>
            <a:r>
              <a:rPr lang="it-IT" sz="2000" dirty="0"/>
              <a:t>”, cioè mendicanti e senza fissa dimora ritenuti indegni della carità</a:t>
            </a:r>
            <a:r>
              <a:rPr lang="it-IT" sz="2400" dirty="0"/>
              <a:t>.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Abolizione della libertà di mendicare. </a:t>
            </a:r>
            <a:r>
              <a:rPr lang="it-IT" sz="2400" b="0" i="0" dirty="0">
                <a:solidFill>
                  <a:srgbClr val="3E3F3E"/>
                </a:solidFill>
                <a:effectLst/>
              </a:rPr>
              <a:t>Obbligo per i poveri di lavorare a qualunque salario. </a:t>
            </a:r>
            <a:r>
              <a:rPr lang="it-IT" sz="2400" b="1" dirty="0"/>
              <a:t>Processo di centralizzazione e laicizzazione dell’assistenza nei confronti dei poveri.</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Nascita delle </a:t>
            </a:r>
            <a:r>
              <a:rPr lang="it-IT" sz="2400" i="1" dirty="0" err="1"/>
              <a:t>workhouse</a:t>
            </a:r>
            <a:r>
              <a:rPr lang="it-IT" sz="2400" dirty="0"/>
              <a:t> inglesi e degli ospedali francesi. «La grande reclusione» del XVI secolo.</a:t>
            </a:r>
          </a:p>
        </p:txBody>
      </p:sp>
    </p:spTree>
    <p:extLst>
      <p:ext uri="{BB962C8B-B14F-4D97-AF65-F5344CB8AC3E}">
        <p14:creationId xmlns:p14="http://schemas.microsoft.com/office/powerpoint/2010/main" val="114093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3835" y="832086"/>
            <a:ext cx="10317019" cy="2246769"/>
          </a:xfrm>
          <a:prstGeom prst="rect">
            <a:avLst/>
          </a:prstGeom>
        </p:spPr>
        <p:txBody>
          <a:bodyPr wrap="square">
            <a:spAutoFit/>
          </a:bodyPr>
          <a:lstStyle/>
          <a:p>
            <a:pPr algn="just"/>
            <a:r>
              <a:rPr lang="es-ES" sz="2000" b="1" dirty="0">
                <a:effectLst/>
                <a:latin typeface="Calibri "/>
                <a:ea typeface="Calibri" panose="020F0502020204030204" pitchFamily="34" charset="0"/>
                <a:cs typeface="Times New Roman" panose="02020603050405020304" pitchFamily="18" charset="0"/>
              </a:rPr>
              <a:t>1662 Act of Settlement </a:t>
            </a:r>
          </a:p>
          <a:p>
            <a:pPr algn="just"/>
            <a:r>
              <a:rPr lang="it-IT" sz="2000" dirty="0">
                <a:latin typeface="Calibri "/>
                <a:ea typeface="Calibri" panose="020F0502020204030204" pitchFamily="34" charset="0"/>
                <a:cs typeface="Times New Roman" panose="02020603050405020304" pitchFamily="18" charset="0"/>
              </a:rPr>
              <a:t>Dal momento che la spesa per i </a:t>
            </a:r>
            <a:r>
              <a:rPr lang="it-IT" sz="2000" i="1" dirty="0">
                <a:latin typeface="Calibri "/>
                <a:ea typeface="Calibri" panose="020F0502020204030204" pitchFamily="34" charset="0"/>
                <a:cs typeface="Times New Roman" panose="02020603050405020304" pitchFamily="18" charset="0"/>
              </a:rPr>
              <a:t>poveri</a:t>
            </a:r>
            <a:r>
              <a:rPr lang="it-IT" sz="2000" dirty="0">
                <a:latin typeface="Calibri "/>
                <a:ea typeface="Calibri" panose="020F0502020204030204" pitchFamily="34" charset="0"/>
                <a:cs typeface="Times New Roman" panose="02020603050405020304" pitchFamily="18" charset="0"/>
              </a:rPr>
              <a:t> aveva smesso di essere volontaria ed era divenuta un’imposta gestita localmente, potevano esservi differenze rilevanti nel tipo di assistenza offerta da ciascuna parrocchia. Questo spingeva i mendicanti a concentrarsi massicciamente in quei luoghi dove gli standard assistenziali erano più elevati, ragion per cui, con la legge sull’insediamento del 1662, fu infine vietato loro di lasciare la propria parrocchia di origine. </a:t>
            </a:r>
          </a:p>
        </p:txBody>
      </p:sp>
      <p:sp>
        <p:nvSpPr>
          <p:cNvPr id="3" name="Rettangolo 2"/>
          <p:cNvSpPr/>
          <p:nvPr/>
        </p:nvSpPr>
        <p:spPr>
          <a:xfrm>
            <a:off x="473835" y="4683029"/>
            <a:ext cx="11092875" cy="2215991"/>
          </a:xfrm>
          <a:prstGeom prst="rect">
            <a:avLst/>
          </a:prstGeom>
        </p:spPr>
        <p:txBody>
          <a:bodyPr wrap="square">
            <a:spAutoFit/>
          </a:bodyPr>
          <a:lstStyle/>
          <a:p>
            <a:pPr algn="just"/>
            <a:r>
              <a:rPr lang="es-ES" sz="2000" b="1" dirty="0">
                <a:latin typeface="Calibri "/>
                <a:ea typeface="Calibri" panose="020F0502020204030204" pitchFamily="34" charset="0"/>
                <a:cs typeface="Times New Roman" panose="02020603050405020304" pitchFamily="18" charset="0"/>
              </a:rPr>
              <a:t>1834 New poor law</a:t>
            </a:r>
          </a:p>
          <a:p>
            <a:pPr algn="just"/>
            <a:r>
              <a:rPr lang="es-ES" sz="2000" dirty="0">
                <a:latin typeface="Calibri "/>
              </a:rPr>
              <a:t>Abolizione del sistema dei sussidi; intensificazione degli internamenti nelle workhouse; illegalità degli aiuti a domicilio; sostituzione dell’aiuto in denaro con l’aiuto in natura; fissazione di limiti stringenti all’ammontare complessivo dell’aiuto che doveva essere in ogni caso inferiore al reddito del più svantaggiato tra i coltivatori diretti; razionalizzazione e la centralizzazione dell’amministrazione dei </a:t>
            </a:r>
            <a:r>
              <a:rPr lang="es-ES" sz="2000" i="1" dirty="0">
                <a:latin typeface="Calibri "/>
              </a:rPr>
              <a:t>poveri</a:t>
            </a:r>
            <a:r>
              <a:rPr lang="es-ES" sz="2000" dirty="0">
                <a:latin typeface="Calibri "/>
              </a:rPr>
              <a:t>. </a:t>
            </a:r>
            <a:endParaRPr lang="es-ES" sz="2000" i="1" dirty="0">
              <a:latin typeface="Calibri "/>
              <a:cs typeface="Times New Roman" panose="02020603050405020304" pitchFamily="18" charset="0"/>
            </a:endParaRPr>
          </a:p>
          <a:p>
            <a:endParaRPr lang="it-IT" dirty="0"/>
          </a:p>
        </p:txBody>
      </p:sp>
      <p:sp>
        <p:nvSpPr>
          <p:cNvPr id="4" name="Rettangolo 3"/>
          <p:cNvSpPr/>
          <p:nvPr/>
        </p:nvSpPr>
        <p:spPr>
          <a:xfrm>
            <a:off x="473835" y="3342333"/>
            <a:ext cx="10603347" cy="1077218"/>
          </a:xfrm>
          <a:prstGeom prst="rect">
            <a:avLst/>
          </a:prstGeom>
        </p:spPr>
        <p:txBody>
          <a:bodyPr wrap="square">
            <a:spAutoFit/>
          </a:bodyPr>
          <a:lstStyle/>
          <a:p>
            <a:r>
              <a:rPr lang="it-IT" sz="2000" b="1" i="0" dirty="0">
                <a:effectLst/>
                <a:latin typeface="Calibri "/>
              </a:rPr>
              <a:t>1795 </a:t>
            </a:r>
            <a:r>
              <a:rPr lang="it-IT" sz="2000" b="1" i="0" dirty="0" err="1">
                <a:effectLst/>
                <a:latin typeface="Calibri "/>
              </a:rPr>
              <a:t>Speenhamland</a:t>
            </a:r>
            <a:r>
              <a:rPr lang="it-IT" sz="2000" b="1" i="0" dirty="0">
                <a:effectLst/>
                <a:latin typeface="Calibri "/>
              </a:rPr>
              <a:t> System</a:t>
            </a:r>
          </a:p>
          <a:p>
            <a:r>
              <a:rPr lang="it-IT" sz="2000" dirty="0">
                <a:latin typeface="Calibri "/>
              </a:rPr>
              <a:t>Sistema di sussidi indicizzati al costo del pane varato dai magistrati del </a:t>
            </a:r>
            <a:r>
              <a:rPr lang="it-IT" sz="2000" b="0" i="0" dirty="0" err="1">
                <a:effectLst/>
                <a:latin typeface="Calibri "/>
              </a:rPr>
              <a:t>Berkshire</a:t>
            </a:r>
            <a:r>
              <a:rPr lang="it-IT" sz="2000" b="0" i="0" dirty="0">
                <a:effectLst/>
                <a:latin typeface="Calibri "/>
              </a:rPr>
              <a:t> nel tentativo di trovare una soluzione ai problemi del pauperismo</a:t>
            </a:r>
            <a:r>
              <a:rPr lang="it-IT" sz="2400" b="0" i="0" dirty="0">
                <a:effectLst/>
              </a:rPr>
              <a:t>.</a:t>
            </a:r>
            <a:endParaRPr lang="it-IT" sz="2400" dirty="0"/>
          </a:p>
        </p:txBody>
      </p:sp>
    </p:spTree>
    <p:extLst>
      <p:ext uri="{BB962C8B-B14F-4D97-AF65-F5344CB8AC3E}">
        <p14:creationId xmlns:p14="http://schemas.microsoft.com/office/powerpoint/2010/main" val="126723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68218" y="959861"/>
            <a:ext cx="10178474" cy="5632311"/>
          </a:xfrm>
          <a:prstGeom prst="rect">
            <a:avLst/>
          </a:prstGeom>
        </p:spPr>
        <p:txBody>
          <a:bodyPr wrap="square">
            <a:spAutoFit/>
          </a:bodyPr>
          <a:lstStyle/>
          <a:p>
            <a:pPr marL="285750" indent="-285750" algn="just">
              <a:spcAft>
                <a:spcPts val="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A seguito della rivoluzione francese e di quella industriale, uno dei principali problemi che si pongono alla società liberale è quello di </a:t>
            </a:r>
            <a:r>
              <a:rPr lang="it-IT" b="1" dirty="0">
                <a:latin typeface="Calibri" panose="020F0502020204030204" pitchFamily="34" charset="0"/>
                <a:ea typeface="Calibri" panose="020F0502020204030204" pitchFamily="34" charset="0"/>
                <a:cs typeface="Times New Roman" panose="02020603050405020304" pitchFamily="18" charset="0"/>
              </a:rPr>
              <a:t>includere i </a:t>
            </a:r>
            <a:r>
              <a:rPr lang="it-IT" b="1" i="1" dirty="0">
                <a:latin typeface="Calibri" panose="020F0502020204030204" pitchFamily="34" charset="0"/>
                <a:ea typeface="Calibri" panose="020F0502020204030204" pitchFamily="34" charset="0"/>
                <a:cs typeface="Times New Roman" panose="02020603050405020304" pitchFamily="18" charset="0"/>
              </a:rPr>
              <a:t>poveri</a:t>
            </a:r>
            <a:r>
              <a:rPr lang="it-IT" b="1" dirty="0">
                <a:latin typeface="Calibri" panose="020F0502020204030204" pitchFamily="34" charset="0"/>
                <a:ea typeface="Calibri" panose="020F0502020204030204" pitchFamily="34" charset="0"/>
                <a:cs typeface="Times New Roman" panose="02020603050405020304" pitchFamily="18" charset="0"/>
              </a:rPr>
              <a:t> nella cinta dei governati, sì da renderli dei cittadini da implicare nel sistema produttivo. </a:t>
            </a:r>
            <a:r>
              <a:rPr lang="it-IT" dirty="0">
                <a:latin typeface="Calibri" panose="020F0502020204030204" pitchFamily="34" charset="0"/>
                <a:ea typeface="Calibri" panose="020F0502020204030204" pitchFamily="34" charset="0"/>
                <a:cs typeface="Times New Roman" panose="02020603050405020304" pitchFamily="18" charset="0"/>
              </a:rPr>
              <a:t>Essi, dunque, saranno trasformati in dei soggetti di diritto, ma proprio nella misura in cui rappresentano una risorsa da adoperare ai fini dell’accumulazione capitalistica. Se, da un lato, si dovrà in tutti i modi combattere il pauperismo – in quanto fenomeno di massa che rischia di attentare al pieno sviluppo del mercato e di travolgere l’ordine vigente –, dall’altro, bisognerà lasciare intatta non solo un’idea ignominiosa di </a:t>
            </a:r>
            <a:r>
              <a:rPr lang="it-IT" i="1" dirty="0">
                <a:latin typeface="Calibri" panose="020F0502020204030204" pitchFamily="34" charset="0"/>
                <a:ea typeface="Calibri" panose="020F0502020204030204" pitchFamily="34" charset="0"/>
                <a:cs typeface="Times New Roman" panose="02020603050405020304" pitchFamily="18" charset="0"/>
              </a:rPr>
              <a:t>povertà</a:t>
            </a:r>
            <a:r>
              <a:rPr lang="it-IT" dirty="0">
                <a:latin typeface="Calibri" panose="020F0502020204030204" pitchFamily="34" charset="0"/>
                <a:ea typeface="Calibri" panose="020F0502020204030204" pitchFamily="34" charset="0"/>
                <a:cs typeface="Times New Roman" panose="02020603050405020304" pitchFamily="18" charset="0"/>
              </a:rPr>
              <a:t>, da utilizzare strategicamente al fine di spingere i corpi all’operosità, ma anche un’esperienza concreta di essa da cui poter attingere manodopera a basso costo. </a:t>
            </a:r>
          </a:p>
          <a:p>
            <a:pPr marL="285750" indent="-285750" algn="just">
              <a:spcAft>
                <a:spcPts val="0"/>
              </a:spcAft>
              <a:buFont typeface="Arial" panose="020B0604020202020204" pitchFamily="34" charset="0"/>
              <a:buChar char="•"/>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Senza considerare come, in una società sconvolta dai processi di industrializzazione e in cui il rapporto tra salari e prezzi è assai sfavorevole ai lavoratori dipendenti, i </a:t>
            </a:r>
            <a:r>
              <a:rPr lang="it-IT" i="1" dirty="0">
                <a:latin typeface="Calibri" panose="020F0502020204030204" pitchFamily="34" charset="0"/>
                <a:ea typeface="Calibri" panose="020F0502020204030204" pitchFamily="34" charset="0"/>
                <a:cs typeface="Times New Roman" panose="02020603050405020304" pitchFamily="18" charset="0"/>
              </a:rPr>
              <a:t>poveri</a:t>
            </a:r>
            <a:r>
              <a:rPr lang="it-IT" dirty="0">
                <a:latin typeface="Calibri" panose="020F0502020204030204" pitchFamily="34" charset="0"/>
                <a:ea typeface="Calibri" panose="020F0502020204030204" pitchFamily="34" charset="0"/>
                <a:cs typeface="Times New Roman" panose="02020603050405020304" pitchFamily="18" charset="0"/>
              </a:rPr>
              <a:t> siano una vera e propria moltitudine: </a:t>
            </a:r>
            <a:r>
              <a:rPr lang="it-IT" b="1" i="1" dirty="0">
                <a:latin typeface="Calibri" panose="020F0502020204030204" pitchFamily="34" charset="0"/>
                <a:ea typeface="Calibri" panose="020F0502020204030204" pitchFamily="34" charset="0"/>
                <a:cs typeface="Times New Roman" panose="02020603050405020304" pitchFamily="18" charset="0"/>
              </a:rPr>
              <a:t>povero</a:t>
            </a:r>
            <a:r>
              <a:rPr lang="it-IT" b="1" dirty="0">
                <a:latin typeface="Calibri" panose="020F0502020204030204" pitchFamily="34" charset="0"/>
                <a:ea typeface="Calibri" panose="020F0502020204030204" pitchFamily="34" charset="0"/>
                <a:cs typeface="Times New Roman" panose="02020603050405020304" pitchFamily="18" charset="0"/>
              </a:rPr>
              <a:t> non è solo chi è costretto a lavorare, ma anche chi lavorando non riesce comunque a procurarsi il necessario per vivere.  </a:t>
            </a:r>
          </a:p>
          <a:p>
            <a:pPr marL="285750" indent="-285750" algn="just">
              <a:spcAft>
                <a:spcPts val="0"/>
              </a:spcAft>
              <a:buFont typeface="Arial" panose="020B0604020202020204" pitchFamily="34" charset="0"/>
              <a:buChar char="•"/>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Ciò non impedisce che la </a:t>
            </a:r>
            <a:r>
              <a:rPr lang="it-IT" b="1" i="1" dirty="0">
                <a:latin typeface="Calibri" panose="020F0502020204030204" pitchFamily="34" charset="0"/>
                <a:ea typeface="Calibri" panose="020F0502020204030204" pitchFamily="34" charset="0"/>
                <a:cs typeface="Times New Roman" panose="02020603050405020304" pitchFamily="18" charset="0"/>
              </a:rPr>
              <a:t>povertà, </a:t>
            </a:r>
            <a:r>
              <a:rPr lang="it-IT" b="1" dirty="0">
                <a:latin typeface="Calibri" panose="020F0502020204030204" pitchFamily="34" charset="0"/>
                <a:ea typeface="Calibri" panose="020F0502020204030204" pitchFamily="34" charset="0"/>
                <a:cs typeface="Times New Roman" panose="02020603050405020304" pitchFamily="18" charset="0"/>
              </a:rPr>
              <a:t>proprio mentre inizia ad essere percepita come un tema politico, venga per altri versi “naturalizzata”. </a:t>
            </a:r>
            <a:r>
              <a:rPr lang="it-IT" dirty="0">
                <a:latin typeface="Calibri" panose="020F0502020204030204" pitchFamily="34" charset="0"/>
                <a:ea typeface="Calibri" panose="020F0502020204030204" pitchFamily="34" charset="0"/>
                <a:cs typeface="Times New Roman" panose="02020603050405020304" pitchFamily="18" charset="0"/>
              </a:rPr>
              <a:t>Ecco che i </a:t>
            </a:r>
            <a:r>
              <a:rPr lang="it-IT" i="1" dirty="0">
                <a:latin typeface="Calibri" panose="020F0502020204030204" pitchFamily="34" charset="0"/>
                <a:ea typeface="Calibri" panose="020F0502020204030204" pitchFamily="34" charset="0"/>
                <a:cs typeface="Times New Roman" panose="02020603050405020304" pitchFamily="18" charset="0"/>
              </a:rPr>
              <a:t>poveri</a:t>
            </a:r>
            <a:r>
              <a:rPr lang="it-IT" dirty="0">
                <a:latin typeface="Calibri" panose="020F0502020204030204" pitchFamily="34" charset="0"/>
                <a:ea typeface="Calibri" panose="020F0502020204030204" pitchFamily="34" charset="0"/>
                <a:cs typeface="Times New Roman" panose="02020603050405020304" pitchFamily="18" charset="0"/>
              </a:rPr>
              <a:t> divengono quindi oggetto di un trattamento scientifico ed economico teso ad individuare la maniera migliore di governarli, quella capace di arrecare meno danni all’espansione industriale consentendo allo Stato – leggasi alle </a:t>
            </a:r>
            <a:r>
              <a:rPr lang="it-IT" i="1" dirty="0">
                <a:latin typeface="Calibri" panose="020F0502020204030204" pitchFamily="34" charset="0"/>
                <a:ea typeface="Calibri" panose="020F0502020204030204" pitchFamily="34" charset="0"/>
                <a:cs typeface="Times New Roman" panose="02020603050405020304" pitchFamily="18" charset="0"/>
              </a:rPr>
              <a:t>élite</a:t>
            </a:r>
            <a:r>
              <a:rPr lang="it-IT" dirty="0">
                <a:latin typeface="Calibri" panose="020F0502020204030204" pitchFamily="34" charset="0"/>
                <a:ea typeface="Calibri" panose="020F0502020204030204" pitchFamily="34" charset="0"/>
                <a:cs typeface="Times New Roman" panose="02020603050405020304" pitchFamily="18" charset="0"/>
              </a:rPr>
              <a:t> dominanti – di accrescere le proprie ricchezze, ottenendo il massimo con il minimo dello sforzo. </a:t>
            </a:r>
          </a:p>
          <a:p>
            <a:pPr algn="just">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CasellaDiTesto 1"/>
          <p:cNvSpPr txBox="1"/>
          <p:nvPr/>
        </p:nvSpPr>
        <p:spPr>
          <a:xfrm>
            <a:off x="1108364" y="120073"/>
            <a:ext cx="5708073" cy="523220"/>
          </a:xfrm>
          <a:prstGeom prst="rect">
            <a:avLst/>
          </a:prstGeom>
          <a:noFill/>
        </p:spPr>
        <p:txBody>
          <a:bodyPr wrap="square" rtlCol="0">
            <a:spAutoFit/>
          </a:bodyPr>
          <a:lstStyle/>
          <a:p>
            <a:r>
              <a:rPr lang="it-IT" sz="2800" b="1" dirty="0">
                <a:solidFill>
                  <a:schemeClr val="tx2"/>
                </a:solidFill>
              </a:rPr>
              <a:t>LA QUESTIONE SOCIALE</a:t>
            </a:r>
            <a:endParaRPr lang="it-IT" b="1" dirty="0">
              <a:solidFill>
                <a:schemeClr val="tx2"/>
              </a:solidFill>
            </a:endParaRPr>
          </a:p>
        </p:txBody>
      </p:sp>
    </p:spTree>
    <p:extLst>
      <p:ext uri="{BB962C8B-B14F-4D97-AF65-F5344CB8AC3E}">
        <p14:creationId xmlns:p14="http://schemas.microsoft.com/office/powerpoint/2010/main" val="3498480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3581</Words>
  <Application>Microsoft Office PowerPoint</Application>
  <PresentationFormat>Widescreen</PresentationFormat>
  <Paragraphs>172</Paragraphs>
  <Slides>36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Calibri </vt:lpstr>
      <vt:lpstr>Calibri Light</vt:lpstr>
      <vt:lpstr>Tema di Office</vt:lpstr>
      <vt:lpstr>Presentazione standard di PowerPoint</vt:lpstr>
      <vt:lpstr>Presentazione standard di PowerPoint</vt:lpstr>
      <vt:lpstr>Presentazione standard di PowerPoint</vt:lpstr>
      <vt:lpstr> L’«accumulazione originaria» (o primitiva)</vt:lpstr>
      <vt:lpstr>Presentazione standard di PowerPoint</vt:lpstr>
      <vt:lpstr>Le enclosures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Karl Marx e la critica dell'economia politica</dc:title>
  <dc:creator>marco fama</dc:creator>
  <cp:lastModifiedBy>marco fama</cp:lastModifiedBy>
  <cp:revision>84</cp:revision>
  <dcterms:created xsi:type="dcterms:W3CDTF">2018-10-07T15:39:55Z</dcterms:created>
  <dcterms:modified xsi:type="dcterms:W3CDTF">2022-10-10T16:05:16Z</dcterms:modified>
</cp:coreProperties>
</file>