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43" r:id="rId2"/>
    <p:sldId id="359" r:id="rId3"/>
    <p:sldId id="360" r:id="rId4"/>
    <p:sldId id="361" r:id="rId5"/>
    <p:sldId id="362" r:id="rId6"/>
    <p:sldId id="354" r:id="rId7"/>
    <p:sldId id="356" r:id="rId8"/>
    <p:sldId id="358" r:id="rId9"/>
    <p:sldId id="355" r:id="rId10"/>
    <p:sldId id="357" r:id="rId11"/>
    <p:sldId id="353" r:id="rId12"/>
    <p:sldId id="344" r:id="rId13"/>
    <p:sldId id="345" r:id="rId14"/>
    <p:sldId id="346" r:id="rId15"/>
    <p:sldId id="349" r:id="rId16"/>
    <p:sldId id="352" r:id="rId17"/>
    <p:sldId id="35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snapToGrid="0">
      <p:cViewPr>
        <p:scale>
          <a:sx n="80" d="100"/>
          <a:sy n="80" d="100"/>
        </p:scale>
        <p:origin x="264" y="10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F7FEE-EE8C-422D-A32B-54990FF7F098}" type="datetimeFigureOut">
              <a:rPr lang="en-US" smtClean="0"/>
              <a:pPr/>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F76F3-5AB6-48C9-95DE-490D9CF19641}" type="slidenum">
              <a:rPr lang="en-US" smtClean="0"/>
              <a:pPr/>
              <a:t>‹n.›</a:t>
            </a:fld>
            <a:endParaRPr lang="en-US"/>
          </a:p>
        </p:txBody>
      </p:sp>
    </p:spTree>
    <p:extLst>
      <p:ext uri="{BB962C8B-B14F-4D97-AF65-F5344CB8AC3E}">
        <p14:creationId xmlns:p14="http://schemas.microsoft.com/office/powerpoint/2010/main" val="14649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12/6/23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380371" cy="1400530"/>
          </a:xfrm>
        </p:spPr>
        <p:txBody>
          <a:bodyPr/>
          <a:lstStyle/>
          <a:p>
            <a:r>
              <a:rPr lang="en-US" sz="3200" dirty="0"/>
              <a:t>The </a:t>
            </a:r>
            <a:r>
              <a:rPr lang="x-none" sz="3200" dirty="0" smtClean="0"/>
              <a:t>world becoming global – the invention of global tases</a:t>
            </a:r>
            <a:r>
              <a:rPr lang="x-none" dirty="0"/>
              <a:t/>
            </a:r>
            <a:br>
              <a:rPr lang="x-none" dirty="0"/>
            </a:br>
            <a:r>
              <a:rPr lang="x-none" dirty="0"/>
              <a:t/>
            </a:r>
            <a:br>
              <a:rPr lang="x-none" dirty="0"/>
            </a:br>
            <a:r>
              <a:rPr lang="x-none" dirty="0"/>
              <a:t/>
            </a:r>
            <a:br>
              <a:rPr lang="x-none" dirty="0"/>
            </a:br>
            <a:r>
              <a:rPr lang="x-none" sz="2000" u="sng" dirty="0" smtClean="0"/>
              <a:t>Wars and people movement: </a:t>
            </a:r>
            <a:br>
              <a:rPr lang="x-none" sz="2000" u="sng" dirty="0" smtClean="0"/>
            </a:br>
            <a:r>
              <a:rPr lang="x-none" sz="2000" u="sng" dirty="0" smtClean="0"/>
              <a:t>USA and Hawaii and South Pacific, Europe and the Med. </a:t>
            </a:r>
            <a:br>
              <a:rPr lang="x-none" sz="2000" u="sng" dirty="0" smtClean="0"/>
            </a:br>
            <a:r>
              <a:rPr lang="x-none" sz="2000" u="sng" dirty="0" smtClean="0"/>
              <a:t>Touristic discovery of the exotic.  </a:t>
            </a:r>
            <a:r>
              <a:rPr lang="x-none" sz="2000" u="sng" dirty="0"/>
              <a:t/>
            </a:r>
            <a:br>
              <a:rPr lang="x-none" sz="2000" u="sng" dirty="0"/>
            </a:br>
            <a:r>
              <a:rPr lang="x-none" sz="2000" u="sng" dirty="0"/>
              <a:t/>
            </a:r>
            <a:br>
              <a:rPr lang="x-none" sz="2000" u="sng" dirty="0"/>
            </a:br>
            <a:r>
              <a:rPr lang="x-none" sz="2000" dirty="0" smtClean="0"/>
              <a:t>- Global cultural industries – movies and books and popular culture</a:t>
            </a:r>
            <a:r>
              <a:rPr lang="x-none" sz="2000" dirty="0"/>
              <a:t/>
            </a:r>
            <a:br>
              <a:rPr lang="x-none" sz="2000" dirty="0"/>
            </a:br>
            <a:r>
              <a:rPr lang="x-none" sz="2000" dirty="0" smtClean="0"/>
              <a:t>- Free time and disposable income </a:t>
            </a:r>
            <a:r>
              <a:rPr lang="x-none" sz="2000" dirty="0"/>
              <a:t/>
            </a:r>
            <a:br>
              <a:rPr lang="x-none" sz="2000" dirty="0"/>
            </a:br>
            <a:r>
              <a:rPr lang="x-none" sz="2000" dirty="0" smtClean="0"/>
              <a:t>- Universalization of the </a:t>
            </a:r>
            <a:r>
              <a:rPr lang="x-none" sz="2000" dirty="0"/>
              <a:t>beach experience (sand, sea, sun)</a:t>
            </a:r>
            <a:br>
              <a:rPr lang="x-none" sz="2000" dirty="0"/>
            </a:br>
            <a:r>
              <a:rPr lang="en-US" sz="2000" dirty="0"/>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1631071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789" y="1130968"/>
            <a:ext cx="4355432" cy="5078313"/>
          </a:xfrm>
          <a:prstGeom prst="rect">
            <a:avLst/>
          </a:prstGeom>
          <a:noFill/>
        </p:spPr>
        <p:txBody>
          <a:bodyPr wrap="square" rtlCol="0">
            <a:spAutoFit/>
          </a:bodyPr>
          <a:lstStyle/>
          <a:p>
            <a:pPr algn="just"/>
            <a:r>
              <a:rPr lang="x-none" dirty="0"/>
              <a:t>T</a:t>
            </a:r>
            <a:r>
              <a:rPr lang="en-US" dirty="0"/>
              <a:t>he president of the workers' council of the </a:t>
            </a:r>
            <a:r>
              <a:rPr lang="en-US" dirty="0" err="1"/>
              <a:t>Varaždin</a:t>
            </a:r>
            <a:r>
              <a:rPr lang="en-US" dirty="0"/>
              <a:t> textile industry "</a:t>
            </a:r>
            <a:r>
              <a:rPr lang="en-US" dirty="0" err="1" smtClean="0"/>
              <a:t>Varteks</a:t>
            </a:r>
            <a:r>
              <a:rPr lang="en-US" dirty="0" smtClean="0"/>
              <a:t>" </a:t>
            </a:r>
            <a:r>
              <a:rPr lang="en-US" dirty="0"/>
              <a:t>regretted the non-acceptance of travel culture by some workers: "Most of the workers are from the countryside. Many of them simply do not feel the need to go somewhere away from home during the summer. For some </a:t>
            </a:r>
            <a:r>
              <a:rPr lang="x-none" dirty="0"/>
              <a:t>an </a:t>
            </a:r>
            <a:r>
              <a:rPr lang="en-US" dirty="0"/>
              <a:t>annual vacation at </a:t>
            </a:r>
            <a:r>
              <a:rPr lang="x-none" dirty="0"/>
              <a:t>the </a:t>
            </a:r>
            <a:r>
              <a:rPr lang="en-US" dirty="0"/>
              <a:t>sea</a:t>
            </a:r>
            <a:r>
              <a:rPr lang="x-none" dirty="0"/>
              <a:t>side</a:t>
            </a:r>
            <a:r>
              <a:rPr lang="en-US" dirty="0"/>
              <a:t> is a 'luxury', something that belongs to a 'gentleman', not a worker. [...] Old understandings and habits, which the trade union should fight against, are to blame. Our worker lacks industrial culture."</a:t>
            </a:r>
            <a:r>
              <a:rPr lang="x-none" dirty="0"/>
              <a:t/>
            </a:r>
            <a:br>
              <a:rPr lang="x-none" dirty="0"/>
            </a:br>
            <a:r>
              <a:rPr lang="x-none" dirty="0"/>
              <a:t/>
            </a:r>
            <a:br>
              <a:rPr lang="x-none" dirty="0"/>
            </a:br>
            <a:r>
              <a:rPr lang="x-none" dirty="0" smtClean="0"/>
              <a:t>(Socialist Yugoslavia, 1958)</a:t>
            </a:r>
            <a:endParaRPr lang="en-US" dirty="0"/>
          </a:p>
        </p:txBody>
      </p:sp>
      <p:pic>
        <p:nvPicPr>
          <p:cNvPr id="2050" name="Picture 2" descr="https://scontent.fbgy1-1.fna.fbcdn.net/v/t1.6435-9/133934122_2917139321847468_3630349494618533563_n.jpg?stp=cp0_dst-jpg_e15_p320x320_q65&amp;_nc_cat=111&amp;ccb=1-7&amp;_nc_sid=110474&amp;_nc_ohc=sW8EVIhJJloAX-U9Ac7&amp;_nc_ht=scontent.fbgy1-1.fna&amp;oh=00_AfD7ybMwfyEzILHCdy0bMTn4EyWCDUECeGjf2Out6hUpWQ&amp;oe=63AE7A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122" y="732061"/>
            <a:ext cx="3826878" cy="547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8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380371" cy="1400530"/>
          </a:xfrm>
        </p:spPr>
        <p:txBody>
          <a:bodyPr/>
          <a:lstStyle/>
          <a:p>
            <a:r>
              <a:rPr lang="en-US" sz="3200" dirty="0"/>
              <a:t>The transport revolution and the globalized world</a:t>
            </a:r>
            <a:r>
              <a:rPr lang="x-none" dirty="0"/>
              <a:t/>
            </a:r>
            <a:br>
              <a:rPr lang="x-none" dirty="0"/>
            </a:br>
            <a:r>
              <a:rPr lang="x-none" dirty="0"/>
              <a:t/>
            </a:r>
            <a:br>
              <a:rPr lang="x-none" dirty="0"/>
            </a:br>
            <a:r>
              <a:rPr lang="x-none" dirty="0"/>
              <a:t/>
            </a:r>
            <a:br>
              <a:rPr lang="x-none" dirty="0"/>
            </a:br>
            <a:r>
              <a:rPr lang="en-US" sz="2000" u="sng" dirty="0"/>
              <a:t>Travel &amp; Tourism</a:t>
            </a:r>
            <a:r>
              <a:rPr lang="x-none" sz="2000" u="sng" dirty="0"/>
              <a:t> in 2019:</a:t>
            </a:r>
            <a:br>
              <a:rPr lang="x-none" sz="2000" u="sng" dirty="0"/>
            </a:br>
            <a:r>
              <a:rPr lang="x-none" sz="2000" u="sng" dirty="0"/>
              <a:t/>
            </a:r>
            <a:br>
              <a:rPr lang="x-none" sz="2000" u="sng" dirty="0"/>
            </a:br>
            <a:r>
              <a:rPr lang="en-US" sz="2000" dirty="0"/>
              <a:t>US$8.9 trillion contribution to the world’s GDP </a:t>
            </a:r>
            <a:r>
              <a:rPr lang="x-none" sz="2000" dirty="0"/>
              <a:t/>
            </a:r>
            <a:br>
              <a:rPr lang="x-none" sz="2000" dirty="0"/>
            </a:br>
            <a:r>
              <a:rPr lang="en-US" sz="2000" dirty="0"/>
              <a:t>10.3% of global GDP </a:t>
            </a:r>
            <a:r>
              <a:rPr lang="x-none" sz="2000" dirty="0"/>
              <a:t/>
            </a:r>
            <a:br>
              <a:rPr lang="x-none" sz="2000" dirty="0"/>
            </a:br>
            <a:r>
              <a:rPr lang="en-US" sz="2000" dirty="0"/>
              <a:t>330 million jobs, </a:t>
            </a:r>
            <a:r>
              <a:rPr lang="x-none" sz="2000" dirty="0"/>
              <a:t/>
            </a:r>
            <a:br>
              <a:rPr lang="x-none" sz="2000" dirty="0"/>
            </a:br>
            <a:r>
              <a:rPr lang="en-US" sz="2000" dirty="0"/>
              <a:t>1 in 10 jobs around the world </a:t>
            </a:r>
            <a:r>
              <a:rPr lang="x-none" sz="2000" dirty="0"/>
              <a:t/>
            </a:r>
            <a:br>
              <a:rPr lang="x-none" sz="2000" dirty="0"/>
            </a:br>
            <a:r>
              <a:rPr lang="en-US" sz="2000" dirty="0"/>
              <a:t>US$1.7 trillion visitor exports (6.8% of total exports, 28.3% of global services exports) </a:t>
            </a:r>
            <a:r>
              <a:rPr lang="x-none" sz="2000" dirty="0"/>
              <a:t/>
            </a:r>
            <a:br>
              <a:rPr lang="x-none" sz="2000" dirty="0"/>
            </a:br>
            <a:r>
              <a:rPr lang="en-US" sz="2000" dirty="0"/>
              <a:t>US$948 billion capital investment (4.3% of total investment)</a:t>
            </a:r>
            <a:r>
              <a:rPr lang="x-none" sz="2000" dirty="0"/>
              <a:t/>
            </a:r>
            <a:br>
              <a:rPr lang="x-none" sz="2000" dirty="0"/>
            </a:br>
            <a:r>
              <a:rPr lang="x-none" sz="2000" dirty="0"/>
              <a:t/>
            </a:r>
            <a:br>
              <a:rPr lang="x-none" sz="2000" dirty="0"/>
            </a:br>
            <a:r>
              <a:rPr lang="x-none" sz="2000" dirty="0"/>
              <a:t>- All dependent on the transport revolution and democratization of transport</a:t>
            </a:r>
            <a:br>
              <a:rPr lang="x-none" sz="2000" dirty="0"/>
            </a:br>
            <a:r>
              <a:rPr lang="en-US" sz="2000" dirty="0"/>
              <a:t/>
            </a:r>
            <a:br>
              <a:rPr lang="en-US" sz="2000" dirty="0"/>
            </a:br>
            <a:r>
              <a:rPr lang="x-none" sz="2000" dirty="0"/>
              <a:t>- C</a:t>
            </a:r>
            <a:r>
              <a:rPr lang="en-US" sz="2000" dirty="0" err="1"/>
              <a:t>onnects</a:t>
            </a:r>
            <a:r>
              <a:rPr lang="en-US" sz="2000" dirty="0"/>
              <a:t> supply (production) and demand (market) directly</a:t>
            </a:r>
            <a:r>
              <a:rPr lang="x-none" sz="2000" dirty="0"/>
              <a:t>;</a:t>
            </a:r>
            <a:r>
              <a:rPr lang="en-US" sz="2000" dirty="0"/>
              <a:t> without it, tourism simply cannot take place.</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204772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transport revolution and the globalized world</a:t>
            </a:r>
            <a:r>
              <a:rPr lang="x-none" dirty="0"/>
              <a:t/>
            </a:r>
            <a:br>
              <a:rPr lang="x-none" dirty="0"/>
            </a:br>
            <a:r>
              <a:rPr lang="x-none" dirty="0"/>
              <a:t/>
            </a:r>
            <a:br>
              <a:rPr lang="x-none" dirty="0"/>
            </a:br>
            <a:r>
              <a:rPr lang="x-none" dirty="0"/>
              <a:t/>
            </a:r>
            <a:br>
              <a:rPr lang="x-none" dirty="0"/>
            </a:br>
            <a:r>
              <a:rPr lang="x-none" sz="2000" dirty="0"/>
              <a:t>- Trains laid foundation for modern tourism, movements in large numbers,</a:t>
            </a:r>
            <a:br>
              <a:rPr lang="x-none" sz="2000" dirty="0"/>
            </a:br>
            <a:r>
              <a:rPr lang="x-none" sz="2000" dirty="0"/>
              <a:t/>
            </a:r>
            <a:br>
              <a:rPr lang="x-none" sz="2000" dirty="0"/>
            </a:br>
            <a:r>
              <a:rPr lang="x-none" sz="2000" dirty="0"/>
              <a:t>- Car </a:t>
            </a:r>
            <a:r>
              <a:rPr lang="en-US" sz="2000" dirty="0"/>
              <a:t>revolutionized the style of regional and inter-regional tourism</a:t>
            </a:r>
            <a:r>
              <a:rPr lang="x-none" sz="2000" dirty="0"/>
              <a:t>,</a:t>
            </a:r>
            <a:br>
              <a:rPr lang="x-none" sz="2000" dirty="0"/>
            </a:br>
            <a:r>
              <a:rPr lang="x-none" sz="2000" dirty="0"/>
              <a:t/>
            </a:r>
            <a:br>
              <a:rPr lang="x-none" sz="2000" dirty="0"/>
            </a:br>
            <a:r>
              <a:rPr lang="x-none" sz="2000" dirty="0"/>
              <a:t>- Airplanes </a:t>
            </a:r>
            <a:r>
              <a:rPr lang="en-US" sz="2000" dirty="0"/>
              <a:t>made long haul possible and parts of the world accessible for the first time</a:t>
            </a:r>
            <a:r>
              <a:rPr lang="x-none" sz="2000" dirty="0"/>
              <a:t>,</a:t>
            </a:r>
            <a:br>
              <a:rPr lang="x-none" sz="2000" dirty="0"/>
            </a:br>
            <a:r>
              <a:rPr lang="x-none" sz="2000" dirty="0"/>
              <a:t/>
            </a:r>
            <a:br>
              <a:rPr lang="x-none" sz="2000" dirty="0"/>
            </a:br>
            <a:r>
              <a:rPr lang="x-none" sz="2000" dirty="0"/>
              <a:t>- S</a:t>
            </a:r>
            <a:r>
              <a:rPr lang="en-US" sz="2000" dirty="0"/>
              <a:t>hips (cruise and ferries</a:t>
            </a:r>
            <a:r>
              <a:rPr lang="x-none" sz="2000" dirty="0"/>
              <a:t>)</a:t>
            </a:r>
            <a:r>
              <a:rPr lang="en-US" sz="2000" dirty="0"/>
              <a:t> became destinations in their own right. </a:t>
            </a:r>
            <a:r>
              <a:rPr lang="x-none" sz="2000" dirty="0"/>
              <a:t/>
            </a:r>
            <a:br>
              <a:rPr lang="x-none" sz="2000" dirty="0"/>
            </a:br>
            <a:r>
              <a:rPr lang="x-none" sz="2000" dirty="0"/>
              <a:t/>
            </a:r>
            <a:br>
              <a:rPr lang="x-none" sz="2000" dirty="0"/>
            </a:br>
            <a:r>
              <a:rPr lang="x-none" sz="2000" dirty="0"/>
              <a:t>- World</a:t>
            </a:r>
            <a:r>
              <a:rPr lang="en-US" sz="2000" dirty="0"/>
              <a:t> became connected as never before and only then it actually became global. </a:t>
            </a:r>
            <a:r>
              <a:rPr lang="en-US" sz="2000" u="sng" dirty="0"/>
              <a:t>21st </a:t>
            </a:r>
            <a:r>
              <a:rPr lang="en-US" sz="2000" u="sng" dirty="0" smtClean="0"/>
              <a:t>century</a:t>
            </a:r>
            <a:r>
              <a:rPr lang="x-none" sz="2000" u="sng" dirty="0" smtClean="0"/>
              <a:t> - </a:t>
            </a:r>
            <a:r>
              <a:rPr lang="en-US" sz="2000" u="sng" dirty="0" smtClean="0"/>
              <a:t>unprecedented </a:t>
            </a:r>
            <a:r>
              <a:rPr lang="en-US" sz="2000" u="sng" dirty="0"/>
              <a:t>move of </a:t>
            </a:r>
            <a:r>
              <a:rPr lang="en-US" sz="2000" u="sng" dirty="0" smtClean="0"/>
              <a:t>people</a:t>
            </a:r>
            <a:r>
              <a:rPr lang="x-none" sz="2000" u="sng" dirty="0" smtClean="0"/>
              <a:t>.</a:t>
            </a:r>
            <a:r>
              <a:rPr lang="x-none" sz="2000" dirty="0"/>
              <a:t/>
            </a:r>
            <a:br>
              <a:rPr lang="x-none" sz="2000" dirty="0"/>
            </a:br>
            <a:r>
              <a:rPr lang="x-none" sz="2000" dirty="0"/>
              <a:t/>
            </a:r>
            <a:br>
              <a:rPr lang="x-none" sz="2000" dirty="0"/>
            </a:br>
            <a:r>
              <a:rPr lang="en-US" sz="2000" b="1" dirty="0"/>
              <a:t>It is not the privilege of the few!</a:t>
            </a:r>
            <a:r>
              <a:rPr lang="en-US" sz="2000" dirty="0"/>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149099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transport revolution and the globalized world</a:t>
            </a:r>
            <a:r>
              <a:rPr lang="x-none" dirty="0"/>
              <a:t/>
            </a:r>
            <a:br>
              <a:rPr lang="x-none" dirty="0"/>
            </a:br>
            <a:r>
              <a:rPr lang="x-none" dirty="0"/>
              <a:t/>
            </a:r>
            <a:br>
              <a:rPr lang="x-none" dirty="0"/>
            </a:br>
            <a:r>
              <a:rPr lang="x-none" dirty="0"/>
              <a:t/>
            </a:r>
            <a:br>
              <a:rPr lang="x-none" dirty="0"/>
            </a:br>
            <a:r>
              <a:rPr lang="x-none" sz="2000" dirty="0"/>
              <a:t>- Cheap flights and buses revolutionarized travel and tourism:</a:t>
            </a:r>
            <a:br>
              <a:rPr lang="x-none" sz="2000" dirty="0"/>
            </a:br>
            <a:r>
              <a:rPr lang="x-none" sz="2000" dirty="0"/>
              <a:t> </a:t>
            </a:r>
            <a:br>
              <a:rPr lang="x-none" sz="2000" dirty="0"/>
            </a:br>
            <a:r>
              <a:rPr lang="x-none" sz="2000" dirty="0"/>
              <a:t>	</a:t>
            </a:r>
            <a:r>
              <a:rPr lang="en-US" sz="2000" dirty="0"/>
              <a:t> </a:t>
            </a:r>
            <a:r>
              <a:rPr lang="x-none" sz="2000" dirty="0"/>
              <a:t>Invention of </a:t>
            </a:r>
            <a:r>
              <a:rPr lang="en-US" sz="2000" dirty="0"/>
              <a:t>short brakes</a:t>
            </a:r>
            <a:r>
              <a:rPr lang="x-none" sz="2000" dirty="0"/>
              <a:t> as a form of traveling</a:t>
            </a:r>
            <a:br>
              <a:rPr lang="x-none" sz="2000" dirty="0"/>
            </a:br>
            <a:r>
              <a:rPr lang="x-none" sz="2000" dirty="0"/>
              <a:t/>
            </a:r>
            <a:br>
              <a:rPr lang="x-none" sz="2000" dirty="0"/>
            </a:br>
            <a:r>
              <a:rPr lang="x-none" sz="2000" dirty="0"/>
              <a:t>	 Blurred borders and expanded horizonts (</a:t>
            </a:r>
            <a:r>
              <a:rPr lang="en-US" sz="2000" dirty="0"/>
              <a:t>Dinner in </a:t>
            </a:r>
            <a:r>
              <a:rPr lang="en-US" sz="2000" dirty="0" err="1"/>
              <a:t>Amsterdan</a:t>
            </a:r>
            <a:r>
              <a:rPr lang="en-US" sz="2000" dirty="0"/>
              <a:t>, breakfast in </a:t>
            </a:r>
            <a:r>
              <a:rPr lang="x-none" sz="2000" dirty="0"/>
              <a:t>	  </a:t>
            </a:r>
            <a:br>
              <a:rPr lang="x-none" sz="2000" dirty="0"/>
            </a:br>
            <a:r>
              <a:rPr lang="x-none" sz="2000" dirty="0"/>
              <a:t>        </a:t>
            </a:r>
            <a:r>
              <a:rPr lang="en-US" sz="2000" dirty="0"/>
              <a:t>London</a:t>
            </a:r>
            <a:r>
              <a:rPr lang="x-none" sz="2000" dirty="0"/>
              <a:t>). D</a:t>
            </a:r>
            <a:r>
              <a:rPr lang="en-US" sz="2000" dirty="0" err="1"/>
              <a:t>istance</a:t>
            </a:r>
            <a:r>
              <a:rPr lang="en-US" sz="2000" dirty="0"/>
              <a:t> became relative</a:t>
            </a:r>
            <a:r>
              <a:rPr lang="x-none" sz="2000" dirty="0"/>
              <a:t> as prices dropped. </a:t>
            </a:r>
            <a:br>
              <a:rPr lang="x-none" sz="2000" dirty="0"/>
            </a:br>
            <a:r>
              <a:rPr lang="x-none" sz="2000" dirty="0"/>
              <a:t>	</a:t>
            </a:r>
            <a:br>
              <a:rPr lang="x-none" sz="2000" dirty="0"/>
            </a:br>
            <a:r>
              <a:rPr lang="x-none" sz="2000" dirty="0"/>
              <a:t>	 I</a:t>
            </a:r>
            <a:r>
              <a:rPr lang="en-US" sz="2000" dirty="0" err="1"/>
              <a:t>ntroduced</a:t>
            </a:r>
            <a:r>
              <a:rPr lang="en-US" sz="2000" dirty="0"/>
              <a:t> AirBnB and similar platforms</a:t>
            </a:r>
            <a:r>
              <a:rPr lang="x-none" sz="2000" dirty="0"/>
              <a:t> that changed local communities </a:t>
            </a:r>
            <a:br>
              <a:rPr lang="x-none" sz="2000" dirty="0"/>
            </a:br>
            <a:r>
              <a:rPr lang="x-none" sz="2000" dirty="0"/>
              <a:t>        profoundly</a:t>
            </a:r>
            <a:br>
              <a:rPr lang="x-none" sz="2000" dirty="0"/>
            </a:br>
            <a:r>
              <a:rPr lang="x-none" sz="2000" dirty="0"/>
              <a:t/>
            </a:r>
            <a:br>
              <a:rPr lang="x-none" sz="2000" dirty="0"/>
            </a:br>
            <a:r>
              <a:rPr lang="x-none" sz="2000" dirty="0"/>
              <a:t>	 E</a:t>
            </a:r>
            <a:r>
              <a:rPr lang="en-US" sz="2000" dirty="0" err="1"/>
              <a:t>volution</a:t>
            </a:r>
            <a:r>
              <a:rPr lang="en-US" sz="2000" dirty="0"/>
              <a:t> on </a:t>
            </a:r>
            <a:r>
              <a:rPr lang="x-none" sz="2000" dirty="0"/>
              <a:t>transport </a:t>
            </a:r>
            <a:r>
              <a:rPr lang="en-US" sz="2000" dirty="0"/>
              <a:t>brought destinations maturity </a:t>
            </a:r>
            <a:r>
              <a:rPr lang="x-none" sz="2000" dirty="0"/>
              <a:t>(raised numbers of inbound 	 	 tourists, chaged places (cities, landscapes, etc.) into consumable destinations, </a:t>
            </a:r>
            <a:br>
              <a:rPr lang="x-none" sz="2000" dirty="0"/>
            </a:br>
            <a:r>
              <a:rPr lang="x-none" sz="2000" dirty="0"/>
              <a:t> 	 brings </a:t>
            </a:r>
            <a:r>
              <a:rPr lang="en-US" sz="2000" dirty="0"/>
              <a:t>investments in both tourism and non tourism infrastructures</a:t>
            </a:r>
            <a:r>
              <a:rPr lang="x-none" sz="2000" dirty="0"/>
              <a:t> and activities, </a:t>
            </a:r>
            <a:br>
              <a:rPr lang="x-none" sz="2000" dirty="0"/>
            </a:br>
            <a:r>
              <a:rPr lang="x-none" sz="2000" dirty="0"/>
              <a:t>        enables locals to become tourists themselfs </a:t>
            </a:r>
            <a:br>
              <a:rPr lang="x-none" sz="2000" dirty="0"/>
            </a:br>
            <a:r>
              <a:rPr lang="x-none" sz="2000" dirty="0"/>
              <a:t/>
            </a:r>
            <a:br>
              <a:rPr lang="x-none" sz="2000" dirty="0"/>
            </a:br>
            <a:r>
              <a:rPr lang="x-none" sz="2000" dirty="0"/>
              <a:t>	  </a:t>
            </a:r>
            <a:r>
              <a:rPr lang="en-US" sz="2000" dirty="0"/>
              <a:t>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136980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digital revolution: traveling with/in the Web.</a:t>
            </a:r>
            <a:r>
              <a:rPr lang="x-none" dirty="0"/>
              <a:t/>
            </a:r>
            <a:br>
              <a:rPr lang="x-none" dirty="0"/>
            </a:br>
            <a:r>
              <a:rPr lang="x-none" dirty="0"/>
              <a:t/>
            </a:r>
            <a:br>
              <a:rPr lang="x-none" dirty="0"/>
            </a:br>
            <a:r>
              <a:rPr lang="x-none" dirty="0"/>
              <a:t/>
            </a:r>
            <a:br>
              <a:rPr lang="x-none" dirty="0"/>
            </a:br>
            <a:r>
              <a:rPr lang="x-none" sz="2000" dirty="0"/>
              <a:t>- </a:t>
            </a:r>
            <a:r>
              <a:rPr lang="x-none" sz="2000" dirty="0" smtClean="0"/>
              <a:t>Digital and postdigital world (no analog/digital divide anymore)</a:t>
            </a:r>
            <a:br>
              <a:rPr lang="x-none" sz="2000" dirty="0" smtClean="0"/>
            </a:br>
            <a:r>
              <a:rPr lang="x-none" sz="2000" dirty="0"/>
              <a:t/>
            </a:r>
            <a:br>
              <a:rPr lang="x-none" sz="2000" dirty="0"/>
            </a:br>
            <a:r>
              <a:rPr lang="x-none" sz="2000" dirty="0" smtClean="0"/>
              <a:t>- </a:t>
            </a:r>
            <a:r>
              <a:rPr lang="en-US" sz="2000" dirty="0" smtClean="0"/>
              <a:t>Web </a:t>
            </a:r>
            <a:r>
              <a:rPr lang="en-US" sz="2000" dirty="0"/>
              <a:t>2.0 enabled sharing economies – </a:t>
            </a:r>
            <a:r>
              <a:rPr lang="en-US" sz="2000" dirty="0" err="1"/>
              <a:t>airbnb</a:t>
            </a:r>
            <a:r>
              <a:rPr lang="en-US" sz="2000" dirty="0"/>
              <a:t>, </a:t>
            </a:r>
            <a:r>
              <a:rPr lang="en-US" sz="2000" dirty="0" err="1"/>
              <a:t>tripadvisor</a:t>
            </a:r>
            <a:r>
              <a:rPr lang="en-US" sz="2000" dirty="0"/>
              <a:t>, </a:t>
            </a:r>
            <a:r>
              <a:rPr lang="en-US" sz="2000" dirty="0" err="1"/>
              <a:t>couchsurfing</a:t>
            </a:r>
            <a:r>
              <a:rPr lang="en-US" sz="2000" dirty="0"/>
              <a:t>, etc. </a:t>
            </a:r>
            <a:br>
              <a:rPr lang="en-US" sz="2000" dirty="0"/>
            </a:br>
            <a:r>
              <a:rPr lang="x-none" sz="2000" dirty="0"/>
              <a:t> </a:t>
            </a:r>
            <a:br>
              <a:rPr lang="x-none" sz="2000" dirty="0"/>
            </a:br>
            <a:r>
              <a:rPr lang="x-none" sz="2000" dirty="0"/>
              <a:t>- </a:t>
            </a:r>
            <a:r>
              <a:rPr lang="en-US" sz="2000" dirty="0"/>
              <a:t>Made actors in travel more exposed to global audiences, made quality go up</a:t>
            </a:r>
            <a:br>
              <a:rPr lang="en-US" sz="2000" dirty="0"/>
            </a:br>
            <a:r>
              <a:rPr lang="x-none" sz="2000" dirty="0"/>
              <a:t/>
            </a:r>
            <a:br>
              <a:rPr lang="x-none" sz="2000" dirty="0"/>
            </a:br>
            <a:r>
              <a:rPr lang="x-none" sz="2000" dirty="0"/>
              <a:t>- One step shop. </a:t>
            </a:r>
            <a:r>
              <a:rPr lang="en-US" sz="2000" dirty="0"/>
              <a:t>Knowing what to expect and arrange everything before you leave</a:t>
            </a:r>
            <a:r>
              <a:rPr lang="x-none" sz="2000" dirty="0"/>
              <a:t>. </a:t>
            </a:r>
            <a:r>
              <a:rPr lang="en-US" sz="2000" dirty="0"/>
              <a:t>The </a:t>
            </a:r>
            <a:r>
              <a:rPr lang="en-US" sz="2000" dirty="0" smtClean="0"/>
              <a:t>sense </a:t>
            </a:r>
            <a:r>
              <a:rPr lang="en-US" sz="2000" dirty="0"/>
              <a:t>of </a:t>
            </a:r>
            <a:r>
              <a:rPr lang="en-US" sz="2000" dirty="0" smtClean="0"/>
              <a:t>surprise </a:t>
            </a:r>
            <a:r>
              <a:rPr lang="en-US" sz="2000" dirty="0"/>
              <a:t>and the unexpected is reduced more and more. Social networking with circulating idealized images.</a:t>
            </a:r>
            <a:br>
              <a:rPr lang="en-US" sz="2000" dirty="0"/>
            </a:br>
            <a:r>
              <a:rPr lang="x-none" sz="2000" dirty="0"/>
              <a:t/>
            </a:r>
            <a:br>
              <a:rPr lang="x-none" sz="2000" dirty="0"/>
            </a:br>
            <a:r>
              <a:rPr lang="x-none" sz="2000" dirty="0"/>
              <a:t>- Google maps and streetview - </a:t>
            </a:r>
            <a:r>
              <a:rPr lang="en-US" sz="2000" dirty="0"/>
              <a:t>a virtual reflection of the real world to enable armchair exploration</a:t>
            </a:r>
            <a:r>
              <a:rPr lang="x-none" sz="2000" dirty="0"/>
              <a:t>. Irish Minister of Tourism: „</a:t>
            </a:r>
            <a:r>
              <a:rPr lang="en-US" sz="2000" dirty="0"/>
              <a:t> ‘Street View will showcase the real beauty of Ireland’s towns and countryside to millions of Internet users around the world and has the potential to deliver a welcome boost to visitor numbers to Ireland</a:t>
            </a:r>
            <a:r>
              <a:rPr lang="x-none" sz="2000" dirty="0"/>
              <a:t>“. Problems with stigmatized neighbourhoods. </a:t>
            </a:r>
            <a:br>
              <a:rPr lang="x-none" sz="2000" dirty="0"/>
            </a:br>
            <a:r>
              <a:rPr lang="x-none" sz="2000" dirty="0"/>
              <a:t>	  </a:t>
            </a:r>
            <a:r>
              <a:rPr lang="en-US" sz="2000" dirty="0"/>
              <a:t>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48105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digital revolution: traveling with/in the Web.</a:t>
            </a:r>
            <a:r>
              <a:rPr lang="x-none" dirty="0"/>
              <a:t/>
            </a:r>
            <a:br>
              <a:rPr lang="x-none" dirty="0"/>
            </a:br>
            <a:r>
              <a:rPr lang="x-none" sz="3200" dirty="0"/>
              <a:t>Travel without mobility </a:t>
            </a:r>
            <a:r>
              <a:rPr lang="x-none" dirty="0"/>
              <a:t/>
            </a:r>
            <a:br>
              <a:rPr lang="x-none" dirty="0"/>
            </a:br>
            <a:r>
              <a:rPr lang="x-none" dirty="0"/>
              <a:t/>
            </a:r>
            <a:br>
              <a:rPr lang="x-none" dirty="0"/>
            </a:br>
            <a:r>
              <a:rPr lang="en-US" sz="2000" dirty="0"/>
              <a:t/>
            </a:r>
            <a:br>
              <a:rPr lang="en-US" sz="2000" dirty="0"/>
            </a:br>
            <a:r>
              <a:rPr lang="en-US" sz="2000" dirty="0"/>
              <a:t> </a:t>
            </a:r>
            <a:br>
              <a:rPr lang="en-US" sz="2000" dirty="0"/>
            </a:br>
            <a:r>
              <a:rPr lang="en-US" sz="2000" dirty="0"/>
              <a:t/>
            </a:r>
            <a:br>
              <a:rPr lang="en-US" sz="2000" dirty="0"/>
            </a:br>
            <a:r>
              <a:rPr lang="x-none" sz="2000" dirty="0"/>
              <a:t/>
            </a:r>
            <a:br>
              <a:rPr lang="x-none" sz="2000" dirty="0"/>
            </a:br>
            <a:r>
              <a:rPr lang="x-none" sz="2000" dirty="0"/>
              <a:t>	  </a:t>
            </a:r>
            <a:r>
              <a:rPr lang="en-US" sz="2000" dirty="0"/>
              <a:t> </a:t>
            </a:r>
            <a:br>
              <a:rPr lang="en-US" sz="2000" dirty="0"/>
            </a:br>
            <a:r>
              <a:rPr lang="en-US" sz="2800" dirty="0"/>
              <a:t/>
            </a:r>
            <a:br>
              <a:rPr lang="en-US" sz="2800" dirty="0"/>
            </a:b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13" y="1646614"/>
            <a:ext cx="4319816" cy="28738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449" y="1286577"/>
            <a:ext cx="4129975" cy="27429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812" y="4393982"/>
            <a:ext cx="5098961" cy="2216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727" y="4907138"/>
            <a:ext cx="3295650" cy="11906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302" y="6097763"/>
            <a:ext cx="2476500" cy="247650"/>
          </a:xfrm>
          <a:prstGeom prst="rect">
            <a:avLst/>
          </a:prstGeom>
        </p:spPr>
      </p:pic>
    </p:spTree>
    <p:extLst>
      <p:ext uri="{BB962C8B-B14F-4D97-AF65-F5344CB8AC3E}">
        <p14:creationId xmlns:p14="http://schemas.microsoft.com/office/powerpoint/2010/main" val="326705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digital revolution: traveling with/in the Web.</a:t>
            </a:r>
            <a:r>
              <a:rPr lang="x-none" dirty="0"/>
              <a:t/>
            </a:r>
            <a:br>
              <a:rPr lang="x-none" dirty="0"/>
            </a:br>
            <a:r>
              <a:rPr lang="x-none" dirty="0"/>
              <a:t/>
            </a:r>
            <a:br>
              <a:rPr lang="x-none" dirty="0"/>
            </a:br>
            <a:r>
              <a:rPr lang="x-none" dirty="0"/>
              <a:t/>
            </a:r>
            <a:br>
              <a:rPr lang="x-none" dirty="0"/>
            </a:br>
            <a:r>
              <a:rPr lang="x-none" sz="2000" dirty="0"/>
              <a:t>- </a:t>
            </a:r>
            <a:r>
              <a:rPr lang="x-none" sz="2000" dirty="0" smtClean="0"/>
              <a:t>Souvenir 3D printing</a:t>
            </a:r>
            <a:br>
              <a:rPr lang="x-none" sz="2000" dirty="0" smtClean="0"/>
            </a:br>
            <a:r>
              <a:rPr lang="x-none" sz="2000" dirty="0"/>
              <a:t>- </a:t>
            </a:r>
            <a:r>
              <a:rPr lang="x-none" sz="2000" dirty="0" smtClean="0"/>
              <a:t>e-Agents (digital travel friends)</a:t>
            </a:r>
            <a:br>
              <a:rPr lang="x-none" sz="2000" dirty="0" smtClean="0"/>
            </a:br>
            <a:r>
              <a:rPr lang="x-none" sz="2000" dirty="0" smtClean="0"/>
              <a:t>- digital keys, etc. (avoiding the </a:t>
            </a:r>
            <a:r>
              <a:rPr lang="x-none" sz="2000" dirty="0"/>
              <a:t>contact)</a:t>
            </a:r>
            <a:br>
              <a:rPr lang="x-none" sz="2000" dirty="0"/>
            </a:br>
            <a:r>
              <a:rPr lang="x-none" sz="2000" dirty="0"/>
              <a:t>- </a:t>
            </a:r>
            <a:r>
              <a:rPr lang="x-none" sz="2000" dirty="0" smtClean="0"/>
              <a:t>Unique entertainment experiences (VR in the </a:t>
            </a:r>
            <a:r>
              <a:rPr lang="en-US" sz="2000" dirty="0"/>
              <a:t>pyramids of </a:t>
            </a:r>
            <a:r>
              <a:rPr lang="en-US" sz="2000" dirty="0" smtClean="0"/>
              <a:t>Giza</a:t>
            </a:r>
            <a:r>
              <a:rPr lang="x-none" sz="2000" dirty="0" smtClean="0"/>
              <a:t>)</a:t>
            </a:r>
            <a:br>
              <a:rPr lang="x-none" sz="2000" dirty="0" smtClean="0"/>
            </a:br>
            <a:r>
              <a:rPr lang="x-none" sz="2000" dirty="0"/>
              <a:t/>
            </a:r>
            <a:br>
              <a:rPr lang="x-none" sz="2000" dirty="0"/>
            </a:br>
            <a:r>
              <a:rPr lang="x-none" sz="2000" dirty="0" smtClean="0"/>
              <a:t>- </a:t>
            </a:r>
            <a:r>
              <a:rPr lang="en-US" sz="1600" dirty="0"/>
              <a:t>Smart tourists use Apps and other services to acquire, but also to share, </a:t>
            </a:r>
            <a:r>
              <a:rPr lang="en-US" sz="1600" dirty="0" smtClean="0"/>
              <a:t>information</a:t>
            </a:r>
            <a:r>
              <a:rPr lang="en-US" sz="1600" dirty="0"/>
              <a:t>, photos, videos, and other content which is then used in their interactions with friends, relatives, and </a:t>
            </a:r>
            <a:r>
              <a:rPr lang="x-none" sz="1600" dirty="0" smtClean="0"/>
              <a:t>wider </a:t>
            </a:r>
            <a:r>
              <a:rPr lang="en-US" sz="1600" dirty="0" smtClean="0"/>
              <a:t>communities </a:t>
            </a:r>
            <a:r>
              <a:rPr lang="en-US" sz="1600" dirty="0"/>
              <a:t>to which they </a:t>
            </a:r>
            <a:r>
              <a:rPr lang="en-US" sz="1600" dirty="0" smtClean="0"/>
              <a:t>belong</a:t>
            </a:r>
            <a:r>
              <a:rPr lang="x-none" sz="1600" dirty="0" smtClean="0"/>
              <a:t>. </a:t>
            </a:r>
            <a:r>
              <a:rPr lang="en-US" sz="1600" dirty="0" smtClean="0"/>
              <a:t>This </a:t>
            </a:r>
            <a:r>
              <a:rPr lang="en-US" sz="1600" dirty="0"/>
              <a:t>all takes place during the trip, turning the tourism experience into </a:t>
            </a:r>
            <a:r>
              <a:rPr lang="en-US" sz="1600" b="1" u="sng" dirty="0"/>
              <a:t>an occasion to engage the traveler’s entire social network in his/her personal adventure in real time, through comments and reactions to the narrative being shared</a:t>
            </a:r>
            <a:r>
              <a:rPr lang="en-US" sz="1600" b="1" u="sng" dirty="0" smtClean="0"/>
              <a:t>.</a:t>
            </a:r>
            <a:r>
              <a:rPr lang="x-none" sz="1600" b="1" u="sng" dirty="0" smtClean="0"/>
              <a:t/>
            </a:r>
            <a:br>
              <a:rPr lang="x-none" sz="1600" b="1" u="sng" dirty="0" smtClean="0"/>
            </a:br>
            <a:r>
              <a:rPr lang="x-none" sz="1600" b="1" u="sng" dirty="0"/>
              <a:t/>
            </a:r>
            <a:br>
              <a:rPr lang="x-none" sz="1600" b="1" u="sng" dirty="0"/>
            </a:br>
            <a:r>
              <a:rPr lang="x-none" sz="1600" dirty="0" smtClean="0"/>
              <a:t>- </a:t>
            </a:r>
            <a:r>
              <a:rPr lang="en-US" sz="1600" dirty="0"/>
              <a:t>After the </a:t>
            </a:r>
            <a:r>
              <a:rPr lang="en-US" sz="1600" dirty="0" smtClean="0"/>
              <a:t>trip</a:t>
            </a:r>
            <a:r>
              <a:rPr lang="x-none" sz="1600" dirty="0" smtClean="0"/>
              <a:t>, </a:t>
            </a:r>
            <a:r>
              <a:rPr lang="en-US" sz="1600" dirty="0" smtClean="0"/>
              <a:t>the </a:t>
            </a:r>
            <a:r>
              <a:rPr lang="en-US" sz="1600" dirty="0"/>
              <a:t>digital tourist finds another occasion to affirm his/her identity and to give more meaning to the just-completed experience. Like they did during the trip, smart tourists turn to blogs or websites where they can share photos and videos with friends and the public </a:t>
            </a:r>
            <a:r>
              <a:rPr lang="en-US" sz="1600" dirty="0" smtClean="0"/>
              <a:t>afterwards</a:t>
            </a:r>
            <a:r>
              <a:rPr lang="x-none" sz="1600" dirty="0" smtClean="0"/>
              <a:t>; </a:t>
            </a:r>
            <a:r>
              <a:rPr lang="en-US" sz="1600" dirty="0" smtClean="0"/>
              <a:t>however</a:t>
            </a:r>
            <a:r>
              <a:rPr lang="en-US" sz="1600" dirty="0"/>
              <a:t>, once they return to their everyday lives, they can take time to go back and relive the travel experience through a more thoughtful retelling of it.</a:t>
            </a:r>
            <a:r>
              <a:rPr lang="en-US" sz="2000" b="1" u="sng" dirty="0"/>
              <a:t/>
            </a:r>
            <a:br>
              <a:rPr lang="en-US" sz="2000" b="1" u="sng" dirty="0"/>
            </a:br>
            <a:r>
              <a:rPr lang="en-US" sz="2000" dirty="0"/>
              <a:t> </a:t>
            </a:r>
            <a:br>
              <a:rPr lang="en-US" sz="2000" dirty="0"/>
            </a:br>
            <a:r>
              <a:rPr lang="en-US" sz="2000" dirty="0"/>
              <a:t/>
            </a:r>
            <a:br>
              <a:rPr lang="en-US" sz="2000" dirty="0"/>
            </a:br>
            <a:r>
              <a:rPr lang="x-none" sz="2000" dirty="0"/>
              <a:t/>
            </a:r>
            <a:br>
              <a:rPr lang="x-none" sz="2000" dirty="0"/>
            </a:br>
            <a:r>
              <a:rPr lang="x-none" sz="2000" dirty="0"/>
              <a:t>	  </a:t>
            </a:r>
            <a:r>
              <a:rPr lang="en-US" sz="2000" dirty="0"/>
              <a:t>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361708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715222" cy="1400530"/>
          </a:xfrm>
        </p:spPr>
        <p:txBody>
          <a:bodyPr/>
          <a:lstStyle/>
          <a:p>
            <a:r>
              <a:rPr lang="en-US" sz="3200" dirty="0"/>
              <a:t>The multicultural turn</a:t>
            </a:r>
            <a:r>
              <a:rPr lang="x-none" dirty="0"/>
              <a:t/>
            </a:r>
            <a:br>
              <a:rPr lang="x-none" dirty="0"/>
            </a:br>
            <a:r>
              <a:rPr lang="x-none" dirty="0"/>
              <a:t/>
            </a:r>
            <a:br>
              <a:rPr lang="x-none" dirty="0"/>
            </a:br>
            <a:r>
              <a:rPr lang="x-none" dirty="0"/>
              <a:t/>
            </a:r>
            <a:br>
              <a:rPr lang="x-none" dirty="0"/>
            </a:br>
            <a:r>
              <a:rPr lang="x-none" sz="2000" dirty="0"/>
              <a:t>- P</a:t>
            </a:r>
            <a:r>
              <a:rPr lang="en-US" sz="2000" dirty="0" err="1"/>
              <a:t>romotes</a:t>
            </a:r>
            <a:r>
              <a:rPr lang="en-US" sz="2000" dirty="0"/>
              <a:t> different cultures and a specific orientation toward a culturally different population.</a:t>
            </a:r>
            <a:r>
              <a:rPr lang="x-none" sz="2000" dirty="0"/>
              <a:t/>
            </a:r>
            <a:br>
              <a:rPr lang="x-none" sz="2000" dirty="0"/>
            </a:br>
            <a:r>
              <a:rPr lang="x-none" sz="2000" dirty="0"/>
              <a:t/>
            </a:r>
            <a:br>
              <a:rPr lang="x-none" sz="2000" dirty="0"/>
            </a:br>
            <a:r>
              <a:rPr lang="x-none" sz="2000" dirty="0"/>
              <a:t>- </a:t>
            </a:r>
            <a:r>
              <a:rPr lang="en-US" sz="2000" dirty="0"/>
              <a:t> </a:t>
            </a:r>
            <a:r>
              <a:rPr lang="x-none" sz="2000" dirty="0"/>
              <a:t>I</a:t>
            </a:r>
            <a:r>
              <a:rPr lang="en-US" sz="2000" dirty="0" err="1"/>
              <a:t>nclusion</a:t>
            </a:r>
            <a:r>
              <a:rPr lang="en-US" sz="2000" dirty="0"/>
              <a:t> of distinct cultural, ethnic, and religious groups, with equal status, rights, and opportunities</a:t>
            </a:r>
            <a:r>
              <a:rPr lang="x-none" sz="2000" dirty="0"/>
              <a:t>.</a:t>
            </a:r>
            <a:br>
              <a:rPr lang="x-none" sz="2000" dirty="0"/>
            </a:br>
            <a:r>
              <a:rPr lang="x-none" sz="2000" dirty="0"/>
              <a:t/>
            </a:r>
            <a:br>
              <a:rPr lang="x-none" sz="2000" dirty="0"/>
            </a:br>
            <a:r>
              <a:rPr lang="x-none" sz="2000" dirty="0"/>
              <a:t>- In tourism – examples? Local history heritage museums. Minority group walks. Inclusion of cultural and ethnic diversity into „core“ of the destination. </a:t>
            </a:r>
            <a:r>
              <a:rPr lang="en-US" sz="2000" dirty="0"/>
              <a:t> </a:t>
            </a:r>
            <a:br>
              <a:rPr lang="en-US" sz="2000" dirty="0"/>
            </a:br>
            <a:r>
              <a:rPr lang="en-US" sz="2000" dirty="0"/>
              <a:t/>
            </a:r>
            <a:br>
              <a:rPr lang="en-US" sz="2000" dirty="0"/>
            </a:br>
            <a:r>
              <a:rPr lang="en-US" sz="2000" dirty="0"/>
              <a:t> </a:t>
            </a:r>
            <a:br>
              <a:rPr lang="en-US" sz="2000" dirty="0"/>
            </a:br>
            <a:r>
              <a:rPr lang="en-US" sz="2000" dirty="0"/>
              <a:t/>
            </a:r>
            <a:br>
              <a:rPr lang="en-US" sz="2000" dirty="0"/>
            </a:br>
            <a:r>
              <a:rPr lang="x-none" sz="2000" dirty="0"/>
              <a:t/>
            </a:r>
            <a:br>
              <a:rPr lang="x-none" sz="2000" dirty="0"/>
            </a:br>
            <a:r>
              <a:rPr lang="x-none" sz="2000" dirty="0"/>
              <a:t>	  </a:t>
            </a:r>
            <a:r>
              <a:rPr lang="en-US" sz="2000" dirty="0"/>
              <a:t>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265335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homas-cook-first-train-journey.jpg"/>
          <p:cNvPicPr>
            <a:picLocks noChangeAspect="1"/>
          </p:cNvPicPr>
          <p:nvPr/>
        </p:nvPicPr>
        <p:blipFill>
          <a:blip r:embed="rId2"/>
          <a:stretch>
            <a:fillRect/>
          </a:stretch>
        </p:blipFill>
        <p:spPr>
          <a:xfrm>
            <a:off x="238353" y="712520"/>
            <a:ext cx="9560965" cy="5985164"/>
          </a:xfrm>
          <a:prstGeom prst="rect">
            <a:avLst/>
          </a:prstGeom>
        </p:spPr>
      </p:pic>
      <p:sp>
        <p:nvSpPr>
          <p:cNvPr id="4" name="3 - TextBox"/>
          <p:cNvSpPr txBox="1"/>
          <p:nvPr/>
        </p:nvSpPr>
        <p:spPr>
          <a:xfrm>
            <a:off x="9904021" y="5640779"/>
            <a:ext cx="2125683" cy="923330"/>
          </a:xfrm>
          <a:prstGeom prst="rect">
            <a:avLst/>
          </a:prstGeom>
          <a:noFill/>
        </p:spPr>
        <p:txBody>
          <a:bodyPr wrap="square" rtlCol="0">
            <a:spAutoFit/>
          </a:bodyPr>
          <a:lstStyle/>
          <a:p>
            <a:r>
              <a:rPr lang="x-none" dirty="0" smtClean="0"/>
              <a:t>Thomas Cook – First package tour, 1841.</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6941841_902.jpg"/>
          <p:cNvPicPr>
            <a:picLocks noChangeAspect="1"/>
          </p:cNvPicPr>
          <p:nvPr/>
        </p:nvPicPr>
        <p:blipFill>
          <a:blip r:embed="rId2"/>
          <a:stretch>
            <a:fillRect/>
          </a:stretch>
        </p:blipFill>
        <p:spPr>
          <a:xfrm>
            <a:off x="4085112" y="267576"/>
            <a:ext cx="3856388" cy="6259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380371" cy="1400530"/>
          </a:xfrm>
        </p:spPr>
        <p:txBody>
          <a:bodyPr/>
          <a:lstStyle/>
          <a:p>
            <a:r>
              <a:rPr lang="en-US" sz="3200" dirty="0"/>
              <a:t>The </a:t>
            </a:r>
            <a:r>
              <a:rPr lang="x-none" sz="3200" dirty="0" smtClean="0"/>
              <a:t>world becoming global – the invention of global tases</a:t>
            </a:r>
            <a:r>
              <a:rPr lang="x-none" dirty="0"/>
              <a:t/>
            </a:r>
            <a:br>
              <a:rPr lang="x-none" dirty="0"/>
            </a:br>
            <a:r>
              <a:rPr lang="x-none" dirty="0"/>
              <a:t/>
            </a:r>
            <a:br>
              <a:rPr lang="x-none" dirty="0"/>
            </a:br>
            <a:r>
              <a:rPr lang="x-none" dirty="0"/>
              <a:t/>
            </a:r>
            <a:br>
              <a:rPr lang="x-none" dirty="0"/>
            </a:br>
            <a:r>
              <a:rPr lang="x-none" sz="2000" u="sng" dirty="0" smtClean="0"/>
              <a:t>Wars and people movement: </a:t>
            </a:r>
            <a:br>
              <a:rPr lang="x-none" sz="2000" u="sng" dirty="0" smtClean="0"/>
            </a:br>
            <a:r>
              <a:rPr lang="x-none" sz="2000" u="sng" dirty="0" smtClean="0"/>
              <a:t>USA and Hawaii and South Pacific, Europe and the Med. </a:t>
            </a:r>
            <a:br>
              <a:rPr lang="x-none" sz="2000" u="sng" dirty="0" smtClean="0"/>
            </a:br>
            <a:r>
              <a:rPr lang="x-none" sz="2000" u="sng" dirty="0" smtClean="0"/>
              <a:t>Touristic discovery of the exotic.  </a:t>
            </a:r>
            <a:r>
              <a:rPr lang="x-none" sz="2000" u="sng" dirty="0"/>
              <a:t/>
            </a:r>
            <a:br>
              <a:rPr lang="x-none" sz="2000" u="sng" dirty="0"/>
            </a:br>
            <a:r>
              <a:rPr lang="x-none" sz="2000" u="sng" dirty="0"/>
              <a:t/>
            </a:r>
            <a:br>
              <a:rPr lang="x-none" sz="2000" u="sng" dirty="0"/>
            </a:br>
            <a:r>
              <a:rPr lang="x-none" sz="2000" dirty="0" smtClean="0"/>
              <a:t>- Global cultural industries – movies and books and popular culture</a:t>
            </a:r>
            <a:r>
              <a:rPr lang="x-none" sz="2000" dirty="0"/>
              <a:t/>
            </a:r>
            <a:br>
              <a:rPr lang="x-none" sz="2000" dirty="0"/>
            </a:br>
            <a:r>
              <a:rPr lang="x-none" sz="2000" dirty="0" smtClean="0"/>
              <a:t>- Free time and disposable income </a:t>
            </a:r>
            <a:r>
              <a:rPr lang="x-none" sz="2000" dirty="0"/>
              <a:t/>
            </a:r>
            <a:br>
              <a:rPr lang="x-none" sz="2000" dirty="0"/>
            </a:br>
            <a:r>
              <a:rPr lang="x-none" sz="2000" dirty="0" smtClean="0"/>
              <a:t>- Universalization of the </a:t>
            </a:r>
            <a:r>
              <a:rPr lang="x-none" sz="2000" dirty="0"/>
              <a:t>beach experience (sand, sea, sun)</a:t>
            </a:r>
            <a:br>
              <a:rPr lang="x-none" sz="2000" dirty="0"/>
            </a:br>
            <a:r>
              <a:rPr lang="en-US" sz="2000" dirty="0"/>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163107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6410-1.jpg"/>
          <p:cNvPicPr>
            <a:picLocks noChangeAspect="1"/>
          </p:cNvPicPr>
          <p:nvPr/>
        </p:nvPicPr>
        <p:blipFill>
          <a:blip r:embed="rId2"/>
          <a:stretch>
            <a:fillRect/>
          </a:stretch>
        </p:blipFill>
        <p:spPr>
          <a:xfrm>
            <a:off x="1714500" y="431800"/>
            <a:ext cx="8763000" cy="599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8169" y="599557"/>
            <a:ext cx="8646586" cy="5933589"/>
          </a:xfrm>
          <a:prstGeom prst="rect">
            <a:avLst/>
          </a:prstGeom>
        </p:spPr>
      </p:pic>
    </p:spTree>
    <p:extLst>
      <p:ext uri="{BB962C8B-B14F-4D97-AF65-F5344CB8AC3E}">
        <p14:creationId xmlns:p14="http://schemas.microsoft.com/office/powerpoint/2010/main" val="413632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729" y="757990"/>
            <a:ext cx="9911609" cy="5758364"/>
          </a:xfrm>
          <a:prstGeom prst="rect">
            <a:avLst/>
          </a:prstGeom>
        </p:spPr>
      </p:pic>
    </p:spTree>
    <p:extLst>
      <p:ext uri="{BB962C8B-B14F-4D97-AF65-F5344CB8AC3E}">
        <p14:creationId xmlns:p14="http://schemas.microsoft.com/office/powerpoint/2010/main" val="37264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media-amazon.com/images/I/51vXu6+IiCL._SX32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180" y="625641"/>
            <a:ext cx="3870623" cy="597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4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2718"/>
            <a:ext cx="10380371" cy="1400530"/>
          </a:xfrm>
        </p:spPr>
        <p:txBody>
          <a:bodyPr/>
          <a:lstStyle/>
          <a:p>
            <a:r>
              <a:rPr lang="en-US" sz="3200" dirty="0"/>
              <a:t>The </a:t>
            </a:r>
            <a:r>
              <a:rPr lang="x-none" sz="3200" dirty="0" smtClean="0"/>
              <a:t>world becoming global – the invention of global tases</a:t>
            </a:r>
            <a:r>
              <a:rPr lang="x-none" dirty="0"/>
              <a:t/>
            </a:r>
            <a:br>
              <a:rPr lang="x-none" dirty="0"/>
            </a:br>
            <a:r>
              <a:rPr lang="x-none" dirty="0"/>
              <a:t/>
            </a:r>
            <a:br>
              <a:rPr lang="x-none" dirty="0"/>
            </a:br>
            <a:r>
              <a:rPr lang="x-none" dirty="0"/>
              <a:t/>
            </a:r>
            <a:br>
              <a:rPr lang="x-none" dirty="0"/>
            </a:br>
            <a:r>
              <a:rPr lang="x-none" sz="2000" u="sng" dirty="0" smtClean="0"/>
              <a:t>Wars and people movement – USA and Hawaii and South Pacific, Europe and the Med. Touristic discovery of the exotic.  </a:t>
            </a:r>
            <a:r>
              <a:rPr lang="x-none" sz="2000" u="sng" dirty="0"/>
              <a:t/>
            </a:r>
            <a:br>
              <a:rPr lang="x-none" sz="2000" u="sng" dirty="0"/>
            </a:br>
            <a:r>
              <a:rPr lang="x-none" sz="2000" u="sng" dirty="0"/>
              <a:t/>
            </a:r>
            <a:br>
              <a:rPr lang="x-none" sz="2000" u="sng" dirty="0"/>
            </a:br>
            <a:r>
              <a:rPr lang="x-none" sz="2000" dirty="0" smtClean="0"/>
              <a:t>- Global cultural industries – movies and books and popular culture</a:t>
            </a:r>
            <a:r>
              <a:rPr lang="x-none" sz="2000" dirty="0"/>
              <a:t/>
            </a:r>
            <a:br>
              <a:rPr lang="x-none" sz="2000" dirty="0"/>
            </a:br>
            <a:r>
              <a:rPr lang="x-none" sz="2000" dirty="0" smtClean="0"/>
              <a:t>- Free time and disposable income </a:t>
            </a:r>
            <a:r>
              <a:rPr lang="x-none" sz="2000" dirty="0"/>
              <a:t/>
            </a:r>
            <a:br>
              <a:rPr lang="x-none" sz="2000" dirty="0"/>
            </a:br>
            <a:r>
              <a:rPr lang="x-none" sz="2000" dirty="0" smtClean="0"/>
              <a:t>- Universalization of the beach experience (sand, sea, sun)</a:t>
            </a:r>
            <a:r>
              <a:rPr lang="x-none" sz="2000" dirty="0"/>
              <a:t/>
            </a:r>
            <a:br>
              <a:rPr lang="x-none" sz="2000" dirty="0"/>
            </a:br>
            <a:r>
              <a:rPr lang="x-none" sz="2000" dirty="0" smtClean="0"/>
              <a:t>- Hotels turned into destinations (Las Vegas, London, etc.) </a:t>
            </a:r>
            <a:r>
              <a:rPr lang="x-none" sz="2000" dirty="0"/>
              <a:t/>
            </a:r>
            <a:br>
              <a:rPr lang="x-none" sz="2000" dirty="0"/>
            </a:br>
            <a:r>
              <a:rPr lang="x-none" sz="2000" dirty="0" smtClean="0"/>
              <a:t>- Changing tourists – away from the (new) mundane. </a:t>
            </a:r>
            <a:r>
              <a:rPr lang="x-none" sz="2000" dirty="0"/>
              <a:t/>
            </a:r>
            <a:br>
              <a:rPr lang="x-none" sz="2000" dirty="0"/>
            </a:br>
            <a:r>
              <a:rPr lang="x-none" sz="2000" dirty="0" smtClean="0"/>
              <a:t>- </a:t>
            </a:r>
            <a:r>
              <a:rPr lang="x-none" sz="2000" dirty="0"/>
              <a:t>New regimes, new tourists – obligatory seaside travels </a:t>
            </a:r>
            <a:br>
              <a:rPr lang="x-none" sz="2000" dirty="0"/>
            </a:br>
            <a:r>
              <a:rPr lang="x-none" sz="2000" dirty="0"/>
              <a:t/>
            </a:r>
            <a:br>
              <a:rPr lang="x-none" sz="2000" dirty="0"/>
            </a:br>
            <a:r>
              <a:rPr lang="en-US" sz="2000" dirty="0"/>
              <a:t/>
            </a:r>
            <a:br>
              <a:rPr lang="en-US" sz="2000" dirty="0"/>
            </a:br>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4090298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3390</TotalTime>
  <Words>193</Words>
  <Application>Microsoft Macintosh PowerPoint</Application>
  <PresentationFormat>Widescreen</PresentationFormat>
  <Paragraphs>12</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Century Gothic</vt:lpstr>
      <vt:lpstr>Wingdings 3</vt:lpstr>
      <vt:lpstr>Ion</vt:lpstr>
      <vt:lpstr>The world becoming global – the invention of global tases   Wars and people movement:  USA and Hawaii and South Pacific, Europe and the Med.  Touristic discovery of the exotic.    - Global cultural industries – movies and books and popular culture - Free time and disposable income  - Universalization of the beach experience (sand, sea, sun)    </vt:lpstr>
      <vt:lpstr>Presentazione di PowerPoint</vt:lpstr>
      <vt:lpstr>Presentazione di PowerPoint</vt:lpstr>
      <vt:lpstr>The world becoming global – the invention of global tases   Wars and people movement:  USA and Hawaii and South Pacific, Europe and the Med.  Touristic discovery of the exotic.    - Global cultural industries – movies and books and popular culture - Free time and disposable income  - Universalization of the beach experience (sand, sea, sun)    </vt:lpstr>
      <vt:lpstr>Presentazione di PowerPoint</vt:lpstr>
      <vt:lpstr>Presentazione di PowerPoint</vt:lpstr>
      <vt:lpstr>Presentazione di PowerPoint</vt:lpstr>
      <vt:lpstr>Presentazione di PowerPoint</vt:lpstr>
      <vt:lpstr>The world becoming global – the invention of global tases   Wars and people movement – USA and Hawaii and South Pacific, Europe and the Med. Touristic discovery of the exotic.    - Global cultural industries – movies and books and popular culture - Free time and disposable income  - Universalization of the beach experience (sand, sea, sun) - Hotels turned into destinations (Las Vegas, London, etc.)  - Changing tourists – away from the (new) mundane.  - New regimes, new tourists – obligatory seaside travels      </vt:lpstr>
      <vt:lpstr>Presentazione di PowerPoint</vt:lpstr>
      <vt:lpstr>The transport revolution and the globalized world   Travel &amp; Tourism in 2019:  US$8.9 trillion contribution to the world’s GDP  10.3% of global GDP  330 million jobs,  1 in 10 jobs around the world  US$1.7 trillion visitor exports (6.8% of total exports, 28.3% of global services exports)  US$948 billion capital investment (4.3% of total investment)  - All dependent on the transport revolution and democratization of transport  - Connects supply (production) and demand (market) directly; without it, tourism simply cannot take place.   </vt:lpstr>
      <vt:lpstr>The transport revolution and the globalized world   - Trains laid foundation for modern tourism, movements in large numbers,  - Car revolutionized the style of regional and inter-regional tourism,  - Airplanes made long haul possible and parts of the world accessible for the first time,  - Ships (cruise and ferries) became destinations in their own right.   - World became connected as never before and only then it actually became global. 21st century - unprecedented move of people.  It is not the privilege of the few!   </vt:lpstr>
      <vt:lpstr>The transport revolution and the globalized world   - Cheap flights and buses revolutionarized travel and tourism:     Invention of short brakes as a form of traveling    Blurred borders and expanded horizonts (Dinner in Amsterdan, breakfast in             London). Distance became relative as prices dropped.      Introduced AirBnB and similar platforms that changed local communities          profoundly    Evolution on transport brought destinations maturity (raised numbers of inbound     tourists, chaged places (cities, landscapes, etc.) into consumable destinations,     brings investments in both tourism and non tourism infrastructures and activities,          enables locals to become tourists themselfs          </vt:lpstr>
      <vt:lpstr>The digital revolution: traveling with/in the Web.   - Digital and postdigital world (no analog/digital divide anymore)  - Web 2.0 enabled sharing economies – airbnb, tripadvisor, couchsurfing, etc.    - Made actors in travel more exposed to global audiences, made quality go up  - One step shop. Knowing what to expect and arrange everything before you leave. The sense of surprise and the unexpected is reduced more and more. Social networking with circulating idealized images.  - Google maps and streetview - a virtual reflection of the real world to enable armchair exploration. Irish Minister of Tourism: „ ‘Street View will showcase the real beauty of Ireland’s towns and countryside to millions of Internet users around the world and has the potential to deliver a welcome boost to visitor numbers to Ireland“. Problems with stigmatized neighbourhoods.         </vt:lpstr>
      <vt:lpstr>The digital revolution: traveling with/in the Web. Travel without mobility               </vt:lpstr>
      <vt:lpstr>The digital revolution: traveling with/in the Web.   - Souvenir 3D printing - e-Agents (digital travel friends) - digital keys, etc. (avoiding the contact) - Unique entertainment experiences (VR in the pyramids of Giza)  - Smart tourists use Apps and other services to acquire, but also to share, information, photos, videos, and other content which is then used in their interactions with friends, relatives, and wider communities to which they belong. This all takes place during the trip, turning the tourism experience into an occasion to engage the traveler’s entire social network in his/her personal adventure in real time, through comments and reactions to the narrative being shared.  - After the trip, the digital tourist finds another occasion to affirm his/her identity and to give more meaning to the just-completed experience. Like they did during the trip, smart tourists turn to blogs or websites where they can share photos and videos with friends and the public afterwards; however, once they return to their everyday lives, they can take time to go back and relive the travel experience through a more thoughtful retelling of it.            </vt:lpstr>
      <vt:lpstr>The multicultural turn   - Promotes different cultures and a specific orientation toward a culturally different population.  -  Inclusion of distinct cultural, ethnic, and religious groups, with equal status, rights, and opportunities.  - In tourism – examples? Local history heritage museums. Minority group walks. Inclusion of cultural and ethnic diversity into „core“ of the destination.               </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becoming global – the invention of global tases   Wars and people movement:  USA and Hawaii and South Pacific, Europe and the Med.  Touristic discovery of the exotic.    - Global cultural industries – movies and books and popular culture - Free time and disposable income  - Universalization of the beach experience (sand, sea, sun)    </dc:title>
  <dc:creator>Milos Nicic</dc:creator>
  <cp:lastModifiedBy>Utente di Microsoft Office</cp:lastModifiedBy>
  <cp:revision>161</cp:revision>
  <dcterms:created xsi:type="dcterms:W3CDTF">2015-01-17T10:37:08Z</dcterms:created>
  <dcterms:modified xsi:type="dcterms:W3CDTF">2023-12-06T00:02:33Z</dcterms:modified>
</cp:coreProperties>
</file>