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59" r:id="rId3"/>
    <p:sldId id="427" r:id="rId4"/>
    <p:sldId id="423" r:id="rId5"/>
    <p:sldId id="446" r:id="rId6"/>
    <p:sldId id="264" r:id="rId7"/>
    <p:sldId id="436" r:id="rId8"/>
    <p:sldId id="429" r:id="rId9"/>
    <p:sldId id="428" r:id="rId10"/>
    <p:sldId id="437" r:id="rId11"/>
    <p:sldId id="438" r:id="rId12"/>
    <p:sldId id="439" r:id="rId13"/>
    <p:sldId id="447" r:id="rId14"/>
    <p:sldId id="432" r:id="rId15"/>
    <p:sldId id="441" r:id="rId16"/>
    <p:sldId id="442" r:id="rId17"/>
    <p:sldId id="443" r:id="rId18"/>
    <p:sldId id="449" r:id="rId19"/>
    <p:sldId id="444" r:id="rId20"/>
    <p:sldId id="271" r:id="rId2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B6D71-9E33-6AAA-442B-80C3E50C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497102-3275-98DD-7A26-5E0E80CE6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5034-0F4A-25D1-FCAE-315A4991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43766-7C4D-1CD7-1368-BE49F36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7AE05-A09D-96D1-301C-1FA4F991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/>
              <a:t>      </a:t>
            </a:r>
            <a:br>
              <a:rPr lang="it-IT" sz="3200"/>
            </a:br>
            <a:br>
              <a:rPr lang="it-IT" sz="3200"/>
            </a:br>
            <a:br>
              <a:rPr lang="it-IT" sz="3200"/>
            </a:br>
            <a:br>
              <a:rPr lang="it-IT" sz="3200"/>
            </a:br>
            <a:br>
              <a:rPr lang="it-IT" sz="3200"/>
            </a:br>
            <a:br>
              <a:rPr lang="it-IT" sz="4000" b="1"/>
            </a:br>
            <a:br>
              <a:rPr lang="it-IT" sz="4000"/>
            </a:br>
            <a:br>
              <a:rPr lang="it-IT" sz="4000"/>
            </a:br>
            <a:br>
              <a:rPr lang="it-IT" sz="4000"/>
            </a:br>
            <a:br>
              <a:rPr lang="it-IT" sz="4000"/>
            </a:br>
            <a:r>
              <a:rPr lang="it-IT" sz="4400"/>
              <a:t>CORSO INTENSIVO Livello A2+/B1</a:t>
            </a:r>
            <a:br>
              <a:rPr lang="it-IT" sz="4000"/>
            </a:br>
            <a:r>
              <a:rPr lang="it-IT" sz="3600" cap="none"/>
              <a:t>Insegnante: </a:t>
            </a:r>
            <a:r>
              <a:rPr lang="it-IT" sz="3600" b="1"/>
              <a:t>M</a:t>
            </a:r>
            <a:r>
              <a:rPr lang="it-IT" sz="3600" b="1" cap="none"/>
              <a:t>onica Piantoni</a:t>
            </a:r>
            <a:br>
              <a:rPr lang="it-IT" sz="3600" b="1" cap="none"/>
            </a:br>
            <a:r>
              <a:rPr lang="it-IT" sz="3600"/>
              <a:t>(</a:t>
            </a:r>
            <a:r>
              <a:rPr lang="it-IT" sz="3600">
                <a:hlinkClick r:id="rId2"/>
              </a:rPr>
              <a:t>monica.piantoni@unibg.it</a:t>
            </a:r>
            <a:r>
              <a:rPr lang="it-IT" sz="3600"/>
              <a:t>)</a:t>
            </a:r>
            <a:br>
              <a:rPr lang="it-IT" sz="3600" b="1" cap="none"/>
            </a:br>
            <a:r>
              <a:rPr lang="it-IT" sz="3600" b="1" cap="none"/>
              <a:t>9-13 febbraio 2026</a:t>
            </a:r>
            <a:br>
              <a:rPr lang="it-IT" sz="3600" b="1" cap="none"/>
            </a:br>
            <a:r>
              <a:rPr lang="it-IT" sz="3600" b="1" cap="none"/>
              <a:t>Primo incontro </a:t>
            </a:r>
            <a:br>
              <a:rPr lang="it-IT" sz="4000" cap="none"/>
            </a:br>
            <a:r>
              <a:rPr lang="it-IT" sz="4000" cap="none"/>
              <a:t>        </a:t>
            </a:r>
            <a:r>
              <a:rPr lang="it-IT" sz="6000" cap="none"/>
              <a:t>	</a:t>
            </a:r>
            <a:endParaRPr lang="it-IT" sz="6000" cap="none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Universita’</a:t>
            </a:r>
            <a:r>
              <a:rPr lang="it-IT" sz="2400" dirty="0"/>
              <a:t> di BERGAMO</a:t>
            </a:r>
            <a:br>
              <a:rPr lang="it-IT" sz="2400" dirty="0"/>
            </a:br>
            <a:r>
              <a:rPr lang="it-IT" sz="2400" b="1" cap="small" dirty="0"/>
              <a:t>Corsi di Italiano per Stranieri</a:t>
            </a:r>
            <a:r>
              <a:rPr lang="it-IT" sz="2400" b="1" dirty="0"/>
              <a:t> </a:t>
            </a:r>
            <a:br>
              <a:rPr lang="it-IT" sz="2400" dirty="0"/>
            </a:br>
            <a:r>
              <a:rPr lang="it-IT" sz="2400" dirty="0"/>
              <a:t>CORSI INTENSIVI </a:t>
            </a:r>
            <a:br>
              <a:rPr lang="it-IT" sz="2400" dirty="0"/>
            </a:br>
            <a:r>
              <a:rPr lang="it-IT" sz="2400" dirty="0"/>
              <a:t>II semestre </a:t>
            </a:r>
            <a:r>
              <a:rPr lang="it-IT" sz="2400" dirty="0" err="1"/>
              <a:t>a.a</a:t>
            </a:r>
            <a:r>
              <a:rPr lang="it-IT" sz="2400" dirty="0"/>
              <a:t>. 2025/26</a:t>
            </a:r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71B8D-40DA-30EA-8ABC-2D6DF726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4FBAC5-8BC6-2B64-50BE-142DDEAF5BC7}"/>
              </a:ext>
            </a:extLst>
          </p:cNvPr>
          <p:cNvSpPr txBox="1"/>
          <p:nvPr/>
        </p:nvSpPr>
        <p:spPr>
          <a:xfrm>
            <a:off x="452761" y="1109709"/>
            <a:ext cx="751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C3E1AC-957E-999E-5EDB-3F5FECC593B8}"/>
              </a:ext>
            </a:extLst>
          </p:cNvPr>
          <p:cNvSpPr txBox="1"/>
          <p:nvPr/>
        </p:nvSpPr>
        <p:spPr>
          <a:xfrm>
            <a:off x="841918" y="1109709"/>
            <a:ext cx="4271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DOMANDE UTILI</a:t>
            </a:r>
          </a:p>
          <a:p>
            <a:r>
              <a:rPr lang="it-IT" sz="2400" b="1" dirty="0"/>
              <a:t>Che cosa dici per …………?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7EA635A-1901-48AB-15B9-7C4F2594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4" y="2171538"/>
            <a:ext cx="6765288" cy="287012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061A42-C222-691A-907C-12B38397F618}"/>
              </a:ext>
            </a:extLst>
          </p:cNvPr>
          <p:cNvSpPr txBox="1"/>
          <p:nvPr/>
        </p:nvSpPr>
        <p:spPr>
          <a:xfrm>
            <a:off x="7904748" y="1698986"/>
            <a:ext cx="3685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DOMANDE:</a:t>
            </a:r>
          </a:p>
          <a:p>
            <a:r>
              <a:rPr lang="it-IT" dirty="0"/>
              <a:t>Come si dice «</a:t>
            </a:r>
            <a:r>
              <a:rPr lang="it-IT" dirty="0" err="1"/>
              <a:t>cut</a:t>
            </a:r>
            <a:r>
              <a:rPr lang="it-IT" dirty="0"/>
              <a:t>» in italiano?</a:t>
            </a:r>
          </a:p>
          <a:p>
            <a:r>
              <a:rPr lang="it-IT" dirty="0"/>
              <a:t>Che cosa significa/vuol dire «forbici»?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Scusi, mi dispiace, sono in ritardo</a:t>
            </a:r>
          </a:p>
          <a:p>
            <a:r>
              <a:rPr lang="it-IT" dirty="0"/>
              <a:t>Scusate (voi) </a:t>
            </a:r>
          </a:p>
          <a:p>
            <a:endParaRPr lang="it-IT" dirty="0"/>
          </a:p>
          <a:p>
            <a:r>
              <a:rPr lang="it-IT" dirty="0"/>
              <a:t>Dare del Lei (del Voi)</a:t>
            </a:r>
          </a:p>
          <a:p>
            <a:r>
              <a:rPr lang="it-IT" dirty="0"/>
              <a:t>Possiamo darci del tu?</a:t>
            </a: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8E1B9BAC-A934-F9EA-EDAC-D02A84922B56}"/>
              </a:ext>
            </a:extLst>
          </p:cNvPr>
          <p:cNvSpPr/>
          <p:nvPr/>
        </p:nvSpPr>
        <p:spPr>
          <a:xfrm>
            <a:off x="4449452" y="124004"/>
            <a:ext cx="2215299" cy="59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IN CLASSE</a:t>
            </a:r>
          </a:p>
        </p:txBody>
      </p:sp>
    </p:spTree>
    <p:extLst>
      <p:ext uri="{BB962C8B-B14F-4D97-AF65-F5344CB8AC3E}">
        <p14:creationId xmlns:p14="http://schemas.microsoft.com/office/powerpoint/2010/main" val="325578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04AACB-8A59-02DD-27CA-4A9E7458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1559426"/>
            <a:ext cx="6002432" cy="373651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2ECC3F-6844-F79F-F052-2463A81C6E47}"/>
              </a:ext>
            </a:extLst>
          </p:cNvPr>
          <p:cNvSpPr txBox="1"/>
          <p:nvPr/>
        </p:nvSpPr>
        <p:spPr>
          <a:xfrm>
            <a:off x="7314207" y="1233889"/>
            <a:ext cx="4526138" cy="2456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atin typeface="+mj-lt"/>
                <a:ea typeface="+mj-ea"/>
                <a:cs typeface="+mj-cs"/>
              </a:rPr>
              <a:t>Che </a:t>
            </a:r>
            <a:r>
              <a:rPr lang="en-US" sz="4800" b="1" cap="all" dirty="0" err="1">
                <a:latin typeface="+mj-lt"/>
                <a:ea typeface="+mj-ea"/>
                <a:cs typeface="+mj-cs"/>
              </a:rPr>
              <a:t>tipo</a:t>
            </a:r>
            <a:r>
              <a:rPr lang="en-US" sz="4800" b="1" cap="all" dirty="0">
                <a:latin typeface="+mj-lt"/>
                <a:ea typeface="+mj-ea"/>
                <a:cs typeface="+mj-cs"/>
              </a:rPr>
              <a:t> sei?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CDC882-E3EA-B3D5-B126-76FEDBD86FD7}"/>
              </a:ext>
            </a:extLst>
          </p:cNvPr>
          <p:cNvSpPr txBox="1"/>
          <p:nvPr/>
        </p:nvSpPr>
        <p:spPr>
          <a:xfrm>
            <a:off x="7922672" y="3427682"/>
            <a:ext cx="367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Lettura p. 1 fotocopie e TEST p. 2</a:t>
            </a:r>
          </a:p>
        </p:txBody>
      </p:sp>
    </p:spTree>
    <p:extLst>
      <p:ext uri="{BB962C8B-B14F-4D97-AF65-F5344CB8AC3E}">
        <p14:creationId xmlns:p14="http://schemas.microsoft.com/office/powerpoint/2010/main" val="396171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13909D-F747-5722-66AA-5B841FC88E07}"/>
              </a:ext>
            </a:extLst>
          </p:cNvPr>
          <p:cNvSpPr txBox="1"/>
          <p:nvPr/>
        </p:nvSpPr>
        <p:spPr>
          <a:xfrm>
            <a:off x="2040941" y="768527"/>
            <a:ext cx="8545557" cy="625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LETTURA: CHE TIPO SEI?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CHIAVI: 2 a, 3 f, 4 B, 5 E, 6 D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FREQUENTARE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corso, una lezione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Frequentar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Si frequentano da quando avevano 5 anni.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Stoffa = tessuto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[montato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= pieno di sé]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persona alla mano = semplice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Sposa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dea (f) / il dio (m) –&gt; PLURALE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dei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/(le dee)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Buttarsi (nella mischia) = lanciarsi, provare a conoscere le persone/a fare qualcosa (BUTTATI!)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Avere una crisi di nervi = diventare molto nervoso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Fatti i fatti tuoi!/ non sono fatti tuoi!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 a braccio di ferro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3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13909D-F747-5722-66AA-5B841FC88E07}"/>
              </a:ext>
            </a:extLst>
          </p:cNvPr>
          <p:cNvSpPr txBox="1"/>
          <p:nvPr/>
        </p:nvSpPr>
        <p:spPr>
          <a:xfrm>
            <a:off x="950976" y="388137"/>
            <a:ext cx="9868205" cy="625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LETTURA: CHE TIPO SEI?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AGGETTIVI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Riservato (discreto)  VS pettegolo/a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Riflessivo VS impulsivo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Estroverso (aperto, socievole)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Introverso (chiuso, timido)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Pratico: mi occupo di cose concrete, utili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Morire di fame/noia/sonno/paura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Noia -&gt; annoiarsi (mi annoio/sono annoiato)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festa era noiosa.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SONO… Trova 3 aggettivi per parlare di te.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una persona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ltruista (VS egoista) / disponibile /socievole/ alla mano / golosa /avventurosa / intraprendente / simpatica / tranquilla / spiritosa / aperta / estroversa / disponibile /selettiva / calma /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CONTRARI timida, antipatica,  caotico= disordinato, casinista (informale), ansiosa/agitata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6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8323" y="954365"/>
            <a:ext cx="77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LE PAROLE  DELLA GRAMMATICA?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109" y="386699"/>
            <a:ext cx="5462833" cy="15969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C08EC7-3CA7-E04D-CB65-7B7C77597F2A}"/>
              </a:ext>
            </a:extLst>
          </p:cNvPr>
          <p:cNvSpPr txBox="1"/>
          <p:nvPr/>
        </p:nvSpPr>
        <p:spPr>
          <a:xfrm>
            <a:off x="576470" y="1511686"/>
            <a:ext cx="11221279" cy="516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 (= accordo femminile/plurale)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Articoli: il/lo/la un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Nomi: faccia,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festa,gente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Aggettivi: socievole, allegro,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Pronomi: mi (a me = indiretto), </a:t>
            </a: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(diretto), CHE 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Verbi: essere…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INVARIABILI (non cambiano)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AVVERBI :  molto (avv. di quantità), ieri/domani/subito (avv. tempo), lenta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(avv. Di modo)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Congiunzione (connettivi)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e, ma/però (tuttavia),  perché, (per)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Preposizioni : di, a, da, in, con, su, per, tra/fra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VARIABILI: Preposizioni articolate: Di + il = del</a:t>
            </a:r>
          </a:p>
        </p:txBody>
      </p:sp>
    </p:spTree>
    <p:extLst>
      <p:ext uri="{BB962C8B-B14F-4D97-AF65-F5344CB8AC3E}">
        <p14:creationId xmlns:p14="http://schemas.microsoft.com/office/powerpoint/2010/main" val="119404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9ED5-42D6-8843-E65D-7EC2F7CCC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2A1A16-3261-20D4-0A82-C121208956B0}"/>
              </a:ext>
            </a:extLst>
          </p:cNvPr>
          <p:cNvSpPr txBox="1"/>
          <p:nvPr/>
        </p:nvSpPr>
        <p:spPr>
          <a:xfrm>
            <a:off x="408323" y="954365"/>
            <a:ext cx="77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LE PAROLE  DELLA GRAMMATICA?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E86167-60FC-F330-6A79-10996820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109" y="386699"/>
            <a:ext cx="5462833" cy="15969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DF1643-46B9-C0EB-A7D9-FBDAECE12913}"/>
              </a:ext>
            </a:extLst>
          </p:cNvPr>
          <p:cNvSpPr txBox="1"/>
          <p:nvPr/>
        </p:nvSpPr>
        <p:spPr>
          <a:xfrm>
            <a:off x="576470" y="1511686"/>
            <a:ext cx="11221279" cy="545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 (= accordo femminile/plurale)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Pronomi: mi, ti, ci, vi, gli / io, tu , lui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Verbi: fare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Nomi: palla,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Francsca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Bergamo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Aggettivi: bello, bellissimo, pettegolo, impulsivo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INVARIABILI (non cambiano)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Avverbi: bene, certamente /TEMPO: ieri, domani /Luogo: qui/là  /molto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AVVERBI (</a:t>
            </a:r>
            <a:r>
              <a:rPr lang="it-IT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-&gt; modificano verbi, aggettivi)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quantità: es. molto/poco,  bello/bella, ho mangiato molto; modo: lenta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…;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luogo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qui, là; tempo: ieri, oggi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Congiunzione (connettivi) = E, O/OPPURE, MA, PERO’, PERCHE’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Preposizioni = di, a, da, in, con, su, per, tra/fra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(cominciare A fare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qc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finire DI…)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839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95DB4C-FB5A-E7D7-BF31-7FE6AF11C188}"/>
              </a:ext>
            </a:extLst>
          </p:cNvPr>
          <p:cNvSpPr txBox="1"/>
          <p:nvPr/>
        </p:nvSpPr>
        <p:spPr>
          <a:xfrm>
            <a:off x="690273" y="1374086"/>
            <a:ext cx="4864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Perché hai deciso di studiare l’italiano?</a:t>
            </a:r>
          </a:p>
          <a:p>
            <a:endParaRPr lang="it-IT" sz="4000" dirty="0"/>
          </a:p>
          <a:p>
            <a:r>
              <a:rPr lang="it-IT" sz="4000" dirty="0"/>
              <a:t>Rispondi a p. 3 poi confrontati con un/una compagno/a.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C2FF0FB-5162-0EC9-8382-EC5439FC9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112" y="1367128"/>
            <a:ext cx="5867758" cy="37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7A7511-41A7-D92D-5484-92C2823EC837}"/>
              </a:ext>
            </a:extLst>
          </p:cNvPr>
          <p:cNvSpPr txBox="1"/>
          <p:nvPr/>
        </p:nvSpPr>
        <p:spPr>
          <a:xfrm>
            <a:off x="1268730" y="628650"/>
            <a:ext cx="91782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Sei felice?  </a:t>
            </a:r>
            <a:r>
              <a:rPr lang="it-IT" sz="3600" dirty="0"/>
              <a:t>(attività a p.  5, ripasso </a:t>
            </a:r>
            <a:r>
              <a:rPr lang="it-IT" sz="3600"/>
              <a:t>del presente)</a:t>
            </a:r>
            <a:endParaRPr lang="it-IT" sz="3600" dirty="0"/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(1) Completa le domande al presente, (2) abbina le domande ai gruppi di risposte, (3) completa con il presente e (4) scegli la tua risposta preferita.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D60E1F-8BA7-9DDE-8C99-27F2DD876728}"/>
              </a:ext>
            </a:extLst>
          </p:cNvPr>
          <p:cNvSpPr txBox="1"/>
          <p:nvPr/>
        </p:nvSpPr>
        <p:spPr>
          <a:xfrm>
            <a:off x="1920240" y="5360670"/>
            <a:ext cx="865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Quali verbi al presente non ricordi bene?</a:t>
            </a:r>
          </a:p>
        </p:txBody>
      </p:sp>
    </p:spTree>
    <p:extLst>
      <p:ext uri="{BB962C8B-B14F-4D97-AF65-F5344CB8AC3E}">
        <p14:creationId xmlns:p14="http://schemas.microsoft.com/office/powerpoint/2010/main" val="1266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7A7511-41A7-D92D-5484-92C2823EC837}"/>
              </a:ext>
            </a:extLst>
          </p:cNvPr>
          <p:cNvSpPr txBox="1"/>
          <p:nvPr/>
        </p:nvSpPr>
        <p:spPr>
          <a:xfrm>
            <a:off x="1195578" y="628650"/>
            <a:ext cx="91782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Sei felice?  </a:t>
            </a:r>
            <a:r>
              <a:rPr lang="it-IT" sz="3600" dirty="0"/>
              <a:t>(attività a p.  5)</a:t>
            </a:r>
          </a:p>
          <a:p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D60E1F-8BA7-9DDE-8C99-27F2DD876728}"/>
              </a:ext>
            </a:extLst>
          </p:cNvPr>
          <p:cNvSpPr txBox="1"/>
          <p:nvPr/>
        </p:nvSpPr>
        <p:spPr>
          <a:xfrm>
            <a:off x="1458468" y="1703070"/>
            <a:ext cx="865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Quali verbi al presente non ricordi bene?</a:t>
            </a:r>
          </a:p>
          <a:p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520CBB5-9921-479C-8BC7-03FF98DB2150}"/>
              </a:ext>
            </a:extLst>
          </p:cNvPr>
          <p:cNvSpPr/>
          <p:nvPr/>
        </p:nvSpPr>
        <p:spPr>
          <a:xfrm>
            <a:off x="5530291" y="2921271"/>
            <a:ext cx="5515661" cy="2384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PRONUNCIA</a:t>
            </a:r>
          </a:p>
          <a:p>
            <a:pPr algn="ctr"/>
            <a:endParaRPr lang="it-IT" sz="2000" dirty="0"/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GO/GA/GU/GHI/GHE vs </a:t>
            </a:r>
            <a:r>
              <a:rPr lang="it-IT" sz="2000" b="1" dirty="0" err="1">
                <a:solidFill>
                  <a:schemeClr val="tx1"/>
                </a:solidFill>
              </a:rPr>
              <a:t>gio</a:t>
            </a:r>
            <a:r>
              <a:rPr lang="it-IT" sz="2000" b="1" dirty="0">
                <a:solidFill>
                  <a:schemeClr val="tx1"/>
                </a:solidFill>
              </a:rPr>
              <a:t>/</a:t>
            </a:r>
            <a:r>
              <a:rPr lang="it-IT" sz="2000" b="1" dirty="0" err="1">
                <a:solidFill>
                  <a:schemeClr val="tx1"/>
                </a:solidFill>
              </a:rPr>
              <a:t>gia</a:t>
            </a:r>
            <a:r>
              <a:rPr lang="it-IT" sz="2000" b="1" dirty="0">
                <a:solidFill>
                  <a:schemeClr val="tx1"/>
                </a:solidFill>
              </a:rPr>
              <a:t>/</a:t>
            </a:r>
            <a:r>
              <a:rPr lang="it-IT" sz="2000" b="1" dirty="0" err="1">
                <a:solidFill>
                  <a:schemeClr val="tx1"/>
                </a:solidFill>
              </a:rPr>
              <a:t>ge</a:t>
            </a:r>
            <a:r>
              <a:rPr lang="it-IT" sz="2000" b="1" dirty="0">
                <a:solidFill>
                  <a:schemeClr val="tx1"/>
                </a:solidFill>
              </a:rPr>
              <a:t>/</a:t>
            </a:r>
            <a:r>
              <a:rPr lang="it-IT" sz="2000" b="1" dirty="0" err="1">
                <a:solidFill>
                  <a:schemeClr val="tx1"/>
                </a:solidFill>
              </a:rPr>
              <a:t>gi</a:t>
            </a:r>
            <a:endParaRPr lang="it-IT" sz="2000" b="1" dirty="0">
              <a:solidFill>
                <a:schemeClr val="tx1"/>
              </a:solidFill>
            </a:endParaRPr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CO/CA/CU/CHI/CHE VS </a:t>
            </a:r>
            <a:r>
              <a:rPr lang="it-IT" sz="2000" b="1" dirty="0" err="1">
                <a:solidFill>
                  <a:schemeClr val="tx1"/>
                </a:solidFill>
              </a:rPr>
              <a:t>cio</a:t>
            </a:r>
            <a:r>
              <a:rPr lang="it-IT" sz="2000" b="1" dirty="0">
                <a:solidFill>
                  <a:schemeClr val="tx1"/>
                </a:solidFill>
              </a:rPr>
              <a:t>/</a:t>
            </a:r>
            <a:r>
              <a:rPr lang="it-IT" sz="2000" b="1" dirty="0" err="1">
                <a:solidFill>
                  <a:schemeClr val="tx1"/>
                </a:solidFill>
              </a:rPr>
              <a:t>cia</a:t>
            </a:r>
            <a:r>
              <a:rPr lang="it-IT" sz="2000" b="1" dirty="0">
                <a:solidFill>
                  <a:schemeClr val="tx1"/>
                </a:solidFill>
              </a:rPr>
              <a:t>/ci/ce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SCI/SCE vs SCO/SCA/SCU/SCHI /SCHE</a:t>
            </a:r>
          </a:p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48DC25-445E-4D02-B717-23E9249B3E64}"/>
              </a:ext>
            </a:extLst>
          </p:cNvPr>
          <p:cNvSpPr txBox="1"/>
          <p:nvPr/>
        </p:nvSpPr>
        <p:spPr>
          <a:xfrm>
            <a:off x="811986" y="3097987"/>
            <a:ext cx="3855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SPE</a:t>
            </a:r>
            <a:r>
              <a:rPr lang="it-IT" dirty="0">
                <a:solidFill>
                  <a:srgbClr val="FF0000"/>
                </a:solidFill>
              </a:rPr>
              <a:t>GN</a:t>
            </a:r>
            <a:r>
              <a:rPr lang="it-IT" dirty="0"/>
              <a:t>ERE</a:t>
            </a:r>
          </a:p>
          <a:p>
            <a:r>
              <a:rPr lang="it-IT" dirty="0"/>
              <a:t>Io spe</a:t>
            </a:r>
            <a:r>
              <a:rPr lang="it-IT" dirty="0">
                <a:solidFill>
                  <a:srgbClr val="FF0000"/>
                </a:solidFill>
              </a:rPr>
              <a:t>ng</a:t>
            </a:r>
            <a:r>
              <a:rPr lang="it-IT" dirty="0"/>
              <a:t>o, ti spe</a:t>
            </a:r>
            <a:r>
              <a:rPr lang="it-IT" dirty="0">
                <a:solidFill>
                  <a:srgbClr val="FF0000"/>
                </a:solidFill>
              </a:rPr>
              <a:t>gn</a:t>
            </a:r>
            <a:r>
              <a:rPr lang="it-IT" dirty="0"/>
              <a:t>i, lui/lei spegne</a:t>
            </a:r>
          </a:p>
          <a:p>
            <a:r>
              <a:rPr lang="it-IT" dirty="0"/>
              <a:t>Noi </a:t>
            </a:r>
            <a:r>
              <a:rPr lang="it-IT" dirty="0" err="1"/>
              <a:t>spegnamo</a:t>
            </a:r>
            <a:r>
              <a:rPr lang="it-IT" dirty="0"/>
              <a:t>, spegnete, loro spe</a:t>
            </a:r>
            <a:r>
              <a:rPr lang="it-IT" dirty="0">
                <a:solidFill>
                  <a:srgbClr val="FF0000"/>
                </a:solidFill>
              </a:rPr>
              <a:t>ng</a:t>
            </a:r>
            <a:r>
              <a:rPr lang="it-IT" dirty="0"/>
              <a:t>ono</a:t>
            </a:r>
          </a:p>
          <a:p>
            <a:endParaRPr lang="it-IT" dirty="0"/>
          </a:p>
          <a:p>
            <a:r>
              <a:rPr lang="it-IT" dirty="0"/>
              <a:t>SCE</a:t>
            </a:r>
            <a:r>
              <a:rPr lang="it-IT" dirty="0">
                <a:solidFill>
                  <a:srgbClr val="FF0000"/>
                </a:solidFill>
              </a:rPr>
              <a:t>GLI</a:t>
            </a:r>
            <a:r>
              <a:rPr lang="it-IT" dirty="0"/>
              <a:t>ERE</a:t>
            </a:r>
          </a:p>
          <a:p>
            <a:r>
              <a:rPr lang="it-IT" dirty="0"/>
              <a:t>sce</a:t>
            </a:r>
            <a:r>
              <a:rPr lang="it-IT" dirty="0">
                <a:solidFill>
                  <a:srgbClr val="FF0000"/>
                </a:solidFill>
              </a:rPr>
              <a:t>lg</a:t>
            </a:r>
            <a:r>
              <a:rPr lang="it-IT" dirty="0"/>
              <a:t>o , scegli, sceglie, scegliamo, scegliete, sce</a:t>
            </a:r>
            <a:r>
              <a:rPr lang="it-IT" dirty="0">
                <a:solidFill>
                  <a:srgbClr val="FF0000"/>
                </a:solidFill>
              </a:rPr>
              <a:t>lg</a:t>
            </a:r>
            <a:r>
              <a:rPr lang="it-IT" dirty="0"/>
              <a:t>ono</a:t>
            </a:r>
          </a:p>
        </p:txBody>
      </p:sp>
    </p:spTree>
    <p:extLst>
      <p:ext uri="{BB962C8B-B14F-4D97-AF65-F5344CB8AC3E}">
        <p14:creationId xmlns:p14="http://schemas.microsoft.com/office/powerpoint/2010/main" val="74915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3B8349-62C9-531A-F217-7D2353FAF17F}"/>
              </a:ext>
            </a:extLst>
          </p:cNvPr>
          <p:cNvSpPr txBox="1"/>
          <p:nvPr/>
        </p:nvSpPr>
        <p:spPr>
          <a:xfrm>
            <a:off x="1577962" y="903653"/>
            <a:ext cx="6097904" cy="3065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ALCUNI VERBI IRREGOLARI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LEGGERE io leggo, tu leggi, lui/lei legge, noi leggiamo , voi leggete, loro leggono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USCIRE esco, esci, esce, usciamo, uscite, escono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CERCARE: cerco, cerchi…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PREFERIRE = preferisco, preferisci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SCEGLIERE = scelgo, scegli</a:t>
            </a:r>
          </a:p>
        </p:txBody>
      </p:sp>
    </p:spTree>
    <p:extLst>
      <p:ext uri="{BB962C8B-B14F-4D97-AF65-F5344CB8AC3E}">
        <p14:creationId xmlns:p14="http://schemas.microsoft.com/office/powerpoint/2010/main" val="217216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60375" y="314992"/>
            <a:ext cx="9603275" cy="141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6946" y="3223254"/>
            <a:ext cx="4721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Chi siete?</a:t>
            </a:r>
          </a:p>
          <a:p>
            <a:r>
              <a:rPr lang="it-IT" sz="2800" dirty="0"/>
              <a:t>Dove siete?</a:t>
            </a:r>
          </a:p>
          <a:p>
            <a:r>
              <a:rPr lang="it-IT" sz="2800" dirty="0"/>
              <a:t>Perché studiate L’italiano?</a:t>
            </a:r>
          </a:p>
          <a:p>
            <a:r>
              <a:rPr lang="it-IT" sz="2800" dirty="0"/>
              <a:t>Da quanto tempo?</a:t>
            </a:r>
          </a:p>
          <a:p>
            <a:endParaRPr lang="it-IT" sz="2800" dirty="0"/>
          </a:p>
        </p:txBody>
      </p:sp>
      <p:sp>
        <p:nvSpPr>
          <p:cNvPr id="5" name="AutoShape 2" descr="Risultati immagini per mine vaga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Fumetto 3 8">
            <a:extLst>
              <a:ext uri="{FF2B5EF4-FFF2-40B4-BE49-F238E27FC236}">
                <a16:creationId xmlns:a16="http://schemas.microsoft.com/office/drawing/2014/main" id="{198ACBB2-D896-42BD-BC7E-5856C361A5C2}"/>
              </a:ext>
            </a:extLst>
          </p:cNvPr>
          <p:cNvSpPr/>
          <p:nvPr/>
        </p:nvSpPr>
        <p:spPr>
          <a:xfrm>
            <a:off x="1290087" y="495536"/>
            <a:ext cx="3387621" cy="2334827"/>
          </a:xfrm>
          <a:prstGeom prst="wedgeEllipseCallout">
            <a:avLst>
              <a:gd name="adj1" fmla="val -66029"/>
              <a:gd name="adj2" fmla="val -55901"/>
            </a:avLst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BENVENUTI!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Presentiamoci!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95FFD5-5CD7-43A7-9E46-3264431B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484" y="314992"/>
            <a:ext cx="5906061" cy="4645478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635725" y="6035040"/>
            <a:ext cx="3257006" cy="478971"/>
          </a:xfrm>
          <a:prstGeom prst="rightArrow">
            <a:avLst>
              <a:gd name="adj1" fmla="val 718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Informazioni sul corso</a:t>
            </a:r>
          </a:p>
        </p:txBody>
      </p:sp>
    </p:spTree>
    <p:extLst>
      <p:ext uri="{BB962C8B-B14F-4D97-AF65-F5344CB8AC3E}">
        <p14:creationId xmlns:p14="http://schemas.microsoft.com/office/powerpoint/2010/main" val="3845689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555829-6E30-4270-AD98-738A21986B56}"/>
              </a:ext>
            </a:extLst>
          </p:cNvPr>
          <p:cNvSpPr txBox="1"/>
          <p:nvPr/>
        </p:nvSpPr>
        <p:spPr>
          <a:xfrm>
            <a:off x="919491" y="731520"/>
            <a:ext cx="10353018" cy="381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Es. 12 p. 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utile: 4 e 5 p.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D6F9C7CA-7702-4D19-8856-E26FEC51C1A3}"/>
              </a:ext>
            </a:extLst>
          </p:cNvPr>
          <p:cNvSpPr/>
          <p:nvPr/>
        </p:nvSpPr>
        <p:spPr>
          <a:xfrm>
            <a:off x="5574074" y="3911758"/>
            <a:ext cx="338437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cap="all" dirty="0"/>
              <a:t>FATE ERRORI!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C0A5CF9-D97B-45C7-911E-AEE86AE9A371}"/>
              </a:ext>
            </a:extLst>
          </p:cNvPr>
          <p:cNvSpPr/>
          <p:nvPr/>
        </p:nvSpPr>
        <p:spPr>
          <a:xfrm>
            <a:off x="1537813" y="4068688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ASCOLTATE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0D98CB68-58C8-4E71-8194-B83BE950B609}"/>
              </a:ext>
            </a:extLst>
          </p:cNvPr>
          <p:cNvSpPr/>
          <p:nvPr/>
        </p:nvSpPr>
        <p:spPr>
          <a:xfrm>
            <a:off x="1066303" y="1565176"/>
            <a:ext cx="302630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PARTECIPATE</a:t>
            </a:r>
          </a:p>
          <a:p>
            <a:pPr algn="ctr"/>
            <a:endParaRPr lang="it-IT" sz="2400" b="1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2BF8B9-491A-43B7-8D22-36F8D5229E44}"/>
              </a:ext>
            </a:extLst>
          </p:cNvPr>
          <p:cNvSpPr/>
          <p:nvPr/>
        </p:nvSpPr>
        <p:spPr>
          <a:xfrm>
            <a:off x="6229641" y="1695623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FATE DOMANDE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B11B781-301A-49FA-A253-6DA9A64007CE}"/>
              </a:ext>
            </a:extLst>
          </p:cNvPr>
          <p:cNvSpPr/>
          <p:nvPr/>
        </p:nvSpPr>
        <p:spPr>
          <a:xfrm>
            <a:off x="695400" y="404664"/>
            <a:ext cx="8496944" cy="7368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E’IL </a:t>
            </a:r>
            <a:r>
              <a:rPr lang="it-IT" sz="3200" b="1" dirty="0">
                <a:solidFill>
                  <a:srgbClr val="0070C0"/>
                </a:solidFill>
              </a:rPr>
              <a:t>VOSTRO</a:t>
            </a:r>
            <a:r>
              <a:rPr lang="it-IT" sz="3200" b="1" dirty="0">
                <a:solidFill>
                  <a:schemeClr val="tx1"/>
                </a:solidFill>
              </a:rPr>
              <a:t> CORSO…..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AE1627-15CA-480E-A5CD-0881C252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238" y="2455758"/>
            <a:ext cx="813429" cy="9379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E9DC2D-FDFE-4F00-9F52-32F9D36A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233" y="5292824"/>
            <a:ext cx="1679022" cy="9822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C25C5BF-50BC-433A-AE33-7CD81AC58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900" y="2588479"/>
            <a:ext cx="1580628" cy="126576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8E54AE0-3EFB-45C3-87DE-94819882F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320" y="2393268"/>
            <a:ext cx="1518914" cy="12657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2EFBAC1-0FA2-40A8-ABF4-EE10E58C2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290" y="3659030"/>
            <a:ext cx="5213220" cy="300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420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D96E3-BFD7-46B7-A561-0ABCEB99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736" y="149526"/>
            <a:ext cx="5767244" cy="711711"/>
          </a:xfrm>
        </p:spPr>
        <p:txBody>
          <a:bodyPr>
            <a:normAutofit/>
          </a:bodyPr>
          <a:lstStyle/>
          <a:p>
            <a:r>
              <a:rPr lang="it-IT" dirty="0"/>
              <a:t>Il mio stemma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B833889-31CA-48B9-BCE9-E0A14EC97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11" y="1733739"/>
            <a:ext cx="2654708" cy="26547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C21C36-1D74-4CFA-A032-785400DA1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923" y="723732"/>
            <a:ext cx="5366871" cy="6079062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6A1F4F8-0093-4220-B23A-F276E75DFBE5}"/>
              </a:ext>
            </a:extLst>
          </p:cNvPr>
          <p:cNvCxnSpPr/>
          <p:nvPr/>
        </p:nvCxnSpPr>
        <p:spPr>
          <a:xfrm>
            <a:off x="8835910" y="1097425"/>
            <a:ext cx="0" cy="42849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9372951D-C1EA-45DE-B831-9E9ABDF1B946}"/>
              </a:ext>
            </a:extLst>
          </p:cNvPr>
          <p:cNvCxnSpPr/>
          <p:nvPr/>
        </p:nvCxnSpPr>
        <p:spPr>
          <a:xfrm>
            <a:off x="7243661" y="3215989"/>
            <a:ext cx="30539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EBC956-D96F-4CF7-9A33-42780E9B380E}"/>
              </a:ext>
            </a:extLst>
          </p:cNvPr>
          <p:cNvSpPr txBox="1"/>
          <p:nvPr/>
        </p:nvSpPr>
        <p:spPr>
          <a:xfrm>
            <a:off x="7226423" y="1509204"/>
            <a:ext cx="125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ANIMALE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75EE670-2549-422D-8931-190207BA767B}"/>
              </a:ext>
            </a:extLst>
          </p:cNvPr>
          <p:cNvSpPr/>
          <p:nvPr/>
        </p:nvSpPr>
        <p:spPr>
          <a:xfrm>
            <a:off x="8704150" y="1878536"/>
            <a:ext cx="863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CITTA’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00710FC-D481-408F-8DE5-2E2FC0CA63A3}"/>
              </a:ext>
            </a:extLst>
          </p:cNvPr>
          <p:cNvSpPr txBox="1"/>
          <p:nvPr/>
        </p:nvSpPr>
        <p:spPr>
          <a:xfrm>
            <a:off x="7243661" y="3370641"/>
            <a:ext cx="125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MUSICA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5E3A53-AAE8-4E38-B2B5-9FAB4BB21F18}"/>
              </a:ext>
            </a:extLst>
          </p:cNvPr>
          <p:cNvSpPr txBox="1"/>
          <p:nvPr/>
        </p:nvSpPr>
        <p:spPr>
          <a:xfrm>
            <a:off x="8585378" y="3070766"/>
            <a:ext cx="1410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PASSIONE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(sport, attività del tempo libero, ecc.)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A292CF-8565-4171-872E-AB08E29E8296}"/>
              </a:ext>
            </a:extLst>
          </p:cNvPr>
          <p:cNvSpPr txBox="1"/>
          <p:nvPr/>
        </p:nvSpPr>
        <p:spPr>
          <a:xfrm>
            <a:off x="210630" y="4455761"/>
            <a:ext cx="4767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Disegnate o scrivete le cose che vorreste mettere nel vostro stemma.</a:t>
            </a:r>
            <a:br>
              <a:rPr lang="it-IT" dirty="0"/>
            </a:br>
            <a:r>
              <a:rPr lang="it-IT" dirty="0"/>
              <a:t>CITTA’</a:t>
            </a:r>
          </a:p>
          <a:p>
            <a:r>
              <a:rPr lang="it-IT" dirty="0"/>
              <a:t>PAESAGGIO </a:t>
            </a:r>
          </a:p>
          <a:p>
            <a:r>
              <a:rPr lang="it-IT" dirty="0"/>
              <a:t>ANIMALE</a:t>
            </a:r>
          </a:p>
          <a:p>
            <a:r>
              <a:rPr lang="it-IT" dirty="0"/>
              <a:t>MUSICA</a:t>
            </a:r>
          </a:p>
          <a:p>
            <a:r>
              <a:rPr lang="it-IT" dirty="0"/>
              <a:t>* colore</a:t>
            </a:r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id="{76FE8FC8-7781-4F43-97BC-93E109C504EB}"/>
              </a:ext>
            </a:extLst>
          </p:cNvPr>
          <p:cNvSpPr/>
          <p:nvPr/>
        </p:nvSpPr>
        <p:spPr>
          <a:xfrm>
            <a:off x="2936892" y="1733739"/>
            <a:ext cx="3100333" cy="21255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 messo questa/o (città/animale/ecc.)</a:t>
            </a:r>
          </a:p>
          <a:p>
            <a:pPr algn="ctr"/>
            <a:r>
              <a:rPr lang="it-IT" dirty="0"/>
              <a:t>perché…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9CF2AE8-2ED3-3E50-27FA-31C1E7E2CD55}"/>
              </a:ext>
            </a:extLst>
          </p:cNvPr>
          <p:cNvSpPr txBox="1">
            <a:spLocks/>
          </p:cNvSpPr>
          <p:nvPr/>
        </p:nvSpPr>
        <p:spPr>
          <a:xfrm>
            <a:off x="488391" y="415412"/>
            <a:ext cx="5767244" cy="124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CONOSCIAMOCI!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193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580B96-2669-4D8E-85C5-77809D0B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09" y="237118"/>
            <a:ext cx="10364451" cy="632381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PAROLE NUOVE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65BF99-5C28-49CE-B814-C9C25E99E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972923"/>
            <a:ext cx="10693011" cy="4945074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Sono stato / mi sono trovato bene a …</a:t>
            </a:r>
          </a:p>
          <a:p>
            <a:r>
              <a:rPr lang="it-IT" dirty="0"/>
              <a:t>Il santo patrono</a:t>
            </a:r>
          </a:p>
          <a:p>
            <a:r>
              <a:rPr lang="it-IT" dirty="0"/>
              <a:t>Il mio segno zodiacale (</a:t>
            </a:r>
            <a:r>
              <a:rPr lang="it-IT" i="1" dirty="0"/>
              <a:t>di che segno sei?)</a:t>
            </a:r>
          </a:p>
          <a:p>
            <a:pPr marL="0" indent="0">
              <a:buNone/>
            </a:pPr>
            <a:r>
              <a:rPr lang="it-IT" dirty="0"/>
              <a:t>Sono della bilancia/del toro/del leone /dei pesci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Sono una persona </a:t>
            </a:r>
            <a:r>
              <a:rPr lang="it-IT" b="1" dirty="0"/>
              <a:t>Spiritosa</a:t>
            </a:r>
            <a:r>
              <a:rPr lang="it-IT" dirty="0"/>
              <a:t>: mi piace ridere/fare ridere,</a:t>
            </a:r>
          </a:p>
          <a:p>
            <a:pPr marL="0" indent="0">
              <a:buNone/>
            </a:pPr>
            <a:r>
              <a:rPr lang="it-IT" dirty="0"/>
              <a:t>Ho senso </a:t>
            </a:r>
            <a:r>
              <a:rPr lang="it-IT" dirty="0" err="1"/>
              <a:t>dell’umorisMo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Spirituale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CONSIGLI: LUCA </a:t>
            </a:r>
            <a:r>
              <a:rPr lang="it-IT" dirty="0" err="1"/>
              <a:t>LAMpARIELLO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1F005CD-9764-4D58-A444-0506B3473F72}"/>
              </a:ext>
            </a:extLst>
          </p:cNvPr>
          <p:cNvSpPr/>
          <p:nvPr/>
        </p:nvSpPr>
        <p:spPr>
          <a:xfrm>
            <a:off x="7307885" y="2267711"/>
            <a:ext cx="4476902" cy="3811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MI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PIACE</a:t>
            </a:r>
          </a:p>
          <a:p>
            <a:pPr algn="ctr"/>
            <a:r>
              <a:rPr lang="it-IT" sz="2400" dirty="0"/>
              <a:t>(io anche piace..)</a:t>
            </a:r>
          </a:p>
          <a:p>
            <a:pPr algn="ctr"/>
            <a:r>
              <a:rPr lang="it-IT" sz="2400" dirty="0"/>
              <a:t>A me piace Milano, a te invece non piace.</a:t>
            </a:r>
          </a:p>
          <a:p>
            <a:pPr algn="ctr"/>
            <a:r>
              <a:rPr lang="it-IT" sz="2400" dirty="0"/>
              <a:t>Anche a me piace il cinema</a:t>
            </a:r>
          </a:p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9185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42FD06-6B0D-45F9-8C65-234F44355B7E}"/>
              </a:ext>
            </a:extLst>
          </p:cNvPr>
          <p:cNvSpPr txBox="1"/>
          <p:nvPr/>
        </p:nvSpPr>
        <p:spPr>
          <a:xfrm>
            <a:off x="659219" y="489098"/>
            <a:ext cx="953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59219" y="172056"/>
            <a:ext cx="10364451" cy="55714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PRONTI E VIA!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4137" y="858430"/>
            <a:ext cx="767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gruppi di 3.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38" y="729196"/>
            <a:ext cx="6785266" cy="56978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" y="1495994"/>
            <a:ext cx="2113693" cy="116883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44137" y="3056709"/>
            <a:ext cx="3839628" cy="2308324"/>
          </a:xfrm>
          <a:prstGeom prst="rect">
            <a:avLst/>
          </a:prstGeom>
          <a:noFill/>
          <a:ln w="730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IN SINTESI</a:t>
            </a:r>
          </a:p>
          <a:p>
            <a:r>
              <a:rPr lang="it-IT" sz="2400" dirty="0"/>
              <a:t>PENSA A ::::</a:t>
            </a:r>
          </a:p>
          <a:p>
            <a:r>
              <a:rPr lang="it-IT" sz="2400" dirty="0"/>
              <a:t>5 parole italiane</a:t>
            </a:r>
          </a:p>
          <a:p>
            <a:r>
              <a:rPr lang="it-IT" sz="2400" dirty="0"/>
              <a:t>5 personaggi italiani</a:t>
            </a:r>
          </a:p>
          <a:p>
            <a:r>
              <a:rPr lang="it-IT" sz="2400" dirty="0"/>
              <a:t>5 luoghi</a:t>
            </a:r>
          </a:p>
          <a:p>
            <a:r>
              <a:rPr lang="it-IT" sz="2400" dirty="0"/>
              <a:t>1 colore</a:t>
            </a:r>
          </a:p>
        </p:txBody>
      </p:sp>
    </p:spTree>
    <p:extLst>
      <p:ext uri="{BB962C8B-B14F-4D97-AF65-F5344CB8AC3E}">
        <p14:creationId xmlns:p14="http://schemas.microsoft.com/office/powerpoint/2010/main" val="410949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2B6C1-507C-6BCE-10B4-EC049B744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36514-3CA6-D0BB-0660-06D1ADBA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0872"/>
            <a:ext cx="10364451" cy="370920"/>
          </a:xfrm>
        </p:spPr>
        <p:txBody>
          <a:bodyPr>
            <a:normAutofit fontScale="90000"/>
          </a:bodyPr>
          <a:lstStyle/>
          <a:p>
            <a:r>
              <a:rPr lang="it-IT" dirty="0"/>
              <a:t>ASCOLTIAMO!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4BE1D-60A1-B70F-BBF3-CEDC21BC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721" y="5630263"/>
            <a:ext cx="2256809" cy="749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err="1"/>
              <a:t>Yoshiko</a:t>
            </a:r>
            <a:endParaRPr lang="it-IT" sz="36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03AE50-0FED-FA29-CF37-DCCF868E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5" y="944665"/>
            <a:ext cx="11000270" cy="4613666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D4C046D-926D-0ED9-F616-370DA40C6D3D}"/>
              </a:ext>
            </a:extLst>
          </p:cNvPr>
          <p:cNvSpPr txBox="1">
            <a:spLocks/>
          </p:cNvSpPr>
          <p:nvPr/>
        </p:nvSpPr>
        <p:spPr>
          <a:xfrm>
            <a:off x="8015555" y="5558331"/>
            <a:ext cx="1496193" cy="749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/>
              <a:t>Andy</a:t>
            </a:r>
          </a:p>
        </p:txBody>
      </p:sp>
      <p:sp>
        <p:nvSpPr>
          <p:cNvPr id="4" name="Fumetto: ovale 3">
            <a:extLst>
              <a:ext uri="{FF2B5EF4-FFF2-40B4-BE49-F238E27FC236}">
                <a16:creationId xmlns:a16="http://schemas.microsoft.com/office/drawing/2014/main" id="{D996AD25-D5B2-4064-896D-C12A09430192}"/>
              </a:ext>
            </a:extLst>
          </p:cNvPr>
          <p:cNvSpPr/>
          <p:nvPr/>
        </p:nvSpPr>
        <p:spPr>
          <a:xfrm>
            <a:off x="285293" y="2816352"/>
            <a:ext cx="1953158" cy="1463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SECONDO ME…</a:t>
            </a:r>
          </a:p>
        </p:txBody>
      </p:sp>
    </p:spTree>
    <p:extLst>
      <p:ext uri="{BB962C8B-B14F-4D97-AF65-F5344CB8AC3E}">
        <p14:creationId xmlns:p14="http://schemas.microsoft.com/office/powerpoint/2010/main" val="37160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250872"/>
            <a:ext cx="10364451" cy="370920"/>
          </a:xfrm>
        </p:spPr>
        <p:txBody>
          <a:bodyPr>
            <a:normAutofit fontScale="90000"/>
          </a:bodyPr>
          <a:lstStyle/>
          <a:p>
            <a:r>
              <a:rPr lang="it-IT" dirty="0"/>
              <a:t>ASCOLTIAMO!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523" y="4409183"/>
            <a:ext cx="5021900" cy="2057454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Informazioni </a:t>
            </a:r>
            <a:r>
              <a:rPr lang="it-IT" dirty="0" err="1"/>
              <a:t>Yoshiko</a:t>
            </a:r>
            <a:endParaRPr lang="it-IT" dirty="0"/>
          </a:p>
          <a:p>
            <a:r>
              <a:rPr lang="it-IT" dirty="0"/>
              <a:t>Giapponese, insegna giapponese</a:t>
            </a:r>
          </a:p>
          <a:p>
            <a:r>
              <a:rPr lang="it-IT" dirty="0"/>
              <a:t>E’ in Italia da 3 anni</a:t>
            </a:r>
          </a:p>
          <a:p>
            <a:r>
              <a:rPr lang="it-IT" dirty="0"/>
              <a:t>E’ sposata con un italiano (</a:t>
            </a:r>
            <a:r>
              <a:rPr lang="it-IT" dirty="0" err="1"/>
              <a:t>carlo</a:t>
            </a:r>
            <a:r>
              <a:rPr lang="it-IT" dirty="0"/>
              <a:t>)</a:t>
            </a:r>
          </a:p>
          <a:p>
            <a:r>
              <a:rPr lang="it-IT" dirty="0"/>
              <a:t>Le piace </a:t>
            </a:r>
            <a:r>
              <a:rPr lang="it-IT" dirty="0" err="1"/>
              <a:t>milano</a:t>
            </a:r>
            <a:r>
              <a:rPr lang="it-IT" dirty="0"/>
              <a:t> (molti locali)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46" y="753465"/>
            <a:ext cx="7629358" cy="3199859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5760723" y="4409183"/>
            <a:ext cx="5517503" cy="2328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Informazioni Andy 27 anni</a:t>
            </a:r>
          </a:p>
          <a:p>
            <a:r>
              <a:rPr lang="it-IT" dirty="0"/>
              <a:t>Americano (californiano: gli manca il mare)</a:t>
            </a:r>
          </a:p>
          <a:p>
            <a:r>
              <a:rPr lang="it-IT" dirty="0"/>
              <a:t>Studente di ingegneria (master), vive con altri 2 studenti, da 4 mesi</a:t>
            </a:r>
          </a:p>
          <a:p>
            <a:r>
              <a:rPr lang="it-IT" dirty="0"/>
              <a:t>Ha una fidanzata (ragazza) che vive in </a:t>
            </a:r>
            <a:r>
              <a:rPr lang="it-IT" dirty="0" err="1"/>
              <a:t>california</a:t>
            </a:r>
            <a:endParaRPr lang="it-IT" dirty="0"/>
          </a:p>
          <a:p>
            <a:r>
              <a:rPr lang="it-IT" dirty="0"/>
              <a:t>Milano </a:t>
            </a:r>
            <a:r>
              <a:rPr lang="it-IT" dirty="0" err="1"/>
              <a:t>e’</a:t>
            </a:r>
            <a:r>
              <a:rPr lang="it-IT" dirty="0"/>
              <a:t> multiculturale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3F1DE1-6C17-4692-BF8B-E065F5B50ECF}"/>
              </a:ext>
            </a:extLst>
          </p:cNvPr>
          <p:cNvSpPr txBox="1"/>
          <p:nvPr/>
        </p:nvSpPr>
        <p:spPr>
          <a:xfrm>
            <a:off x="9114739" y="1089965"/>
            <a:ext cx="2333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LOCALI (PUBBLICI): bar, ristoranti, discoteche</a:t>
            </a:r>
          </a:p>
          <a:p>
            <a:endParaRPr lang="it-IT" dirty="0"/>
          </a:p>
          <a:p>
            <a:r>
              <a:rPr lang="it-IT" dirty="0"/>
              <a:t>Cucina locale (aggettivo) = del posto</a:t>
            </a:r>
          </a:p>
        </p:txBody>
      </p:sp>
      <p:sp>
        <p:nvSpPr>
          <p:cNvPr id="7" name="Fumetto: ovale 6">
            <a:extLst>
              <a:ext uri="{FF2B5EF4-FFF2-40B4-BE49-F238E27FC236}">
                <a16:creationId xmlns:a16="http://schemas.microsoft.com/office/drawing/2014/main" id="{7FC6A009-F949-4772-A54F-77A3BA6F52F7}"/>
              </a:ext>
            </a:extLst>
          </p:cNvPr>
          <p:cNvSpPr/>
          <p:nvPr/>
        </p:nvSpPr>
        <p:spPr>
          <a:xfrm>
            <a:off x="8317382" y="2931855"/>
            <a:ext cx="3874617" cy="1477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rgbClr val="FF0000"/>
                </a:solidFill>
              </a:rPr>
              <a:t>PENSO/CREDO DI SI’/NO</a:t>
            </a:r>
            <a:r>
              <a:rPr lang="it-IT" i="1" dirty="0"/>
              <a:t>.</a:t>
            </a:r>
          </a:p>
          <a:p>
            <a:pPr algn="ctr"/>
            <a:r>
              <a:rPr lang="it-IT" dirty="0"/>
              <a:t>PENSO CHE SIA AMERICANO.</a:t>
            </a:r>
          </a:p>
        </p:txBody>
      </p:sp>
    </p:spTree>
    <p:extLst>
      <p:ext uri="{BB962C8B-B14F-4D97-AF65-F5344CB8AC3E}">
        <p14:creationId xmlns:p14="http://schemas.microsoft.com/office/powerpoint/2010/main" val="135347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64BBB3-F523-48E8-A3DC-411138991652}"/>
              </a:ext>
            </a:extLst>
          </p:cNvPr>
          <p:cNvSpPr txBox="1"/>
          <p:nvPr/>
        </p:nvSpPr>
        <p:spPr>
          <a:xfrm>
            <a:off x="656949" y="257452"/>
            <a:ext cx="252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PAROLE UTILI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2D55A4-5B12-4F06-8EAC-295523EDCE91}"/>
              </a:ext>
            </a:extLst>
          </p:cNvPr>
          <p:cNvSpPr txBox="1"/>
          <p:nvPr/>
        </p:nvSpPr>
        <p:spPr>
          <a:xfrm>
            <a:off x="452761" y="1109709"/>
            <a:ext cx="751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3" y="1216019"/>
            <a:ext cx="8047695" cy="503569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725653" y="719117"/>
            <a:ext cx="3153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OGGETTI:</a:t>
            </a:r>
          </a:p>
          <a:p>
            <a:r>
              <a:rPr lang="it-IT" dirty="0"/>
              <a:t>Penna</a:t>
            </a:r>
          </a:p>
          <a:p>
            <a:r>
              <a:rPr lang="it-IT" dirty="0"/>
              <a:t>Lo zaino</a:t>
            </a:r>
          </a:p>
          <a:p>
            <a:r>
              <a:rPr lang="it-IT" dirty="0"/>
              <a:t>Il libro</a:t>
            </a:r>
          </a:p>
          <a:p>
            <a:r>
              <a:rPr lang="it-IT" dirty="0"/>
              <a:t>La matita</a:t>
            </a:r>
          </a:p>
          <a:p>
            <a:r>
              <a:rPr lang="it-IT" dirty="0"/>
              <a:t>La gomma (cancellare)</a:t>
            </a:r>
          </a:p>
          <a:p>
            <a:r>
              <a:rPr lang="it-IT" dirty="0"/>
              <a:t>L’orologio</a:t>
            </a:r>
          </a:p>
          <a:p>
            <a:r>
              <a:rPr lang="it-IT" dirty="0"/>
              <a:t>L’insegnante</a:t>
            </a:r>
          </a:p>
          <a:p>
            <a:r>
              <a:rPr lang="it-IT" dirty="0"/>
              <a:t>Il foglio/ i fogli</a:t>
            </a:r>
          </a:p>
          <a:p>
            <a:r>
              <a:rPr lang="it-IT" dirty="0"/>
              <a:t>Un quaderno</a:t>
            </a:r>
          </a:p>
          <a:p>
            <a:r>
              <a:rPr lang="it-IT" dirty="0"/>
              <a:t>Cuffiette/auricolari</a:t>
            </a:r>
          </a:p>
          <a:p>
            <a:r>
              <a:rPr lang="it-IT" dirty="0"/>
              <a:t>Le forbici (tagliare)</a:t>
            </a:r>
          </a:p>
          <a:p>
            <a:r>
              <a:rPr lang="it-IT" dirty="0"/>
              <a:t>Accorciare VS al</a:t>
            </a:r>
            <a:r>
              <a:rPr lang="it-IT" dirty="0">
                <a:solidFill>
                  <a:srgbClr val="FF0000"/>
                </a:solidFill>
              </a:rPr>
              <a:t>lung</a:t>
            </a:r>
            <a:r>
              <a:rPr lang="it-IT" dirty="0"/>
              <a:t>are VS al</a:t>
            </a:r>
            <a:r>
              <a:rPr lang="it-IT" dirty="0">
                <a:solidFill>
                  <a:srgbClr val="FF0000"/>
                </a:solidFill>
              </a:rPr>
              <a:t>larg</a:t>
            </a:r>
            <a:r>
              <a:rPr lang="it-IT" dirty="0"/>
              <a:t>are</a:t>
            </a:r>
          </a:p>
          <a:p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4449452" y="124004"/>
            <a:ext cx="2215299" cy="59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IN CLASSE</a:t>
            </a:r>
          </a:p>
        </p:txBody>
      </p:sp>
    </p:spTree>
    <p:extLst>
      <p:ext uri="{BB962C8B-B14F-4D97-AF65-F5344CB8AC3E}">
        <p14:creationId xmlns:p14="http://schemas.microsoft.com/office/powerpoint/2010/main" val="121144583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2263</TotalTime>
  <Words>1256</Words>
  <Application>Microsoft Office PowerPoint</Application>
  <PresentationFormat>Widescreen</PresentationFormat>
  <Paragraphs>193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Goccia</vt:lpstr>
      <vt:lpstr>                CORSO INTENSIVO Livello A2+/B1 Insegnante: Monica Piantoni (monica.piantoni@unibg.it) 9-13 febbraio 2026 Primo incontro           </vt:lpstr>
      <vt:lpstr>Presentazione standard di PowerPoint</vt:lpstr>
      <vt:lpstr>Presentazione standard di PowerPoint</vt:lpstr>
      <vt:lpstr>Il mio stemma</vt:lpstr>
      <vt:lpstr>PAROLE NUOVE</vt:lpstr>
      <vt:lpstr>Presentazione standard di PowerPoint</vt:lpstr>
      <vt:lpstr>ASCOLTIAMO!</vt:lpstr>
      <vt:lpstr>ASCOLTIAMO!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101</cp:revision>
  <cp:lastPrinted>2021-02-09T16:17:52Z</cp:lastPrinted>
  <dcterms:created xsi:type="dcterms:W3CDTF">2020-09-14T11:02:13Z</dcterms:created>
  <dcterms:modified xsi:type="dcterms:W3CDTF">2026-02-09T11:55:35Z</dcterms:modified>
</cp:coreProperties>
</file>