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22" r:id="rId2"/>
    <p:sldId id="505" r:id="rId3"/>
    <p:sldId id="608" r:id="rId4"/>
    <p:sldId id="610" r:id="rId5"/>
    <p:sldId id="611" r:id="rId6"/>
    <p:sldId id="612" r:id="rId7"/>
    <p:sldId id="616" r:id="rId8"/>
    <p:sldId id="617" r:id="rId9"/>
    <p:sldId id="618" r:id="rId10"/>
    <p:sldId id="619" r:id="rId11"/>
    <p:sldId id="620" r:id="rId12"/>
    <p:sldId id="621" r:id="rId13"/>
    <p:sldId id="622" r:id="rId14"/>
    <p:sldId id="623" r:id="rId15"/>
    <p:sldId id="3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A4B0"/>
    <a:srgbClr val="FF9300"/>
    <a:srgbClr val="FF6F6E"/>
    <a:srgbClr val="6FA03E"/>
    <a:srgbClr val="254648"/>
    <a:srgbClr val="3A7173"/>
    <a:srgbClr val="009051"/>
    <a:srgbClr val="37454F"/>
    <a:srgbClr val="941651"/>
    <a:srgbClr val="931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2504"/>
  </p:normalViewPr>
  <p:slideViewPr>
    <p:cSldViewPr snapToGrid="0" snapToObjects="1">
      <p:cViewPr varScale="1">
        <p:scale>
          <a:sx n="93" d="100"/>
          <a:sy n="93" d="100"/>
        </p:scale>
        <p:origin x="21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29D4EB67-B7EC-AD4D-89D9-E46FC7461577}" type="datetimeFigureOut">
              <a:rPr lang="en-IT" smtClean="0"/>
              <a:pPr/>
              <a:t>5/22/25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58632ACD-8E5E-1B48-9002-629DBA0A062B}" type="slidenum">
              <a:rPr lang="en-IT" smtClean="0"/>
              <a:pPr/>
              <a:t>‹N›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96387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IT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4845C-3DC9-4EB1-9798-77B3015ED0C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229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32ACD-8E5E-1B48-9002-629DBA0A062B}" type="slidenum">
              <a:rPr lang="en-IT" smtClean="0"/>
              <a:pPr/>
              <a:t>14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430587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4845C-3DC9-4EB1-9798-77B3015ED0C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612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4845C-3DC9-4EB1-9798-77B3015ED0C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8730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32ACD-8E5E-1B48-9002-629DBA0A062B}" type="slidenum">
              <a:rPr lang="en-IT" smtClean="0"/>
              <a:pPr/>
              <a:t>7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788631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32ACD-8E5E-1B48-9002-629DBA0A062B}" type="slidenum">
              <a:rPr lang="en-IT" smtClean="0"/>
              <a:pPr/>
              <a:t>8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022462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32ACD-8E5E-1B48-9002-629DBA0A062B}" type="slidenum">
              <a:rPr lang="en-IT" smtClean="0"/>
              <a:pPr/>
              <a:t>9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669876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32ACD-8E5E-1B48-9002-629DBA0A062B}" type="slidenum">
              <a:rPr lang="en-IT" smtClean="0"/>
              <a:pPr/>
              <a:t>10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333938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32ACD-8E5E-1B48-9002-629DBA0A062B}" type="slidenum">
              <a:rPr lang="en-IT" smtClean="0"/>
              <a:pPr/>
              <a:t>11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857757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32ACD-8E5E-1B48-9002-629DBA0A062B}" type="slidenum">
              <a:rPr lang="en-IT" smtClean="0"/>
              <a:pPr/>
              <a:t>12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540636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32ACD-8E5E-1B48-9002-629DBA0A062B}" type="slidenum">
              <a:rPr lang="en-IT" smtClean="0"/>
              <a:pPr/>
              <a:t>13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907601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385BF-280A-944C-A5C9-D49B732F1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8ECB1A-8DDD-5444-BAB8-6C70608C8E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4FF5F-B73B-5C4B-8F70-16EF6DD46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CBE7-82D2-2F41-B0E9-5D6ECA7B6038}" type="datetimeFigureOut">
              <a:t>22/05/25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03C57-FDE6-004D-85D0-5420A37F4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0BF98-877F-6348-AE81-C6B405BC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6860-6EEA-044A-B15B-3E2ED8CDB71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9074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50DC4-A728-E448-9D69-CDAA5E83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AD1044-A369-7A46-8354-9618A2857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D4F52-D362-4447-8D18-4FF26E48B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CBE7-82D2-2F41-B0E9-5D6ECA7B6038}" type="datetimeFigureOut">
              <a:t>22/05/25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F2E90-0474-124B-8111-0F0F21E22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DFC98-2FED-244E-8BC5-5F57F4F86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6860-6EEA-044A-B15B-3E2ED8CDB71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9528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1FACF6-CFE3-EF43-B78B-E857975792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7CA8D-341F-5E43-8208-F07A586C0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230BB-A62E-FD4E-B982-DD3179231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CBE7-82D2-2F41-B0E9-5D6ECA7B6038}" type="datetimeFigureOut">
              <a:t>22/05/25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6CDDD-3EC0-9C4D-A224-D22C54B2C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706C7-8AA4-CF41-BDFA-5EDC4994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6860-6EEA-044A-B15B-3E2ED8CDB71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599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14221-2BEA-3B41-95C9-3A7B6A69B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713E-7A4D-7C42-BFE8-AD2F38B84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F7FB6-2CFF-0244-9C1B-1E41C5E5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CBE7-82D2-2F41-B0E9-5D6ECA7B6038}" type="datetimeFigureOut">
              <a:t>22/05/25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01880-1486-F344-BDA4-F21F0C16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33DC1-C82C-5E4A-9BE4-B687A8AD6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6860-6EEA-044A-B15B-3E2ED8CDB71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891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64FC1-54BA-E14A-94C3-C643017A6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F812B-10D8-EE43-91CC-435FBCFB8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82A40-3AF9-184F-AF75-50A207C4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CBE7-82D2-2F41-B0E9-5D6ECA7B6038}" type="datetimeFigureOut">
              <a:t>22/05/25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B967-099C-4C46-BA1B-9D8CC7FB0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7EBA6-AFDA-F940-9B74-7FCF2DD6F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6860-6EEA-044A-B15B-3E2ED8CDB71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5356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28557-E2BA-484C-845B-EA9D23166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458F0-B738-2745-81A6-5D4466BF5D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F3AC3-38D5-344B-A5A9-CF4335033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8F0BD-BE0E-5D44-A70A-E0A2369BD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CBE7-82D2-2F41-B0E9-5D6ECA7B6038}" type="datetimeFigureOut">
              <a:t>22/05/25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1089F-2942-CA47-91EF-9652A9F8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8C1BA-FDE2-464B-B102-C38F9C05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6860-6EEA-044A-B15B-3E2ED8CDB71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119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2DE38-A224-414A-8987-47977DAB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DDB58-6677-3D4E-93EF-9AF3AC680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9CE42D-B791-A048-A21D-972A98A93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77076-7DE4-8C47-BAAC-472F70518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B95E5A-CD4D-284A-9097-85780D4FAE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0970EE-4DC5-DC41-A744-C9A1FA73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CBE7-82D2-2F41-B0E9-5D6ECA7B6038}" type="datetimeFigureOut">
              <a:t>22/05/25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E5708E-6801-2B42-9C07-4883CB30D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D2B82D-657A-8847-89B3-A5E76F4E9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6860-6EEA-044A-B15B-3E2ED8CDB71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5577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9D0B2-95CD-9941-9A8E-0FB3D06E9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2A214-2D6A-6D4F-9CFB-AADD874F1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CBE7-82D2-2F41-B0E9-5D6ECA7B6038}" type="datetimeFigureOut">
              <a:t>22/05/25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CD09D-26C2-1749-842E-868AD29D5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FE90E1-6137-DA45-BD38-40C28D35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6860-6EEA-044A-B15B-3E2ED8CDB71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216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F16921-FD74-ED4A-872F-8BD3ACB3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CBE7-82D2-2F41-B0E9-5D6ECA7B6038}" type="datetimeFigureOut">
              <a:t>22/05/25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2307A3-6A4C-5146-928C-26D4172B5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6EFF7-1973-2045-AD05-BF37FCB2B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6860-6EEA-044A-B15B-3E2ED8CDB71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4607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8F510-DE49-4745-A1E6-B22080183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F1132-596F-7D47-B726-1E9656A8C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2B451-79A9-4140-A5D5-5462962B2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B41BD-D396-0B40-A5AB-F5B79927A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CBE7-82D2-2F41-B0E9-5D6ECA7B6038}" type="datetimeFigureOut">
              <a:t>22/05/25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1349C-61E5-2D44-B0F5-17DD39D8F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B12B8-F5B8-7449-92BA-A8C831170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6860-6EEA-044A-B15B-3E2ED8CDB71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06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0FC1C-0108-7749-9AAD-C215F9456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3E9616-6592-7547-A094-8B66C4AE59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F54F4-BC4E-1149-85BE-7815B0D73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C2B4E-05CE-5743-ABE2-EA7C5C20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CBE7-82D2-2F41-B0E9-5D6ECA7B6038}" type="datetimeFigureOut">
              <a:t>22/05/25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33F96-CCBC-4D44-8F55-87D7B1BB4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A3FDF-DF29-5B47-8AF4-D22DAD76F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6860-6EEA-044A-B15B-3E2ED8CDB71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9093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9DA1D0-1E57-AC43-BA97-59EA56383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5AFC1-9AE9-254C-AEEE-B156CFC2F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25D2C-6C01-0247-8765-BA0449EF5C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E4A0CBE7-82D2-2F41-B0E9-5D6ECA7B6038}" type="datetimeFigureOut">
              <a:rPr lang="en-IT" smtClean="0"/>
              <a:pPr/>
              <a:t>5/22/25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53DB8-ED95-C946-83F1-D87983492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A17C-2A5C-E549-98D3-EEA370D90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DC1C6860-6EEA-044A-B15B-3E2ED8CDB711}" type="slidenum">
              <a:rPr lang="en-IT" smtClean="0"/>
              <a:pPr/>
              <a:t>‹N›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53926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hyperlink" Target="https://doi.org/10.1177/27538699231193539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19.jp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1097-017-9510-6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11/j.1756-8765.2012.01222.x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s://doi.org/10.1177/1754073922110446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gif"/><Relationship Id="rId4" Type="http://schemas.openxmlformats.org/officeDocument/2006/relationships/image" Target="../media/image22.jpg"/><Relationship Id="rId9" Type="http://schemas.openxmlformats.org/officeDocument/2006/relationships/hyperlink" Target="https://doi.org/10.1002/wcs.122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00572A-E6A5-4FBB-A806-C8D0BD5BC2F1}"/>
              </a:ext>
            </a:extLst>
          </p:cNvPr>
          <p:cNvSpPr txBox="1"/>
          <p:nvPr/>
        </p:nvSpPr>
        <p:spPr>
          <a:xfrm>
            <a:off x="3296337" y="5124742"/>
            <a:ext cx="72410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00" dirty="0">
                <a:solidFill>
                  <a:srgbClr val="F6C035"/>
                </a:solidFill>
                <a:latin typeface="Amasis MT Pro" panose="02040504050005020304" pitchFamily="18" charset="0"/>
                <a:ea typeface="COOPERHEWITT-MEDIUM" pitchFamily="2" charset="77"/>
              </a:rPr>
              <a:t>Selene Arfini – </a:t>
            </a:r>
            <a:r>
              <a:rPr lang="it-IT" sz="2300" dirty="0" err="1">
                <a:solidFill>
                  <a:srgbClr val="F6C035"/>
                </a:solidFill>
                <a:latin typeface="Amasis MT Pro" panose="02040504050005020304" pitchFamily="18" charset="0"/>
                <a:ea typeface="COOPERHEWITT-MEDIUM" pitchFamily="2" charset="77"/>
              </a:rPr>
              <a:t>selene.arfini@unipv.it</a:t>
            </a:r>
            <a:endParaRPr lang="it-IT" sz="2300" dirty="0">
              <a:solidFill>
                <a:srgbClr val="F6C035"/>
              </a:solidFill>
              <a:latin typeface="Amasis MT Pro" panose="02040504050005020304" pitchFamily="18" charset="0"/>
              <a:ea typeface="COOPERHEWITT-MEDIUM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043F13-BD4C-C84C-AB6E-33837C4A5B2A}"/>
              </a:ext>
            </a:extLst>
          </p:cNvPr>
          <p:cNvSpPr/>
          <p:nvPr/>
        </p:nvSpPr>
        <p:spPr>
          <a:xfrm>
            <a:off x="2827130" y="-15645"/>
            <a:ext cx="9364869" cy="4730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latin typeface="Amasis MT Pro" panose="02040504050005020304" pitchFamily="18" charset="0"/>
            </a:endParaRPr>
          </a:p>
        </p:txBody>
      </p:sp>
      <p:sp>
        <p:nvSpPr>
          <p:cNvPr id="18" name="CasellaDiTesto 7">
            <a:extLst>
              <a:ext uri="{FF2B5EF4-FFF2-40B4-BE49-F238E27FC236}">
                <a16:creationId xmlns:a16="http://schemas.microsoft.com/office/drawing/2014/main" id="{5BEB8A07-F3DC-CB47-BE47-FD028D52689A}"/>
              </a:ext>
            </a:extLst>
          </p:cNvPr>
          <p:cNvSpPr txBox="1"/>
          <p:nvPr/>
        </p:nvSpPr>
        <p:spPr>
          <a:xfrm>
            <a:off x="4353049" y="1262571"/>
            <a:ext cx="60607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solidFill>
                  <a:srgbClr val="98BE84"/>
                </a:solidFill>
                <a:latin typeface="Amasis MT Pro" panose="02040504050005020304" pitchFamily="18" charset="0"/>
                <a:ea typeface="COOPERHEWITT-MEDIUM" pitchFamily="2" charset="77"/>
              </a:rPr>
              <a:t>Knowledge and </a:t>
            </a:r>
            <a:r>
              <a:rPr lang="it-IT" sz="2200" b="1" dirty="0" err="1">
                <a:solidFill>
                  <a:srgbClr val="98BE84"/>
                </a:solidFill>
                <a:latin typeface="Amasis MT Pro" panose="02040504050005020304" pitchFamily="18" charset="0"/>
                <a:ea typeface="COOPERHEWITT-MEDIUM" pitchFamily="2" charset="77"/>
              </a:rPr>
              <a:t>Rationality</a:t>
            </a:r>
            <a:r>
              <a:rPr lang="it-IT" sz="2200" b="1" dirty="0">
                <a:solidFill>
                  <a:srgbClr val="98BE84"/>
                </a:solidFill>
                <a:latin typeface="Amasis MT Pro" panose="02040504050005020304" pitchFamily="18" charset="0"/>
                <a:ea typeface="COOPERHEWITT-MEDIUM" pitchFamily="2" charset="77"/>
              </a:rPr>
              <a:t> – A.Y. </a:t>
            </a:r>
            <a:r>
              <a:rPr lang="it-IT" sz="2200" b="1">
                <a:solidFill>
                  <a:srgbClr val="98BE84"/>
                </a:solidFill>
                <a:latin typeface="Amasis MT Pro" panose="02040504050005020304" pitchFamily="18" charset="0"/>
                <a:ea typeface="COOPERHEWITT-MEDIUM" pitchFamily="2" charset="77"/>
              </a:rPr>
              <a:t>2024-2025</a:t>
            </a:r>
            <a:endParaRPr lang="it-IT" sz="2200" b="1" dirty="0">
              <a:solidFill>
                <a:srgbClr val="98BE84"/>
              </a:solidFill>
              <a:latin typeface="Amasis MT Pro" panose="02040504050005020304" pitchFamily="18" charset="0"/>
              <a:ea typeface="COOPERHEWITT-MEDIUM" pitchFamily="2" charset="77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5C3BD9D-3F23-497D-9C56-C3CD8316D4C1}"/>
              </a:ext>
            </a:extLst>
          </p:cNvPr>
          <p:cNvSpPr txBox="1"/>
          <p:nvPr/>
        </p:nvSpPr>
        <p:spPr>
          <a:xfrm>
            <a:off x="4244809" y="2565616"/>
            <a:ext cx="57022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 err="1">
                <a:solidFill>
                  <a:srgbClr val="2E4057"/>
                </a:solidFill>
                <a:latin typeface="Amasis MT Pro" panose="02040504050005020304" pitchFamily="18" charset="0"/>
                <a:ea typeface="Cooper Hewitt" pitchFamily="2" charset="77"/>
              </a:rPr>
              <a:t>Embodying</a:t>
            </a:r>
            <a:endParaRPr lang="it-IT" sz="8000" b="1" dirty="0">
              <a:solidFill>
                <a:srgbClr val="2E4057"/>
              </a:solidFill>
              <a:latin typeface="Amasis MT Pro" panose="02040504050005020304" pitchFamily="18" charset="0"/>
              <a:ea typeface="Cooper Hewitt" pitchFamily="2" charset="77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2ACDFB4-6B6E-4956-974B-A4678D82D001}"/>
              </a:ext>
            </a:extLst>
          </p:cNvPr>
          <p:cNvSpPr txBox="1"/>
          <p:nvPr/>
        </p:nvSpPr>
        <p:spPr>
          <a:xfrm>
            <a:off x="4292149" y="3463383"/>
            <a:ext cx="85982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58A4B0"/>
                </a:solidFill>
                <a:latin typeface="Amasis MT Pro" panose="02040504050005020304" pitchFamily="18" charset="0"/>
                <a:ea typeface="COOPERHEWITT-MEDIUM" pitchFamily="2" charset="77"/>
              </a:rPr>
              <a:t>rationality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2DA6D6E-59FF-4E25-9958-BA46475B6A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78" t="19705" r="26187" b="19737"/>
          <a:stretch/>
        </p:blipFill>
        <p:spPr>
          <a:xfrm>
            <a:off x="9886200" y="5021814"/>
            <a:ext cx="1244658" cy="1517854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D0823E1-5C49-4722-9E51-AE58937B793D}"/>
              </a:ext>
            </a:extLst>
          </p:cNvPr>
          <p:cNvCxnSpPr>
            <a:cxnSpLocks/>
          </p:cNvCxnSpPr>
          <p:nvPr/>
        </p:nvCxnSpPr>
        <p:spPr>
          <a:xfrm flipV="1">
            <a:off x="4181014" y="4994115"/>
            <a:ext cx="7034920" cy="27699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F3A817ED-FAB6-1845-8CDD-CB651C2DFDB0}"/>
              </a:ext>
            </a:extLst>
          </p:cNvPr>
          <p:cNvCxnSpPr>
            <a:cxnSpLocks/>
          </p:cNvCxnSpPr>
          <p:nvPr/>
        </p:nvCxnSpPr>
        <p:spPr>
          <a:xfrm>
            <a:off x="11215934" y="4994115"/>
            <a:ext cx="0" cy="1442364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116E70C-B10C-2E43-A730-2BB998D583D4}"/>
              </a:ext>
            </a:extLst>
          </p:cNvPr>
          <p:cNvSpPr/>
          <p:nvPr/>
        </p:nvSpPr>
        <p:spPr>
          <a:xfrm>
            <a:off x="10984365" y="397665"/>
            <a:ext cx="827314" cy="783772"/>
          </a:xfrm>
          <a:prstGeom prst="rect">
            <a:avLst/>
          </a:prstGeom>
          <a:solidFill>
            <a:srgbClr val="58A4B0"/>
          </a:solidFill>
          <a:ln>
            <a:solidFill>
              <a:srgbClr val="58A4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latin typeface="Amasis MT Pro" panose="02040504050005020304" pitchFamily="18" charset="0"/>
            </a:endParaRPr>
          </a:p>
        </p:txBody>
      </p:sp>
      <p:cxnSp>
        <p:nvCxnSpPr>
          <p:cNvPr id="20" name="Connettore diritto 4">
            <a:extLst>
              <a:ext uri="{FF2B5EF4-FFF2-40B4-BE49-F238E27FC236}">
                <a16:creationId xmlns:a16="http://schemas.microsoft.com/office/drawing/2014/main" id="{D219D387-56B1-4342-98ED-70B4D473E1E6}"/>
              </a:ext>
            </a:extLst>
          </p:cNvPr>
          <p:cNvCxnSpPr>
            <a:cxnSpLocks/>
          </p:cNvCxnSpPr>
          <p:nvPr/>
        </p:nvCxnSpPr>
        <p:spPr>
          <a:xfrm flipV="1">
            <a:off x="4181014" y="1185759"/>
            <a:ext cx="7601020" cy="23375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14FA6CD-D430-A9D8-8A8C-8BD2D7F27413}"/>
              </a:ext>
            </a:extLst>
          </p:cNvPr>
          <p:cNvSpPr/>
          <p:nvPr/>
        </p:nvSpPr>
        <p:spPr>
          <a:xfrm>
            <a:off x="10363200" y="1223419"/>
            <a:ext cx="611272" cy="515069"/>
          </a:xfrm>
          <a:prstGeom prst="rect">
            <a:avLst/>
          </a:prstGeom>
          <a:solidFill>
            <a:srgbClr val="98BE84"/>
          </a:solidFill>
          <a:ln>
            <a:solidFill>
              <a:srgbClr val="98BE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solidFill>
                <a:srgbClr val="98BE84"/>
              </a:solidFill>
              <a:latin typeface="Amasis MT Pro" panose="02040504050005020304" pitchFamily="18" charset="0"/>
            </a:endParaRPr>
          </a:p>
        </p:txBody>
      </p:sp>
      <p:cxnSp>
        <p:nvCxnSpPr>
          <p:cNvPr id="22" name="Connettore diritto 4">
            <a:extLst>
              <a:ext uri="{FF2B5EF4-FFF2-40B4-BE49-F238E27FC236}">
                <a16:creationId xmlns:a16="http://schemas.microsoft.com/office/drawing/2014/main" id="{B161A53F-91C1-B6ED-3BA6-84B7A80A34BC}"/>
              </a:ext>
            </a:extLst>
          </p:cNvPr>
          <p:cNvCxnSpPr>
            <a:cxnSpLocks/>
          </p:cNvCxnSpPr>
          <p:nvPr/>
        </p:nvCxnSpPr>
        <p:spPr>
          <a:xfrm>
            <a:off x="11215066" y="6436479"/>
            <a:ext cx="860" cy="493710"/>
          </a:xfrm>
          <a:prstGeom prst="line">
            <a:avLst/>
          </a:prstGeom>
          <a:ln w="57150" cap="flat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7FC5EF21-2E11-64E7-B91D-D8DEE9E1D2A3}"/>
              </a:ext>
            </a:extLst>
          </p:cNvPr>
          <p:cNvSpPr/>
          <p:nvPr/>
        </p:nvSpPr>
        <p:spPr>
          <a:xfrm>
            <a:off x="0" y="-15645"/>
            <a:ext cx="4228354" cy="6873645"/>
          </a:xfrm>
          <a:prstGeom prst="rect">
            <a:avLst/>
          </a:prstGeom>
          <a:solidFill>
            <a:srgbClr val="EDEDE9"/>
          </a:solidFill>
          <a:ln>
            <a:solidFill>
              <a:srgbClr val="EDED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0BF890-64A4-8C74-B191-B5D87F1474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75" t="693" r="23587" b="1515"/>
          <a:stretch/>
        </p:blipFill>
        <p:spPr>
          <a:xfrm>
            <a:off x="-7736" y="1181437"/>
            <a:ext cx="4210015" cy="438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5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7" grpId="0"/>
      <p:bldP spid="13" grpId="0"/>
      <p:bldP spid="14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230A14E0-FE62-1D7C-BF42-FCBF36A047D7}"/>
              </a:ext>
            </a:extLst>
          </p:cNvPr>
          <p:cNvCxnSpPr>
            <a:cxnSpLocks/>
          </p:cNvCxnSpPr>
          <p:nvPr/>
        </p:nvCxnSpPr>
        <p:spPr>
          <a:xfrm>
            <a:off x="6096000" y="6969522"/>
            <a:ext cx="0" cy="934116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CA24CFBF-A3A3-2D1E-26E0-6A2FEE568DE7}"/>
              </a:ext>
            </a:extLst>
          </p:cNvPr>
          <p:cNvSpPr txBox="1"/>
          <p:nvPr/>
        </p:nvSpPr>
        <p:spPr>
          <a:xfrm>
            <a:off x="670401" y="3919177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b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time </a:t>
            </a:r>
            <a:r>
              <a:rPr lang="it-IT" sz="2800" dirty="0" err="1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pressured</a:t>
            </a:r>
            <a:endParaRPr lang="it-IT" sz="2800" dirty="0">
              <a:solidFill>
                <a:srgbClr val="57A4B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2854C544-E857-DBB4-0D24-BC5E74A69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16" t="975" r="24225" b="-759"/>
          <a:stretch/>
        </p:blipFill>
        <p:spPr>
          <a:xfrm>
            <a:off x="-11580750" y="1456842"/>
            <a:ext cx="3667677" cy="447901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39DBE6-D843-15C2-A369-A051F55ABCE1}"/>
              </a:ext>
            </a:extLst>
          </p:cNvPr>
          <p:cNvSpPr txBox="1"/>
          <p:nvPr/>
        </p:nvSpPr>
        <p:spPr>
          <a:xfrm>
            <a:off x="670402" y="677709"/>
            <a:ext cx="606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931652"/>
                </a:solidFill>
                <a:latin typeface="Calibri" panose="020F0502020204030204" pitchFamily="34" charset="0"/>
                <a:ea typeface="Cooper Hewitt" pitchFamily="2" charset="77"/>
              </a:rPr>
              <a:t>4E COGNITION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874301-0746-5F8B-A3AB-ADE68DE339FA}"/>
              </a:ext>
            </a:extLst>
          </p:cNvPr>
          <p:cNvSpPr txBox="1"/>
          <p:nvPr/>
        </p:nvSpPr>
        <p:spPr>
          <a:xfrm>
            <a:off x="-7800744" y="4570161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Embedded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54C97F-CA81-CE5A-C133-B007CAB62F90}"/>
              </a:ext>
            </a:extLst>
          </p:cNvPr>
          <p:cNvSpPr txBox="1"/>
          <p:nvPr/>
        </p:nvSpPr>
        <p:spPr>
          <a:xfrm>
            <a:off x="670402" y="1425357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Extended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D1C61A-F41E-47A5-12C2-5AB05A78D53F}"/>
              </a:ext>
            </a:extLst>
          </p:cNvPr>
          <p:cNvSpPr txBox="1"/>
          <p:nvPr/>
        </p:nvSpPr>
        <p:spPr>
          <a:xfrm>
            <a:off x="-7800744" y="3739164"/>
            <a:ext cx="300547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4800" dirty="0" err="1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Enacted</a:t>
            </a:r>
            <a:r>
              <a:rPr lang="it-IT" sz="4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F3AA32-4BC9-C4CC-FF8B-D6C1F7B71634}"/>
              </a:ext>
            </a:extLst>
          </p:cNvPr>
          <p:cNvSpPr txBox="1"/>
          <p:nvPr/>
        </p:nvSpPr>
        <p:spPr>
          <a:xfrm>
            <a:off x="-7800744" y="2178083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>
                <a:solidFill>
                  <a:schemeClr val="accent2"/>
                </a:solidFill>
                <a:latin typeface="Calibri" panose="020F0502020204030204" pitchFamily="34" charset="0"/>
                <a:ea typeface="Cooper Hewitt" pitchFamily="2" charset="77"/>
              </a:rPr>
              <a:t>Embodied</a:t>
            </a:r>
            <a:endParaRPr lang="it-IT" sz="4800" dirty="0">
              <a:solidFill>
                <a:schemeClr val="accent2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2" name="Parentesi graffa aperta 11">
            <a:extLst>
              <a:ext uri="{FF2B5EF4-FFF2-40B4-BE49-F238E27FC236}">
                <a16:creationId xmlns:a16="http://schemas.microsoft.com/office/drawing/2014/main" id="{9AC1C270-F7B8-7A53-76DB-071A97D5975E}"/>
              </a:ext>
            </a:extLst>
          </p:cNvPr>
          <p:cNvSpPr/>
          <p:nvPr/>
        </p:nvSpPr>
        <p:spPr>
          <a:xfrm>
            <a:off x="-5263089" y="1467170"/>
            <a:ext cx="695740" cy="4479011"/>
          </a:xfrm>
          <a:prstGeom prst="leftBrace">
            <a:avLst>
              <a:gd name="adj1" fmla="val 76904"/>
              <a:gd name="adj2" fmla="val 50000"/>
            </a:avLst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7">
            <a:extLst>
              <a:ext uri="{FF2B5EF4-FFF2-40B4-BE49-F238E27FC236}">
                <a16:creationId xmlns:a16="http://schemas.microsoft.com/office/drawing/2014/main" id="{DA40DAE0-C39A-64FD-AB7B-0881A82116DE}"/>
              </a:ext>
            </a:extLst>
          </p:cNvPr>
          <p:cNvSpPr txBox="1"/>
          <p:nvPr/>
        </p:nvSpPr>
        <p:spPr>
          <a:xfrm>
            <a:off x="670402" y="2178083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We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off-load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cognitive work </a:t>
            </a:r>
            <a:r>
              <a:rPr lang="it-IT" sz="2800" dirty="0" err="1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onto</a:t>
            </a:r>
            <a:r>
              <a:rPr lang="it-IT" sz="2800" dirty="0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 the </a:t>
            </a:r>
            <a:r>
              <a:rPr lang="it-IT" sz="2800" dirty="0" err="1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environment</a:t>
            </a:r>
            <a:endParaRPr lang="it-IT" sz="2800" dirty="0">
              <a:solidFill>
                <a:srgbClr val="FF930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4" name="CasellaDiTesto 7">
            <a:extLst>
              <a:ext uri="{FF2B5EF4-FFF2-40B4-BE49-F238E27FC236}">
                <a16:creationId xmlns:a16="http://schemas.microsoft.com/office/drawing/2014/main" id="{1214EB4E-7205-04FA-4911-F23946846763}"/>
              </a:ext>
            </a:extLst>
          </p:cNvPr>
          <p:cNvSpPr txBox="1"/>
          <p:nvPr/>
        </p:nvSpPr>
        <p:spPr>
          <a:xfrm>
            <a:off x="670401" y="3048630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The </a:t>
            </a:r>
            <a:r>
              <a:rPr lang="it-IT" sz="2800" dirty="0" err="1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environment</a:t>
            </a:r>
            <a: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 part </a:t>
            </a:r>
            <a:b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of the cognitive system</a:t>
            </a:r>
          </a:p>
        </p:txBody>
      </p:sp>
      <p:sp>
        <p:nvSpPr>
          <p:cNvPr id="15" name="CasellaDiTesto 7">
            <a:extLst>
              <a:ext uri="{FF2B5EF4-FFF2-40B4-BE49-F238E27FC236}">
                <a16:creationId xmlns:a16="http://schemas.microsoft.com/office/drawing/2014/main" id="{AD8D260B-172F-9058-588F-FEF8132A841C}"/>
              </a:ext>
            </a:extLst>
          </p:cNvPr>
          <p:cNvSpPr txBox="1"/>
          <p:nvPr/>
        </p:nvSpPr>
        <p:spPr>
          <a:xfrm>
            <a:off x="-4633577" y="4283268"/>
            <a:ext cx="466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for action </a:t>
            </a:r>
          </a:p>
        </p:txBody>
      </p: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79E96609-6ED1-CE8E-F5EE-4C9A4875AE7E}"/>
              </a:ext>
            </a:extLst>
          </p:cNvPr>
          <p:cNvSpPr txBox="1"/>
          <p:nvPr/>
        </p:nvSpPr>
        <p:spPr>
          <a:xfrm>
            <a:off x="-4915219" y="1510748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</a:pPr>
            <a:r>
              <a:rPr lang="it-IT" sz="2800" dirty="0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Off-line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b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bodily</a:t>
            </a:r>
            <a:r>
              <a:rPr lang="it-IT" sz="2800" dirty="0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based</a:t>
            </a:r>
            <a:endParaRPr lang="it-IT" sz="2800" dirty="0">
              <a:solidFill>
                <a:srgbClr val="FF6F6E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8" name="CasellaDiTesto 7">
            <a:extLst>
              <a:ext uri="{FF2B5EF4-FFF2-40B4-BE49-F238E27FC236}">
                <a16:creationId xmlns:a16="http://schemas.microsoft.com/office/drawing/2014/main" id="{44397946-CFCE-FD11-F955-1AAE55F712E7}"/>
              </a:ext>
            </a:extLst>
          </p:cNvPr>
          <p:cNvSpPr txBox="1"/>
          <p:nvPr/>
        </p:nvSpPr>
        <p:spPr>
          <a:xfrm>
            <a:off x="-4699806" y="5412632"/>
            <a:ext cx="466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ea typeface="Cooper Hewitt" pitchFamily="2" charset="77"/>
              </a:rPr>
              <a:t>situated</a:t>
            </a:r>
            <a:endParaRPr lang="it-IT" sz="2800" dirty="0">
              <a:solidFill>
                <a:srgbClr val="0070C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A9D92773-74F7-0A00-D8D1-ED2D53EB3C5A}"/>
              </a:ext>
            </a:extLst>
          </p:cNvPr>
          <p:cNvGrpSpPr/>
          <p:nvPr/>
        </p:nvGrpSpPr>
        <p:grpSpPr>
          <a:xfrm>
            <a:off x="6096000" y="3557052"/>
            <a:ext cx="4074130" cy="2662590"/>
            <a:chOff x="5974379" y="3615082"/>
            <a:chExt cx="4074130" cy="2662590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DC7B45F4-2B5A-26F5-F843-9604F346D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880901" y="4082161"/>
              <a:ext cx="2195511" cy="2195511"/>
            </a:xfrm>
            <a:prstGeom prst="rect">
              <a:avLst/>
            </a:prstGeom>
          </p:spPr>
        </p:pic>
        <p:sp>
          <p:nvSpPr>
            <p:cNvPr id="23" name="CasellaDiTesto 7">
              <a:extLst>
                <a:ext uri="{FF2B5EF4-FFF2-40B4-BE49-F238E27FC236}">
                  <a16:creationId xmlns:a16="http://schemas.microsoft.com/office/drawing/2014/main" id="{8FF162DF-FEA9-AD09-631B-52787D0D4CDD}"/>
                </a:ext>
              </a:extLst>
            </p:cNvPr>
            <p:cNvSpPr txBox="1"/>
            <p:nvPr/>
          </p:nvSpPr>
          <p:spPr>
            <a:xfrm>
              <a:off x="5974379" y="3615082"/>
              <a:ext cx="40741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2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Epistemic</a:t>
              </a:r>
              <a:r>
                <a:rPr lang="it-IT" sz="2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 actions</a:t>
              </a:r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544D5138-98E1-4748-9AEF-15EEDCC2911C}"/>
              </a:ext>
            </a:extLst>
          </p:cNvPr>
          <p:cNvGrpSpPr/>
          <p:nvPr/>
        </p:nvGrpSpPr>
        <p:grpSpPr>
          <a:xfrm>
            <a:off x="8562970" y="350406"/>
            <a:ext cx="4074130" cy="4094988"/>
            <a:chOff x="8539945" y="805367"/>
            <a:chExt cx="4074130" cy="4094988"/>
          </a:xfrm>
        </p:grpSpPr>
        <p:pic>
          <p:nvPicPr>
            <p:cNvPr id="21" name="Picture 52" descr="A picture containing text, book, drawing&#10;&#10;Description automatically generated">
              <a:extLst>
                <a:ext uri="{FF2B5EF4-FFF2-40B4-BE49-F238E27FC236}">
                  <a16:creationId xmlns:a16="http://schemas.microsoft.com/office/drawing/2014/main" id="{852AD038-CF24-EF60-8EA0-EE08D48FCF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0267"/>
            <a:stretch/>
          </p:blipFill>
          <p:spPr>
            <a:xfrm>
              <a:off x="9112308" y="805367"/>
              <a:ext cx="2929405" cy="3289355"/>
            </a:xfrm>
            <a:prstGeom prst="rect">
              <a:avLst/>
            </a:prstGeom>
          </p:spPr>
        </p:pic>
        <p:sp>
          <p:nvSpPr>
            <p:cNvPr id="28" name="CasellaDiTesto 7">
              <a:extLst>
                <a:ext uri="{FF2B5EF4-FFF2-40B4-BE49-F238E27FC236}">
                  <a16:creationId xmlns:a16="http://schemas.microsoft.com/office/drawing/2014/main" id="{54E3F4E7-15DB-5AFC-201A-8BB87A068665}"/>
                </a:ext>
              </a:extLst>
            </p:cNvPr>
            <p:cNvSpPr txBox="1"/>
            <p:nvPr/>
          </p:nvSpPr>
          <p:spPr>
            <a:xfrm>
              <a:off x="8539945" y="4130914"/>
              <a:ext cx="40741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Extended </a:t>
              </a:r>
            </a:p>
            <a:p>
              <a:pPr algn="ctr"/>
              <a:r>
                <a:rPr lang="it-IT" sz="2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cognitive </a:t>
              </a:r>
              <a:r>
                <a:rPr lang="it-IT" sz="22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states</a:t>
              </a:r>
              <a:endPara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endParaRP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FF9EBF1A-CBF6-B8B4-27F6-1D4A6AB50C2C}"/>
              </a:ext>
            </a:extLst>
          </p:cNvPr>
          <p:cNvGrpSpPr/>
          <p:nvPr/>
        </p:nvGrpSpPr>
        <p:grpSpPr>
          <a:xfrm>
            <a:off x="4974934" y="232537"/>
            <a:ext cx="4074130" cy="3130909"/>
            <a:chOff x="4974934" y="232537"/>
            <a:chExt cx="4074130" cy="3130909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43B5F133-2BE1-766B-A49C-F2ED4A7AB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002" t="10258" r="15002" b="15485"/>
            <a:stretch/>
          </p:blipFill>
          <p:spPr>
            <a:xfrm>
              <a:off x="5923721" y="1054406"/>
              <a:ext cx="2176557" cy="2309040"/>
            </a:xfrm>
            <a:prstGeom prst="rect">
              <a:avLst/>
            </a:prstGeom>
          </p:spPr>
        </p:pic>
        <p:sp>
          <p:nvSpPr>
            <p:cNvPr id="30" name="CasellaDiTesto 7">
              <a:extLst>
                <a:ext uri="{FF2B5EF4-FFF2-40B4-BE49-F238E27FC236}">
                  <a16:creationId xmlns:a16="http://schemas.microsoft.com/office/drawing/2014/main" id="{B2720F99-B40F-FC03-A31A-F4A4BDCF1112}"/>
                </a:ext>
              </a:extLst>
            </p:cNvPr>
            <p:cNvSpPr txBox="1"/>
            <p:nvPr/>
          </p:nvSpPr>
          <p:spPr>
            <a:xfrm>
              <a:off x="4974934" y="232537"/>
              <a:ext cx="40741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Extended </a:t>
              </a:r>
            </a:p>
            <a:p>
              <a:pPr algn="ctr"/>
              <a:r>
                <a:rPr lang="it-IT" sz="2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cognitive </a:t>
              </a:r>
              <a:r>
                <a:rPr lang="it-IT" sz="22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process</a:t>
              </a:r>
              <a:endPara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endParaRPr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F79AC08-27AB-BCBB-22E7-D3729FA0539F}"/>
              </a:ext>
            </a:extLst>
          </p:cNvPr>
          <p:cNvSpPr txBox="1"/>
          <p:nvPr/>
        </p:nvSpPr>
        <p:spPr>
          <a:xfrm>
            <a:off x="35282" y="6435013"/>
            <a:ext cx="1082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Kirsh</a:t>
            </a:r>
            <a:r>
              <a:rPr lang="it-IT" dirty="0"/>
              <a:t>, D., &amp; Maglio, P. (1994). On </a:t>
            </a:r>
            <a:r>
              <a:rPr lang="it-IT" dirty="0" err="1"/>
              <a:t>distinguishing</a:t>
            </a:r>
            <a:r>
              <a:rPr lang="it-IT" dirty="0"/>
              <a:t> </a:t>
            </a:r>
            <a:r>
              <a:rPr lang="it-IT" dirty="0" err="1"/>
              <a:t>epistemic</a:t>
            </a:r>
            <a:r>
              <a:rPr lang="it-IT" dirty="0"/>
              <a:t> from </a:t>
            </a:r>
            <a:r>
              <a:rPr lang="it-IT" dirty="0" err="1"/>
              <a:t>pragmatic</a:t>
            </a:r>
            <a:r>
              <a:rPr lang="it-IT" dirty="0"/>
              <a:t> action. </a:t>
            </a:r>
            <a:r>
              <a:rPr lang="it-IT" i="1" dirty="0"/>
              <a:t>Cognitive Science</a:t>
            </a:r>
            <a:r>
              <a:rPr lang="it-IT" dirty="0"/>
              <a:t>, </a:t>
            </a:r>
            <a:r>
              <a:rPr lang="it-IT" i="1" dirty="0"/>
              <a:t>18</a:t>
            </a:r>
            <a:r>
              <a:rPr lang="it-IT" dirty="0"/>
              <a:t>, 513–549.</a:t>
            </a:r>
            <a:endParaRPr lang="it-IT" dirty="0">
              <a:effectLst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E72EA90-6E3C-1D55-4772-6AF63DAD6542}"/>
              </a:ext>
            </a:extLst>
          </p:cNvPr>
          <p:cNvSpPr txBox="1"/>
          <p:nvPr/>
        </p:nvSpPr>
        <p:spPr>
          <a:xfrm>
            <a:off x="35282" y="6464433"/>
            <a:ext cx="1082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Clark, A., &amp; Chalmers, D. </a:t>
            </a:r>
            <a:r>
              <a:rPr lang="it-IT" dirty="0" err="1"/>
              <a:t>J</a:t>
            </a:r>
            <a:r>
              <a:rPr lang="it-IT" dirty="0"/>
              <a:t>. (1998). The </a:t>
            </a:r>
            <a:r>
              <a:rPr lang="it-IT" dirty="0" err="1"/>
              <a:t>extended</a:t>
            </a:r>
            <a:r>
              <a:rPr lang="it-IT" dirty="0"/>
              <a:t> mind. </a:t>
            </a:r>
            <a:r>
              <a:rPr lang="it-IT" i="1" dirty="0"/>
              <a:t>Analysis</a:t>
            </a:r>
            <a:r>
              <a:rPr lang="it-IT" dirty="0"/>
              <a:t>, </a:t>
            </a:r>
            <a:r>
              <a:rPr lang="it-IT" i="1" dirty="0"/>
              <a:t>58</a:t>
            </a:r>
            <a:r>
              <a:rPr lang="it-IT" dirty="0"/>
              <a:t>(1), 7–19.</a:t>
            </a:r>
            <a:endParaRPr lang="it-IT" dirty="0">
              <a:effectLst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025520D-1EB9-7EDA-86CE-BAEBDC5DE7C8}"/>
              </a:ext>
            </a:extLst>
          </p:cNvPr>
          <p:cNvSpPr txBox="1"/>
          <p:nvPr/>
        </p:nvSpPr>
        <p:spPr>
          <a:xfrm>
            <a:off x="35282" y="6443708"/>
            <a:ext cx="1082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Ludwig, D. (2015). Extended </a:t>
            </a:r>
            <a:r>
              <a:rPr lang="it-IT" dirty="0" err="1"/>
              <a:t>cognition</a:t>
            </a:r>
            <a:r>
              <a:rPr lang="it-IT" dirty="0"/>
              <a:t> and the </a:t>
            </a:r>
            <a:r>
              <a:rPr lang="it-IT" dirty="0" err="1"/>
              <a:t>explosion</a:t>
            </a:r>
            <a:r>
              <a:rPr lang="it-IT" dirty="0"/>
              <a:t> of knowledge. </a:t>
            </a:r>
            <a:r>
              <a:rPr lang="it-IT" i="1" dirty="0" err="1"/>
              <a:t>Philosophical</a:t>
            </a:r>
            <a:r>
              <a:rPr lang="it-IT" i="1" dirty="0"/>
              <a:t> </a:t>
            </a:r>
            <a:r>
              <a:rPr lang="it-IT" i="1" dirty="0" err="1"/>
              <a:t>Psychology</a:t>
            </a:r>
            <a:r>
              <a:rPr lang="it-IT" dirty="0"/>
              <a:t>, </a:t>
            </a:r>
            <a:r>
              <a:rPr lang="it-IT" i="1" dirty="0"/>
              <a:t>28</a:t>
            </a:r>
            <a:r>
              <a:rPr lang="it-IT" dirty="0"/>
              <a:t>(3), 355–368.</a:t>
            </a:r>
            <a:endParaRPr lang="it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2994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2" grpId="0"/>
      <p:bldP spid="22" grpId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230A14E0-FE62-1D7C-BF42-FCBF36A047D7}"/>
              </a:ext>
            </a:extLst>
          </p:cNvPr>
          <p:cNvCxnSpPr>
            <a:cxnSpLocks/>
          </p:cNvCxnSpPr>
          <p:nvPr/>
        </p:nvCxnSpPr>
        <p:spPr>
          <a:xfrm>
            <a:off x="6096000" y="6929764"/>
            <a:ext cx="0" cy="934116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CA24CFBF-A3A3-2D1E-26E0-6A2FEE568DE7}"/>
              </a:ext>
            </a:extLst>
          </p:cNvPr>
          <p:cNvSpPr txBox="1"/>
          <p:nvPr/>
        </p:nvSpPr>
        <p:spPr>
          <a:xfrm>
            <a:off x="7593876" y="4546872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b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time </a:t>
            </a:r>
            <a:r>
              <a:rPr lang="it-IT" sz="2800" dirty="0" err="1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pressured</a:t>
            </a:r>
            <a:endParaRPr lang="it-IT" sz="2800" dirty="0">
              <a:solidFill>
                <a:srgbClr val="57A4B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2854C544-E857-DBB4-0D24-BC5E74A69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16" t="975" r="24225" b="-759"/>
          <a:stretch/>
        </p:blipFill>
        <p:spPr>
          <a:xfrm>
            <a:off x="712932" y="1456842"/>
            <a:ext cx="3667677" cy="447901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39DBE6-D843-15C2-A369-A051F55ABCE1}"/>
              </a:ext>
            </a:extLst>
          </p:cNvPr>
          <p:cNvSpPr txBox="1"/>
          <p:nvPr/>
        </p:nvSpPr>
        <p:spPr>
          <a:xfrm>
            <a:off x="670402" y="677709"/>
            <a:ext cx="606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931652"/>
                </a:solidFill>
                <a:latin typeface="Calibri" panose="020F0502020204030204" pitchFamily="34" charset="0"/>
                <a:ea typeface="Cooper Hewitt" pitchFamily="2" charset="77"/>
              </a:rPr>
              <a:t>4E COGNITION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874301-0746-5F8B-A3AB-ADE68DE339FA}"/>
              </a:ext>
            </a:extLst>
          </p:cNvPr>
          <p:cNvSpPr txBox="1"/>
          <p:nvPr/>
        </p:nvSpPr>
        <p:spPr>
          <a:xfrm>
            <a:off x="4492938" y="4570161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Embedded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54C97F-CA81-CE5A-C133-B007CAB62F90}"/>
              </a:ext>
            </a:extLst>
          </p:cNvPr>
          <p:cNvSpPr txBox="1"/>
          <p:nvPr/>
        </p:nvSpPr>
        <p:spPr>
          <a:xfrm>
            <a:off x="4492938" y="2908167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Extended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D1C61A-F41E-47A5-12C2-5AB05A78D53F}"/>
              </a:ext>
            </a:extLst>
          </p:cNvPr>
          <p:cNvSpPr txBox="1"/>
          <p:nvPr/>
        </p:nvSpPr>
        <p:spPr>
          <a:xfrm>
            <a:off x="4492938" y="3739164"/>
            <a:ext cx="300547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4800" dirty="0" err="1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Enacted</a:t>
            </a:r>
            <a:r>
              <a:rPr lang="it-IT" sz="4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F3AA32-4BC9-C4CC-FF8B-D6C1F7B71634}"/>
              </a:ext>
            </a:extLst>
          </p:cNvPr>
          <p:cNvSpPr txBox="1"/>
          <p:nvPr/>
        </p:nvSpPr>
        <p:spPr>
          <a:xfrm>
            <a:off x="4492938" y="2077170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>
                <a:solidFill>
                  <a:schemeClr val="accent2"/>
                </a:solidFill>
                <a:latin typeface="Calibri" panose="020F0502020204030204" pitchFamily="34" charset="0"/>
                <a:ea typeface="Cooper Hewitt" pitchFamily="2" charset="77"/>
              </a:rPr>
              <a:t>Embodied</a:t>
            </a:r>
            <a:endParaRPr lang="it-IT" sz="4800" dirty="0">
              <a:solidFill>
                <a:schemeClr val="accent2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2" name="Parentesi graffa aperta 11">
            <a:extLst>
              <a:ext uri="{FF2B5EF4-FFF2-40B4-BE49-F238E27FC236}">
                <a16:creationId xmlns:a16="http://schemas.microsoft.com/office/drawing/2014/main" id="{9AC1C270-F7B8-7A53-76DB-071A97D5975E}"/>
              </a:ext>
            </a:extLst>
          </p:cNvPr>
          <p:cNvSpPr/>
          <p:nvPr/>
        </p:nvSpPr>
        <p:spPr>
          <a:xfrm>
            <a:off x="7030593" y="1467170"/>
            <a:ext cx="695740" cy="4479011"/>
          </a:xfrm>
          <a:prstGeom prst="leftBrace">
            <a:avLst>
              <a:gd name="adj1" fmla="val 76904"/>
              <a:gd name="adj2" fmla="val 50000"/>
            </a:avLst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7">
            <a:extLst>
              <a:ext uri="{FF2B5EF4-FFF2-40B4-BE49-F238E27FC236}">
                <a16:creationId xmlns:a16="http://schemas.microsoft.com/office/drawing/2014/main" id="{DA40DAE0-C39A-64FD-AB7B-0881A82116DE}"/>
              </a:ext>
            </a:extLst>
          </p:cNvPr>
          <p:cNvSpPr txBox="1"/>
          <p:nvPr/>
        </p:nvSpPr>
        <p:spPr>
          <a:xfrm>
            <a:off x="7593876" y="2380476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We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off-load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cognitive work </a:t>
            </a:r>
            <a:r>
              <a:rPr lang="it-IT" sz="2800" dirty="0" err="1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onto</a:t>
            </a:r>
            <a:r>
              <a:rPr lang="it-IT" sz="2800" dirty="0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 the </a:t>
            </a:r>
            <a:r>
              <a:rPr lang="it-IT" sz="2800" dirty="0" err="1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environment</a:t>
            </a:r>
            <a:endParaRPr lang="it-IT" sz="2800" dirty="0">
              <a:solidFill>
                <a:srgbClr val="FF930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4" name="CasellaDiTesto 7">
            <a:extLst>
              <a:ext uri="{FF2B5EF4-FFF2-40B4-BE49-F238E27FC236}">
                <a16:creationId xmlns:a16="http://schemas.microsoft.com/office/drawing/2014/main" id="{1214EB4E-7205-04FA-4911-F23946846763}"/>
              </a:ext>
            </a:extLst>
          </p:cNvPr>
          <p:cNvSpPr txBox="1"/>
          <p:nvPr/>
        </p:nvSpPr>
        <p:spPr>
          <a:xfrm>
            <a:off x="7593876" y="3246237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The </a:t>
            </a:r>
            <a:r>
              <a:rPr lang="it-IT" sz="2800" dirty="0" err="1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environment</a:t>
            </a:r>
            <a: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 part </a:t>
            </a:r>
            <a:b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of the cognitive system</a:t>
            </a:r>
          </a:p>
        </p:txBody>
      </p:sp>
      <p:sp>
        <p:nvSpPr>
          <p:cNvPr id="15" name="CasellaDiTesto 7">
            <a:extLst>
              <a:ext uri="{FF2B5EF4-FFF2-40B4-BE49-F238E27FC236}">
                <a16:creationId xmlns:a16="http://schemas.microsoft.com/office/drawing/2014/main" id="{AD8D260B-172F-9058-588F-FEF8132A841C}"/>
              </a:ext>
            </a:extLst>
          </p:cNvPr>
          <p:cNvSpPr txBox="1"/>
          <p:nvPr/>
        </p:nvSpPr>
        <p:spPr>
          <a:xfrm>
            <a:off x="7593876" y="4111998"/>
            <a:ext cx="466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for action </a:t>
            </a:r>
          </a:p>
        </p:txBody>
      </p: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79E96609-6ED1-CE8E-F5EE-4C9A4875AE7E}"/>
              </a:ext>
            </a:extLst>
          </p:cNvPr>
          <p:cNvSpPr txBox="1"/>
          <p:nvPr/>
        </p:nvSpPr>
        <p:spPr>
          <a:xfrm>
            <a:off x="7593876" y="1514715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</a:pPr>
            <a:r>
              <a:rPr lang="it-IT" sz="2800" dirty="0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Off-line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b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bodily</a:t>
            </a:r>
            <a:r>
              <a:rPr lang="it-IT" sz="2800" dirty="0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based</a:t>
            </a:r>
            <a:endParaRPr lang="it-IT" sz="2800" dirty="0">
              <a:solidFill>
                <a:srgbClr val="FF6F6E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8" name="CasellaDiTesto 7">
            <a:extLst>
              <a:ext uri="{FF2B5EF4-FFF2-40B4-BE49-F238E27FC236}">
                <a16:creationId xmlns:a16="http://schemas.microsoft.com/office/drawing/2014/main" id="{44397946-CFCE-FD11-F955-1AAE55F712E7}"/>
              </a:ext>
            </a:extLst>
          </p:cNvPr>
          <p:cNvSpPr txBox="1"/>
          <p:nvPr/>
        </p:nvSpPr>
        <p:spPr>
          <a:xfrm>
            <a:off x="7593876" y="5412632"/>
            <a:ext cx="466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ea typeface="Cooper Hewitt" pitchFamily="2" charset="77"/>
              </a:rPr>
              <a:t>situated</a:t>
            </a:r>
            <a:endParaRPr lang="it-IT" sz="2800" dirty="0">
              <a:solidFill>
                <a:srgbClr val="0070C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3106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230A14E0-FE62-1D7C-BF42-FCBF36A047D7}"/>
              </a:ext>
            </a:extLst>
          </p:cNvPr>
          <p:cNvCxnSpPr>
            <a:cxnSpLocks/>
          </p:cNvCxnSpPr>
          <p:nvPr/>
        </p:nvCxnSpPr>
        <p:spPr>
          <a:xfrm>
            <a:off x="6096000" y="6929764"/>
            <a:ext cx="0" cy="934116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CA24CFBF-A3A3-2D1E-26E0-6A2FEE568DE7}"/>
              </a:ext>
            </a:extLst>
          </p:cNvPr>
          <p:cNvSpPr txBox="1"/>
          <p:nvPr/>
        </p:nvSpPr>
        <p:spPr>
          <a:xfrm>
            <a:off x="670402" y="2785057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b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time </a:t>
            </a:r>
            <a:r>
              <a:rPr lang="it-IT" sz="2800" dirty="0" err="1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pressured</a:t>
            </a:r>
            <a:endParaRPr lang="it-IT" sz="2800" dirty="0">
              <a:solidFill>
                <a:srgbClr val="57A4B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2854C544-E857-DBB4-0D24-BC5E74A69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16" t="975" r="24225" b="-759"/>
          <a:stretch/>
        </p:blipFill>
        <p:spPr>
          <a:xfrm>
            <a:off x="-11472462" y="1456842"/>
            <a:ext cx="3667677" cy="447901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39DBE6-D843-15C2-A369-A051F55ABCE1}"/>
              </a:ext>
            </a:extLst>
          </p:cNvPr>
          <p:cNvSpPr txBox="1"/>
          <p:nvPr/>
        </p:nvSpPr>
        <p:spPr>
          <a:xfrm>
            <a:off x="670402" y="677709"/>
            <a:ext cx="606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931652"/>
                </a:solidFill>
                <a:latin typeface="Calibri" panose="020F0502020204030204" pitchFamily="34" charset="0"/>
                <a:ea typeface="Cooper Hewitt" pitchFamily="2" charset="77"/>
              </a:rPr>
              <a:t>4E COGNITION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874301-0746-5F8B-A3AB-ADE68DE339FA}"/>
              </a:ext>
            </a:extLst>
          </p:cNvPr>
          <p:cNvSpPr txBox="1"/>
          <p:nvPr/>
        </p:nvSpPr>
        <p:spPr>
          <a:xfrm>
            <a:off x="-7692456" y="4570161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Embedded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54C97F-CA81-CE5A-C133-B007CAB62F90}"/>
              </a:ext>
            </a:extLst>
          </p:cNvPr>
          <p:cNvSpPr txBox="1"/>
          <p:nvPr/>
        </p:nvSpPr>
        <p:spPr>
          <a:xfrm>
            <a:off x="-7692456" y="2908167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Extended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D1C61A-F41E-47A5-12C2-5AB05A78D53F}"/>
              </a:ext>
            </a:extLst>
          </p:cNvPr>
          <p:cNvSpPr txBox="1"/>
          <p:nvPr/>
        </p:nvSpPr>
        <p:spPr>
          <a:xfrm>
            <a:off x="670402" y="1455003"/>
            <a:ext cx="300547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4800" dirty="0" err="1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Enacted</a:t>
            </a:r>
            <a:r>
              <a:rPr lang="it-IT" sz="4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F3AA32-4BC9-C4CC-FF8B-D6C1F7B71634}"/>
              </a:ext>
            </a:extLst>
          </p:cNvPr>
          <p:cNvSpPr txBox="1"/>
          <p:nvPr/>
        </p:nvSpPr>
        <p:spPr>
          <a:xfrm>
            <a:off x="-7692456" y="2077170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>
                <a:solidFill>
                  <a:schemeClr val="accent2"/>
                </a:solidFill>
                <a:latin typeface="Calibri" panose="020F0502020204030204" pitchFamily="34" charset="0"/>
                <a:ea typeface="Cooper Hewitt" pitchFamily="2" charset="77"/>
              </a:rPr>
              <a:t>Embodied</a:t>
            </a:r>
            <a:endParaRPr lang="it-IT" sz="4800" dirty="0">
              <a:solidFill>
                <a:schemeClr val="accent2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2" name="Parentesi graffa aperta 11">
            <a:extLst>
              <a:ext uri="{FF2B5EF4-FFF2-40B4-BE49-F238E27FC236}">
                <a16:creationId xmlns:a16="http://schemas.microsoft.com/office/drawing/2014/main" id="{9AC1C270-F7B8-7A53-76DB-071A97D5975E}"/>
              </a:ext>
            </a:extLst>
          </p:cNvPr>
          <p:cNvSpPr/>
          <p:nvPr/>
        </p:nvSpPr>
        <p:spPr>
          <a:xfrm>
            <a:off x="-5154801" y="1467170"/>
            <a:ext cx="695740" cy="4479011"/>
          </a:xfrm>
          <a:prstGeom prst="leftBrace">
            <a:avLst>
              <a:gd name="adj1" fmla="val 76904"/>
              <a:gd name="adj2" fmla="val 50000"/>
            </a:avLst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7">
            <a:extLst>
              <a:ext uri="{FF2B5EF4-FFF2-40B4-BE49-F238E27FC236}">
                <a16:creationId xmlns:a16="http://schemas.microsoft.com/office/drawing/2014/main" id="{DA40DAE0-C39A-64FD-AB7B-0881A82116DE}"/>
              </a:ext>
            </a:extLst>
          </p:cNvPr>
          <p:cNvSpPr txBox="1"/>
          <p:nvPr/>
        </p:nvSpPr>
        <p:spPr>
          <a:xfrm>
            <a:off x="-4591518" y="2380476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We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off-load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cognitive work </a:t>
            </a:r>
            <a:r>
              <a:rPr lang="it-IT" sz="2800" dirty="0" err="1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onto</a:t>
            </a:r>
            <a:r>
              <a:rPr lang="it-IT" sz="2800" dirty="0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 the </a:t>
            </a:r>
            <a:r>
              <a:rPr lang="it-IT" sz="2800" dirty="0" err="1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environment</a:t>
            </a:r>
            <a:endParaRPr lang="it-IT" sz="2800" dirty="0">
              <a:solidFill>
                <a:srgbClr val="FF930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4" name="CasellaDiTesto 7">
            <a:extLst>
              <a:ext uri="{FF2B5EF4-FFF2-40B4-BE49-F238E27FC236}">
                <a16:creationId xmlns:a16="http://schemas.microsoft.com/office/drawing/2014/main" id="{1214EB4E-7205-04FA-4911-F23946846763}"/>
              </a:ext>
            </a:extLst>
          </p:cNvPr>
          <p:cNvSpPr txBox="1"/>
          <p:nvPr/>
        </p:nvSpPr>
        <p:spPr>
          <a:xfrm>
            <a:off x="-4591518" y="3246237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The </a:t>
            </a:r>
            <a:r>
              <a:rPr lang="it-IT" sz="2800" dirty="0" err="1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environment</a:t>
            </a:r>
            <a: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 part </a:t>
            </a:r>
            <a:b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of the cognitive system</a:t>
            </a:r>
          </a:p>
        </p:txBody>
      </p:sp>
      <p:sp>
        <p:nvSpPr>
          <p:cNvPr id="15" name="CasellaDiTesto 7">
            <a:extLst>
              <a:ext uri="{FF2B5EF4-FFF2-40B4-BE49-F238E27FC236}">
                <a16:creationId xmlns:a16="http://schemas.microsoft.com/office/drawing/2014/main" id="{AD8D260B-172F-9058-588F-FEF8132A841C}"/>
              </a:ext>
            </a:extLst>
          </p:cNvPr>
          <p:cNvSpPr txBox="1"/>
          <p:nvPr/>
        </p:nvSpPr>
        <p:spPr>
          <a:xfrm>
            <a:off x="670402" y="2350183"/>
            <a:ext cx="466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for action </a:t>
            </a:r>
          </a:p>
        </p:txBody>
      </p: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79E96609-6ED1-CE8E-F5EE-4C9A4875AE7E}"/>
              </a:ext>
            </a:extLst>
          </p:cNvPr>
          <p:cNvSpPr txBox="1"/>
          <p:nvPr/>
        </p:nvSpPr>
        <p:spPr>
          <a:xfrm>
            <a:off x="-4591518" y="1514715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</a:pPr>
            <a:r>
              <a:rPr lang="it-IT" sz="2800" dirty="0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Off-line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b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bodily</a:t>
            </a:r>
            <a:r>
              <a:rPr lang="it-IT" sz="2800" dirty="0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based</a:t>
            </a:r>
            <a:endParaRPr lang="it-IT" sz="2800" dirty="0">
              <a:solidFill>
                <a:srgbClr val="FF6F6E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8" name="CasellaDiTesto 7">
            <a:extLst>
              <a:ext uri="{FF2B5EF4-FFF2-40B4-BE49-F238E27FC236}">
                <a16:creationId xmlns:a16="http://schemas.microsoft.com/office/drawing/2014/main" id="{44397946-CFCE-FD11-F955-1AAE55F712E7}"/>
              </a:ext>
            </a:extLst>
          </p:cNvPr>
          <p:cNvSpPr txBox="1"/>
          <p:nvPr/>
        </p:nvSpPr>
        <p:spPr>
          <a:xfrm>
            <a:off x="-4591518" y="5412632"/>
            <a:ext cx="466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ea typeface="Cooper Hewitt" pitchFamily="2" charset="77"/>
              </a:rPr>
              <a:t>situated</a:t>
            </a:r>
            <a:endParaRPr lang="it-IT" sz="2800" dirty="0">
              <a:solidFill>
                <a:srgbClr val="0070C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13E65C7B-EEE0-6755-D8B8-B4D9C3E20EB0}"/>
              </a:ext>
            </a:extLst>
          </p:cNvPr>
          <p:cNvGrpSpPr/>
          <p:nvPr/>
        </p:nvGrpSpPr>
        <p:grpSpPr>
          <a:xfrm>
            <a:off x="5321720" y="3308277"/>
            <a:ext cx="5829234" cy="2988059"/>
            <a:chOff x="5339261" y="3696347"/>
            <a:chExt cx="5829234" cy="2988059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BC5E0981-0115-29B1-F642-4691057DD474}"/>
                </a:ext>
              </a:extLst>
            </p:cNvPr>
            <p:cNvGrpSpPr/>
            <p:nvPr/>
          </p:nvGrpSpPr>
          <p:grpSpPr>
            <a:xfrm>
              <a:off x="5339261" y="3696347"/>
              <a:ext cx="5829234" cy="2772857"/>
              <a:chOff x="5055330" y="2104275"/>
              <a:chExt cx="6422295" cy="2858875"/>
            </a:xfrm>
          </p:grpSpPr>
          <p:pic>
            <p:nvPicPr>
              <p:cNvPr id="8" name="Picture 11">
                <a:extLst>
                  <a:ext uri="{FF2B5EF4-FFF2-40B4-BE49-F238E27FC236}">
                    <a16:creationId xmlns:a16="http://schemas.microsoft.com/office/drawing/2014/main" id="{1DA55F99-1CC8-1B3F-CC52-DAF29EA675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6164"/>
              <a:stretch/>
            </p:blipFill>
            <p:spPr>
              <a:xfrm>
                <a:off x="5055330" y="2104772"/>
                <a:ext cx="2472502" cy="2858378"/>
              </a:xfrm>
              <a:prstGeom prst="rect">
                <a:avLst/>
              </a:prstGeom>
            </p:spPr>
          </p:pic>
          <p:pic>
            <p:nvPicPr>
              <p:cNvPr id="17" name="Picture 12">
                <a:extLst>
                  <a:ext uri="{FF2B5EF4-FFF2-40B4-BE49-F238E27FC236}">
                    <a16:creationId xmlns:a16="http://schemas.microsoft.com/office/drawing/2014/main" id="{D346B793-7145-3201-6A7D-EF64B3A779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3155"/>
              <a:stretch/>
            </p:blipFill>
            <p:spPr>
              <a:xfrm>
                <a:off x="7323799" y="2104275"/>
                <a:ext cx="4153826" cy="2858377"/>
              </a:xfrm>
              <a:prstGeom prst="rect">
                <a:avLst/>
              </a:prstGeom>
            </p:spPr>
          </p:pic>
        </p:grpSp>
        <p:sp>
          <p:nvSpPr>
            <p:cNvPr id="22" name="CasellaDiTesto 7">
              <a:extLst>
                <a:ext uri="{FF2B5EF4-FFF2-40B4-BE49-F238E27FC236}">
                  <a16:creationId xmlns:a16="http://schemas.microsoft.com/office/drawing/2014/main" id="{CA49D93F-5062-1E85-5F9F-934026F6420F}"/>
                </a:ext>
              </a:extLst>
            </p:cNvPr>
            <p:cNvSpPr txBox="1"/>
            <p:nvPr/>
          </p:nvSpPr>
          <p:spPr>
            <a:xfrm>
              <a:off x="6461351" y="6253519"/>
              <a:ext cx="40741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Mirror </a:t>
              </a:r>
              <a:r>
                <a:rPr lang="it-IT" sz="22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neurons</a:t>
              </a:r>
              <a:endPara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endParaRP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C03B14DF-8E2C-C677-D62A-E4AECF4AEE0F}"/>
              </a:ext>
            </a:extLst>
          </p:cNvPr>
          <p:cNvGrpSpPr/>
          <p:nvPr/>
        </p:nvGrpSpPr>
        <p:grpSpPr>
          <a:xfrm>
            <a:off x="4132307" y="362875"/>
            <a:ext cx="4074130" cy="2859871"/>
            <a:chOff x="4132307" y="362875"/>
            <a:chExt cx="4074130" cy="2859871"/>
          </a:xfrm>
        </p:grpSpPr>
        <p:pic>
          <p:nvPicPr>
            <p:cNvPr id="19" name="Picture 4" descr="A red chair on a white background&#10;&#10;Description automatically generated">
              <a:extLst>
                <a:ext uri="{FF2B5EF4-FFF2-40B4-BE49-F238E27FC236}">
                  <a16:creationId xmlns:a16="http://schemas.microsoft.com/office/drawing/2014/main" id="{A475A1CA-8A78-0C97-830C-FF6F28747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176" t="11489" r="8987" b="2176"/>
            <a:stretch/>
          </p:blipFill>
          <p:spPr>
            <a:xfrm>
              <a:off x="5321720" y="800757"/>
              <a:ext cx="1695305" cy="2421989"/>
            </a:xfrm>
            <a:prstGeom prst="rect">
              <a:avLst/>
            </a:prstGeom>
          </p:spPr>
        </p:pic>
        <p:sp>
          <p:nvSpPr>
            <p:cNvPr id="23" name="CasellaDiTesto 7">
              <a:extLst>
                <a:ext uri="{FF2B5EF4-FFF2-40B4-BE49-F238E27FC236}">
                  <a16:creationId xmlns:a16="http://schemas.microsoft.com/office/drawing/2014/main" id="{340866FE-33E2-507E-F70B-2E4855A8D12B}"/>
                </a:ext>
              </a:extLst>
            </p:cNvPr>
            <p:cNvSpPr txBox="1"/>
            <p:nvPr/>
          </p:nvSpPr>
          <p:spPr>
            <a:xfrm>
              <a:off x="4132307" y="362875"/>
              <a:ext cx="40741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2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Affordances</a:t>
              </a:r>
              <a:endPara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endParaRP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B49BC215-53D0-6A7E-2656-B1B048DFC90F}"/>
              </a:ext>
            </a:extLst>
          </p:cNvPr>
          <p:cNvGrpSpPr/>
          <p:nvPr/>
        </p:nvGrpSpPr>
        <p:grpSpPr>
          <a:xfrm>
            <a:off x="7856798" y="345979"/>
            <a:ext cx="4145340" cy="3287751"/>
            <a:chOff x="7856798" y="345979"/>
            <a:chExt cx="4145340" cy="3287751"/>
          </a:xfrm>
        </p:grpSpPr>
        <p:pic>
          <p:nvPicPr>
            <p:cNvPr id="21" name="Immagine 20" descr="Immagine che contiene calzature, cartone animato, vestiti, persona&#10;&#10;Descrizione generata automaticamente">
              <a:extLst>
                <a:ext uri="{FF2B5EF4-FFF2-40B4-BE49-F238E27FC236}">
                  <a16:creationId xmlns:a16="http://schemas.microsoft.com/office/drawing/2014/main" id="{698EE812-DD56-E165-E2CD-CA0177B67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92449" y="345979"/>
              <a:ext cx="4109689" cy="3287751"/>
            </a:xfrm>
            <a:prstGeom prst="rect">
              <a:avLst/>
            </a:prstGeom>
          </p:spPr>
        </p:pic>
        <p:sp>
          <p:nvSpPr>
            <p:cNvPr id="24" name="CasellaDiTesto 7">
              <a:extLst>
                <a:ext uri="{FF2B5EF4-FFF2-40B4-BE49-F238E27FC236}">
                  <a16:creationId xmlns:a16="http://schemas.microsoft.com/office/drawing/2014/main" id="{E3C3C784-973F-C2BE-28CE-37DAF43638E8}"/>
                </a:ext>
              </a:extLst>
            </p:cNvPr>
            <p:cNvSpPr txBox="1"/>
            <p:nvPr/>
          </p:nvSpPr>
          <p:spPr>
            <a:xfrm>
              <a:off x="7856798" y="355880"/>
              <a:ext cx="40741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Cooperative learning and tuning</a:t>
              </a:r>
            </a:p>
          </p:txBody>
        </p:sp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326D864-32CB-4ABD-FAAB-3592DDA84E35}"/>
              </a:ext>
            </a:extLst>
          </p:cNvPr>
          <p:cNvSpPr txBox="1"/>
          <p:nvPr/>
        </p:nvSpPr>
        <p:spPr>
          <a:xfrm>
            <a:off x="35295" y="6180291"/>
            <a:ext cx="669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Gibson, </a:t>
            </a:r>
            <a:r>
              <a:rPr lang="it-IT" dirty="0" err="1"/>
              <a:t>J</a:t>
            </a:r>
            <a:r>
              <a:rPr lang="it-IT" dirty="0"/>
              <a:t>. </a:t>
            </a:r>
            <a:r>
              <a:rPr lang="it-IT" dirty="0" err="1"/>
              <a:t>J</a:t>
            </a:r>
            <a:r>
              <a:rPr lang="it-IT" dirty="0"/>
              <a:t>. (1977). The concept of </a:t>
            </a:r>
            <a:r>
              <a:rPr lang="it-IT" dirty="0" err="1"/>
              <a:t>affordances</a:t>
            </a:r>
            <a:r>
              <a:rPr lang="it-IT" dirty="0"/>
              <a:t>. In </a:t>
            </a:r>
            <a:r>
              <a:rPr lang="it-IT" dirty="0" err="1"/>
              <a:t>R</a:t>
            </a:r>
            <a:r>
              <a:rPr lang="it-IT" dirty="0"/>
              <a:t>. Shaw &amp; </a:t>
            </a:r>
            <a:r>
              <a:rPr lang="it-IT" dirty="0" err="1"/>
              <a:t>J</a:t>
            </a:r>
            <a:r>
              <a:rPr lang="it-IT" dirty="0"/>
              <a:t>. </a:t>
            </a:r>
            <a:r>
              <a:rPr lang="it-IT" dirty="0" err="1"/>
              <a:t>Bransford</a:t>
            </a:r>
            <a:r>
              <a:rPr lang="it-IT" dirty="0"/>
              <a:t> (</a:t>
            </a:r>
            <a:r>
              <a:rPr lang="it-IT" dirty="0" err="1"/>
              <a:t>Eds</a:t>
            </a:r>
            <a:r>
              <a:rPr lang="it-IT" dirty="0"/>
              <a:t>.), </a:t>
            </a:r>
            <a:r>
              <a:rPr lang="it-IT" i="1" dirty="0" err="1"/>
              <a:t>Perceiving</a:t>
            </a:r>
            <a:r>
              <a:rPr lang="it-IT" i="1" dirty="0"/>
              <a:t>, </a:t>
            </a:r>
            <a:r>
              <a:rPr lang="it-IT" i="1" dirty="0" err="1"/>
              <a:t>acting</a:t>
            </a:r>
            <a:r>
              <a:rPr lang="it-IT" i="1" dirty="0"/>
              <a:t>, and </a:t>
            </a:r>
            <a:r>
              <a:rPr lang="it-IT" i="1" dirty="0" err="1"/>
              <a:t>knowing</a:t>
            </a:r>
            <a:r>
              <a:rPr lang="it-IT" dirty="0"/>
              <a:t> (Vol. 1). </a:t>
            </a:r>
            <a:r>
              <a:rPr lang="it-IT" dirty="0" err="1"/>
              <a:t>Routledge</a:t>
            </a:r>
            <a:r>
              <a:rPr lang="it-IT" dirty="0"/>
              <a:t>.</a:t>
            </a:r>
            <a:endParaRPr lang="it-IT" dirty="0">
              <a:effectLst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A15D012-3564-923D-60FB-71AB8A064E3D}"/>
              </a:ext>
            </a:extLst>
          </p:cNvPr>
          <p:cNvSpPr txBox="1"/>
          <p:nvPr/>
        </p:nvSpPr>
        <p:spPr>
          <a:xfrm>
            <a:off x="35295" y="6180291"/>
            <a:ext cx="669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Gallagher, S. (2008). Direct </a:t>
            </a:r>
            <a:r>
              <a:rPr lang="it-IT" dirty="0" err="1"/>
              <a:t>perception</a:t>
            </a:r>
            <a:r>
              <a:rPr lang="it-IT" dirty="0"/>
              <a:t> in the </a:t>
            </a:r>
            <a:r>
              <a:rPr lang="it-IT" dirty="0" err="1"/>
              <a:t>intersubjective</a:t>
            </a:r>
            <a:r>
              <a:rPr lang="it-IT" dirty="0"/>
              <a:t> </a:t>
            </a:r>
            <a:r>
              <a:rPr lang="it-IT" dirty="0" err="1"/>
              <a:t>context</a:t>
            </a:r>
            <a:r>
              <a:rPr lang="it-IT" dirty="0"/>
              <a:t>. </a:t>
            </a:r>
            <a:r>
              <a:rPr lang="it-IT" i="1" dirty="0" err="1"/>
              <a:t>Consciousness</a:t>
            </a:r>
            <a:r>
              <a:rPr lang="it-IT" i="1" dirty="0"/>
              <a:t> and </a:t>
            </a:r>
            <a:r>
              <a:rPr lang="it-IT" i="1" dirty="0" err="1"/>
              <a:t>Cognition</a:t>
            </a:r>
            <a:r>
              <a:rPr lang="it-IT" dirty="0"/>
              <a:t>, </a:t>
            </a:r>
            <a:r>
              <a:rPr lang="it-IT" i="1" dirty="0"/>
              <a:t>17</a:t>
            </a:r>
            <a:r>
              <a:rPr lang="it-IT" dirty="0"/>
              <a:t>(2), 535–543.</a:t>
            </a:r>
            <a:endParaRPr lang="it-IT" dirty="0">
              <a:effectLst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9D848CEA-1BC6-9BA6-D2D4-B961BEC96DF9}"/>
              </a:ext>
            </a:extLst>
          </p:cNvPr>
          <p:cNvSpPr txBox="1"/>
          <p:nvPr/>
        </p:nvSpPr>
        <p:spPr>
          <a:xfrm>
            <a:off x="35295" y="6184183"/>
            <a:ext cx="11447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Feiten</a:t>
            </a:r>
            <a:r>
              <a:rPr lang="it-IT" dirty="0"/>
              <a:t>, T. E., Peck, </a:t>
            </a:r>
            <a:r>
              <a:rPr lang="it-IT" dirty="0" err="1"/>
              <a:t>Z</a:t>
            </a:r>
            <a:r>
              <a:rPr lang="it-IT" dirty="0"/>
              <a:t>., Holland, K., &amp; </a:t>
            </a:r>
            <a:r>
              <a:rPr lang="it-IT" dirty="0" err="1"/>
              <a:t>Chemero</a:t>
            </a:r>
            <a:r>
              <a:rPr lang="it-IT" dirty="0"/>
              <a:t>, A. (2023). </a:t>
            </a:r>
            <a:r>
              <a:rPr lang="it-IT" dirty="0" err="1"/>
              <a:t>Constructive</a:t>
            </a:r>
            <a:r>
              <a:rPr lang="it-IT" dirty="0"/>
              <a:t> </a:t>
            </a:r>
            <a:r>
              <a:rPr lang="it-IT" dirty="0" err="1"/>
              <a:t>constraints</a:t>
            </a:r>
            <a:r>
              <a:rPr lang="it-IT" dirty="0"/>
              <a:t>: On the </a:t>
            </a:r>
            <a:r>
              <a:rPr lang="it-IT" dirty="0" err="1"/>
              <a:t>role</a:t>
            </a:r>
            <a:r>
              <a:rPr lang="it-IT" dirty="0"/>
              <a:t> of chance and </a:t>
            </a:r>
            <a:r>
              <a:rPr lang="it-IT" dirty="0" err="1"/>
              <a:t>complexity</a:t>
            </a:r>
            <a:r>
              <a:rPr lang="it-IT" dirty="0"/>
              <a:t> in </a:t>
            </a:r>
            <a:r>
              <a:rPr lang="it-IT" dirty="0" err="1"/>
              <a:t>artistic</a:t>
            </a:r>
            <a:r>
              <a:rPr lang="it-IT" dirty="0"/>
              <a:t> </a:t>
            </a:r>
            <a:r>
              <a:rPr lang="it-IT" dirty="0" err="1"/>
              <a:t>creativity</a:t>
            </a:r>
            <a:r>
              <a:rPr lang="it-IT" dirty="0"/>
              <a:t>. </a:t>
            </a:r>
            <a:r>
              <a:rPr lang="it-IT" i="1" dirty="0" err="1"/>
              <a:t>Possibility</a:t>
            </a:r>
            <a:r>
              <a:rPr lang="it-IT" i="1" dirty="0"/>
              <a:t> Studies &amp; Society</a:t>
            </a:r>
            <a:r>
              <a:rPr lang="it-IT" dirty="0"/>
              <a:t>, </a:t>
            </a:r>
            <a:r>
              <a:rPr lang="it-IT" i="1" dirty="0"/>
              <a:t>1</a:t>
            </a:r>
            <a:r>
              <a:rPr lang="it-IT" dirty="0"/>
              <a:t>(3), 311–323. </a:t>
            </a:r>
            <a:r>
              <a:rPr lang="it-IT" dirty="0">
                <a:hlinkClick r:id="rId7"/>
              </a:rPr>
              <a:t>https://doi.org/10.1177/27538699231193539</a:t>
            </a:r>
            <a:endParaRPr lang="it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8901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230A14E0-FE62-1D7C-BF42-FCBF36A047D7}"/>
              </a:ext>
            </a:extLst>
          </p:cNvPr>
          <p:cNvCxnSpPr>
            <a:cxnSpLocks/>
          </p:cNvCxnSpPr>
          <p:nvPr/>
        </p:nvCxnSpPr>
        <p:spPr>
          <a:xfrm>
            <a:off x="6096000" y="6929764"/>
            <a:ext cx="0" cy="934116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CA24CFBF-A3A3-2D1E-26E0-6A2FEE568DE7}"/>
              </a:ext>
            </a:extLst>
          </p:cNvPr>
          <p:cNvSpPr txBox="1"/>
          <p:nvPr/>
        </p:nvSpPr>
        <p:spPr>
          <a:xfrm>
            <a:off x="7593876" y="4546872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b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time </a:t>
            </a:r>
            <a:r>
              <a:rPr lang="it-IT" sz="2800" dirty="0" err="1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pressured</a:t>
            </a:r>
            <a:endParaRPr lang="it-IT" sz="2800" dirty="0">
              <a:solidFill>
                <a:srgbClr val="57A4B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2854C544-E857-DBB4-0D24-BC5E74A69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16" t="975" r="24225" b="-759"/>
          <a:stretch/>
        </p:blipFill>
        <p:spPr>
          <a:xfrm>
            <a:off x="712932" y="1456842"/>
            <a:ext cx="3667677" cy="447901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39DBE6-D843-15C2-A369-A051F55ABCE1}"/>
              </a:ext>
            </a:extLst>
          </p:cNvPr>
          <p:cNvSpPr txBox="1"/>
          <p:nvPr/>
        </p:nvSpPr>
        <p:spPr>
          <a:xfrm>
            <a:off x="670402" y="677709"/>
            <a:ext cx="606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931652"/>
                </a:solidFill>
                <a:latin typeface="Calibri" panose="020F0502020204030204" pitchFamily="34" charset="0"/>
                <a:ea typeface="Cooper Hewitt" pitchFamily="2" charset="77"/>
              </a:rPr>
              <a:t>4E COGNITION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874301-0746-5F8B-A3AB-ADE68DE339FA}"/>
              </a:ext>
            </a:extLst>
          </p:cNvPr>
          <p:cNvSpPr txBox="1"/>
          <p:nvPr/>
        </p:nvSpPr>
        <p:spPr>
          <a:xfrm>
            <a:off x="4492938" y="4570161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Embedded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54C97F-CA81-CE5A-C133-B007CAB62F90}"/>
              </a:ext>
            </a:extLst>
          </p:cNvPr>
          <p:cNvSpPr txBox="1"/>
          <p:nvPr/>
        </p:nvSpPr>
        <p:spPr>
          <a:xfrm>
            <a:off x="4492938" y="2908167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Extended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D1C61A-F41E-47A5-12C2-5AB05A78D53F}"/>
              </a:ext>
            </a:extLst>
          </p:cNvPr>
          <p:cNvSpPr txBox="1"/>
          <p:nvPr/>
        </p:nvSpPr>
        <p:spPr>
          <a:xfrm>
            <a:off x="4492938" y="3739164"/>
            <a:ext cx="300547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4800" dirty="0" err="1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Enacted</a:t>
            </a:r>
            <a:r>
              <a:rPr lang="it-IT" sz="4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F3AA32-4BC9-C4CC-FF8B-D6C1F7B71634}"/>
              </a:ext>
            </a:extLst>
          </p:cNvPr>
          <p:cNvSpPr txBox="1"/>
          <p:nvPr/>
        </p:nvSpPr>
        <p:spPr>
          <a:xfrm>
            <a:off x="4492938" y="2077170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>
                <a:solidFill>
                  <a:schemeClr val="accent2"/>
                </a:solidFill>
                <a:latin typeface="Calibri" panose="020F0502020204030204" pitchFamily="34" charset="0"/>
                <a:ea typeface="Cooper Hewitt" pitchFamily="2" charset="77"/>
              </a:rPr>
              <a:t>Embodied</a:t>
            </a:r>
            <a:endParaRPr lang="it-IT" sz="4800" dirty="0">
              <a:solidFill>
                <a:schemeClr val="accent2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2" name="Parentesi graffa aperta 11">
            <a:extLst>
              <a:ext uri="{FF2B5EF4-FFF2-40B4-BE49-F238E27FC236}">
                <a16:creationId xmlns:a16="http://schemas.microsoft.com/office/drawing/2014/main" id="{9AC1C270-F7B8-7A53-76DB-071A97D5975E}"/>
              </a:ext>
            </a:extLst>
          </p:cNvPr>
          <p:cNvSpPr/>
          <p:nvPr/>
        </p:nvSpPr>
        <p:spPr>
          <a:xfrm>
            <a:off x="7030593" y="1467170"/>
            <a:ext cx="695740" cy="4479011"/>
          </a:xfrm>
          <a:prstGeom prst="leftBrace">
            <a:avLst>
              <a:gd name="adj1" fmla="val 76904"/>
              <a:gd name="adj2" fmla="val 50000"/>
            </a:avLst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7">
            <a:extLst>
              <a:ext uri="{FF2B5EF4-FFF2-40B4-BE49-F238E27FC236}">
                <a16:creationId xmlns:a16="http://schemas.microsoft.com/office/drawing/2014/main" id="{DA40DAE0-C39A-64FD-AB7B-0881A82116DE}"/>
              </a:ext>
            </a:extLst>
          </p:cNvPr>
          <p:cNvSpPr txBox="1"/>
          <p:nvPr/>
        </p:nvSpPr>
        <p:spPr>
          <a:xfrm>
            <a:off x="7593876" y="2380476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We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off-load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cognitive work </a:t>
            </a:r>
            <a:r>
              <a:rPr lang="it-IT" sz="2800" dirty="0" err="1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onto</a:t>
            </a:r>
            <a:r>
              <a:rPr lang="it-IT" sz="2800" dirty="0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 the </a:t>
            </a:r>
            <a:r>
              <a:rPr lang="it-IT" sz="2800" dirty="0" err="1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environment</a:t>
            </a:r>
            <a:endParaRPr lang="it-IT" sz="2800" dirty="0">
              <a:solidFill>
                <a:srgbClr val="FF930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4" name="CasellaDiTesto 7">
            <a:extLst>
              <a:ext uri="{FF2B5EF4-FFF2-40B4-BE49-F238E27FC236}">
                <a16:creationId xmlns:a16="http://schemas.microsoft.com/office/drawing/2014/main" id="{1214EB4E-7205-04FA-4911-F23946846763}"/>
              </a:ext>
            </a:extLst>
          </p:cNvPr>
          <p:cNvSpPr txBox="1"/>
          <p:nvPr/>
        </p:nvSpPr>
        <p:spPr>
          <a:xfrm>
            <a:off x="7593876" y="3246237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The </a:t>
            </a:r>
            <a:r>
              <a:rPr lang="it-IT" sz="2800" dirty="0" err="1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environment</a:t>
            </a:r>
            <a: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 part </a:t>
            </a:r>
            <a:b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of the cognitive system</a:t>
            </a:r>
          </a:p>
        </p:txBody>
      </p:sp>
      <p:sp>
        <p:nvSpPr>
          <p:cNvPr id="15" name="CasellaDiTesto 7">
            <a:extLst>
              <a:ext uri="{FF2B5EF4-FFF2-40B4-BE49-F238E27FC236}">
                <a16:creationId xmlns:a16="http://schemas.microsoft.com/office/drawing/2014/main" id="{AD8D260B-172F-9058-588F-FEF8132A841C}"/>
              </a:ext>
            </a:extLst>
          </p:cNvPr>
          <p:cNvSpPr txBox="1"/>
          <p:nvPr/>
        </p:nvSpPr>
        <p:spPr>
          <a:xfrm>
            <a:off x="7593876" y="4111998"/>
            <a:ext cx="466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for action </a:t>
            </a:r>
          </a:p>
        </p:txBody>
      </p: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79E96609-6ED1-CE8E-F5EE-4C9A4875AE7E}"/>
              </a:ext>
            </a:extLst>
          </p:cNvPr>
          <p:cNvSpPr txBox="1"/>
          <p:nvPr/>
        </p:nvSpPr>
        <p:spPr>
          <a:xfrm>
            <a:off x="7593876" y="1514715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</a:pPr>
            <a:r>
              <a:rPr lang="it-IT" sz="2800" dirty="0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Off-line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b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bodily</a:t>
            </a:r>
            <a:r>
              <a:rPr lang="it-IT" sz="2800" dirty="0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based</a:t>
            </a:r>
            <a:endParaRPr lang="it-IT" sz="2800" dirty="0">
              <a:solidFill>
                <a:srgbClr val="FF6F6E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8" name="CasellaDiTesto 7">
            <a:extLst>
              <a:ext uri="{FF2B5EF4-FFF2-40B4-BE49-F238E27FC236}">
                <a16:creationId xmlns:a16="http://schemas.microsoft.com/office/drawing/2014/main" id="{44397946-CFCE-FD11-F955-1AAE55F712E7}"/>
              </a:ext>
            </a:extLst>
          </p:cNvPr>
          <p:cNvSpPr txBox="1"/>
          <p:nvPr/>
        </p:nvSpPr>
        <p:spPr>
          <a:xfrm>
            <a:off x="7593876" y="5412632"/>
            <a:ext cx="466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ea typeface="Cooper Hewitt" pitchFamily="2" charset="77"/>
              </a:rPr>
              <a:t>situated</a:t>
            </a:r>
            <a:endParaRPr lang="it-IT" sz="2800" dirty="0">
              <a:solidFill>
                <a:srgbClr val="0070C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84525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230A14E0-FE62-1D7C-BF42-FCBF36A047D7}"/>
              </a:ext>
            </a:extLst>
          </p:cNvPr>
          <p:cNvCxnSpPr>
            <a:cxnSpLocks/>
          </p:cNvCxnSpPr>
          <p:nvPr/>
        </p:nvCxnSpPr>
        <p:spPr>
          <a:xfrm>
            <a:off x="-881272" y="7685138"/>
            <a:ext cx="0" cy="934116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CA24CFBF-A3A3-2D1E-26E0-6A2FEE568DE7}"/>
              </a:ext>
            </a:extLst>
          </p:cNvPr>
          <p:cNvSpPr txBox="1"/>
          <p:nvPr/>
        </p:nvSpPr>
        <p:spPr>
          <a:xfrm>
            <a:off x="616604" y="5302246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b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time </a:t>
            </a:r>
            <a:r>
              <a:rPr lang="it-IT" sz="2800" dirty="0" err="1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pressured</a:t>
            </a:r>
            <a:endParaRPr lang="it-IT" sz="2800" dirty="0">
              <a:solidFill>
                <a:srgbClr val="57A4B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2854C544-E857-DBB4-0D24-BC5E74A69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16" t="975" r="24225" b="-759"/>
          <a:stretch/>
        </p:blipFill>
        <p:spPr>
          <a:xfrm>
            <a:off x="-6979958" y="2212216"/>
            <a:ext cx="3667677" cy="447901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39DBE6-D843-15C2-A369-A051F55ABCE1}"/>
              </a:ext>
            </a:extLst>
          </p:cNvPr>
          <p:cNvSpPr txBox="1"/>
          <p:nvPr/>
        </p:nvSpPr>
        <p:spPr>
          <a:xfrm>
            <a:off x="670402" y="677709"/>
            <a:ext cx="606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931652"/>
                </a:solidFill>
                <a:latin typeface="Calibri" panose="020F0502020204030204" pitchFamily="34" charset="0"/>
                <a:ea typeface="Cooper Hewitt" pitchFamily="2" charset="77"/>
              </a:rPr>
              <a:t>4E COGNITION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874301-0746-5F8B-A3AB-ADE68DE339FA}"/>
              </a:ext>
            </a:extLst>
          </p:cNvPr>
          <p:cNvSpPr txBox="1"/>
          <p:nvPr/>
        </p:nvSpPr>
        <p:spPr>
          <a:xfrm>
            <a:off x="616604" y="1391547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Embedded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54C97F-CA81-CE5A-C133-B007CAB62F90}"/>
              </a:ext>
            </a:extLst>
          </p:cNvPr>
          <p:cNvSpPr txBox="1"/>
          <p:nvPr/>
        </p:nvSpPr>
        <p:spPr>
          <a:xfrm>
            <a:off x="-3199952" y="3663541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Extended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D1C61A-F41E-47A5-12C2-5AB05A78D53F}"/>
              </a:ext>
            </a:extLst>
          </p:cNvPr>
          <p:cNvSpPr txBox="1"/>
          <p:nvPr/>
        </p:nvSpPr>
        <p:spPr>
          <a:xfrm>
            <a:off x="-3199952" y="4494538"/>
            <a:ext cx="300547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4800" dirty="0" err="1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Enacted</a:t>
            </a:r>
            <a:r>
              <a:rPr lang="it-IT" sz="4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F3AA32-4BC9-C4CC-FF8B-D6C1F7B71634}"/>
              </a:ext>
            </a:extLst>
          </p:cNvPr>
          <p:cNvSpPr txBox="1"/>
          <p:nvPr/>
        </p:nvSpPr>
        <p:spPr>
          <a:xfrm>
            <a:off x="-3199952" y="2832544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>
                <a:solidFill>
                  <a:schemeClr val="accent2"/>
                </a:solidFill>
                <a:latin typeface="Calibri" panose="020F0502020204030204" pitchFamily="34" charset="0"/>
                <a:ea typeface="Cooper Hewitt" pitchFamily="2" charset="77"/>
              </a:rPr>
              <a:t>Embodied</a:t>
            </a:r>
            <a:endParaRPr lang="it-IT" sz="4800" dirty="0">
              <a:solidFill>
                <a:schemeClr val="accent2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2" name="Parentesi graffa aperta 11">
            <a:extLst>
              <a:ext uri="{FF2B5EF4-FFF2-40B4-BE49-F238E27FC236}">
                <a16:creationId xmlns:a16="http://schemas.microsoft.com/office/drawing/2014/main" id="{9AC1C270-F7B8-7A53-76DB-071A97D5975E}"/>
              </a:ext>
            </a:extLst>
          </p:cNvPr>
          <p:cNvSpPr/>
          <p:nvPr/>
        </p:nvSpPr>
        <p:spPr>
          <a:xfrm>
            <a:off x="-726092" y="2222544"/>
            <a:ext cx="695740" cy="4479011"/>
          </a:xfrm>
          <a:prstGeom prst="leftBrace">
            <a:avLst>
              <a:gd name="adj1" fmla="val 76904"/>
              <a:gd name="adj2" fmla="val 50000"/>
            </a:avLst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7">
            <a:extLst>
              <a:ext uri="{FF2B5EF4-FFF2-40B4-BE49-F238E27FC236}">
                <a16:creationId xmlns:a16="http://schemas.microsoft.com/office/drawing/2014/main" id="{DA40DAE0-C39A-64FD-AB7B-0881A82116DE}"/>
              </a:ext>
            </a:extLst>
          </p:cNvPr>
          <p:cNvSpPr txBox="1"/>
          <p:nvPr/>
        </p:nvSpPr>
        <p:spPr>
          <a:xfrm>
            <a:off x="616604" y="3135850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We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off-load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cognitive work </a:t>
            </a:r>
            <a:r>
              <a:rPr lang="it-IT" sz="2800" dirty="0" err="1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onto</a:t>
            </a:r>
            <a:r>
              <a:rPr lang="it-IT" sz="2800" dirty="0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 the </a:t>
            </a:r>
            <a:r>
              <a:rPr lang="it-IT" sz="2800" dirty="0" err="1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environment</a:t>
            </a:r>
            <a:endParaRPr lang="it-IT" sz="2800" dirty="0">
              <a:solidFill>
                <a:srgbClr val="FF930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4" name="CasellaDiTesto 7">
            <a:extLst>
              <a:ext uri="{FF2B5EF4-FFF2-40B4-BE49-F238E27FC236}">
                <a16:creationId xmlns:a16="http://schemas.microsoft.com/office/drawing/2014/main" id="{1214EB4E-7205-04FA-4911-F23946846763}"/>
              </a:ext>
            </a:extLst>
          </p:cNvPr>
          <p:cNvSpPr txBox="1"/>
          <p:nvPr/>
        </p:nvSpPr>
        <p:spPr>
          <a:xfrm>
            <a:off x="616604" y="4001611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The </a:t>
            </a:r>
            <a:r>
              <a:rPr lang="it-IT" sz="2800" dirty="0" err="1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environment</a:t>
            </a:r>
            <a: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 part </a:t>
            </a:r>
            <a:b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of the cognitive system</a:t>
            </a:r>
          </a:p>
        </p:txBody>
      </p:sp>
      <p:sp>
        <p:nvSpPr>
          <p:cNvPr id="15" name="CasellaDiTesto 7">
            <a:extLst>
              <a:ext uri="{FF2B5EF4-FFF2-40B4-BE49-F238E27FC236}">
                <a16:creationId xmlns:a16="http://schemas.microsoft.com/office/drawing/2014/main" id="{AD8D260B-172F-9058-588F-FEF8132A841C}"/>
              </a:ext>
            </a:extLst>
          </p:cNvPr>
          <p:cNvSpPr txBox="1"/>
          <p:nvPr/>
        </p:nvSpPr>
        <p:spPr>
          <a:xfrm>
            <a:off x="616604" y="4867372"/>
            <a:ext cx="466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for action </a:t>
            </a:r>
          </a:p>
        </p:txBody>
      </p: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79E96609-6ED1-CE8E-F5EE-4C9A4875AE7E}"/>
              </a:ext>
            </a:extLst>
          </p:cNvPr>
          <p:cNvSpPr txBox="1"/>
          <p:nvPr/>
        </p:nvSpPr>
        <p:spPr>
          <a:xfrm>
            <a:off x="616604" y="2270089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</a:pPr>
            <a:r>
              <a:rPr lang="it-IT" sz="2800" dirty="0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Off-line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b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bodily</a:t>
            </a:r>
            <a:r>
              <a:rPr lang="it-IT" sz="2800" dirty="0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based</a:t>
            </a:r>
            <a:endParaRPr lang="it-IT" sz="2800" dirty="0">
              <a:solidFill>
                <a:srgbClr val="FF6F6E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8" name="CasellaDiTesto 7">
            <a:extLst>
              <a:ext uri="{FF2B5EF4-FFF2-40B4-BE49-F238E27FC236}">
                <a16:creationId xmlns:a16="http://schemas.microsoft.com/office/drawing/2014/main" id="{44397946-CFCE-FD11-F955-1AAE55F712E7}"/>
              </a:ext>
            </a:extLst>
          </p:cNvPr>
          <p:cNvSpPr txBox="1"/>
          <p:nvPr/>
        </p:nvSpPr>
        <p:spPr>
          <a:xfrm>
            <a:off x="616604" y="6168006"/>
            <a:ext cx="466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ea typeface="Cooper Hewitt" pitchFamily="2" charset="77"/>
              </a:rPr>
              <a:t>situated</a:t>
            </a:r>
            <a:endParaRPr lang="it-IT" sz="2800" dirty="0">
              <a:solidFill>
                <a:srgbClr val="0070C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E5600697-36C8-4737-62B4-169334736652}"/>
              </a:ext>
            </a:extLst>
          </p:cNvPr>
          <p:cNvGrpSpPr/>
          <p:nvPr/>
        </p:nvGrpSpPr>
        <p:grpSpPr>
          <a:xfrm>
            <a:off x="6695994" y="187591"/>
            <a:ext cx="4074130" cy="2900313"/>
            <a:chOff x="6695994" y="187591"/>
            <a:chExt cx="4074130" cy="2900313"/>
          </a:xfrm>
        </p:grpSpPr>
        <p:pic>
          <p:nvPicPr>
            <p:cNvPr id="8" name="Immagine 7" descr="Immagine che contiene persona, Viso umano, pubblico, vestiti&#10;&#10;Descrizione generata automaticamente">
              <a:extLst>
                <a:ext uri="{FF2B5EF4-FFF2-40B4-BE49-F238E27FC236}">
                  <a16:creationId xmlns:a16="http://schemas.microsoft.com/office/drawing/2014/main" id="{6F6EE664-E300-3EC1-9A16-F44D7B5A4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6539" y="677709"/>
              <a:ext cx="3615293" cy="2410195"/>
            </a:xfrm>
            <a:prstGeom prst="rect">
              <a:avLst/>
            </a:prstGeom>
          </p:spPr>
        </p:pic>
        <p:sp>
          <p:nvSpPr>
            <p:cNvPr id="22" name="CasellaDiTesto 7">
              <a:extLst>
                <a:ext uri="{FF2B5EF4-FFF2-40B4-BE49-F238E27FC236}">
                  <a16:creationId xmlns:a16="http://schemas.microsoft.com/office/drawing/2014/main" id="{560E35C5-AC8D-1D6B-3E6F-63C4C006D22F}"/>
                </a:ext>
              </a:extLst>
            </p:cNvPr>
            <p:cNvSpPr txBox="1"/>
            <p:nvPr/>
          </p:nvSpPr>
          <p:spPr>
            <a:xfrm>
              <a:off x="6695994" y="187591"/>
              <a:ext cx="40741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2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Habit</a:t>
              </a:r>
              <a:r>
                <a:rPr lang="it-IT" sz="2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 </a:t>
              </a:r>
              <a:r>
                <a:rPr lang="it-IT" sz="22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formation</a:t>
              </a:r>
              <a:endPara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endParaRP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2B92A7BF-651C-21F1-7B13-6FDD2D138D08}"/>
              </a:ext>
            </a:extLst>
          </p:cNvPr>
          <p:cNvGrpSpPr/>
          <p:nvPr/>
        </p:nvGrpSpPr>
        <p:grpSpPr>
          <a:xfrm>
            <a:off x="9519294" y="3224196"/>
            <a:ext cx="2005076" cy="2679088"/>
            <a:chOff x="9570320" y="3484194"/>
            <a:chExt cx="2005076" cy="2679088"/>
          </a:xfrm>
        </p:grpSpPr>
        <p:pic>
          <p:nvPicPr>
            <p:cNvPr id="21" name="Immagine 20" descr="Immagine che contiene aria aperta, albero, Cartello di stop, segnaletica&#10;&#10;Descrizione generata automaticamente">
              <a:extLst>
                <a:ext uri="{FF2B5EF4-FFF2-40B4-BE49-F238E27FC236}">
                  <a16:creationId xmlns:a16="http://schemas.microsoft.com/office/drawing/2014/main" id="{E927A2CF-6D3E-B3C1-F7EB-798CB1699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28166" y="4281039"/>
              <a:ext cx="1747230" cy="1882243"/>
            </a:xfrm>
            <a:prstGeom prst="rect">
              <a:avLst/>
            </a:prstGeom>
          </p:spPr>
        </p:pic>
        <p:sp>
          <p:nvSpPr>
            <p:cNvPr id="24" name="CasellaDiTesto 7">
              <a:extLst>
                <a:ext uri="{FF2B5EF4-FFF2-40B4-BE49-F238E27FC236}">
                  <a16:creationId xmlns:a16="http://schemas.microsoft.com/office/drawing/2014/main" id="{234D50E3-8802-C788-9A55-BB028E914598}"/>
                </a:ext>
              </a:extLst>
            </p:cNvPr>
            <p:cNvSpPr txBox="1"/>
            <p:nvPr/>
          </p:nvSpPr>
          <p:spPr>
            <a:xfrm>
              <a:off x="9570320" y="3484194"/>
              <a:ext cx="1904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Cognitive </a:t>
              </a:r>
              <a:r>
                <a:rPr lang="it-IT" sz="22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niches</a:t>
              </a:r>
              <a:r>
                <a:rPr lang="it-IT" sz="2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 theory</a:t>
              </a: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EA9C5D52-15CD-100C-4C34-F7B3B090CC71}"/>
              </a:ext>
            </a:extLst>
          </p:cNvPr>
          <p:cNvGrpSpPr/>
          <p:nvPr/>
        </p:nvGrpSpPr>
        <p:grpSpPr>
          <a:xfrm>
            <a:off x="5989158" y="3135850"/>
            <a:ext cx="2524540" cy="3000616"/>
            <a:chOff x="5924823" y="3429000"/>
            <a:chExt cx="2524540" cy="3000616"/>
          </a:xfrm>
        </p:grpSpPr>
        <p:pic>
          <p:nvPicPr>
            <p:cNvPr id="19" name="Immagine 18" descr="Immagine che contiene vestiti, Viso umano, illustrazione, cartone animato&#10;&#10;Descrizione generata automaticamente">
              <a:extLst>
                <a:ext uri="{FF2B5EF4-FFF2-40B4-BE49-F238E27FC236}">
                  <a16:creationId xmlns:a16="http://schemas.microsoft.com/office/drawing/2014/main" id="{72A2B38F-649B-D176-2ACA-8581B9F1A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768" t="16727" r="51134" b="15616"/>
            <a:stretch/>
          </p:blipFill>
          <p:spPr>
            <a:xfrm>
              <a:off x="5924823" y="3429000"/>
              <a:ext cx="2524540" cy="2410186"/>
            </a:xfrm>
            <a:prstGeom prst="rect">
              <a:avLst/>
            </a:prstGeom>
          </p:spPr>
        </p:pic>
        <p:sp>
          <p:nvSpPr>
            <p:cNvPr id="25" name="CasellaDiTesto 7">
              <a:extLst>
                <a:ext uri="{FF2B5EF4-FFF2-40B4-BE49-F238E27FC236}">
                  <a16:creationId xmlns:a16="http://schemas.microsoft.com/office/drawing/2014/main" id="{A28D9611-AAFC-1AAC-1DD5-6BC14D7D3BA7}"/>
                </a:ext>
              </a:extLst>
            </p:cNvPr>
            <p:cNvSpPr txBox="1"/>
            <p:nvPr/>
          </p:nvSpPr>
          <p:spPr>
            <a:xfrm>
              <a:off x="6153602" y="5660175"/>
              <a:ext cx="1904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2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Mindshaping</a:t>
              </a:r>
              <a:r>
                <a:rPr lang="it-IT" sz="2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 and </a:t>
              </a:r>
              <a:r>
                <a:rPr lang="it-IT" sz="22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effects</a:t>
              </a:r>
              <a:endPara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endParaRP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661E6A-8F35-F317-9853-9CC1B38F94CB}"/>
              </a:ext>
            </a:extLst>
          </p:cNvPr>
          <p:cNvSpPr txBox="1"/>
          <p:nvPr/>
        </p:nvSpPr>
        <p:spPr>
          <a:xfrm>
            <a:off x="4423144" y="6140804"/>
            <a:ext cx="776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Maiese, M. (2022). </a:t>
            </a:r>
            <a:r>
              <a:rPr lang="it-IT" dirty="0" err="1"/>
              <a:t>Mindshaping</a:t>
            </a:r>
            <a:r>
              <a:rPr lang="it-IT" dirty="0"/>
              <a:t>, </a:t>
            </a:r>
            <a:r>
              <a:rPr lang="it-IT" dirty="0" err="1"/>
              <a:t>Racist</a:t>
            </a:r>
            <a:r>
              <a:rPr lang="it-IT" dirty="0"/>
              <a:t> </a:t>
            </a:r>
            <a:r>
              <a:rPr lang="it-IT" dirty="0" err="1"/>
              <a:t>Habits</a:t>
            </a:r>
            <a:r>
              <a:rPr lang="it-IT" dirty="0"/>
              <a:t>, and White </a:t>
            </a:r>
            <a:r>
              <a:rPr lang="it-IT" dirty="0" err="1"/>
              <a:t>Ignorance</a:t>
            </a:r>
            <a:r>
              <a:rPr lang="it-IT" dirty="0"/>
              <a:t>. In S. Arfini &amp; L. Magnani (</a:t>
            </a:r>
            <a:r>
              <a:rPr lang="it-IT" dirty="0" err="1"/>
              <a:t>Eds</a:t>
            </a:r>
            <a:r>
              <a:rPr lang="it-IT" dirty="0"/>
              <a:t>.), </a:t>
            </a:r>
            <a:r>
              <a:rPr lang="it-IT" i="1" dirty="0" err="1"/>
              <a:t>Embodied</a:t>
            </a:r>
            <a:r>
              <a:rPr lang="it-IT" i="1" dirty="0"/>
              <a:t>, Extended, </a:t>
            </a:r>
            <a:r>
              <a:rPr lang="it-IT" i="1" dirty="0" err="1"/>
              <a:t>Ignorant</a:t>
            </a:r>
            <a:r>
              <a:rPr lang="it-IT" i="1" dirty="0"/>
              <a:t> Minds. </a:t>
            </a:r>
            <a:r>
              <a:rPr lang="it-IT" dirty="0"/>
              <a:t>Springer</a:t>
            </a:r>
            <a:endParaRPr lang="it-IT" dirty="0">
              <a:effectLst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47383D8-0E06-AA13-CD0B-24615E2F9A79}"/>
              </a:ext>
            </a:extLst>
          </p:cNvPr>
          <p:cNvSpPr txBox="1"/>
          <p:nvPr/>
        </p:nvSpPr>
        <p:spPr>
          <a:xfrm>
            <a:off x="4423144" y="6143430"/>
            <a:ext cx="5677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Ongaro, G., &amp; Ward, D. (2017). An </a:t>
            </a:r>
            <a:r>
              <a:rPr lang="it-IT" dirty="0" err="1"/>
              <a:t>enactive</a:t>
            </a:r>
            <a:r>
              <a:rPr lang="it-IT" dirty="0"/>
              <a:t> account of placebo </a:t>
            </a:r>
            <a:r>
              <a:rPr lang="it-IT" dirty="0" err="1"/>
              <a:t>effects</a:t>
            </a:r>
            <a:r>
              <a:rPr lang="it-IT" dirty="0"/>
              <a:t>. </a:t>
            </a:r>
            <a:r>
              <a:rPr lang="it-IT" i="1" dirty="0" err="1"/>
              <a:t>Biology</a:t>
            </a:r>
            <a:r>
              <a:rPr lang="it-IT" i="1" dirty="0"/>
              <a:t> &amp; </a:t>
            </a:r>
            <a:r>
              <a:rPr lang="it-IT" i="1" dirty="0" err="1"/>
              <a:t>Philosophy</a:t>
            </a:r>
            <a:r>
              <a:rPr lang="it-IT" dirty="0"/>
              <a:t>, </a:t>
            </a:r>
            <a:r>
              <a:rPr lang="it-IT" i="1" dirty="0"/>
              <a:t>32</a:t>
            </a:r>
            <a:r>
              <a:rPr lang="it-IT" dirty="0"/>
              <a:t>(4), 507–533.</a:t>
            </a:r>
            <a:endParaRPr lang="it-IT" dirty="0">
              <a:effectLst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1D73FDB-8180-F7A7-12A9-911CA04D59BA}"/>
              </a:ext>
            </a:extLst>
          </p:cNvPr>
          <p:cNvSpPr txBox="1"/>
          <p:nvPr/>
        </p:nvSpPr>
        <p:spPr>
          <a:xfrm>
            <a:off x="4423144" y="6143430"/>
            <a:ext cx="776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Bertolotti, T., &amp; Magnani, L. (2017). </a:t>
            </a:r>
            <a:r>
              <a:rPr lang="it-IT" dirty="0" err="1"/>
              <a:t>Theoretical</a:t>
            </a:r>
            <a:r>
              <a:rPr lang="it-IT" dirty="0"/>
              <a:t> </a:t>
            </a:r>
            <a:r>
              <a:rPr lang="it-IT" dirty="0" err="1"/>
              <a:t>considerations</a:t>
            </a:r>
            <a:r>
              <a:rPr lang="it-IT" dirty="0"/>
              <a:t> on cognitive </a:t>
            </a:r>
            <a:r>
              <a:rPr lang="it-IT" dirty="0" err="1"/>
              <a:t>niche</a:t>
            </a:r>
            <a:r>
              <a:rPr lang="it-IT" dirty="0"/>
              <a:t> </a:t>
            </a:r>
            <a:r>
              <a:rPr lang="it-IT" dirty="0" err="1"/>
              <a:t>construction</a:t>
            </a:r>
            <a:r>
              <a:rPr lang="it-IT" dirty="0"/>
              <a:t>. </a:t>
            </a:r>
            <a:r>
              <a:rPr lang="it-IT" i="1" dirty="0" err="1"/>
              <a:t>Synthese</a:t>
            </a:r>
            <a:r>
              <a:rPr lang="it-IT" dirty="0"/>
              <a:t>, </a:t>
            </a:r>
            <a:r>
              <a:rPr lang="it-IT" i="1" dirty="0"/>
              <a:t>194</a:t>
            </a:r>
            <a:r>
              <a:rPr lang="it-IT" dirty="0"/>
              <a:t>(12), 4757–4779. </a:t>
            </a:r>
            <a:endParaRPr lang="it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68751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7" grpId="0"/>
      <p:bldP spid="17" grpId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5C3BD9D-3F23-497D-9C56-C3CD8316D4C1}"/>
              </a:ext>
            </a:extLst>
          </p:cNvPr>
          <p:cNvSpPr txBox="1"/>
          <p:nvPr/>
        </p:nvSpPr>
        <p:spPr>
          <a:xfrm>
            <a:off x="572119" y="4588164"/>
            <a:ext cx="11636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Next time: </a:t>
            </a:r>
            <a:r>
              <a:rPr lang="it-IT" sz="4000" dirty="0" err="1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Embodied</a:t>
            </a:r>
            <a:r>
              <a:rPr lang="it-IT" sz="4000" dirty="0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4000" dirty="0" err="1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Bounded</a:t>
            </a:r>
            <a:r>
              <a:rPr lang="it-IT" sz="4000" dirty="0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4000" dirty="0" err="1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Rationality</a:t>
            </a:r>
            <a:endParaRPr lang="it-IT" sz="4000" dirty="0">
              <a:solidFill>
                <a:srgbClr val="2E4057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5E3532-A3ED-9E41-B780-930835DB8492}"/>
              </a:ext>
            </a:extLst>
          </p:cNvPr>
          <p:cNvSpPr/>
          <p:nvPr/>
        </p:nvSpPr>
        <p:spPr>
          <a:xfrm>
            <a:off x="509214" y="5296050"/>
            <a:ext cx="113526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indent="-457200" algn="just"/>
            <a:r>
              <a:rPr lang="it-IT" dirty="0"/>
              <a:t>Maiese, M. (2018). Can the mind be </a:t>
            </a:r>
            <a:r>
              <a:rPr lang="it-IT" dirty="0" err="1"/>
              <a:t>embodied</a:t>
            </a:r>
            <a:r>
              <a:rPr lang="it-IT" dirty="0"/>
              <a:t>, </a:t>
            </a:r>
            <a:r>
              <a:rPr lang="it-IT" dirty="0" err="1"/>
              <a:t>enactive</a:t>
            </a:r>
            <a:r>
              <a:rPr lang="it-IT" dirty="0"/>
              <a:t>, </a:t>
            </a:r>
            <a:r>
              <a:rPr lang="it-IT" dirty="0" err="1"/>
              <a:t>affective</a:t>
            </a:r>
            <a:r>
              <a:rPr lang="it-IT" dirty="0"/>
              <a:t>, and </a:t>
            </a:r>
            <a:r>
              <a:rPr lang="it-IT" dirty="0" err="1"/>
              <a:t>extended</a:t>
            </a:r>
            <a:r>
              <a:rPr lang="it-IT" dirty="0"/>
              <a:t>? </a:t>
            </a:r>
            <a:r>
              <a:rPr lang="it-IT" i="1" dirty="0" err="1"/>
              <a:t>Phenomenology</a:t>
            </a:r>
            <a:r>
              <a:rPr lang="it-IT" i="1" dirty="0"/>
              <a:t> and the Cognitive Sciences</a:t>
            </a:r>
            <a:r>
              <a:rPr lang="it-IT" dirty="0"/>
              <a:t>, </a:t>
            </a:r>
            <a:r>
              <a:rPr lang="it-IT" i="1" dirty="0"/>
              <a:t>17</a:t>
            </a:r>
            <a:r>
              <a:rPr lang="it-IT" dirty="0"/>
              <a:t>(2), 343–361. </a:t>
            </a:r>
            <a:r>
              <a:rPr lang="it-IT" dirty="0">
                <a:hlinkClick r:id="rId3"/>
              </a:rPr>
              <a:t>https://doi.org/10.1007/s11097-017-9510-6</a:t>
            </a:r>
            <a:endParaRPr lang="en-US" dirty="0">
              <a:latin typeface="Calibri" panose="020F0502020204030204" pitchFamily="34" charset="0"/>
            </a:endParaRPr>
          </a:p>
          <a:p>
            <a:pPr marL="540000" indent="-457200" algn="just"/>
            <a:r>
              <a:rPr lang="en-US" dirty="0">
                <a:latin typeface="Calibri" panose="020F0502020204030204" pitchFamily="34" charset="0"/>
              </a:rPr>
              <a:t>Wilson, M. (2002). Six views of embodied cognition. Psychonomic Bulletin &amp; Review, 9(4), 625–636. https://</a:t>
            </a:r>
            <a:r>
              <a:rPr lang="en-US" dirty="0" err="1">
                <a:latin typeface="Calibri" panose="020F0502020204030204" pitchFamily="34" charset="0"/>
              </a:rPr>
              <a:t>doi.org</a:t>
            </a:r>
            <a:r>
              <a:rPr lang="en-US" dirty="0">
                <a:latin typeface="Calibri" panose="020F0502020204030204" pitchFamily="34" charset="0"/>
              </a:rPr>
              <a:t>/10.3758/BF03196322</a:t>
            </a:r>
          </a:p>
        </p:txBody>
      </p:sp>
      <p:cxnSp>
        <p:nvCxnSpPr>
          <p:cNvPr id="3" name="Connettore diritto 4">
            <a:extLst>
              <a:ext uri="{FF2B5EF4-FFF2-40B4-BE49-F238E27FC236}">
                <a16:creationId xmlns:a16="http://schemas.microsoft.com/office/drawing/2014/main" id="{297033C8-468A-1313-90E6-1254A38C4E53}"/>
              </a:ext>
            </a:extLst>
          </p:cNvPr>
          <p:cNvCxnSpPr>
            <a:cxnSpLocks/>
          </p:cNvCxnSpPr>
          <p:nvPr/>
        </p:nvCxnSpPr>
        <p:spPr>
          <a:xfrm flipH="1">
            <a:off x="572119" y="5261548"/>
            <a:ext cx="11289701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F8FC39DE-D791-D902-6BE5-9BB0DB1FE38B}"/>
              </a:ext>
            </a:extLst>
          </p:cNvPr>
          <p:cNvCxnSpPr>
            <a:cxnSpLocks/>
          </p:cNvCxnSpPr>
          <p:nvPr/>
        </p:nvCxnSpPr>
        <p:spPr>
          <a:xfrm>
            <a:off x="11893272" y="5261548"/>
            <a:ext cx="0" cy="162204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66F3A55D-277C-8F7F-870B-82C07611F53D}"/>
              </a:ext>
            </a:extLst>
          </p:cNvPr>
          <p:cNvCxnSpPr>
            <a:cxnSpLocks/>
          </p:cNvCxnSpPr>
          <p:nvPr/>
        </p:nvCxnSpPr>
        <p:spPr>
          <a:xfrm>
            <a:off x="-19703" y="6019481"/>
            <a:ext cx="59182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4">
            <a:extLst>
              <a:ext uri="{FF2B5EF4-FFF2-40B4-BE49-F238E27FC236}">
                <a16:creationId xmlns:a16="http://schemas.microsoft.com/office/drawing/2014/main" id="{C73D997D-AB57-7E2A-CDDC-39B56C19D7D1}"/>
              </a:ext>
            </a:extLst>
          </p:cNvPr>
          <p:cNvCxnSpPr>
            <a:cxnSpLocks/>
          </p:cNvCxnSpPr>
          <p:nvPr/>
        </p:nvCxnSpPr>
        <p:spPr>
          <a:xfrm flipV="1">
            <a:off x="572119" y="5261548"/>
            <a:ext cx="0" cy="757614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9">
            <a:extLst>
              <a:ext uri="{FF2B5EF4-FFF2-40B4-BE49-F238E27FC236}">
                <a16:creationId xmlns:a16="http://schemas.microsoft.com/office/drawing/2014/main" id="{BD6967C4-C8D4-7ACC-FADD-60E8E47762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861" b="30861"/>
          <a:stretch/>
        </p:blipFill>
        <p:spPr>
          <a:xfrm>
            <a:off x="-1" y="-1"/>
            <a:ext cx="12191997" cy="466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815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436AFBE8-61E9-C262-2FD5-234937302409}"/>
              </a:ext>
            </a:extLst>
          </p:cNvPr>
          <p:cNvCxnSpPr>
            <a:cxnSpLocks/>
          </p:cNvCxnSpPr>
          <p:nvPr/>
        </p:nvCxnSpPr>
        <p:spPr>
          <a:xfrm>
            <a:off x="1900346" y="2156622"/>
            <a:ext cx="0" cy="584373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F1A57D06-9CA4-818B-1F6A-AF3644061298}"/>
              </a:ext>
            </a:extLst>
          </p:cNvPr>
          <p:cNvCxnSpPr>
            <a:cxnSpLocks/>
          </p:cNvCxnSpPr>
          <p:nvPr/>
        </p:nvCxnSpPr>
        <p:spPr>
          <a:xfrm flipH="1">
            <a:off x="1900346" y="2156622"/>
            <a:ext cx="193286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E957742-38F1-C96B-B7E1-2D4D0CE65B36}"/>
              </a:ext>
            </a:extLst>
          </p:cNvPr>
          <p:cNvSpPr txBox="1"/>
          <p:nvPr/>
        </p:nvSpPr>
        <p:spPr>
          <a:xfrm>
            <a:off x="376583" y="2885496"/>
            <a:ext cx="30475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It’s</a:t>
            </a:r>
            <a:r>
              <a:rPr lang="it-IT" sz="2800" dirty="0"/>
              <a:t> a cognitive and metacognitive </a:t>
            </a:r>
            <a:r>
              <a:rPr lang="it-IT" sz="2800" b="1" dirty="0" err="1">
                <a:solidFill>
                  <a:srgbClr val="941651"/>
                </a:solidFill>
              </a:rPr>
              <a:t>limitation</a:t>
            </a:r>
            <a:r>
              <a:rPr lang="it-IT" sz="2800" dirty="0"/>
              <a:t> of human agents</a:t>
            </a:r>
          </a:p>
        </p:txBody>
      </p:sp>
      <p:sp>
        <p:nvSpPr>
          <p:cNvPr id="6" name="TextBox 77">
            <a:extLst>
              <a:ext uri="{FF2B5EF4-FFF2-40B4-BE49-F238E27FC236}">
                <a16:creationId xmlns:a16="http://schemas.microsoft.com/office/drawing/2014/main" id="{3283DD04-433B-C1F6-8841-54ABC84159B4}"/>
              </a:ext>
            </a:extLst>
          </p:cNvPr>
          <p:cNvSpPr txBox="1"/>
          <p:nvPr/>
        </p:nvSpPr>
        <p:spPr>
          <a:xfrm>
            <a:off x="3242398" y="462620"/>
            <a:ext cx="5707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7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7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endParaRPr lang="it-IT" sz="7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4" descr="A person with a helmet on&#10;&#10;Description automatically generated">
            <a:extLst>
              <a:ext uri="{FF2B5EF4-FFF2-40B4-BE49-F238E27FC236}">
                <a16:creationId xmlns:a16="http://schemas.microsoft.com/office/drawing/2014/main" id="{14DD41BF-A3E4-5FE1-F8B6-6862590FA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1" b="16733"/>
          <a:stretch/>
        </p:blipFill>
        <p:spPr>
          <a:xfrm>
            <a:off x="3826618" y="1662948"/>
            <a:ext cx="4538765" cy="5142808"/>
          </a:xfrm>
          <a:prstGeom prst="rect">
            <a:avLst/>
          </a:prstGeom>
        </p:spPr>
      </p:pic>
      <p:cxnSp>
        <p:nvCxnSpPr>
          <p:cNvPr id="33" name="Connettore diritto 4">
            <a:extLst>
              <a:ext uri="{FF2B5EF4-FFF2-40B4-BE49-F238E27FC236}">
                <a16:creationId xmlns:a16="http://schemas.microsoft.com/office/drawing/2014/main" id="{ABB969F2-E009-F174-E1A0-BCD23C52B4C3}"/>
              </a:ext>
            </a:extLst>
          </p:cNvPr>
          <p:cNvCxnSpPr>
            <a:cxnSpLocks/>
          </p:cNvCxnSpPr>
          <p:nvPr/>
        </p:nvCxnSpPr>
        <p:spPr>
          <a:xfrm flipH="1">
            <a:off x="8365383" y="6273627"/>
            <a:ext cx="193286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5">
            <a:extLst>
              <a:ext uri="{FF2B5EF4-FFF2-40B4-BE49-F238E27FC236}">
                <a16:creationId xmlns:a16="http://schemas.microsoft.com/office/drawing/2014/main" id="{AEDDAB0C-75ED-C5EB-6BC1-20FE406F2F77}"/>
              </a:ext>
            </a:extLst>
          </p:cNvPr>
          <p:cNvSpPr txBox="1"/>
          <p:nvPr/>
        </p:nvSpPr>
        <p:spPr>
          <a:xfrm>
            <a:off x="3927654" y="2736503"/>
            <a:ext cx="4363115" cy="138499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1142C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HOW IS THE BODY INVOLVED IN RATIONAL BEHAVIOR?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35CC8FF4-263E-38C4-E0B6-B5594BE979EA}"/>
              </a:ext>
            </a:extLst>
          </p:cNvPr>
          <p:cNvCxnSpPr>
            <a:cxnSpLocks/>
          </p:cNvCxnSpPr>
          <p:nvPr/>
        </p:nvCxnSpPr>
        <p:spPr>
          <a:xfrm>
            <a:off x="10298243" y="6273627"/>
            <a:ext cx="0" cy="584373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84164534-4951-7095-AA4D-DBE216D1510E}"/>
              </a:ext>
            </a:extLst>
          </p:cNvPr>
          <p:cNvCxnSpPr>
            <a:cxnSpLocks/>
          </p:cNvCxnSpPr>
          <p:nvPr/>
        </p:nvCxnSpPr>
        <p:spPr>
          <a:xfrm>
            <a:off x="11215934" y="-4502"/>
            <a:ext cx="0" cy="1193699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diritto 4">
            <a:extLst>
              <a:ext uri="{FF2B5EF4-FFF2-40B4-BE49-F238E27FC236}">
                <a16:creationId xmlns:a16="http://schemas.microsoft.com/office/drawing/2014/main" id="{4C863F68-67C2-519B-4EB6-301E5863DE47}"/>
              </a:ext>
            </a:extLst>
          </p:cNvPr>
          <p:cNvCxnSpPr>
            <a:cxnSpLocks/>
          </p:cNvCxnSpPr>
          <p:nvPr/>
        </p:nvCxnSpPr>
        <p:spPr>
          <a:xfrm flipH="1">
            <a:off x="8949601" y="1189197"/>
            <a:ext cx="2266333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917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4043F13-BD4C-C84C-AB6E-33837C4A5B2A}"/>
              </a:ext>
            </a:extLst>
          </p:cNvPr>
          <p:cNvSpPr/>
          <p:nvPr/>
        </p:nvSpPr>
        <p:spPr>
          <a:xfrm>
            <a:off x="937404" y="2844799"/>
            <a:ext cx="9364869" cy="118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2" name="CasellaDiTesto 7">
            <a:extLst>
              <a:ext uri="{FF2B5EF4-FFF2-40B4-BE49-F238E27FC236}">
                <a16:creationId xmlns:a16="http://schemas.microsoft.com/office/drawing/2014/main" id="{1680EC50-4E30-344C-A943-0F7990FAEBC7}"/>
              </a:ext>
            </a:extLst>
          </p:cNvPr>
          <p:cNvSpPr txBox="1"/>
          <p:nvPr/>
        </p:nvSpPr>
        <p:spPr>
          <a:xfrm>
            <a:off x="2733697" y="3447369"/>
            <a:ext cx="1852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58A4B0"/>
                </a:solidFill>
                <a:latin typeface="Calibri" panose="020F0502020204030204" pitchFamily="34" charset="0"/>
                <a:ea typeface="Cooper Hewitt" pitchFamily="2" charset="77"/>
              </a:rPr>
              <a:t>The war on </a:t>
            </a:r>
            <a:r>
              <a:rPr lang="it-IT" sz="2800" dirty="0" err="1">
                <a:solidFill>
                  <a:srgbClr val="58A4B0"/>
                </a:solidFill>
                <a:latin typeface="Calibri" panose="020F0502020204030204" pitchFamily="34" charset="0"/>
                <a:ea typeface="Cooper Hewitt" pitchFamily="2" charset="77"/>
              </a:rPr>
              <a:t>rationality</a:t>
            </a:r>
            <a:endParaRPr lang="it-IT" sz="2800" dirty="0">
              <a:solidFill>
                <a:srgbClr val="58A4B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cxnSp>
        <p:nvCxnSpPr>
          <p:cNvPr id="25" name="Connettore diritto 4">
            <a:extLst>
              <a:ext uri="{FF2B5EF4-FFF2-40B4-BE49-F238E27FC236}">
                <a16:creationId xmlns:a16="http://schemas.microsoft.com/office/drawing/2014/main" id="{6EBB4F9D-218F-344F-A0A5-C8CB6BBA792B}"/>
              </a:ext>
            </a:extLst>
          </p:cNvPr>
          <p:cNvCxnSpPr>
            <a:cxnSpLocks/>
          </p:cNvCxnSpPr>
          <p:nvPr/>
        </p:nvCxnSpPr>
        <p:spPr>
          <a:xfrm>
            <a:off x="935665" y="705996"/>
            <a:ext cx="0" cy="2729521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8C1AAE38-4002-B750-17CD-2359A9327DD4}"/>
              </a:ext>
            </a:extLst>
          </p:cNvPr>
          <p:cNvCxnSpPr>
            <a:cxnSpLocks/>
          </p:cNvCxnSpPr>
          <p:nvPr/>
        </p:nvCxnSpPr>
        <p:spPr>
          <a:xfrm flipV="1">
            <a:off x="10301531" y="0"/>
            <a:ext cx="0" cy="70599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7">
            <a:extLst>
              <a:ext uri="{FF2B5EF4-FFF2-40B4-BE49-F238E27FC236}">
                <a16:creationId xmlns:a16="http://schemas.microsoft.com/office/drawing/2014/main" id="{5DF3A720-6F1D-8D36-3FB8-02CAF25FF35A}"/>
              </a:ext>
            </a:extLst>
          </p:cNvPr>
          <p:cNvSpPr txBox="1"/>
          <p:nvPr/>
        </p:nvSpPr>
        <p:spPr>
          <a:xfrm>
            <a:off x="4199107" y="2430503"/>
            <a:ext cx="2609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The </a:t>
            </a:r>
            <a:r>
              <a:rPr lang="it-IT" sz="2800" dirty="0" err="1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bounded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/</a:t>
            </a:r>
          </a:p>
          <a:p>
            <a:pPr algn="ctr"/>
            <a:r>
              <a:rPr lang="it-IT" sz="2800" dirty="0" err="1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ecological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views</a:t>
            </a:r>
            <a:endParaRPr lang="it-IT" sz="2800" dirty="0">
              <a:solidFill>
                <a:srgbClr val="92D05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64C377F7-480F-2927-25DB-B3E37F959DB2}"/>
              </a:ext>
            </a:extLst>
          </p:cNvPr>
          <p:cNvSpPr txBox="1"/>
          <p:nvPr/>
        </p:nvSpPr>
        <p:spPr>
          <a:xfrm>
            <a:off x="6625320" y="3382662"/>
            <a:ext cx="2361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The problem of </a:t>
            </a:r>
            <a:r>
              <a:rPr lang="it-IT" sz="2800" dirty="0" err="1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irrationality</a:t>
            </a:r>
            <a:endParaRPr lang="it-IT" sz="2800" dirty="0">
              <a:solidFill>
                <a:srgbClr val="FFC00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4" name="CasellaDiTesto 7">
            <a:extLst>
              <a:ext uri="{FF2B5EF4-FFF2-40B4-BE49-F238E27FC236}">
                <a16:creationId xmlns:a16="http://schemas.microsoft.com/office/drawing/2014/main" id="{36B1E8E7-09B5-C123-EA76-A59DCF47BEE1}"/>
              </a:ext>
            </a:extLst>
          </p:cNvPr>
          <p:cNvSpPr txBox="1"/>
          <p:nvPr/>
        </p:nvSpPr>
        <p:spPr>
          <a:xfrm>
            <a:off x="955253" y="2448465"/>
            <a:ext cx="1758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ea typeface="Cooper Hewitt" pitchFamily="2" charset="77"/>
              </a:rPr>
              <a:t>Ideal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ea typeface="Cooper Hewitt" pitchFamily="2" charset="77"/>
              </a:rPr>
              <a:t>rationality</a:t>
            </a:r>
            <a:endParaRPr lang="it-IT" sz="2800" dirty="0">
              <a:solidFill>
                <a:srgbClr val="0070C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5" name="CasellaDiTesto 7">
            <a:extLst>
              <a:ext uri="{FF2B5EF4-FFF2-40B4-BE49-F238E27FC236}">
                <a16:creationId xmlns:a16="http://schemas.microsoft.com/office/drawing/2014/main" id="{5EAA621E-76DB-BF0B-6447-AA1076CD001D}"/>
              </a:ext>
            </a:extLst>
          </p:cNvPr>
          <p:cNvSpPr txBox="1"/>
          <p:nvPr/>
        </p:nvSpPr>
        <p:spPr>
          <a:xfrm>
            <a:off x="8803525" y="2441590"/>
            <a:ext cx="2691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The </a:t>
            </a:r>
            <a:r>
              <a:rPr lang="it-IT" sz="2800" dirty="0" err="1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rationality</a:t>
            </a:r>
            <a:r>
              <a:rPr lang="it-IT" sz="2800" dirty="0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 of self-</a:t>
            </a:r>
            <a:r>
              <a:rPr lang="it-IT" sz="2800" dirty="0" err="1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deception</a:t>
            </a:r>
            <a:endParaRPr lang="it-IT" sz="2800" dirty="0">
              <a:solidFill>
                <a:srgbClr val="FF930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D7FBC326-3904-EE78-67AE-209C90CADD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12" r="26912"/>
          <a:stretch/>
        </p:blipFill>
        <p:spPr>
          <a:xfrm>
            <a:off x="935665" y="3452368"/>
            <a:ext cx="1798032" cy="2935627"/>
          </a:xfrm>
          <a:prstGeom prst="rect">
            <a:avLst/>
          </a:prstGeom>
        </p:spPr>
      </p:pic>
      <p:pic>
        <p:nvPicPr>
          <p:cNvPr id="16" name="Immagine 15" descr="Immagine che contiene persona, uomo, vestiti, camicia&#10;&#10;Descrizione generata automaticamente">
            <a:extLst>
              <a:ext uri="{FF2B5EF4-FFF2-40B4-BE49-F238E27FC236}">
                <a16:creationId xmlns:a16="http://schemas.microsoft.com/office/drawing/2014/main" id="{7AB4D6CC-896B-B9D7-79A1-1CF8582460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44" r="25097"/>
          <a:stretch/>
        </p:blipFill>
        <p:spPr>
          <a:xfrm>
            <a:off x="2713503" y="1638197"/>
            <a:ext cx="1593871" cy="1764376"/>
          </a:xfrm>
          <a:prstGeom prst="rect">
            <a:avLst/>
          </a:prstGeom>
        </p:spPr>
      </p:pic>
      <p:pic>
        <p:nvPicPr>
          <p:cNvPr id="17" name="Immagine 16" descr="Immagine che contiene schizzo, arte, illustrazione, primate&#10;&#10;Descrizione generata automaticamente">
            <a:extLst>
              <a:ext uri="{FF2B5EF4-FFF2-40B4-BE49-F238E27FC236}">
                <a16:creationId xmlns:a16="http://schemas.microsoft.com/office/drawing/2014/main" id="{3B23AF7B-3140-B42A-6670-8024F0EEA4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24" t="6399" r="7516" b="2606"/>
          <a:stretch/>
        </p:blipFill>
        <p:spPr>
          <a:xfrm>
            <a:off x="4562584" y="3445680"/>
            <a:ext cx="2082323" cy="274798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36E5FCC-190E-E416-AB22-B5195BFF03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133" r="12133"/>
          <a:stretch/>
        </p:blipFill>
        <p:spPr>
          <a:xfrm>
            <a:off x="6773880" y="684167"/>
            <a:ext cx="2064855" cy="2726464"/>
          </a:xfrm>
          <a:prstGeom prst="rect">
            <a:avLst/>
          </a:prstGeom>
        </p:spPr>
      </p:pic>
      <p:cxnSp>
        <p:nvCxnSpPr>
          <p:cNvPr id="19" name="Connettore diritto 4">
            <a:extLst>
              <a:ext uri="{FF2B5EF4-FFF2-40B4-BE49-F238E27FC236}">
                <a16:creationId xmlns:a16="http://schemas.microsoft.com/office/drawing/2014/main" id="{83E9FF77-8655-E927-8D42-C0FF80C8E445}"/>
              </a:ext>
            </a:extLst>
          </p:cNvPr>
          <p:cNvCxnSpPr>
            <a:cxnSpLocks/>
          </p:cNvCxnSpPr>
          <p:nvPr/>
        </p:nvCxnSpPr>
        <p:spPr>
          <a:xfrm>
            <a:off x="935665" y="705996"/>
            <a:ext cx="9362578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4" descr="A person with a helmet on&#10;&#10;Description automatically generated">
            <a:extLst>
              <a:ext uri="{FF2B5EF4-FFF2-40B4-BE49-F238E27FC236}">
                <a16:creationId xmlns:a16="http://schemas.microsoft.com/office/drawing/2014/main" id="{19832533-21E1-3CC6-D655-2B18315831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05" t="2391" r="5434" b="16733"/>
          <a:stretch/>
        </p:blipFill>
        <p:spPr>
          <a:xfrm>
            <a:off x="8927801" y="3430302"/>
            <a:ext cx="2567475" cy="3299831"/>
          </a:xfrm>
          <a:prstGeom prst="rect">
            <a:avLst/>
          </a:prstGeom>
        </p:spPr>
      </p:pic>
      <p:cxnSp>
        <p:nvCxnSpPr>
          <p:cNvPr id="23" name="Connettore diritto 4">
            <a:extLst>
              <a:ext uri="{FF2B5EF4-FFF2-40B4-BE49-F238E27FC236}">
                <a16:creationId xmlns:a16="http://schemas.microsoft.com/office/drawing/2014/main" id="{D5A892E8-4721-87AF-F340-62CD40A091F3}"/>
              </a:ext>
            </a:extLst>
          </p:cNvPr>
          <p:cNvCxnSpPr>
            <a:cxnSpLocks/>
          </p:cNvCxnSpPr>
          <p:nvPr/>
        </p:nvCxnSpPr>
        <p:spPr>
          <a:xfrm flipV="1">
            <a:off x="935665" y="3410631"/>
            <a:ext cx="10559611" cy="2014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4">
            <a:extLst>
              <a:ext uri="{FF2B5EF4-FFF2-40B4-BE49-F238E27FC236}">
                <a16:creationId xmlns:a16="http://schemas.microsoft.com/office/drawing/2014/main" id="{43FCAD92-B22A-D30A-E97C-0F85DF42F58A}"/>
              </a:ext>
            </a:extLst>
          </p:cNvPr>
          <p:cNvCxnSpPr>
            <a:cxnSpLocks/>
          </p:cNvCxnSpPr>
          <p:nvPr/>
        </p:nvCxnSpPr>
        <p:spPr>
          <a:xfrm>
            <a:off x="11495276" y="3410631"/>
            <a:ext cx="69672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794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47E51474-4AEB-C3AB-9E3F-73278A5604D5}"/>
              </a:ext>
            </a:extLst>
          </p:cNvPr>
          <p:cNvCxnSpPr>
            <a:cxnSpLocks/>
          </p:cNvCxnSpPr>
          <p:nvPr/>
        </p:nvCxnSpPr>
        <p:spPr>
          <a:xfrm>
            <a:off x="672426" y="1606541"/>
            <a:ext cx="0" cy="180409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9EF7939D-7BAC-05BF-EF54-BC09D3EFBAEB}"/>
              </a:ext>
            </a:extLst>
          </p:cNvPr>
          <p:cNvCxnSpPr>
            <a:cxnSpLocks/>
          </p:cNvCxnSpPr>
          <p:nvPr/>
        </p:nvCxnSpPr>
        <p:spPr>
          <a:xfrm>
            <a:off x="672426" y="1606541"/>
            <a:ext cx="768447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5028B696-82E8-AABD-C63E-D40FDD14B2CE}"/>
              </a:ext>
            </a:extLst>
          </p:cNvPr>
          <p:cNvCxnSpPr>
            <a:cxnSpLocks/>
          </p:cNvCxnSpPr>
          <p:nvPr/>
        </p:nvCxnSpPr>
        <p:spPr>
          <a:xfrm>
            <a:off x="4031671" y="1606541"/>
            <a:ext cx="198120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EF27A59E-DA04-36C6-388C-C13A97C92F9F}"/>
              </a:ext>
            </a:extLst>
          </p:cNvPr>
          <p:cNvCxnSpPr>
            <a:cxnSpLocks/>
          </p:cNvCxnSpPr>
          <p:nvPr/>
        </p:nvCxnSpPr>
        <p:spPr>
          <a:xfrm>
            <a:off x="4031671" y="2008322"/>
            <a:ext cx="198120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4">
            <a:extLst>
              <a:ext uri="{FF2B5EF4-FFF2-40B4-BE49-F238E27FC236}">
                <a16:creationId xmlns:a16="http://schemas.microsoft.com/office/drawing/2014/main" id="{20ED1CE4-E700-706E-5974-ACFACA5DD9AC}"/>
              </a:ext>
            </a:extLst>
          </p:cNvPr>
          <p:cNvCxnSpPr>
            <a:cxnSpLocks/>
          </p:cNvCxnSpPr>
          <p:nvPr/>
        </p:nvCxnSpPr>
        <p:spPr>
          <a:xfrm>
            <a:off x="5721925" y="1308375"/>
            <a:ext cx="484910" cy="492847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4">
            <a:extLst>
              <a:ext uri="{FF2B5EF4-FFF2-40B4-BE49-F238E27FC236}">
                <a16:creationId xmlns:a16="http://schemas.microsoft.com/office/drawing/2014/main" id="{3A7E03FC-D566-8C97-AC46-EA2081062DED}"/>
              </a:ext>
            </a:extLst>
          </p:cNvPr>
          <p:cNvCxnSpPr>
            <a:cxnSpLocks/>
          </p:cNvCxnSpPr>
          <p:nvPr/>
        </p:nvCxnSpPr>
        <p:spPr>
          <a:xfrm flipV="1">
            <a:off x="5721925" y="1801222"/>
            <a:ext cx="484910" cy="492847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3" descr="A picture containing indoor, man, sitting, woman&#10;&#10;Description automatically generated">
            <a:extLst>
              <a:ext uri="{FF2B5EF4-FFF2-40B4-BE49-F238E27FC236}">
                <a16:creationId xmlns:a16="http://schemas.microsoft.com/office/drawing/2014/main" id="{E00259A0-BC7D-74DD-22D2-643E0E34F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74" y="102421"/>
            <a:ext cx="2618027" cy="3326575"/>
          </a:xfrm>
          <a:prstGeom prst="rect">
            <a:avLst/>
          </a:prstGeom>
        </p:spPr>
      </p:pic>
      <p:cxnSp>
        <p:nvCxnSpPr>
          <p:cNvPr id="25" name="Connettore diritto 4">
            <a:extLst>
              <a:ext uri="{FF2B5EF4-FFF2-40B4-BE49-F238E27FC236}">
                <a16:creationId xmlns:a16="http://schemas.microsoft.com/office/drawing/2014/main" id="{B0807A4E-C0CD-B719-7CC5-BDE948B59B00}"/>
              </a:ext>
            </a:extLst>
          </p:cNvPr>
          <p:cNvCxnSpPr>
            <a:cxnSpLocks/>
          </p:cNvCxnSpPr>
          <p:nvPr/>
        </p:nvCxnSpPr>
        <p:spPr>
          <a:xfrm>
            <a:off x="-21559" y="3410631"/>
            <a:ext cx="69672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7">
            <a:extLst>
              <a:ext uri="{FF2B5EF4-FFF2-40B4-BE49-F238E27FC236}">
                <a16:creationId xmlns:a16="http://schemas.microsoft.com/office/drawing/2014/main" id="{CD74D986-C43C-53FE-8141-37E5251CF126}"/>
              </a:ext>
            </a:extLst>
          </p:cNvPr>
          <p:cNvSpPr txBox="1"/>
          <p:nvPr/>
        </p:nvSpPr>
        <p:spPr>
          <a:xfrm>
            <a:off x="6206835" y="293255"/>
            <a:ext cx="3694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931652"/>
                </a:solidFill>
                <a:latin typeface="Calibri" panose="020F0502020204030204" pitchFamily="34" charset="0"/>
                <a:ea typeface="Cooper Hewitt" pitchFamily="2" charset="77"/>
              </a:rPr>
              <a:t>cognitive science</a:t>
            </a:r>
          </a:p>
        </p:txBody>
      </p:sp>
      <p:cxnSp>
        <p:nvCxnSpPr>
          <p:cNvPr id="40" name="Connettore diritto 4">
            <a:extLst>
              <a:ext uri="{FF2B5EF4-FFF2-40B4-BE49-F238E27FC236}">
                <a16:creationId xmlns:a16="http://schemas.microsoft.com/office/drawing/2014/main" id="{ACBB6B24-27F5-FCFE-8A70-CAD769717B12}"/>
              </a:ext>
            </a:extLst>
          </p:cNvPr>
          <p:cNvCxnSpPr>
            <a:cxnSpLocks/>
          </p:cNvCxnSpPr>
          <p:nvPr/>
        </p:nvCxnSpPr>
        <p:spPr>
          <a:xfrm flipV="1">
            <a:off x="5461401" y="2347926"/>
            <a:ext cx="1279405" cy="897678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diritto 4">
            <a:extLst>
              <a:ext uri="{FF2B5EF4-FFF2-40B4-BE49-F238E27FC236}">
                <a16:creationId xmlns:a16="http://schemas.microsoft.com/office/drawing/2014/main" id="{8F729F71-D12E-0FC9-700B-96AC20DD8EE2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7856496" y="2479729"/>
            <a:ext cx="0" cy="990333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">
            <a:extLst>
              <a:ext uri="{FF2B5EF4-FFF2-40B4-BE49-F238E27FC236}">
                <a16:creationId xmlns:a16="http://schemas.microsoft.com/office/drawing/2014/main" id="{5977C257-6054-4CA6-AE24-386B350BE606}"/>
              </a:ext>
            </a:extLst>
          </p:cNvPr>
          <p:cNvCxnSpPr>
            <a:cxnSpLocks/>
          </p:cNvCxnSpPr>
          <p:nvPr/>
        </p:nvCxnSpPr>
        <p:spPr>
          <a:xfrm flipH="1" flipV="1">
            <a:off x="9351121" y="2347926"/>
            <a:ext cx="649274" cy="411041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20">
            <a:extLst>
              <a:ext uri="{FF2B5EF4-FFF2-40B4-BE49-F238E27FC236}">
                <a16:creationId xmlns:a16="http://schemas.microsoft.com/office/drawing/2014/main" id="{F4C70EDA-98D4-403C-891B-ED983E3FBAD7}"/>
              </a:ext>
            </a:extLst>
          </p:cNvPr>
          <p:cNvGrpSpPr/>
          <p:nvPr/>
        </p:nvGrpSpPr>
        <p:grpSpPr>
          <a:xfrm>
            <a:off x="6452001" y="942326"/>
            <a:ext cx="3260230" cy="1646764"/>
            <a:chOff x="5252971" y="5013133"/>
            <a:chExt cx="3260230" cy="1646764"/>
          </a:xfrm>
        </p:grpSpPr>
        <p:pic>
          <p:nvPicPr>
            <p:cNvPr id="49" name="Picture 13">
              <a:extLst>
                <a:ext uri="{FF2B5EF4-FFF2-40B4-BE49-F238E27FC236}">
                  <a16:creationId xmlns:a16="http://schemas.microsoft.com/office/drawing/2014/main" id="{E6E22243-3B78-35ED-F6CA-570E1310A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12" t="-1942" r="-1512" b="18438"/>
            <a:stretch/>
          </p:blipFill>
          <p:spPr>
            <a:xfrm>
              <a:off x="5252971" y="5013133"/>
              <a:ext cx="1972081" cy="1646763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  <a:ln>
              <a:solidFill>
                <a:schemeClr val="tx1"/>
              </a:solidFill>
            </a:ln>
          </p:spPr>
        </p:pic>
        <p:pic>
          <p:nvPicPr>
            <p:cNvPr id="50" name="Picture 10">
              <a:extLst>
                <a:ext uri="{FF2B5EF4-FFF2-40B4-BE49-F238E27FC236}">
                  <a16:creationId xmlns:a16="http://schemas.microsoft.com/office/drawing/2014/main" id="{8A1BAA88-9FB6-EA70-F44B-2D2219468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5975" t="-7418" r="-5975" b="13196"/>
            <a:stretch/>
          </p:blipFill>
          <p:spPr>
            <a:xfrm>
              <a:off x="6505819" y="5013133"/>
              <a:ext cx="2007382" cy="1646764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DD780AA5-ED4B-4BFB-CC4C-0408686E2071}"/>
              </a:ext>
            </a:extLst>
          </p:cNvPr>
          <p:cNvGrpSpPr/>
          <p:nvPr/>
        </p:nvGrpSpPr>
        <p:grpSpPr>
          <a:xfrm>
            <a:off x="3762333" y="2958908"/>
            <a:ext cx="2691751" cy="3387653"/>
            <a:chOff x="3762333" y="2958908"/>
            <a:chExt cx="2691751" cy="3387653"/>
          </a:xfrm>
        </p:grpSpPr>
        <p:pic>
          <p:nvPicPr>
            <p:cNvPr id="51" name="Picture 9">
              <a:extLst>
                <a:ext uri="{FF2B5EF4-FFF2-40B4-BE49-F238E27FC236}">
                  <a16:creationId xmlns:a16="http://schemas.microsoft.com/office/drawing/2014/main" id="{8F4212F0-42AF-EBF5-3085-47FFAAAAF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275" t="5278" r="16471" b="29053"/>
            <a:stretch/>
          </p:blipFill>
          <p:spPr>
            <a:xfrm>
              <a:off x="4398773" y="2958908"/>
              <a:ext cx="1697227" cy="2590717"/>
            </a:xfrm>
            <a:prstGeom prst="rect">
              <a:avLst/>
            </a:prstGeom>
          </p:spPr>
        </p:pic>
        <p:sp>
          <p:nvSpPr>
            <p:cNvPr id="53" name="CasellaDiTesto 7">
              <a:extLst>
                <a:ext uri="{FF2B5EF4-FFF2-40B4-BE49-F238E27FC236}">
                  <a16:creationId xmlns:a16="http://schemas.microsoft.com/office/drawing/2014/main" id="{A169E289-9859-531E-F040-BDB5745EB22E}"/>
                </a:ext>
              </a:extLst>
            </p:cNvPr>
            <p:cNvSpPr txBox="1"/>
            <p:nvPr/>
          </p:nvSpPr>
          <p:spPr>
            <a:xfrm>
              <a:off x="3762333" y="5392454"/>
              <a:ext cx="26917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dirty="0" err="1">
                  <a:solidFill>
                    <a:srgbClr val="FF9300"/>
                  </a:solidFill>
                  <a:latin typeface="Calibri" panose="020F0502020204030204" pitchFamily="34" charset="0"/>
                  <a:ea typeface="Cooper Hewitt" pitchFamily="2" charset="77"/>
                </a:rPr>
                <a:t>artificial</a:t>
              </a:r>
              <a:r>
                <a:rPr lang="it-IT" sz="2800" dirty="0">
                  <a:solidFill>
                    <a:srgbClr val="FF9300"/>
                  </a:solidFill>
                  <a:latin typeface="Calibri" panose="020F0502020204030204" pitchFamily="34" charset="0"/>
                  <a:ea typeface="Cooper Hewitt" pitchFamily="2" charset="77"/>
                </a:rPr>
                <a:t> intelligence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8D4BA726-DE3D-3768-9926-A6B795726525}"/>
              </a:ext>
            </a:extLst>
          </p:cNvPr>
          <p:cNvGrpSpPr/>
          <p:nvPr/>
        </p:nvGrpSpPr>
        <p:grpSpPr>
          <a:xfrm>
            <a:off x="6510619" y="3470062"/>
            <a:ext cx="2691751" cy="3221922"/>
            <a:chOff x="6510619" y="3470062"/>
            <a:chExt cx="2691751" cy="3221922"/>
          </a:xfrm>
        </p:grpSpPr>
        <p:pic>
          <p:nvPicPr>
            <p:cNvPr id="34" name="Picture 7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F9CF2797-B202-12C3-80B1-7A64AB614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083" b="7055"/>
            <a:stretch/>
          </p:blipFill>
          <p:spPr>
            <a:xfrm>
              <a:off x="6812169" y="3470062"/>
              <a:ext cx="2088653" cy="2267815"/>
            </a:xfrm>
            <a:prstGeom prst="rect">
              <a:avLst/>
            </a:prstGeom>
          </p:spPr>
        </p:pic>
        <p:sp>
          <p:nvSpPr>
            <p:cNvPr id="54" name="CasellaDiTesto 7">
              <a:extLst>
                <a:ext uri="{FF2B5EF4-FFF2-40B4-BE49-F238E27FC236}">
                  <a16:creationId xmlns:a16="http://schemas.microsoft.com/office/drawing/2014/main" id="{897A9ABC-9F52-01A3-E546-436F8C852716}"/>
                </a:ext>
              </a:extLst>
            </p:cNvPr>
            <p:cNvSpPr txBox="1"/>
            <p:nvPr/>
          </p:nvSpPr>
          <p:spPr>
            <a:xfrm>
              <a:off x="6510619" y="5737877"/>
              <a:ext cx="26917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dirty="0">
                  <a:solidFill>
                    <a:srgbClr val="FFC000"/>
                  </a:solidFill>
                  <a:latin typeface="Calibri" panose="020F0502020204030204" pitchFamily="34" charset="0"/>
                  <a:ea typeface="Cooper Hewitt" pitchFamily="2" charset="77"/>
                </a:rPr>
                <a:t>cognitive </a:t>
              </a:r>
              <a:r>
                <a:rPr lang="it-IT" sz="2800" dirty="0" err="1">
                  <a:solidFill>
                    <a:srgbClr val="FFC000"/>
                  </a:solidFill>
                  <a:latin typeface="Calibri" panose="020F0502020204030204" pitchFamily="34" charset="0"/>
                  <a:ea typeface="Cooper Hewitt" pitchFamily="2" charset="77"/>
                </a:rPr>
                <a:t>psychology</a:t>
              </a:r>
              <a:endPara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endParaRP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DA5B4D-3A41-F330-BE92-69A2DF6C94F6}"/>
              </a:ext>
            </a:extLst>
          </p:cNvPr>
          <p:cNvGrpSpPr/>
          <p:nvPr/>
        </p:nvGrpSpPr>
        <p:grpSpPr>
          <a:xfrm>
            <a:off x="9829456" y="2589088"/>
            <a:ext cx="1972082" cy="3861040"/>
            <a:chOff x="9829456" y="2589088"/>
            <a:chExt cx="1972082" cy="3861040"/>
          </a:xfrm>
        </p:grpSpPr>
        <p:pic>
          <p:nvPicPr>
            <p:cNvPr id="47" name="Immagine 46" descr="Immagine che contiene testo, schizzo, Viso umano, libro&#10;&#10;Descrizione generata automaticamente">
              <a:extLst>
                <a:ext uri="{FF2B5EF4-FFF2-40B4-BE49-F238E27FC236}">
                  <a16:creationId xmlns:a16="http://schemas.microsoft.com/office/drawing/2014/main" id="{1C76359F-7622-EFD1-4833-EA23AECE4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251"/>
            <a:stretch/>
          </p:blipFill>
          <p:spPr>
            <a:xfrm>
              <a:off x="9829456" y="2589088"/>
              <a:ext cx="1972081" cy="2906933"/>
            </a:xfrm>
            <a:prstGeom prst="rect">
              <a:avLst/>
            </a:prstGeom>
          </p:spPr>
        </p:pic>
        <p:sp>
          <p:nvSpPr>
            <p:cNvPr id="57" name="CasellaDiTesto 7">
              <a:extLst>
                <a:ext uri="{FF2B5EF4-FFF2-40B4-BE49-F238E27FC236}">
                  <a16:creationId xmlns:a16="http://schemas.microsoft.com/office/drawing/2014/main" id="{E7028882-FBC8-7868-5F41-2ADBBA45CE5E}"/>
                </a:ext>
              </a:extLst>
            </p:cNvPr>
            <p:cNvSpPr txBox="1"/>
            <p:nvPr/>
          </p:nvSpPr>
          <p:spPr>
            <a:xfrm>
              <a:off x="9829456" y="5496021"/>
              <a:ext cx="19720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dirty="0" err="1">
                  <a:solidFill>
                    <a:srgbClr val="FF6F6E"/>
                  </a:solidFill>
                  <a:latin typeface="Calibri" panose="020F0502020204030204" pitchFamily="34" charset="0"/>
                  <a:ea typeface="Cooper Hewitt" pitchFamily="2" charset="77"/>
                </a:rPr>
                <a:t>philosophy</a:t>
              </a:r>
              <a:r>
                <a:rPr lang="it-IT" sz="2800" dirty="0">
                  <a:solidFill>
                    <a:srgbClr val="FF6F6E"/>
                  </a:solidFill>
                  <a:latin typeface="Calibri" panose="020F0502020204030204" pitchFamily="34" charset="0"/>
                  <a:ea typeface="Cooper Hewitt" pitchFamily="2" charset="77"/>
                </a:rPr>
                <a:t> of mind</a:t>
              </a:r>
            </a:p>
          </p:txBody>
        </p:sp>
      </p:grpSp>
      <p:sp>
        <p:nvSpPr>
          <p:cNvPr id="58" name="CasellaDiTesto 7">
            <a:extLst>
              <a:ext uri="{FF2B5EF4-FFF2-40B4-BE49-F238E27FC236}">
                <a16:creationId xmlns:a16="http://schemas.microsoft.com/office/drawing/2014/main" id="{BBA3A02E-327F-7DDB-AEE4-567E1CB1B567}"/>
              </a:ext>
            </a:extLst>
          </p:cNvPr>
          <p:cNvSpPr txBox="1"/>
          <p:nvPr/>
        </p:nvSpPr>
        <p:spPr>
          <a:xfrm>
            <a:off x="901523" y="3428996"/>
            <a:ext cx="2691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highlight>
                  <a:srgbClr val="941651"/>
                </a:highlight>
                <a:latin typeface="Calibri" panose="020F0502020204030204" pitchFamily="34" charset="0"/>
                <a:ea typeface="Cooper Hewitt" pitchFamily="2" charset="77"/>
              </a:rPr>
              <a:t>PROBLEMS</a:t>
            </a:r>
          </a:p>
        </p:txBody>
      </p:sp>
      <p:sp>
        <p:nvSpPr>
          <p:cNvPr id="59" name="CasellaDiTesto 7">
            <a:extLst>
              <a:ext uri="{FF2B5EF4-FFF2-40B4-BE49-F238E27FC236}">
                <a16:creationId xmlns:a16="http://schemas.microsoft.com/office/drawing/2014/main" id="{FEE68721-69F8-2F78-A69F-4C2EE41F8077}"/>
              </a:ext>
            </a:extLst>
          </p:cNvPr>
          <p:cNvSpPr txBox="1"/>
          <p:nvPr/>
        </p:nvSpPr>
        <p:spPr>
          <a:xfrm>
            <a:off x="901523" y="3966900"/>
            <a:ext cx="34972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human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as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radically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different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 from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animal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endParaRPr lang="it-IT" sz="2200" dirty="0">
              <a:solidFill>
                <a:srgbClr val="941651"/>
              </a:solidFill>
              <a:latin typeface="Calibri" panose="020F0502020204030204" pitchFamily="34" charset="0"/>
              <a:ea typeface="Cooper Hewitt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ontogenetic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continuity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metaphorical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 thinking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perceptual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  <a:ea typeface="Cooper Hewitt" pitchFamily="2" charset="77"/>
              </a:rPr>
              <a:t>exploration</a:t>
            </a:r>
            <a:endParaRPr lang="it-IT" sz="2200" dirty="0">
              <a:solidFill>
                <a:srgbClr val="941651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cxnSp>
        <p:nvCxnSpPr>
          <p:cNvPr id="60" name="Connettore diritto 4">
            <a:extLst>
              <a:ext uri="{FF2B5EF4-FFF2-40B4-BE49-F238E27FC236}">
                <a16:creationId xmlns:a16="http://schemas.microsoft.com/office/drawing/2014/main" id="{7960B1E8-98E2-283E-B635-E3F14F45CB35}"/>
              </a:ext>
            </a:extLst>
          </p:cNvPr>
          <p:cNvCxnSpPr>
            <a:cxnSpLocks/>
          </p:cNvCxnSpPr>
          <p:nvPr/>
        </p:nvCxnSpPr>
        <p:spPr>
          <a:xfrm>
            <a:off x="9712231" y="1583177"/>
            <a:ext cx="2089306" cy="23364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diritto 4">
            <a:extLst>
              <a:ext uri="{FF2B5EF4-FFF2-40B4-BE49-F238E27FC236}">
                <a16:creationId xmlns:a16="http://schemas.microsoft.com/office/drawing/2014/main" id="{07D3A7AF-D313-F1E4-3611-2443C6070DAC}"/>
              </a:ext>
            </a:extLst>
          </p:cNvPr>
          <p:cNvCxnSpPr>
            <a:cxnSpLocks/>
          </p:cNvCxnSpPr>
          <p:nvPr/>
        </p:nvCxnSpPr>
        <p:spPr>
          <a:xfrm flipV="1">
            <a:off x="11801537" y="0"/>
            <a:ext cx="0" cy="1583177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91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8" grpId="0"/>
      <p:bldP spid="59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619F1224-EA96-E85C-B32B-CD90410CB650}"/>
              </a:ext>
            </a:extLst>
          </p:cNvPr>
          <p:cNvCxnSpPr>
            <a:cxnSpLocks/>
          </p:cNvCxnSpPr>
          <p:nvPr/>
        </p:nvCxnSpPr>
        <p:spPr>
          <a:xfrm flipV="1">
            <a:off x="11801537" y="6289725"/>
            <a:ext cx="0" cy="578373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FEAE0354-BEF1-20BB-EA7F-8AEBF3A71246}"/>
              </a:ext>
            </a:extLst>
          </p:cNvPr>
          <p:cNvCxnSpPr>
            <a:cxnSpLocks/>
          </p:cNvCxnSpPr>
          <p:nvPr/>
        </p:nvCxnSpPr>
        <p:spPr>
          <a:xfrm>
            <a:off x="9441050" y="6289725"/>
            <a:ext cx="2360487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7">
            <a:extLst>
              <a:ext uri="{FF2B5EF4-FFF2-40B4-BE49-F238E27FC236}">
                <a16:creationId xmlns:a16="http://schemas.microsoft.com/office/drawing/2014/main" id="{0D549CDE-E0AD-8525-59B2-66CFBF765797}"/>
              </a:ext>
            </a:extLst>
          </p:cNvPr>
          <p:cNvSpPr txBox="1"/>
          <p:nvPr/>
        </p:nvSpPr>
        <p:spPr>
          <a:xfrm>
            <a:off x="211358" y="267694"/>
            <a:ext cx="252992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200" dirty="0">
                <a:solidFill>
                  <a:srgbClr val="6FA03E"/>
                </a:solidFill>
                <a:latin typeface="Calibri" panose="020F0502020204030204" pitchFamily="34" charset="0"/>
                <a:ea typeface="Cooper Hewitt" pitchFamily="2" charset="77"/>
              </a:rPr>
              <a:t>Abstract concepts are </a:t>
            </a:r>
            <a:r>
              <a:rPr lang="it-IT" sz="2200" dirty="0" err="1">
                <a:solidFill>
                  <a:srgbClr val="6FA03E"/>
                </a:solidFill>
                <a:latin typeface="Calibri" panose="020F0502020204030204" pitchFamily="34" charset="0"/>
                <a:ea typeface="Cooper Hewitt" pitchFamily="2" charset="77"/>
              </a:rPr>
              <a:t>based</a:t>
            </a:r>
            <a:r>
              <a:rPr lang="it-IT" sz="2200" dirty="0">
                <a:solidFill>
                  <a:srgbClr val="6FA03E"/>
                </a:solidFill>
                <a:latin typeface="Calibri" panose="020F0502020204030204" pitchFamily="34" charset="0"/>
                <a:ea typeface="Cooper Hewitt" pitchFamily="2" charset="77"/>
              </a:rPr>
              <a:t> on </a:t>
            </a:r>
            <a:r>
              <a:rPr lang="it-IT" sz="2200" dirty="0" err="1">
                <a:solidFill>
                  <a:srgbClr val="6FA03E"/>
                </a:solidFill>
                <a:latin typeface="Calibri" panose="020F0502020204030204" pitchFamily="34" charset="0"/>
                <a:ea typeface="Cooper Hewitt" pitchFamily="2" charset="77"/>
              </a:rPr>
              <a:t>metaphors</a:t>
            </a:r>
            <a:r>
              <a:rPr lang="it-IT" sz="2200" dirty="0">
                <a:solidFill>
                  <a:srgbClr val="6FA03E"/>
                </a:solidFill>
                <a:latin typeface="Calibri" panose="020F0502020204030204" pitchFamily="34" charset="0"/>
                <a:ea typeface="Cooper Hewitt" pitchFamily="2" charset="77"/>
              </a:rPr>
              <a:t> for </a:t>
            </a:r>
            <a:r>
              <a:rPr lang="it-IT" sz="2200" dirty="0" err="1">
                <a:solidFill>
                  <a:srgbClr val="6FA03E"/>
                </a:solidFill>
                <a:latin typeface="Calibri" panose="020F0502020204030204" pitchFamily="34" charset="0"/>
                <a:ea typeface="Cooper Hewitt" pitchFamily="2" charset="77"/>
              </a:rPr>
              <a:t>bodily</a:t>
            </a:r>
            <a:r>
              <a:rPr lang="it-IT" sz="2200" dirty="0">
                <a:solidFill>
                  <a:srgbClr val="6FA03E"/>
                </a:solidFill>
                <a:latin typeface="Calibri" panose="020F0502020204030204" pitchFamily="34" charset="0"/>
                <a:ea typeface="Cooper Hewitt" pitchFamily="2" charset="77"/>
              </a:rPr>
              <a:t> and </a:t>
            </a:r>
            <a:r>
              <a:rPr lang="it-IT" sz="2200" dirty="0" err="1">
                <a:solidFill>
                  <a:srgbClr val="6FA03E"/>
                </a:solidFill>
                <a:latin typeface="Calibri" panose="020F0502020204030204" pitchFamily="34" charset="0"/>
                <a:ea typeface="Cooper Hewitt" pitchFamily="2" charset="77"/>
              </a:rPr>
              <a:t>physical</a:t>
            </a:r>
            <a:r>
              <a:rPr lang="it-IT" sz="2200" dirty="0">
                <a:solidFill>
                  <a:srgbClr val="6FA03E"/>
                </a:solidFill>
                <a:latin typeface="Calibri" panose="020F0502020204030204" pitchFamily="34" charset="0"/>
                <a:ea typeface="Cooper Hewitt" pitchFamily="2" charset="77"/>
              </a:rPr>
              <a:t> concepts </a:t>
            </a:r>
          </a:p>
        </p:txBody>
      </p:sp>
      <p:sp>
        <p:nvSpPr>
          <p:cNvPr id="48" name="CasellaDiTesto 7">
            <a:extLst>
              <a:ext uri="{FF2B5EF4-FFF2-40B4-BE49-F238E27FC236}">
                <a16:creationId xmlns:a16="http://schemas.microsoft.com/office/drawing/2014/main" id="{CCEE9DDC-9024-2441-BF14-F4F140A6EFE6}"/>
              </a:ext>
            </a:extLst>
          </p:cNvPr>
          <p:cNvSpPr txBox="1"/>
          <p:nvPr/>
        </p:nvSpPr>
        <p:spPr>
          <a:xfrm>
            <a:off x="6597786" y="2344978"/>
            <a:ext cx="32220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2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The </a:t>
            </a:r>
            <a:r>
              <a:rPr lang="it-IT" sz="2200" dirty="0" err="1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affordance</a:t>
            </a:r>
            <a:r>
              <a:rPr lang="it-IT" sz="22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 theory of </a:t>
            </a:r>
            <a:r>
              <a:rPr lang="it-IT" sz="2200" dirty="0" err="1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perception</a:t>
            </a:r>
            <a:r>
              <a:rPr lang="it-IT" sz="22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, </a:t>
            </a:r>
            <a:r>
              <a:rPr lang="it-IT" sz="2200" dirty="0" err="1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which</a:t>
            </a:r>
            <a:r>
              <a:rPr lang="it-IT" sz="22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200" dirty="0" err="1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claims</a:t>
            </a:r>
            <a:r>
              <a:rPr lang="it-IT" sz="22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200" dirty="0" err="1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that</a:t>
            </a:r>
            <a:r>
              <a:rPr lang="it-IT" sz="22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200" dirty="0" err="1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it</a:t>
            </a:r>
            <a:r>
              <a:rPr lang="it-IT" sz="22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200" dirty="0" err="1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2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 action-</a:t>
            </a:r>
            <a:r>
              <a:rPr lang="it-IT" sz="2200" dirty="0" err="1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oriented</a:t>
            </a:r>
            <a:endParaRPr lang="it-IT" sz="2200" dirty="0">
              <a:solidFill>
                <a:srgbClr val="57A4B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46" name="CasellaDiTesto 7">
            <a:extLst>
              <a:ext uri="{FF2B5EF4-FFF2-40B4-BE49-F238E27FC236}">
                <a16:creationId xmlns:a16="http://schemas.microsoft.com/office/drawing/2014/main" id="{B66EB2F5-829E-A7EB-7A7F-9BD8F3B94E8B}"/>
              </a:ext>
            </a:extLst>
          </p:cNvPr>
          <p:cNvSpPr txBox="1"/>
          <p:nvPr/>
        </p:nvSpPr>
        <p:spPr>
          <a:xfrm>
            <a:off x="5119536" y="5479554"/>
            <a:ext cx="2160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200" dirty="0">
                <a:solidFill>
                  <a:srgbClr val="254648"/>
                </a:solidFill>
                <a:latin typeface="Calibri" panose="020F0502020204030204" pitchFamily="34" charset="0"/>
                <a:ea typeface="Cooper Hewitt" pitchFamily="2" charset="77"/>
              </a:rPr>
              <a:t>Motor theories of </a:t>
            </a:r>
            <a:r>
              <a:rPr lang="it-IT" sz="2200" dirty="0" err="1">
                <a:solidFill>
                  <a:srgbClr val="254648"/>
                </a:solidFill>
                <a:latin typeface="Calibri" panose="020F0502020204030204" pitchFamily="34" charset="0"/>
                <a:ea typeface="Cooper Hewitt" pitchFamily="2" charset="77"/>
              </a:rPr>
              <a:t>perception</a:t>
            </a:r>
            <a:endParaRPr lang="it-IT" sz="2200" dirty="0">
              <a:solidFill>
                <a:srgbClr val="254648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47" name="CasellaDiTesto 7">
            <a:extLst>
              <a:ext uri="{FF2B5EF4-FFF2-40B4-BE49-F238E27FC236}">
                <a16:creationId xmlns:a16="http://schemas.microsoft.com/office/drawing/2014/main" id="{5DF1C393-314D-E6F5-33C0-0ECB35581598}"/>
              </a:ext>
            </a:extLst>
          </p:cNvPr>
          <p:cNvSpPr txBox="1"/>
          <p:nvPr/>
        </p:nvSpPr>
        <p:spPr>
          <a:xfrm>
            <a:off x="2428109" y="3510248"/>
            <a:ext cx="35387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>
                <a:solidFill>
                  <a:srgbClr val="3A7173"/>
                </a:solidFill>
                <a:latin typeface="Calibri" panose="020F0502020204030204" pitchFamily="34" charset="0"/>
                <a:ea typeface="Cooper Hewitt" pitchFamily="2" charset="77"/>
              </a:rPr>
              <a:t>Developmental</a:t>
            </a:r>
            <a:r>
              <a:rPr lang="it-IT" sz="2200" dirty="0">
                <a:solidFill>
                  <a:srgbClr val="3A7173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200" dirty="0" err="1">
                <a:solidFill>
                  <a:srgbClr val="3A7173"/>
                </a:solidFill>
                <a:latin typeface="Calibri" panose="020F0502020204030204" pitchFamily="34" charset="0"/>
                <a:ea typeface="Cooper Hewitt" pitchFamily="2" charset="77"/>
              </a:rPr>
              <a:t>psychology</a:t>
            </a:r>
            <a:r>
              <a:rPr lang="it-IT" sz="2200" dirty="0">
                <a:solidFill>
                  <a:srgbClr val="3A7173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200" dirty="0" err="1">
                <a:solidFill>
                  <a:srgbClr val="3A7173"/>
                </a:solidFill>
                <a:latin typeface="Calibri" panose="020F0502020204030204" pitchFamily="34" charset="0"/>
                <a:ea typeface="Cooper Hewitt" pitchFamily="2" charset="77"/>
              </a:rPr>
              <a:t>that</a:t>
            </a:r>
            <a:r>
              <a:rPr lang="it-IT" sz="2200" dirty="0">
                <a:solidFill>
                  <a:srgbClr val="3A7173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200" dirty="0" err="1">
                <a:solidFill>
                  <a:srgbClr val="3A7173"/>
                </a:solidFill>
                <a:latin typeface="Calibri" panose="020F0502020204030204" pitchFamily="34" charset="0"/>
                <a:ea typeface="Cooper Hewitt" pitchFamily="2" charset="77"/>
              </a:rPr>
              <a:t>emphasizes</a:t>
            </a:r>
            <a:r>
              <a:rPr lang="it-IT" sz="2200" dirty="0">
                <a:solidFill>
                  <a:srgbClr val="3A7173"/>
                </a:solidFill>
                <a:latin typeface="Calibri" panose="020F0502020204030204" pitchFamily="34" charset="0"/>
                <a:ea typeface="Cooper Hewitt" pitchFamily="2" charset="77"/>
              </a:rPr>
              <a:t> the </a:t>
            </a:r>
            <a:r>
              <a:rPr lang="it-IT" sz="2200" dirty="0" err="1">
                <a:solidFill>
                  <a:srgbClr val="3A7173"/>
                </a:solidFill>
                <a:latin typeface="Calibri" panose="020F0502020204030204" pitchFamily="34" charset="0"/>
                <a:ea typeface="Cooper Hewitt" pitchFamily="2" charset="77"/>
              </a:rPr>
              <a:t>emergence</a:t>
            </a:r>
            <a:r>
              <a:rPr lang="it-IT" sz="2200" dirty="0">
                <a:solidFill>
                  <a:srgbClr val="3A7173"/>
                </a:solidFill>
                <a:latin typeface="Calibri" panose="020F0502020204030204" pitchFamily="34" charset="0"/>
                <a:ea typeface="Cooper Hewitt" pitchFamily="2" charset="77"/>
              </a:rPr>
              <a:t> of cognitive </a:t>
            </a:r>
            <a:r>
              <a:rPr lang="it-IT" sz="2200" dirty="0" err="1">
                <a:solidFill>
                  <a:srgbClr val="3A7173"/>
                </a:solidFill>
                <a:latin typeface="Calibri" panose="020F0502020204030204" pitchFamily="34" charset="0"/>
                <a:ea typeface="Cooper Hewitt" pitchFamily="2" charset="77"/>
              </a:rPr>
              <a:t>abilities</a:t>
            </a:r>
            <a:r>
              <a:rPr lang="it-IT" sz="2200" dirty="0">
                <a:solidFill>
                  <a:srgbClr val="3A7173"/>
                </a:solidFill>
                <a:latin typeface="Calibri" panose="020F0502020204030204" pitchFamily="34" charset="0"/>
                <a:ea typeface="Cooper Hewitt" pitchFamily="2" charset="77"/>
              </a:rPr>
              <a:t> out of a </a:t>
            </a:r>
            <a:r>
              <a:rPr lang="it-IT" sz="2200" dirty="0" err="1">
                <a:solidFill>
                  <a:srgbClr val="3A7173"/>
                </a:solidFill>
                <a:latin typeface="Calibri" panose="020F0502020204030204" pitchFamily="34" charset="0"/>
                <a:ea typeface="Cooper Hewitt" pitchFamily="2" charset="77"/>
              </a:rPr>
              <a:t>groundwork</a:t>
            </a:r>
            <a:r>
              <a:rPr lang="it-IT" sz="2200" dirty="0">
                <a:solidFill>
                  <a:srgbClr val="3A7173"/>
                </a:solidFill>
                <a:latin typeface="Calibri" panose="020F0502020204030204" pitchFamily="34" charset="0"/>
                <a:ea typeface="Cooper Hewitt" pitchFamily="2" charset="77"/>
              </a:rPr>
              <a:t> of </a:t>
            </a:r>
            <a:r>
              <a:rPr lang="it-IT" sz="2200" dirty="0" err="1">
                <a:solidFill>
                  <a:srgbClr val="3A7173"/>
                </a:solidFill>
                <a:latin typeface="Calibri" panose="020F0502020204030204" pitchFamily="34" charset="0"/>
                <a:ea typeface="Cooper Hewitt" pitchFamily="2" charset="77"/>
              </a:rPr>
              <a:t>sensorimotor</a:t>
            </a:r>
            <a:r>
              <a:rPr lang="it-IT" sz="2200" dirty="0">
                <a:solidFill>
                  <a:srgbClr val="3A7173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200" dirty="0" err="1">
                <a:solidFill>
                  <a:srgbClr val="3A7173"/>
                </a:solidFill>
                <a:latin typeface="Calibri" panose="020F0502020204030204" pitchFamily="34" charset="0"/>
                <a:ea typeface="Cooper Hewitt" pitchFamily="2" charset="77"/>
              </a:rPr>
              <a:t>abilities</a:t>
            </a:r>
            <a:endParaRPr lang="it-IT" sz="2200" dirty="0">
              <a:solidFill>
                <a:srgbClr val="3A7173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pic>
        <p:nvPicPr>
          <p:cNvPr id="8" name="Immagine 7" descr="Immagine che contiene Barba umana, Viso umano, ritratto, barba e baffi&#10;&#10;Descrizione generata automaticamente">
            <a:extLst>
              <a:ext uri="{FF2B5EF4-FFF2-40B4-BE49-F238E27FC236}">
                <a16:creationId xmlns:a16="http://schemas.microsoft.com/office/drawing/2014/main" id="{1D078B7F-0349-4B5A-96C4-889E2AF3A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293" y="3884638"/>
            <a:ext cx="2160757" cy="2800565"/>
          </a:xfrm>
          <a:prstGeom prst="rect">
            <a:avLst/>
          </a:prstGeom>
        </p:spPr>
      </p:pic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05719456-AA8B-57C2-D925-9102ACA78983}"/>
              </a:ext>
            </a:extLst>
          </p:cNvPr>
          <p:cNvCxnSpPr>
            <a:cxnSpLocks/>
          </p:cNvCxnSpPr>
          <p:nvPr/>
        </p:nvCxnSpPr>
        <p:spPr>
          <a:xfrm>
            <a:off x="1425843" y="6333634"/>
            <a:ext cx="585445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3A0EBE72-6D30-85A6-BFE2-396ABB690745}"/>
              </a:ext>
            </a:extLst>
          </p:cNvPr>
          <p:cNvCxnSpPr>
            <a:cxnSpLocks/>
          </p:cNvCxnSpPr>
          <p:nvPr/>
        </p:nvCxnSpPr>
        <p:spPr>
          <a:xfrm>
            <a:off x="2432296" y="3475934"/>
            <a:ext cx="7387588" cy="11354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8262945F-D5FB-B03F-D7A2-4A767A37ED66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1425843" y="5479554"/>
            <a:ext cx="0" cy="82567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 descr="Immagine che contiene Viso umano, occhiali, disegno, vestiti&#10;&#10;Descrizione generata automaticamente">
            <a:extLst>
              <a:ext uri="{FF2B5EF4-FFF2-40B4-BE49-F238E27FC236}">
                <a16:creationId xmlns:a16="http://schemas.microsoft.com/office/drawing/2014/main" id="{D5FA2F6B-A2D9-518A-5CB9-6AAA6CEC2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89" y="2678988"/>
            <a:ext cx="2012907" cy="2800566"/>
          </a:xfrm>
          <a:prstGeom prst="rect">
            <a:avLst/>
          </a:prstGeom>
        </p:spPr>
      </p:pic>
      <p:cxnSp>
        <p:nvCxnSpPr>
          <p:cNvPr id="25" name="Connettore diritto 4">
            <a:extLst>
              <a:ext uri="{FF2B5EF4-FFF2-40B4-BE49-F238E27FC236}">
                <a16:creationId xmlns:a16="http://schemas.microsoft.com/office/drawing/2014/main" id="{3FA1DE53-FC1E-8364-41F5-84C0210FCF83}"/>
              </a:ext>
            </a:extLst>
          </p:cNvPr>
          <p:cNvCxnSpPr>
            <a:cxnSpLocks/>
          </p:cNvCxnSpPr>
          <p:nvPr/>
        </p:nvCxnSpPr>
        <p:spPr>
          <a:xfrm>
            <a:off x="6597786" y="629588"/>
            <a:ext cx="4317765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magine 28" descr="Immagine che contiene Viso umano, persona, vestiti, ritratto&#10;&#10;Descrizione generata automaticamente">
            <a:extLst>
              <a:ext uri="{FF2B5EF4-FFF2-40B4-BE49-F238E27FC236}">
                <a16:creationId xmlns:a16="http://schemas.microsoft.com/office/drawing/2014/main" id="{E57EFF63-CCC4-B0F0-2C68-8B59F92C3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279" y="267694"/>
            <a:ext cx="3856507" cy="2800559"/>
          </a:xfrm>
          <a:prstGeom prst="rect">
            <a:avLst/>
          </a:prstGeom>
        </p:spPr>
      </p:pic>
      <p:cxnSp>
        <p:nvCxnSpPr>
          <p:cNvPr id="38" name="Connettore diritto 4">
            <a:extLst>
              <a:ext uri="{FF2B5EF4-FFF2-40B4-BE49-F238E27FC236}">
                <a16:creationId xmlns:a16="http://schemas.microsoft.com/office/drawing/2014/main" id="{BA9507F0-F8ED-055B-9ABD-551FE29F9D29}"/>
              </a:ext>
            </a:extLst>
          </p:cNvPr>
          <p:cNvCxnSpPr>
            <a:cxnSpLocks/>
          </p:cNvCxnSpPr>
          <p:nvPr/>
        </p:nvCxnSpPr>
        <p:spPr>
          <a:xfrm flipV="1">
            <a:off x="10915551" y="629588"/>
            <a:ext cx="0" cy="84375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magine 40" descr="Immagine che contiene Viso umano, persona, vestiti, ritratto&#10;&#10;Descrizione generata automaticamente">
            <a:extLst>
              <a:ext uri="{FF2B5EF4-FFF2-40B4-BE49-F238E27FC236}">
                <a16:creationId xmlns:a16="http://schemas.microsoft.com/office/drawing/2014/main" id="{C31F429D-2929-4FDF-9957-4327AC1AE0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73" t="4627" r="35721" b="4984"/>
          <a:stretch/>
        </p:blipFill>
        <p:spPr>
          <a:xfrm>
            <a:off x="9819884" y="1473338"/>
            <a:ext cx="2160758" cy="2800565"/>
          </a:xfrm>
          <a:prstGeom prst="rect">
            <a:avLst/>
          </a:prstGeom>
        </p:spPr>
      </p:pic>
      <p:sp>
        <p:nvSpPr>
          <p:cNvPr id="42" name="CasellaDiTesto 7">
            <a:extLst>
              <a:ext uri="{FF2B5EF4-FFF2-40B4-BE49-F238E27FC236}">
                <a16:creationId xmlns:a16="http://schemas.microsoft.com/office/drawing/2014/main" id="{4F585390-CD37-104A-11B1-7CF2B449EA3E}"/>
              </a:ext>
            </a:extLst>
          </p:cNvPr>
          <p:cNvSpPr txBox="1"/>
          <p:nvPr/>
        </p:nvSpPr>
        <p:spPr>
          <a:xfrm>
            <a:off x="9182429" y="5753279"/>
            <a:ext cx="2691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highlight>
                  <a:srgbClr val="254648"/>
                </a:highlight>
                <a:latin typeface="Calibri" panose="020F0502020204030204" pitchFamily="34" charset="0"/>
                <a:ea typeface="Cooper Hewitt" pitchFamily="2" charset="77"/>
              </a:rPr>
              <a:t>William James</a:t>
            </a:r>
          </a:p>
        </p:txBody>
      </p:sp>
      <p:sp>
        <p:nvSpPr>
          <p:cNvPr id="43" name="CasellaDiTesto 7">
            <a:extLst>
              <a:ext uri="{FF2B5EF4-FFF2-40B4-BE49-F238E27FC236}">
                <a16:creationId xmlns:a16="http://schemas.microsoft.com/office/drawing/2014/main" id="{79B0D490-F5A9-F8D8-CDE2-0B9418FE1467}"/>
              </a:ext>
            </a:extLst>
          </p:cNvPr>
          <p:cNvSpPr txBox="1"/>
          <p:nvPr/>
        </p:nvSpPr>
        <p:spPr>
          <a:xfrm>
            <a:off x="79966" y="2186764"/>
            <a:ext cx="2691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highlight>
                  <a:srgbClr val="3A7173"/>
                </a:highlight>
                <a:latin typeface="Calibri" panose="020F0502020204030204" pitchFamily="34" charset="0"/>
                <a:ea typeface="Cooper Hewitt" pitchFamily="2" charset="77"/>
              </a:rPr>
              <a:t>Jean Piaget</a:t>
            </a:r>
          </a:p>
        </p:txBody>
      </p:sp>
      <p:sp>
        <p:nvSpPr>
          <p:cNvPr id="44" name="CasellaDiTesto 7">
            <a:extLst>
              <a:ext uri="{FF2B5EF4-FFF2-40B4-BE49-F238E27FC236}">
                <a16:creationId xmlns:a16="http://schemas.microsoft.com/office/drawing/2014/main" id="{1F15C6DD-F5E6-4868-C3FC-2BE78BB1B0BB}"/>
              </a:ext>
            </a:extLst>
          </p:cNvPr>
          <p:cNvSpPr txBox="1"/>
          <p:nvPr/>
        </p:nvSpPr>
        <p:spPr>
          <a:xfrm>
            <a:off x="9569675" y="4282687"/>
            <a:ext cx="2691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highlight>
                  <a:srgbClr val="57A4B0"/>
                </a:highlight>
                <a:latin typeface="Calibri" panose="020F0502020204030204" pitchFamily="34" charset="0"/>
                <a:ea typeface="Cooper Hewitt" pitchFamily="2" charset="77"/>
              </a:rPr>
              <a:t>James Gibson</a:t>
            </a:r>
          </a:p>
        </p:txBody>
      </p:sp>
      <p:sp>
        <p:nvSpPr>
          <p:cNvPr id="45" name="CasellaDiTesto 7">
            <a:extLst>
              <a:ext uri="{FF2B5EF4-FFF2-40B4-BE49-F238E27FC236}">
                <a16:creationId xmlns:a16="http://schemas.microsoft.com/office/drawing/2014/main" id="{4317C570-319C-DD54-6422-BED5067AFA45}"/>
              </a:ext>
            </a:extLst>
          </p:cNvPr>
          <p:cNvSpPr txBox="1"/>
          <p:nvPr/>
        </p:nvSpPr>
        <p:spPr>
          <a:xfrm>
            <a:off x="6533539" y="656116"/>
            <a:ext cx="2691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highlight>
                  <a:srgbClr val="6FA03E"/>
                </a:highlight>
                <a:latin typeface="Calibri" panose="020F0502020204030204" pitchFamily="34" charset="0"/>
                <a:ea typeface="Cooper Hewitt" pitchFamily="2" charset="77"/>
              </a:rPr>
              <a:t>George </a:t>
            </a:r>
            <a:r>
              <a:rPr lang="it-IT" sz="2800" dirty="0" err="1">
                <a:solidFill>
                  <a:schemeClr val="bg1"/>
                </a:solidFill>
                <a:highlight>
                  <a:srgbClr val="6FA03E"/>
                </a:highlight>
                <a:latin typeface="Calibri" panose="020F0502020204030204" pitchFamily="34" charset="0"/>
                <a:ea typeface="Cooper Hewitt" pitchFamily="2" charset="77"/>
              </a:rPr>
              <a:t>Lakoff</a:t>
            </a:r>
            <a:endParaRPr lang="it-IT" sz="2800" dirty="0">
              <a:solidFill>
                <a:schemeClr val="bg1"/>
              </a:solidFill>
              <a:highlight>
                <a:srgbClr val="6FA03E"/>
              </a:highlight>
              <a:latin typeface="Calibri" panose="020F0502020204030204" pitchFamily="34" charset="0"/>
              <a:ea typeface="Cooper Hewitt" pitchFamily="2" charset="77"/>
            </a:endParaRPr>
          </a:p>
          <a:p>
            <a:r>
              <a:rPr lang="it-IT" sz="2800" dirty="0">
                <a:solidFill>
                  <a:schemeClr val="bg1"/>
                </a:solidFill>
                <a:highlight>
                  <a:srgbClr val="6FA03E"/>
                </a:highlight>
                <a:latin typeface="Calibri" panose="020F0502020204030204" pitchFamily="34" charset="0"/>
                <a:ea typeface="Cooper Hewitt" pitchFamily="2" charset="77"/>
              </a:rPr>
              <a:t>Mark Johnson</a:t>
            </a:r>
          </a:p>
        </p:txBody>
      </p:sp>
      <p:cxnSp>
        <p:nvCxnSpPr>
          <p:cNvPr id="50" name="Connettore diritto 4">
            <a:extLst>
              <a:ext uri="{FF2B5EF4-FFF2-40B4-BE49-F238E27FC236}">
                <a16:creationId xmlns:a16="http://schemas.microsoft.com/office/drawing/2014/main" id="{D76ABF02-602C-7E13-40C3-012B365F6904}"/>
              </a:ext>
            </a:extLst>
          </p:cNvPr>
          <p:cNvCxnSpPr>
            <a:cxnSpLocks/>
          </p:cNvCxnSpPr>
          <p:nvPr/>
        </p:nvCxnSpPr>
        <p:spPr>
          <a:xfrm>
            <a:off x="6096000" y="-49345"/>
            <a:ext cx="0" cy="317039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DADC8A-F866-223D-8E7C-E9E2C6EC6B81}"/>
              </a:ext>
            </a:extLst>
          </p:cNvPr>
          <p:cNvGrpSpPr/>
          <p:nvPr/>
        </p:nvGrpSpPr>
        <p:grpSpPr>
          <a:xfrm>
            <a:off x="2527788" y="59127"/>
            <a:ext cx="7044330" cy="2279238"/>
            <a:chOff x="490326" y="1541499"/>
            <a:chExt cx="11202491" cy="3775003"/>
          </a:xfrm>
        </p:grpSpPr>
        <p:pic>
          <p:nvPicPr>
            <p:cNvPr id="2" name="Picture 4" descr="A yellow chair in a room&#10;&#10;Description automatically generated">
              <a:extLst>
                <a:ext uri="{FF2B5EF4-FFF2-40B4-BE49-F238E27FC236}">
                  <a16:creationId xmlns:a16="http://schemas.microsoft.com/office/drawing/2014/main" id="{BECAB21E-8162-0F7F-5E11-3D4759BF4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7901" r="8814"/>
            <a:stretch/>
          </p:blipFill>
          <p:spPr>
            <a:xfrm>
              <a:off x="490326" y="1541499"/>
              <a:ext cx="2365168" cy="3775002"/>
            </a:xfrm>
            <a:prstGeom prst="rect">
              <a:avLst/>
            </a:prstGeom>
          </p:spPr>
        </p:pic>
        <p:pic>
          <p:nvPicPr>
            <p:cNvPr id="3" name="Picture 4" descr="A red chair on a white background&#10;&#10;Description automatically generated">
              <a:extLst>
                <a:ext uri="{FF2B5EF4-FFF2-40B4-BE49-F238E27FC236}">
                  <a16:creationId xmlns:a16="http://schemas.microsoft.com/office/drawing/2014/main" id="{83BFD795-1AA9-3AD3-E1D9-352FE6B7C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558" t="-178" r="9715"/>
            <a:stretch/>
          </p:blipFill>
          <p:spPr>
            <a:xfrm>
              <a:off x="3127323" y="1541499"/>
              <a:ext cx="2365168" cy="3775002"/>
            </a:xfrm>
            <a:prstGeom prst="rect">
              <a:avLst/>
            </a:prstGeom>
          </p:spPr>
        </p:pic>
        <p:pic>
          <p:nvPicPr>
            <p:cNvPr id="6" name="Picture 6" descr="A blue plastic chair with a broken arm&#10;&#10;Description automatically generated">
              <a:extLst>
                <a:ext uri="{FF2B5EF4-FFF2-40B4-BE49-F238E27FC236}">
                  <a16:creationId xmlns:a16="http://schemas.microsoft.com/office/drawing/2014/main" id="{80824300-B7D1-1C07-7A29-7216B12F6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0318" t="2" r="13032"/>
            <a:stretch/>
          </p:blipFill>
          <p:spPr>
            <a:xfrm>
              <a:off x="5764320" y="1541500"/>
              <a:ext cx="2363810" cy="3775002"/>
            </a:xfrm>
            <a:prstGeom prst="rect">
              <a:avLst/>
            </a:prstGeom>
          </p:spPr>
        </p:pic>
        <p:pic>
          <p:nvPicPr>
            <p:cNvPr id="7" name="Picture 6" descr="A table and chairs in a corner of a room&#10;&#10;Description automatically generated">
              <a:extLst>
                <a:ext uri="{FF2B5EF4-FFF2-40B4-BE49-F238E27FC236}">
                  <a16:creationId xmlns:a16="http://schemas.microsoft.com/office/drawing/2014/main" id="{37F7AABD-6B0B-4561-A105-52C89D846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390" r="5382"/>
            <a:stretch/>
          </p:blipFill>
          <p:spPr>
            <a:xfrm>
              <a:off x="8399959" y="1541499"/>
              <a:ext cx="3292858" cy="3775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389458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50"/>
                            </p:stCondLst>
                            <p:childTnLst>
                              <p:par>
                                <p:cTn id="9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8" grpId="0"/>
      <p:bldP spid="46" grpId="0"/>
      <p:bldP spid="47" grpId="0"/>
      <p:bldP spid="42" grpId="0"/>
      <p:bldP spid="43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230A14E0-FE62-1D7C-BF42-FCBF36A047D7}"/>
              </a:ext>
            </a:extLst>
          </p:cNvPr>
          <p:cNvCxnSpPr>
            <a:cxnSpLocks/>
          </p:cNvCxnSpPr>
          <p:nvPr/>
        </p:nvCxnSpPr>
        <p:spPr>
          <a:xfrm>
            <a:off x="6096000" y="5935852"/>
            <a:ext cx="0" cy="934116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AA2C81-0AEB-73B7-1608-152E26CFBD67}"/>
              </a:ext>
            </a:extLst>
          </p:cNvPr>
          <p:cNvSpPr txBox="1"/>
          <p:nvPr/>
        </p:nvSpPr>
        <p:spPr>
          <a:xfrm>
            <a:off x="3065198" y="625845"/>
            <a:ext cx="606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solidFill>
                  <a:srgbClr val="931652"/>
                </a:solidFill>
                <a:latin typeface="Calibri" panose="020F0502020204030204" pitchFamily="34" charset="0"/>
                <a:ea typeface="Cooper Hewitt" pitchFamily="2" charset="77"/>
              </a:rPr>
              <a:t>4E COGNITION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6BB329D-C1DF-4EA4-C3DD-27AC965D29A3}"/>
              </a:ext>
            </a:extLst>
          </p:cNvPr>
          <p:cNvSpPr txBox="1"/>
          <p:nvPr/>
        </p:nvSpPr>
        <p:spPr>
          <a:xfrm>
            <a:off x="8727010" y="4570161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Embedded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10DE9F3-3FD3-EE18-92B3-5D1999F48D25}"/>
              </a:ext>
            </a:extLst>
          </p:cNvPr>
          <p:cNvSpPr txBox="1"/>
          <p:nvPr/>
        </p:nvSpPr>
        <p:spPr>
          <a:xfrm>
            <a:off x="8727010" y="2908167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Extended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8355211-5F88-37D3-08A4-467B40280190}"/>
              </a:ext>
            </a:extLst>
          </p:cNvPr>
          <p:cNvSpPr txBox="1"/>
          <p:nvPr/>
        </p:nvSpPr>
        <p:spPr>
          <a:xfrm>
            <a:off x="8727010" y="3739164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Enacted</a:t>
            </a:r>
            <a:r>
              <a:rPr lang="it-IT" sz="4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989AEF-10A8-93C8-4CD8-B041F404860F}"/>
              </a:ext>
            </a:extLst>
          </p:cNvPr>
          <p:cNvSpPr txBox="1"/>
          <p:nvPr/>
        </p:nvSpPr>
        <p:spPr>
          <a:xfrm>
            <a:off x="8727010" y="2077170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>
                <a:solidFill>
                  <a:schemeClr val="accent2"/>
                </a:solidFill>
                <a:latin typeface="Calibri" panose="020F0502020204030204" pitchFamily="34" charset="0"/>
                <a:ea typeface="Cooper Hewitt" pitchFamily="2" charset="77"/>
              </a:rPr>
              <a:t>Embodied</a:t>
            </a:r>
            <a:endParaRPr lang="it-IT" sz="4800" dirty="0">
              <a:solidFill>
                <a:schemeClr val="accent2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E8847F7A-DF7C-841A-14F6-00793AD7D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08" r="824" b="108"/>
          <a:stretch/>
        </p:blipFill>
        <p:spPr>
          <a:xfrm>
            <a:off x="658296" y="1456842"/>
            <a:ext cx="7931878" cy="4479010"/>
          </a:xfrm>
          <a:prstGeom prst="rect">
            <a:avLst/>
          </a:prstGeom>
        </p:spPr>
      </p:pic>
      <p:sp>
        <p:nvSpPr>
          <p:cNvPr id="12" name="Parentesi graffa aperta 11">
            <a:extLst>
              <a:ext uri="{FF2B5EF4-FFF2-40B4-BE49-F238E27FC236}">
                <a16:creationId xmlns:a16="http://schemas.microsoft.com/office/drawing/2014/main" id="{16547668-7ED1-E93E-CD95-9E53E802C10A}"/>
              </a:ext>
            </a:extLst>
          </p:cNvPr>
          <p:cNvSpPr/>
          <p:nvPr/>
        </p:nvSpPr>
        <p:spPr>
          <a:xfrm>
            <a:off x="12318217" y="1467170"/>
            <a:ext cx="695740" cy="4479011"/>
          </a:xfrm>
          <a:prstGeom prst="leftBrace">
            <a:avLst>
              <a:gd name="adj1" fmla="val 76904"/>
              <a:gd name="adj2" fmla="val 50000"/>
            </a:avLst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97141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230A14E0-FE62-1D7C-BF42-FCBF36A047D7}"/>
              </a:ext>
            </a:extLst>
          </p:cNvPr>
          <p:cNvCxnSpPr>
            <a:cxnSpLocks/>
          </p:cNvCxnSpPr>
          <p:nvPr/>
        </p:nvCxnSpPr>
        <p:spPr>
          <a:xfrm>
            <a:off x="6096000" y="6929764"/>
            <a:ext cx="0" cy="934116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CA24CFBF-A3A3-2D1E-26E0-6A2FEE568DE7}"/>
              </a:ext>
            </a:extLst>
          </p:cNvPr>
          <p:cNvSpPr txBox="1"/>
          <p:nvPr/>
        </p:nvSpPr>
        <p:spPr>
          <a:xfrm>
            <a:off x="7593876" y="4546872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b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time </a:t>
            </a:r>
            <a:r>
              <a:rPr lang="it-IT" sz="2800" dirty="0" err="1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pressured</a:t>
            </a:r>
            <a:endParaRPr lang="it-IT" sz="2800" dirty="0">
              <a:solidFill>
                <a:srgbClr val="57A4B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2854C544-E857-DBB4-0D24-BC5E74A69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16" t="975" r="24225" b="-759"/>
          <a:stretch/>
        </p:blipFill>
        <p:spPr>
          <a:xfrm>
            <a:off x="712932" y="1456842"/>
            <a:ext cx="3667677" cy="447901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39DBE6-D843-15C2-A369-A051F55ABCE1}"/>
              </a:ext>
            </a:extLst>
          </p:cNvPr>
          <p:cNvSpPr txBox="1"/>
          <p:nvPr/>
        </p:nvSpPr>
        <p:spPr>
          <a:xfrm>
            <a:off x="670402" y="677709"/>
            <a:ext cx="606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931652"/>
                </a:solidFill>
                <a:latin typeface="Calibri" panose="020F0502020204030204" pitchFamily="34" charset="0"/>
                <a:ea typeface="Cooper Hewitt" pitchFamily="2" charset="77"/>
              </a:rPr>
              <a:t>4E COGNITION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874301-0746-5F8B-A3AB-ADE68DE339FA}"/>
              </a:ext>
            </a:extLst>
          </p:cNvPr>
          <p:cNvSpPr txBox="1"/>
          <p:nvPr/>
        </p:nvSpPr>
        <p:spPr>
          <a:xfrm>
            <a:off x="4492938" y="4570161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Embedded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54C97F-CA81-CE5A-C133-B007CAB62F90}"/>
              </a:ext>
            </a:extLst>
          </p:cNvPr>
          <p:cNvSpPr txBox="1"/>
          <p:nvPr/>
        </p:nvSpPr>
        <p:spPr>
          <a:xfrm>
            <a:off x="4492938" y="2908167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Extended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D1C61A-F41E-47A5-12C2-5AB05A78D53F}"/>
              </a:ext>
            </a:extLst>
          </p:cNvPr>
          <p:cNvSpPr txBox="1"/>
          <p:nvPr/>
        </p:nvSpPr>
        <p:spPr>
          <a:xfrm>
            <a:off x="4492938" y="3739164"/>
            <a:ext cx="300547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4800" dirty="0" err="1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Enacted</a:t>
            </a:r>
            <a:r>
              <a:rPr lang="it-IT" sz="4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F3AA32-4BC9-C4CC-FF8B-D6C1F7B71634}"/>
              </a:ext>
            </a:extLst>
          </p:cNvPr>
          <p:cNvSpPr txBox="1"/>
          <p:nvPr/>
        </p:nvSpPr>
        <p:spPr>
          <a:xfrm>
            <a:off x="4492938" y="2077170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>
                <a:solidFill>
                  <a:schemeClr val="accent2"/>
                </a:solidFill>
                <a:latin typeface="Calibri" panose="020F0502020204030204" pitchFamily="34" charset="0"/>
                <a:ea typeface="Cooper Hewitt" pitchFamily="2" charset="77"/>
              </a:rPr>
              <a:t>Embodied</a:t>
            </a:r>
            <a:endParaRPr lang="it-IT" sz="4800" dirty="0">
              <a:solidFill>
                <a:schemeClr val="accent2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2" name="Parentesi graffa aperta 11">
            <a:extLst>
              <a:ext uri="{FF2B5EF4-FFF2-40B4-BE49-F238E27FC236}">
                <a16:creationId xmlns:a16="http://schemas.microsoft.com/office/drawing/2014/main" id="{9AC1C270-F7B8-7A53-76DB-071A97D5975E}"/>
              </a:ext>
            </a:extLst>
          </p:cNvPr>
          <p:cNvSpPr/>
          <p:nvPr/>
        </p:nvSpPr>
        <p:spPr>
          <a:xfrm>
            <a:off x="7030593" y="1467170"/>
            <a:ext cx="695740" cy="4479011"/>
          </a:xfrm>
          <a:prstGeom prst="leftBrace">
            <a:avLst>
              <a:gd name="adj1" fmla="val 76904"/>
              <a:gd name="adj2" fmla="val 50000"/>
            </a:avLst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7">
            <a:extLst>
              <a:ext uri="{FF2B5EF4-FFF2-40B4-BE49-F238E27FC236}">
                <a16:creationId xmlns:a16="http://schemas.microsoft.com/office/drawing/2014/main" id="{DA40DAE0-C39A-64FD-AB7B-0881A82116DE}"/>
              </a:ext>
            </a:extLst>
          </p:cNvPr>
          <p:cNvSpPr txBox="1"/>
          <p:nvPr/>
        </p:nvSpPr>
        <p:spPr>
          <a:xfrm>
            <a:off x="7593876" y="2380476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We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off-load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cognitive work </a:t>
            </a:r>
            <a:r>
              <a:rPr lang="it-IT" sz="2800" dirty="0" err="1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onto</a:t>
            </a:r>
            <a:r>
              <a:rPr lang="it-IT" sz="2800" dirty="0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 the </a:t>
            </a:r>
            <a:r>
              <a:rPr lang="it-IT" sz="2800" dirty="0" err="1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environment</a:t>
            </a:r>
            <a:endParaRPr lang="it-IT" sz="2800" dirty="0">
              <a:solidFill>
                <a:srgbClr val="FF930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4" name="CasellaDiTesto 7">
            <a:extLst>
              <a:ext uri="{FF2B5EF4-FFF2-40B4-BE49-F238E27FC236}">
                <a16:creationId xmlns:a16="http://schemas.microsoft.com/office/drawing/2014/main" id="{1214EB4E-7205-04FA-4911-F23946846763}"/>
              </a:ext>
            </a:extLst>
          </p:cNvPr>
          <p:cNvSpPr txBox="1"/>
          <p:nvPr/>
        </p:nvSpPr>
        <p:spPr>
          <a:xfrm>
            <a:off x="7593876" y="3246237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The </a:t>
            </a:r>
            <a:r>
              <a:rPr lang="it-IT" sz="2800" dirty="0" err="1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environment</a:t>
            </a:r>
            <a: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 part </a:t>
            </a:r>
            <a:b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of the cognitive system</a:t>
            </a:r>
          </a:p>
        </p:txBody>
      </p:sp>
      <p:sp>
        <p:nvSpPr>
          <p:cNvPr id="15" name="CasellaDiTesto 7">
            <a:extLst>
              <a:ext uri="{FF2B5EF4-FFF2-40B4-BE49-F238E27FC236}">
                <a16:creationId xmlns:a16="http://schemas.microsoft.com/office/drawing/2014/main" id="{AD8D260B-172F-9058-588F-FEF8132A841C}"/>
              </a:ext>
            </a:extLst>
          </p:cNvPr>
          <p:cNvSpPr txBox="1"/>
          <p:nvPr/>
        </p:nvSpPr>
        <p:spPr>
          <a:xfrm>
            <a:off x="7593876" y="4111998"/>
            <a:ext cx="466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for action </a:t>
            </a:r>
          </a:p>
        </p:txBody>
      </p: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79E96609-6ED1-CE8E-F5EE-4C9A4875AE7E}"/>
              </a:ext>
            </a:extLst>
          </p:cNvPr>
          <p:cNvSpPr txBox="1"/>
          <p:nvPr/>
        </p:nvSpPr>
        <p:spPr>
          <a:xfrm>
            <a:off x="7593876" y="1514715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</a:pPr>
            <a:r>
              <a:rPr lang="it-IT" sz="2800" dirty="0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Off-line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b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bodily</a:t>
            </a:r>
            <a:r>
              <a:rPr lang="it-IT" sz="2800" dirty="0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based</a:t>
            </a:r>
            <a:endParaRPr lang="it-IT" sz="2800" dirty="0">
              <a:solidFill>
                <a:srgbClr val="FF6F6E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8" name="CasellaDiTesto 7">
            <a:extLst>
              <a:ext uri="{FF2B5EF4-FFF2-40B4-BE49-F238E27FC236}">
                <a16:creationId xmlns:a16="http://schemas.microsoft.com/office/drawing/2014/main" id="{44397946-CFCE-FD11-F955-1AAE55F712E7}"/>
              </a:ext>
            </a:extLst>
          </p:cNvPr>
          <p:cNvSpPr txBox="1"/>
          <p:nvPr/>
        </p:nvSpPr>
        <p:spPr>
          <a:xfrm>
            <a:off x="7593876" y="5412632"/>
            <a:ext cx="466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ea typeface="Cooper Hewitt" pitchFamily="2" charset="77"/>
              </a:rPr>
              <a:t>situated</a:t>
            </a:r>
            <a:endParaRPr lang="it-IT" sz="2800" dirty="0">
              <a:solidFill>
                <a:srgbClr val="0070C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20113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4" grpId="0" uiExpand="1" build="p"/>
      <p:bldP spid="15" grpId="0" uiExpand="1" build="p"/>
      <p:bldP spid="16" grpId="0" uiExpand="1" build="p"/>
      <p:bldP spid="1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230A14E0-FE62-1D7C-BF42-FCBF36A047D7}"/>
              </a:ext>
            </a:extLst>
          </p:cNvPr>
          <p:cNvCxnSpPr>
            <a:cxnSpLocks/>
          </p:cNvCxnSpPr>
          <p:nvPr/>
        </p:nvCxnSpPr>
        <p:spPr>
          <a:xfrm>
            <a:off x="6096000" y="6969522"/>
            <a:ext cx="0" cy="934116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CA24CFBF-A3A3-2D1E-26E0-6A2FEE568DE7}"/>
              </a:ext>
            </a:extLst>
          </p:cNvPr>
          <p:cNvSpPr txBox="1"/>
          <p:nvPr/>
        </p:nvSpPr>
        <p:spPr>
          <a:xfrm>
            <a:off x="670402" y="3674620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b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time </a:t>
            </a:r>
            <a:r>
              <a:rPr lang="it-IT" sz="2800" dirty="0" err="1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pressured</a:t>
            </a:r>
            <a:endParaRPr lang="it-IT" sz="2800" dirty="0">
              <a:solidFill>
                <a:srgbClr val="57A4B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2854C544-E857-DBB4-0D24-BC5E74A69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16" t="975" r="24225" b="-759"/>
          <a:stretch/>
        </p:blipFill>
        <p:spPr>
          <a:xfrm>
            <a:off x="-11580750" y="1456842"/>
            <a:ext cx="3667677" cy="447901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39DBE6-D843-15C2-A369-A051F55ABCE1}"/>
              </a:ext>
            </a:extLst>
          </p:cNvPr>
          <p:cNvSpPr txBox="1"/>
          <p:nvPr/>
        </p:nvSpPr>
        <p:spPr>
          <a:xfrm>
            <a:off x="670402" y="677709"/>
            <a:ext cx="606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931652"/>
                </a:solidFill>
                <a:latin typeface="Calibri" panose="020F0502020204030204" pitchFamily="34" charset="0"/>
                <a:ea typeface="Cooper Hewitt" pitchFamily="2" charset="77"/>
              </a:rPr>
              <a:t>4E COGNITION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874301-0746-5F8B-A3AB-ADE68DE339FA}"/>
              </a:ext>
            </a:extLst>
          </p:cNvPr>
          <p:cNvSpPr txBox="1"/>
          <p:nvPr/>
        </p:nvSpPr>
        <p:spPr>
          <a:xfrm>
            <a:off x="-7800744" y="4570161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Embedded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54C97F-CA81-CE5A-C133-B007CAB62F90}"/>
              </a:ext>
            </a:extLst>
          </p:cNvPr>
          <p:cNvSpPr txBox="1"/>
          <p:nvPr/>
        </p:nvSpPr>
        <p:spPr>
          <a:xfrm>
            <a:off x="-7800744" y="2908167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Extended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D1C61A-F41E-47A5-12C2-5AB05A78D53F}"/>
              </a:ext>
            </a:extLst>
          </p:cNvPr>
          <p:cNvSpPr txBox="1"/>
          <p:nvPr/>
        </p:nvSpPr>
        <p:spPr>
          <a:xfrm>
            <a:off x="-7800744" y="3739164"/>
            <a:ext cx="300547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4800" dirty="0" err="1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Enacted</a:t>
            </a:r>
            <a:r>
              <a:rPr lang="it-IT" sz="4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F3AA32-4BC9-C4CC-FF8B-D6C1F7B71634}"/>
              </a:ext>
            </a:extLst>
          </p:cNvPr>
          <p:cNvSpPr txBox="1"/>
          <p:nvPr/>
        </p:nvSpPr>
        <p:spPr>
          <a:xfrm>
            <a:off x="670402" y="1456842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>
                <a:solidFill>
                  <a:schemeClr val="accent2"/>
                </a:solidFill>
                <a:latin typeface="Calibri" panose="020F0502020204030204" pitchFamily="34" charset="0"/>
                <a:ea typeface="Cooper Hewitt" pitchFamily="2" charset="77"/>
              </a:rPr>
              <a:t>Embodied</a:t>
            </a:r>
            <a:endParaRPr lang="it-IT" sz="4800" dirty="0">
              <a:solidFill>
                <a:schemeClr val="accent2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2" name="Parentesi graffa aperta 11">
            <a:extLst>
              <a:ext uri="{FF2B5EF4-FFF2-40B4-BE49-F238E27FC236}">
                <a16:creationId xmlns:a16="http://schemas.microsoft.com/office/drawing/2014/main" id="{9AC1C270-F7B8-7A53-76DB-071A97D5975E}"/>
              </a:ext>
            </a:extLst>
          </p:cNvPr>
          <p:cNvSpPr/>
          <p:nvPr/>
        </p:nvSpPr>
        <p:spPr>
          <a:xfrm>
            <a:off x="-5263089" y="1467170"/>
            <a:ext cx="695740" cy="4479011"/>
          </a:xfrm>
          <a:prstGeom prst="leftBrace">
            <a:avLst>
              <a:gd name="adj1" fmla="val 76904"/>
              <a:gd name="adj2" fmla="val 50000"/>
            </a:avLst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7">
            <a:extLst>
              <a:ext uri="{FF2B5EF4-FFF2-40B4-BE49-F238E27FC236}">
                <a16:creationId xmlns:a16="http://schemas.microsoft.com/office/drawing/2014/main" id="{DA40DAE0-C39A-64FD-AB7B-0881A82116DE}"/>
              </a:ext>
            </a:extLst>
          </p:cNvPr>
          <p:cNvSpPr txBox="1"/>
          <p:nvPr/>
        </p:nvSpPr>
        <p:spPr>
          <a:xfrm>
            <a:off x="-4699806" y="2380476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We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off-load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cognitive work </a:t>
            </a:r>
            <a:r>
              <a:rPr lang="it-IT" sz="2800" dirty="0" err="1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onto</a:t>
            </a:r>
            <a:r>
              <a:rPr lang="it-IT" sz="2800" dirty="0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 the </a:t>
            </a:r>
            <a:r>
              <a:rPr lang="it-IT" sz="2800" dirty="0" err="1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environment</a:t>
            </a:r>
            <a:endParaRPr lang="it-IT" sz="2800" dirty="0">
              <a:solidFill>
                <a:srgbClr val="FF930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4" name="CasellaDiTesto 7">
            <a:extLst>
              <a:ext uri="{FF2B5EF4-FFF2-40B4-BE49-F238E27FC236}">
                <a16:creationId xmlns:a16="http://schemas.microsoft.com/office/drawing/2014/main" id="{1214EB4E-7205-04FA-4911-F23946846763}"/>
              </a:ext>
            </a:extLst>
          </p:cNvPr>
          <p:cNvSpPr txBox="1"/>
          <p:nvPr/>
        </p:nvSpPr>
        <p:spPr>
          <a:xfrm>
            <a:off x="-4699806" y="3246237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The </a:t>
            </a:r>
            <a:r>
              <a:rPr lang="it-IT" sz="2800" dirty="0" err="1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environment</a:t>
            </a:r>
            <a: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 part </a:t>
            </a:r>
            <a:b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of the cognitive system</a:t>
            </a:r>
          </a:p>
        </p:txBody>
      </p: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79E96609-6ED1-CE8E-F5EE-4C9A4875AE7E}"/>
              </a:ext>
            </a:extLst>
          </p:cNvPr>
          <p:cNvSpPr txBox="1"/>
          <p:nvPr/>
        </p:nvSpPr>
        <p:spPr>
          <a:xfrm>
            <a:off x="670402" y="2291118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</a:pPr>
            <a:r>
              <a:rPr lang="it-IT" sz="2800" dirty="0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Off-line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b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bodily</a:t>
            </a:r>
            <a:r>
              <a:rPr lang="it-IT" sz="2800" dirty="0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based</a:t>
            </a:r>
            <a:endParaRPr lang="it-IT" sz="2800" dirty="0">
              <a:solidFill>
                <a:srgbClr val="FF6F6E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8" name="CasellaDiTesto 7">
            <a:extLst>
              <a:ext uri="{FF2B5EF4-FFF2-40B4-BE49-F238E27FC236}">
                <a16:creationId xmlns:a16="http://schemas.microsoft.com/office/drawing/2014/main" id="{44397946-CFCE-FD11-F955-1AAE55F712E7}"/>
              </a:ext>
            </a:extLst>
          </p:cNvPr>
          <p:cNvSpPr txBox="1"/>
          <p:nvPr/>
        </p:nvSpPr>
        <p:spPr>
          <a:xfrm>
            <a:off x="-4699806" y="5412632"/>
            <a:ext cx="466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ea typeface="Cooper Hewitt" pitchFamily="2" charset="77"/>
              </a:rPr>
              <a:t>situated</a:t>
            </a:r>
            <a:endParaRPr lang="it-IT" sz="2800" dirty="0">
              <a:solidFill>
                <a:srgbClr val="0070C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26" name="CasellaDiTesto 7">
            <a:extLst>
              <a:ext uri="{FF2B5EF4-FFF2-40B4-BE49-F238E27FC236}">
                <a16:creationId xmlns:a16="http://schemas.microsoft.com/office/drawing/2014/main" id="{985C5EE8-8DBD-AFA0-98D0-E87D1559946E}"/>
              </a:ext>
            </a:extLst>
          </p:cNvPr>
          <p:cNvSpPr txBox="1"/>
          <p:nvPr/>
        </p:nvSpPr>
        <p:spPr>
          <a:xfrm>
            <a:off x="670402" y="3198313"/>
            <a:ext cx="466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for action </a:t>
            </a: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794CF644-008A-DB40-CC0D-BE010176BED5}"/>
              </a:ext>
            </a:extLst>
          </p:cNvPr>
          <p:cNvGrpSpPr/>
          <p:nvPr/>
        </p:nvGrpSpPr>
        <p:grpSpPr>
          <a:xfrm>
            <a:off x="6479056" y="255757"/>
            <a:ext cx="4074130" cy="2605955"/>
            <a:chOff x="6326880" y="334197"/>
            <a:chExt cx="4074130" cy="2605955"/>
          </a:xfrm>
        </p:grpSpPr>
        <p:pic>
          <p:nvPicPr>
            <p:cNvPr id="20" name="Immagine 19" descr="Immagine che contiene persona, dito, bianco e nero, unghia/chiodo&#10;&#10;Descrizione generata automaticamente">
              <a:extLst>
                <a:ext uri="{FF2B5EF4-FFF2-40B4-BE49-F238E27FC236}">
                  <a16:creationId xmlns:a16="http://schemas.microsoft.com/office/drawing/2014/main" id="{DC7B45F4-2B5A-26F5-F843-9604F346D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2006" y="765084"/>
              <a:ext cx="3263878" cy="2175068"/>
            </a:xfrm>
            <a:prstGeom prst="rect">
              <a:avLst/>
            </a:prstGeom>
          </p:spPr>
        </p:pic>
        <p:sp>
          <p:nvSpPr>
            <p:cNvPr id="27" name="CasellaDiTesto 7">
              <a:extLst>
                <a:ext uri="{FF2B5EF4-FFF2-40B4-BE49-F238E27FC236}">
                  <a16:creationId xmlns:a16="http://schemas.microsoft.com/office/drawing/2014/main" id="{D8C1B427-5728-D42A-3403-4F82A7060A53}"/>
                </a:ext>
              </a:extLst>
            </p:cNvPr>
            <p:cNvSpPr txBox="1"/>
            <p:nvPr/>
          </p:nvSpPr>
          <p:spPr>
            <a:xfrm>
              <a:off x="6326880" y="334197"/>
              <a:ext cx="40741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2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Embodied</a:t>
              </a:r>
              <a:r>
                <a:rPr lang="it-IT" sz="2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 cognitive actions</a:t>
              </a:r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72BF2AC3-141C-1AD2-E43D-4D02C300EA63}"/>
              </a:ext>
            </a:extLst>
          </p:cNvPr>
          <p:cNvGrpSpPr/>
          <p:nvPr/>
        </p:nvGrpSpPr>
        <p:grpSpPr>
          <a:xfrm>
            <a:off x="4476239" y="3161927"/>
            <a:ext cx="4668859" cy="2957872"/>
            <a:chOff x="4518310" y="3245225"/>
            <a:chExt cx="4668859" cy="2957872"/>
          </a:xfrm>
        </p:grpSpPr>
        <p:pic>
          <p:nvPicPr>
            <p:cNvPr id="25" name="Immagine 24" descr="DGLfkZg.gif">
              <a:extLst>
                <a:ext uri="{FF2B5EF4-FFF2-40B4-BE49-F238E27FC236}">
                  <a16:creationId xmlns:a16="http://schemas.microsoft.com/office/drawing/2014/main" id="{872B6D9B-79AA-60E3-41A0-0899290FA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913" y="3245225"/>
              <a:ext cx="4407655" cy="2480073"/>
            </a:xfrm>
            <a:prstGeom prst="rect">
              <a:avLst/>
            </a:prstGeom>
            <a:ln w="3175" cap="sq" cmpd="sng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9" name="CasellaDiTesto 7">
              <a:extLst>
                <a:ext uri="{FF2B5EF4-FFF2-40B4-BE49-F238E27FC236}">
                  <a16:creationId xmlns:a16="http://schemas.microsoft.com/office/drawing/2014/main" id="{EF9F83DA-D9DA-8294-7E5E-988A2EF4034F}"/>
                </a:ext>
              </a:extLst>
            </p:cNvPr>
            <p:cNvSpPr txBox="1"/>
            <p:nvPr/>
          </p:nvSpPr>
          <p:spPr>
            <a:xfrm>
              <a:off x="4518310" y="5772210"/>
              <a:ext cx="466885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2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Affective</a:t>
              </a:r>
              <a:r>
                <a:rPr lang="it-IT" sz="2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 </a:t>
              </a:r>
              <a:r>
                <a:rPr lang="it-IT" sz="22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cognition</a:t>
              </a:r>
              <a:r>
                <a:rPr lang="it-IT" sz="2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 – </a:t>
              </a:r>
              <a:r>
                <a:rPr lang="it-IT" sz="22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epistemic</a:t>
              </a:r>
              <a:r>
                <a:rPr lang="it-IT" sz="2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 feelings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B798A402-3FBF-3BE4-A974-69CE1040BD4A}"/>
              </a:ext>
            </a:extLst>
          </p:cNvPr>
          <p:cNvGrpSpPr/>
          <p:nvPr/>
        </p:nvGrpSpPr>
        <p:grpSpPr>
          <a:xfrm>
            <a:off x="8516121" y="3382576"/>
            <a:ext cx="4074130" cy="3261263"/>
            <a:chOff x="8516121" y="3382576"/>
            <a:chExt cx="4074130" cy="3261263"/>
          </a:xfrm>
        </p:grpSpPr>
        <p:pic>
          <p:nvPicPr>
            <p:cNvPr id="24" name="Immagine 23" descr="Immagine che contiene arte, Elementi grafici, grafica, disegno&#10;&#10;Descrizione generata automaticamente">
              <a:extLst>
                <a:ext uri="{FF2B5EF4-FFF2-40B4-BE49-F238E27FC236}">
                  <a16:creationId xmlns:a16="http://schemas.microsoft.com/office/drawing/2014/main" id="{20967A3F-7BDA-8540-D320-E75762A95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08" t="1627" r="41512" b="10332"/>
            <a:stretch/>
          </p:blipFill>
          <p:spPr>
            <a:xfrm>
              <a:off x="9373014" y="4209940"/>
              <a:ext cx="2407995" cy="2433899"/>
            </a:xfrm>
            <a:prstGeom prst="rect">
              <a:avLst/>
            </a:prstGeom>
          </p:spPr>
        </p:pic>
        <p:sp>
          <p:nvSpPr>
            <p:cNvPr id="31" name="CasellaDiTesto 7">
              <a:extLst>
                <a:ext uri="{FF2B5EF4-FFF2-40B4-BE49-F238E27FC236}">
                  <a16:creationId xmlns:a16="http://schemas.microsoft.com/office/drawing/2014/main" id="{39274540-EC06-2966-7B94-710BCFC13D45}"/>
                </a:ext>
              </a:extLst>
            </p:cNvPr>
            <p:cNvSpPr txBox="1"/>
            <p:nvPr/>
          </p:nvSpPr>
          <p:spPr>
            <a:xfrm>
              <a:off x="8516121" y="3382576"/>
              <a:ext cx="40741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Cognitive</a:t>
              </a:r>
            </a:p>
            <a:p>
              <a:pPr algn="ctr"/>
              <a:r>
                <a:rPr lang="it-IT" sz="22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metaphor</a:t>
              </a:r>
              <a:r>
                <a:rPr lang="it-IT" sz="2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ooper Hewitt" pitchFamily="2" charset="77"/>
                </a:rPr>
                <a:t> theory</a:t>
              </a: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07DC5F5-0C3A-3713-2BF1-AFF57295B0EC}"/>
              </a:ext>
            </a:extLst>
          </p:cNvPr>
          <p:cNvSpPr txBox="1"/>
          <p:nvPr/>
        </p:nvSpPr>
        <p:spPr>
          <a:xfrm>
            <a:off x="256779" y="6182174"/>
            <a:ext cx="12950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effectLst/>
              </a:rPr>
              <a:t>Loev</a:t>
            </a:r>
            <a:r>
              <a:rPr lang="it-IT" dirty="0">
                <a:effectLst/>
              </a:rPr>
              <a:t>, S. (2022). </a:t>
            </a:r>
            <a:r>
              <a:rPr lang="it-IT" dirty="0" err="1">
                <a:effectLst/>
              </a:rPr>
              <a:t>Epistemic</a:t>
            </a:r>
            <a:r>
              <a:rPr lang="it-IT" dirty="0">
                <a:effectLst/>
              </a:rPr>
              <a:t> Feelings are </a:t>
            </a:r>
            <a:r>
              <a:rPr lang="it-IT" dirty="0" err="1">
                <a:effectLst/>
              </a:rPr>
              <a:t>Affective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Experiences</a:t>
            </a:r>
            <a:r>
              <a:rPr lang="it-IT" dirty="0">
                <a:effectLst/>
              </a:rPr>
              <a:t>. </a:t>
            </a:r>
            <a:r>
              <a:rPr lang="it-IT" i="1" dirty="0" err="1">
                <a:effectLst/>
              </a:rPr>
              <a:t>Emotion</a:t>
            </a:r>
            <a:r>
              <a:rPr lang="it-IT" i="1" dirty="0">
                <a:effectLst/>
              </a:rPr>
              <a:t> Review</a:t>
            </a:r>
            <a:r>
              <a:rPr lang="it-IT" dirty="0">
                <a:effectLst/>
              </a:rPr>
              <a:t>, </a:t>
            </a:r>
            <a:r>
              <a:rPr lang="it-IT" i="1" dirty="0">
                <a:effectLst/>
              </a:rPr>
              <a:t>14</a:t>
            </a:r>
            <a:r>
              <a:rPr lang="it-IT" dirty="0">
                <a:effectLst/>
              </a:rPr>
              <a:t>(3), 206–216. </a:t>
            </a:r>
            <a:r>
              <a:rPr lang="it-IT" dirty="0">
                <a:effectLst/>
                <a:hlinkClick r:id="rId7"/>
              </a:rPr>
              <a:t>https://doi.org/10.1177/17540739221104464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266C3A-E97D-E592-3B07-DE932B95E42A}"/>
              </a:ext>
            </a:extLst>
          </p:cNvPr>
          <p:cNvSpPr txBox="1"/>
          <p:nvPr/>
        </p:nvSpPr>
        <p:spPr>
          <a:xfrm>
            <a:off x="256779" y="6201618"/>
            <a:ext cx="9116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Lakoff</a:t>
            </a:r>
            <a:r>
              <a:rPr lang="it-IT" dirty="0"/>
              <a:t>, G. (2012). </a:t>
            </a:r>
            <a:r>
              <a:rPr lang="it-IT" dirty="0" err="1"/>
              <a:t>Explaining</a:t>
            </a:r>
            <a:r>
              <a:rPr lang="it-IT" dirty="0"/>
              <a:t> </a:t>
            </a:r>
            <a:r>
              <a:rPr lang="it-IT" dirty="0" err="1"/>
              <a:t>Embodied</a:t>
            </a:r>
            <a:r>
              <a:rPr lang="it-IT" dirty="0"/>
              <a:t> </a:t>
            </a:r>
            <a:r>
              <a:rPr lang="it-IT" dirty="0" err="1"/>
              <a:t>Cognition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. </a:t>
            </a:r>
            <a:r>
              <a:rPr lang="it-IT" i="1" dirty="0" err="1"/>
              <a:t>Topics</a:t>
            </a:r>
            <a:r>
              <a:rPr lang="it-IT" i="1" dirty="0"/>
              <a:t> in Cognitive Science</a:t>
            </a:r>
            <a:r>
              <a:rPr lang="it-IT" dirty="0"/>
              <a:t>, </a:t>
            </a:r>
            <a:r>
              <a:rPr lang="it-IT" i="1" dirty="0"/>
              <a:t>4</a:t>
            </a:r>
            <a:r>
              <a:rPr lang="it-IT" dirty="0"/>
              <a:t>(4), 773–785. </a:t>
            </a:r>
            <a:r>
              <a:rPr lang="it-IT" dirty="0">
                <a:hlinkClick r:id="rId8"/>
              </a:rPr>
              <a:t>https://doi.org/10.1111/j.1756-8765.2012.01222.x</a:t>
            </a:r>
            <a:endParaRPr lang="it-IT" dirty="0">
              <a:effectLst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058D412-A242-0306-C524-6C8B989B38C3}"/>
              </a:ext>
            </a:extLst>
          </p:cNvPr>
          <p:cNvSpPr txBox="1"/>
          <p:nvPr/>
        </p:nvSpPr>
        <p:spPr>
          <a:xfrm>
            <a:off x="256779" y="6162730"/>
            <a:ext cx="9116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Foglia, L., &amp; Wilson, </a:t>
            </a:r>
            <a:r>
              <a:rPr lang="it-IT" dirty="0" err="1"/>
              <a:t>R</a:t>
            </a:r>
            <a:r>
              <a:rPr lang="it-IT" dirty="0"/>
              <a:t>. (2013). </a:t>
            </a:r>
            <a:r>
              <a:rPr lang="it-IT" dirty="0" err="1"/>
              <a:t>Embodied</a:t>
            </a:r>
            <a:r>
              <a:rPr lang="it-IT" dirty="0"/>
              <a:t> </a:t>
            </a:r>
            <a:r>
              <a:rPr lang="it-IT" dirty="0" err="1"/>
              <a:t>Cognition</a:t>
            </a:r>
            <a:r>
              <a:rPr lang="it-IT" dirty="0"/>
              <a:t>. </a:t>
            </a:r>
            <a:r>
              <a:rPr lang="it-IT" i="1" dirty="0"/>
              <a:t>Wiley </a:t>
            </a:r>
            <a:r>
              <a:rPr lang="it-IT" i="1" dirty="0" err="1"/>
              <a:t>Interdisciplinary</a:t>
            </a:r>
            <a:r>
              <a:rPr lang="it-IT" i="1" dirty="0"/>
              <a:t> Reviews: Cognitive Science</a:t>
            </a:r>
            <a:r>
              <a:rPr lang="it-IT" dirty="0"/>
              <a:t>, </a:t>
            </a:r>
            <a:r>
              <a:rPr lang="it-IT" i="1" dirty="0"/>
              <a:t>4</a:t>
            </a:r>
            <a:r>
              <a:rPr lang="it-IT" dirty="0"/>
              <a:t>(3), 319–325. </a:t>
            </a:r>
            <a:r>
              <a:rPr lang="it-IT" dirty="0">
                <a:hlinkClick r:id="rId9"/>
              </a:rPr>
              <a:t>https://doi.org/10.1002/wcs.1226</a:t>
            </a:r>
            <a:endParaRPr lang="it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3335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230A14E0-FE62-1D7C-BF42-FCBF36A047D7}"/>
              </a:ext>
            </a:extLst>
          </p:cNvPr>
          <p:cNvCxnSpPr>
            <a:cxnSpLocks/>
          </p:cNvCxnSpPr>
          <p:nvPr/>
        </p:nvCxnSpPr>
        <p:spPr>
          <a:xfrm>
            <a:off x="6096000" y="6929764"/>
            <a:ext cx="0" cy="934116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CA24CFBF-A3A3-2D1E-26E0-6A2FEE568DE7}"/>
              </a:ext>
            </a:extLst>
          </p:cNvPr>
          <p:cNvSpPr txBox="1"/>
          <p:nvPr/>
        </p:nvSpPr>
        <p:spPr>
          <a:xfrm>
            <a:off x="7593876" y="4546872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b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time </a:t>
            </a:r>
            <a:r>
              <a:rPr lang="it-IT" sz="2800" dirty="0" err="1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pressured</a:t>
            </a:r>
            <a:endParaRPr lang="it-IT" sz="2800" dirty="0">
              <a:solidFill>
                <a:srgbClr val="57A4B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2854C544-E857-DBB4-0D24-BC5E74A69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16" t="975" r="24225" b="-759"/>
          <a:stretch/>
        </p:blipFill>
        <p:spPr>
          <a:xfrm>
            <a:off x="712932" y="1456842"/>
            <a:ext cx="3667677" cy="447901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39DBE6-D843-15C2-A369-A051F55ABCE1}"/>
              </a:ext>
            </a:extLst>
          </p:cNvPr>
          <p:cNvSpPr txBox="1"/>
          <p:nvPr/>
        </p:nvSpPr>
        <p:spPr>
          <a:xfrm>
            <a:off x="670402" y="677709"/>
            <a:ext cx="606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931652"/>
                </a:solidFill>
                <a:latin typeface="Calibri" panose="020F0502020204030204" pitchFamily="34" charset="0"/>
                <a:ea typeface="Cooper Hewitt" pitchFamily="2" charset="77"/>
              </a:rPr>
              <a:t>4E COGNITION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874301-0746-5F8B-A3AB-ADE68DE339FA}"/>
              </a:ext>
            </a:extLst>
          </p:cNvPr>
          <p:cNvSpPr txBox="1"/>
          <p:nvPr/>
        </p:nvSpPr>
        <p:spPr>
          <a:xfrm>
            <a:off x="4492938" y="4570161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57A4B0"/>
                </a:solidFill>
                <a:latin typeface="Calibri" panose="020F0502020204030204" pitchFamily="34" charset="0"/>
                <a:ea typeface="Cooper Hewitt" pitchFamily="2" charset="77"/>
              </a:rPr>
              <a:t>Embedded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54C97F-CA81-CE5A-C133-B007CAB62F90}"/>
              </a:ext>
            </a:extLst>
          </p:cNvPr>
          <p:cNvSpPr txBox="1"/>
          <p:nvPr/>
        </p:nvSpPr>
        <p:spPr>
          <a:xfrm>
            <a:off x="4492938" y="2908167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Extended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D1C61A-F41E-47A5-12C2-5AB05A78D53F}"/>
              </a:ext>
            </a:extLst>
          </p:cNvPr>
          <p:cNvSpPr txBox="1"/>
          <p:nvPr/>
        </p:nvSpPr>
        <p:spPr>
          <a:xfrm>
            <a:off x="4492938" y="3739164"/>
            <a:ext cx="300547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4800" dirty="0" err="1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Enacted</a:t>
            </a:r>
            <a:r>
              <a:rPr lang="it-IT" sz="4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F3AA32-4BC9-C4CC-FF8B-D6C1F7B71634}"/>
              </a:ext>
            </a:extLst>
          </p:cNvPr>
          <p:cNvSpPr txBox="1"/>
          <p:nvPr/>
        </p:nvSpPr>
        <p:spPr>
          <a:xfrm>
            <a:off x="4492938" y="2077170"/>
            <a:ext cx="300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>
                <a:solidFill>
                  <a:schemeClr val="accent2"/>
                </a:solidFill>
                <a:latin typeface="Calibri" panose="020F0502020204030204" pitchFamily="34" charset="0"/>
                <a:ea typeface="Cooper Hewitt" pitchFamily="2" charset="77"/>
              </a:rPr>
              <a:t>Embodied</a:t>
            </a:r>
            <a:endParaRPr lang="it-IT" sz="4800" dirty="0">
              <a:solidFill>
                <a:schemeClr val="accent2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2" name="Parentesi graffa aperta 11">
            <a:extLst>
              <a:ext uri="{FF2B5EF4-FFF2-40B4-BE49-F238E27FC236}">
                <a16:creationId xmlns:a16="http://schemas.microsoft.com/office/drawing/2014/main" id="{9AC1C270-F7B8-7A53-76DB-071A97D5975E}"/>
              </a:ext>
            </a:extLst>
          </p:cNvPr>
          <p:cNvSpPr/>
          <p:nvPr/>
        </p:nvSpPr>
        <p:spPr>
          <a:xfrm>
            <a:off x="7030593" y="1467170"/>
            <a:ext cx="695740" cy="4479011"/>
          </a:xfrm>
          <a:prstGeom prst="leftBrace">
            <a:avLst>
              <a:gd name="adj1" fmla="val 76904"/>
              <a:gd name="adj2" fmla="val 50000"/>
            </a:avLst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7">
            <a:extLst>
              <a:ext uri="{FF2B5EF4-FFF2-40B4-BE49-F238E27FC236}">
                <a16:creationId xmlns:a16="http://schemas.microsoft.com/office/drawing/2014/main" id="{DA40DAE0-C39A-64FD-AB7B-0881A82116DE}"/>
              </a:ext>
            </a:extLst>
          </p:cNvPr>
          <p:cNvSpPr txBox="1"/>
          <p:nvPr/>
        </p:nvSpPr>
        <p:spPr>
          <a:xfrm>
            <a:off x="7593876" y="2380476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We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off-load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cognitive work </a:t>
            </a:r>
            <a:r>
              <a:rPr lang="it-IT" sz="2800" dirty="0" err="1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onto</a:t>
            </a:r>
            <a:r>
              <a:rPr lang="it-IT" sz="2800" dirty="0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 the </a:t>
            </a:r>
            <a:r>
              <a:rPr lang="it-IT" sz="2800" dirty="0" err="1">
                <a:solidFill>
                  <a:srgbClr val="FF9300"/>
                </a:solidFill>
                <a:latin typeface="Calibri" panose="020F0502020204030204" pitchFamily="34" charset="0"/>
                <a:ea typeface="Cooper Hewitt" pitchFamily="2" charset="77"/>
              </a:rPr>
              <a:t>environment</a:t>
            </a:r>
            <a:endParaRPr lang="it-IT" sz="2800" dirty="0">
              <a:solidFill>
                <a:srgbClr val="FF930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4" name="CasellaDiTesto 7">
            <a:extLst>
              <a:ext uri="{FF2B5EF4-FFF2-40B4-BE49-F238E27FC236}">
                <a16:creationId xmlns:a16="http://schemas.microsoft.com/office/drawing/2014/main" id="{1214EB4E-7205-04FA-4911-F23946846763}"/>
              </a:ext>
            </a:extLst>
          </p:cNvPr>
          <p:cNvSpPr txBox="1"/>
          <p:nvPr/>
        </p:nvSpPr>
        <p:spPr>
          <a:xfrm>
            <a:off x="7593876" y="3246237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The </a:t>
            </a:r>
            <a:r>
              <a:rPr lang="it-IT" sz="2800" dirty="0" err="1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environment</a:t>
            </a:r>
            <a: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  <a:t> part </a:t>
            </a:r>
            <a:br>
              <a:rPr lang="it-IT" sz="2800" dirty="0">
                <a:solidFill>
                  <a:srgbClr val="FFC000"/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of the cognitive system</a:t>
            </a:r>
          </a:p>
        </p:txBody>
      </p:sp>
      <p:sp>
        <p:nvSpPr>
          <p:cNvPr id="15" name="CasellaDiTesto 7">
            <a:extLst>
              <a:ext uri="{FF2B5EF4-FFF2-40B4-BE49-F238E27FC236}">
                <a16:creationId xmlns:a16="http://schemas.microsoft.com/office/drawing/2014/main" id="{AD8D260B-172F-9058-588F-FEF8132A841C}"/>
              </a:ext>
            </a:extLst>
          </p:cNvPr>
          <p:cNvSpPr txBox="1"/>
          <p:nvPr/>
        </p:nvSpPr>
        <p:spPr>
          <a:xfrm>
            <a:off x="7593876" y="4111998"/>
            <a:ext cx="466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 Hewitt" pitchFamily="2" charset="77"/>
              </a:rPr>
              <a:t>for action </a:t>
            </a:r>
          </a:p>
        </p:txBody>
      </p: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79E96609-6ED1-CE8E-F5EE-4C9A4875AE7E}"/>
              </a:ext>
            </a:extLst>
          </p:cNvPr>
          <p:cNvSpPr txBox="1"/>
          <p:nvPr/>
        </p:nvSpPr>
        <p:spPr>
          <a:xfrm>
            <a:off x="7593876" y="1514715"/>
            <a:ext cx="466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</a:pPr>
            <a:r>
              <a:rPr lang="it-IT" sz="2800" dirty="0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Off-line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b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</a:b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bodily</a:t>
            </a:r>
            <a:r>
              <a:rPr lang="it-IT" sz="2800" dirty="0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FF6F6E"/>
                </a:solidFill>
                <a:latin typeface="Calibri" panose="020F0502020204030204" pitchFamily="34" charset="0"/>
                <a:ea typeface="Cooper Hewitt" pitchFamily="2" charset="77"/>
              </a:rPr>
              <a:t>based</a:t>
            </a:r>
            <a:endParaRPr lang="it-IT" sz="2800" dirty="0">
              <a:solidFill>
                <a:srgbClr val="FF6F6E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8" name="CasellaDiTesto 7">
            <a:extLst>
              <a:ext uri="{FF2B5EF4-FFF2-40B4-BE49-F238E27FC236}">
                <a16:creationId xmlns:a16="http://schemas.microsoft.com/office/drawing/2014/main" id="{44397946-CFCE-FD11-F955-1AAE55F712E7}"/>
              </a:ext>
            </a:extLst>
          </p:cNvPr>
          <p:cNvSpPr txBox="1"/>
          <p:nvPr/>
        </p:nvSpPr>
        <p:spPr>
          <a:xfrm>
            <a:off x="7593876" y="5412632"/>
            <a:ext cx="466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Cognition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ea typeface="Cooper Hewitt" pitchFamily="2" charset="77"/>
              </a:rPr>
              <a:t>situated</a:t>
            </a:r>
            <a:endParaRPr lang="it-IT" sz="2800" dirty="0">
              <a:solidFill>
                <a:srgbClr val="0070C0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792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23153</TotalTime>
  <Words>952</Words>
  <Application>Microsoft Macintosh PowerPoint</Application>
  <PresentationFormat>Widescreen</PresentationFormat>
  <Paragraphs>214</Paragraphs>
  <Slides>15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Amasis MT Pro</vt:lpstr>
      <vt:lpstr>Arial</vt:lpstr>
      <vt:lpstr>Calibri</vt:lpstr>
      <vt:lpstr>Calibri Light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Selene</dc:creator>
  <cp:lastModifiedBy>Selene Arfini</cp:lastModifiedBy>
  <cp:revision>900</cp:revision>
  <dcterms:created xsi:type="dcterms:W3CDTF">2018-04-27T05:30:38Z</dcterms:created>
  <dcterms:modified xsi:type="dcterms:W3CDTF">2025-05-22T06:21:03Z</dcterms:modified>
</cp:coreProperties>
</file>