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0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11" r:id="rId32"/>
    <p:sldId id="293" r:id="rId33"/>
    <p:sldId id="294" r:id="rId34"/>
    <p:sldId id="291" r:id="rId35"/>
    <p:sldId id="292" r:id="rId36"/>
    <p:sldId id="295" r:id="rId37"/>
    <p:sldId id="310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13" r:id="rId48"/>
    <p:sldId id="305" r:id="rId4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0F148B-D083-43F6-93B6-D4BC88D5F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DB6AD3-EC17-4035-91E7-7F1A649F1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D8BAFC-3DF9-492E-A359-6D06B8A7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31CE42-6ABB-47C9-B4A0-FF2A600E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696989-95C8-4483-A073-6D73CF2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6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CD936-F1AD-46C8-B0AD-5DACA342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28CD2E-9A97-4622-BD0F-FA78D07BA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4D9804-18CF-4F59-AD22-3AF8BDD8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6F53B-D3EC-463C-98CC-D5AF1A72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E21C24-0905-42E0-9710-3B452CF2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0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8DD442-4D1B-4BE5-97C3-75CA8C022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23753F-FA19-48D1-AED0-AFDB5984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89EE12-4C66-4BB1-A72D-0B62735C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F36D93-B989-411C-A306-9EEB2E60F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343DCF-21BF-4B71-AD0D-9FF4FE1C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22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1B04A3-5757-48AB-BAFB-F5AE905A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AF5B91-336B-4B8E-B03A-E08417B45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B6154D-7EFD-4AAB-BBAC-89EFBC40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EF97A5-C89A-49CA-983A-D71121B7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8D6053-377E-4614-BFEA-8859ED5A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41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571D98-52BF-46EF-92E4-FB6B7A2D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2EEAA-1D98-4588-8146-65143C969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2BF5BF-D450-4BFA-9BDD-9234A315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5FAB81-D801-401A-B3DA-EB2FBEF5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DE154A-05AB-4CB4-9F6B-184079AE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1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1C43A-2EAB-49D8-8BEC-B8BB44F0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6DA871-02EE-4CA1-83D5-C232A5C3E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50AB35-0309-425E-A97D-05D0FFFD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1DB698-7728-4F10-8326-31ED7F85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BF6DA5-DBA2-4A8F-BAFF-B1D17B6D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EA53D7-8A6F-41BA-850C-9246930F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2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3D34C-F541-4F08-AA65-706C689DA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232CFC-2215-4EFC-95C9-FA359B9AB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878FBE-00CE-4796-8CA4-248B480B6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B3F808-7A5A-4BBD-897A-61595FBB8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D9EDD71-6D34-40AD-BC8D-FDDD6E81A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0FE724-0BEF-47CF-A8EB-E68F07995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222F91-FB1A-4C02-906B-8C8ECB07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4ABDAA-A280-4EB7-8961-E7254ED2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3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6E911-4B2D-40E3-AD91-35360BF8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09E5E2-6764-42F1-A85F-192F37C5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627F94-C217-45AE-9238-6AE42FDC1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0607A8-CD1B-4B3F-9E42-A165617B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32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5D1D5B-BC1B-407E-9A72-05FB238ED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2FF582-60CC-446D-8893-2A9F49CC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3915B3-7D5E-4403-B21D-2E418B63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3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2A9131-40D8-48DF-93AE-CA3D2EF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A5920A-6862-4760-A7B5-5163C870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DBDCDB-F498-479B-9132-3770309B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02A9FC-D05F-4A19-B443-4CFE4D88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A0F2DB-30A1-41AB-9354-A3F1F244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E1F207-B4DA-41FE-B07A-AFC3028FB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27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484F1-AAAC-4C5A-B7F4-97346041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EEA5C5-CE7C-42E7-9C21-4A2F93D49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8892448-3993-4FE9-A346-79F77E7DC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EC456D-4A39-499F-BA6D-C8EDA9FA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8DBC90-5690-417B-B34A-450BE8BC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7E48E9-CBFD-4EC3-9EBF-FED36FD2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15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D459A94-EDF0-4604-A239-612D5DBC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87F16C-4F71-4A09-B2F7-41E92FB12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826A6D-E5C0-4365-90C3-051DA6A4D7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08BC2-7864-4FBA-B008-6B96B2BA75DB}" type="datetimeFigureOut">
              <a:rPr lang="it-IT" smtClean="0"/>
              <a:t>28/04/2024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A3B69-B5C0-489D-8D47-799E58145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383CAB-6AE3-4FD3-B054-9F4B7ED86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DAFF-3CEE-4F52-AAD7-7567A33B5E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1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fFko-yJP6B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53ED9D-BD97-40DA-BEF2-C8B1583C7C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populismo latinoamericano - il caso Argentina </a:t>
            </a:r>
            <a:b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BAA599B-CBA8-4B09-BBE2-61CB41785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2875809"/>
            <a:ext cx="4531129" cy="3178761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3FC5EDAC-0ADC-42DC-BF9D-C4ED50F89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084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C000"/>
                </a:solidFill>
              </a:rPr>
              <a:t>Industrializzazione</a:t>
            </a:r>
            <a:r>
              <a:rPr lang="en-US" dirty="0">
                <a:solidFill>
                  <a:srgbClr val="FFC000"/>
                </a:solidFill>
              </a:rPr>
              <a:t> per </a:t>
            </a:r>
            <a:r>
              <a:rPr lang="en-US" dirty="0" err="1">
                <a:solidFill>
                  <a:srgbClr val="FFC000"/>
                </a:solidFill>
              </a:rPr>
              <a:t>Sostitituzione</a:t>
            </a:r>
            <a:r>
              <a:rPr lang="en-US" dirty="0">
                <a:solidFill>
                  <a:srgbClr val="FFC000"/>
                </a:solidFill>
              </a:rPr>
              <a:t> di </a:t>
            </a:r>
            <a:r>
              <a:rPr lang="en-US" dirty="0" err="1">
                <a:solidFill>
                  <a:srgbClr val="FFC000"/>
                </a:solidFill>
              </a:rPr>
              <a:t>Importazioni</a:t>
            </a:r>
            <a:r>
              <a:rPr lang="en-US" dirty="0">
                <a:solidFill>
                  <a:srgbClr val="FFC000"/>
                </a:solidFill>
              </a:rPr>
              <a:t>  - 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termini di </a:t>
            </a:r>
            <a:r>
              <a:rPr lang="en-US" dirty="0" err="1"/>
              <a:t>risultati</a:t>
            </a:r>
            <a:r>
              <a:rPr lang="en-US" dirty="0"/>
              <a:t>, ISI fu </a:t>
            </a:r>
            <a:r>
              <a:rPr lang="en-US" dirty="0" err="1"/>
              <a:t>effettivo</a:t>
            </a:r>
            <a:r>
              <a:rPr lang="en-US" dirty="0"/>
              <a:t> in AL ma </a:t>
            </a:r>
            <a:r>
              <a:rPr lang="en-US" dirty="0" err="1"/>
              <a:t>solamente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nei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mercati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più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estesi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(Argentina, </a:t>
            </a:r>
            <a:r>
              <a:rPr lang="en-US" dirty="0" err="1"/>
              <a:t>Brasile</a:t>
            </a:r>
            <a:r>
              <a:rPr lang="en-US" dirty="0"/>
              <a:t> e M</a:t>
            </a:r>
            <a:r>
              <a:rPr lang="it-IT" dirty="0" err="1"/>
              <a:t>essico</a:t>
            </a:r>
            <a:r>
              <a:rPr lang="it-IT" dirty="0"/>
              <a:t>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L’</a:t>
            </a:r>
            <a:r>
              <a:rPr lang="it-IT" dirty="0" err="1"/>
              <a:t>ac</a:t>
            </a:r>
            <a:r>
              <a:rPr lang="en-US" dirty="0" err="1"/>
              <a:t>cumulazione</a:t>
            </a:r>
            <a:r>
              <a:rPr lang="en-US" dirty="0"/>
              <a:t> di </a:t>
            </a:r>
            <a:r>
              <a:rPr lang="en-US" dirty="0" err="1"/>
              <a:t>ricchezza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il </a:t>
            </a:r>
            <a:r>
              <a:rPr lang="en-US" dirty="0" err="1"/>
              <a:t>modello</a:t>
            </a:r>
            <a:r>
              <a:rPr lang="en-US" dirty="0"/>
              <a:t> ISI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>
                <a:solidFill>
                  <a:srgbClr val="00B0F0"/>
                </a:solidFill>
              </a:rPr>
              <a:t>concentrò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nelle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più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vaste</a:t>
            </a:r>
            <a:r>
              <a:rPr lang="en-US" dirty="0">
                <a:solidFill>
                  <a:srgbClr val="00B0F0"/>
                </a:solidFill>
              </a:rPr>
              <a:t> e </a:t>
            </a:r>
            <a:r>
              <a:rPr lang="en-US" dirty="0" err="1">
                <a:solidFill>
                  <a:srgbClr val="00B0F0"/>
                </a:solidFill>
              </a:rPr>
              <a:t>più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popolate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aree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metropolitane</a:t>
            </a:r>
            <a:r>
              <a:rPr lang="en-US" dirty="0">
                <a:solidFill>
                  <a:srgbClr val="00B0F0"/>
                </a:solidFill>
              </a:rPr>
              <a:t> in AL</a:t>
            </a:r>
            <a:endParaRPr lang="en-US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885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dirty="0"/>
              <a:t>Alcuni </a:t>
            </a:r>
            <a:r>
              <a:rPr lang="it-IT" sz="4000" dirty="0">
                <a:solidFill>
                  <a:srgbClr val="C00000"/>
                </a:solidFill>
              </a:rPr>
              <a:t>effetti  collaterali </a:t>
            </a:r>
            <a:r>
              <a:rPr lang="it-IT" sz="4000" dirty="0"/>
              <a:t>ISI…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1336" y="1358283"/>
            <a:ext cx="8995763" cy="478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Aree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rurali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e </a:t>
            </a:r>
            <a:r>
              <a:rPr lang="en-US" dirty="0" err="1"/>
              <a:t>nazioni</a:t>
            </a:r>
            <a:r>
              <a:rPr lang="en-US" dirty="0"/>
              <a:t> </a:t>
            </a:r>
            <a:r>
              <a:rPr lang="en-US" dirty="0" err="1"/>
              <a:t>essenzialmente</a:t>
            </a:r>
            <a:r>
              <a:rPr lang="en-US" dirty="0"/>
              <a:t> y </a:t>
            </a:r>
            <a:r>
              <a:rPr lang="en-US" dirty="0" err="1">
                <a:solidFill>
                  <a:srgbClr val="00B050"/>
                </a:solidFill>
              </a:rPr>
              <a:t>agricole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 err="1">
                <a:solidFill>
                  <a:srgbClr val="00B050"/>
                </a:solidFill>
              </a:rPr>
              <a:t>vengono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lasciate</a:t>
            </a:r>
            <a:r>
              <a:rPr lang="en-US" dirty="0">
                <a:solidFill>
                  <a:srgbClr val="C00000"/>
                </a:solidFill>
              </a:rPr>
              <a:t> a </a:t>
            </a:r>
            <a:r>
              <a:rPr lang="en-US" dirty="0" err="1">
                <a:solidFill>
                  <a:srgbClr val="C00000"/>
                </a:solidFill>
              </a:rPr>
              <a:t>margine</a:t>
            </a:r>
            <a:r>
              <a:rPr lang="en-US" dirty="0">
                <a:solidFill>
                  <a:srgbClr val="C00000"/>
                </a:solidFill>
              </a:rPr>
              <a:t> dal "</a:t>
            </a:r>
            <a:r>
              <a:rPr lang="en-US" dirty="0" err="1">
                <a:solidFill>
                  <a:srgbClr val="C00000"/>
                </a:solidFill>
              </a:rPr>
              <a:t>progresso</a:t>
            </a:r>
            <a:r>
              <a:rPr lang="en-US" dirty="0">
                <a:solidFill>
                  <a:srgbClr val="C00000"/>
                </a:solidFill>
              </a:rPr>
              <a:t>"</a:t>
            </a:r>
            <a:r>
              <a:rPr lang="en-US" dirty="0"/>
              <a:t> </a:t>
            </a:r>
            <a:r>
              <a:rPr lang="en-US" dirty="0" err="1"/>
              <a:t>attribuito</a:t>
            </a:r>
            <a:r>
              <a:rPr lang="en-US" dirty="0"/>
              <a:t> al </a:t>
            </a:r>
            <a:r>
              <a:rPr lang="en-US" dirty="0" err="1"/>
              <a:t>modello</a:t>
            </a:r>
            <a:r>
              <a:rPr lang="en-US" dirty="0"/>
              <a:t> ISI.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Inoltre</a:t>
            </a:r>
            <a:r>
              <a:rPr lang="en-US" dirty="0"/>
              <a:t>, ISI 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>
                <a:solidFill>
                  <a:srgbClr val="7030A0"/>
                </a:solidFill>
              </a:rPr>
              <a:t>esacerbare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l’ineguale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distribuzione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della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ricchezza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concentrando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ulteriormente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ricchezza</a:t>
            </a:r>
            <a:r>
              <a:rPr lang="en-US" dirty="0">
                <a:solidFill>
                  <a:srgbClr val="00B050"/>
                </a:solidFill>
              </a:rPr>
              <a:t> e </a:t>
            </a:r>
            <a:r>
              <a:rPr lang="en-US" dirty="0" err="1">
                <a:solidFill>
                  <a:srgbClr val="00B050"/>
                </a:solidFill>
              </a:rPr>
              <a:t>potere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mani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elites </a:t>
            </a:r>
            <a:r>
              <a:rPr lang="en-US" dirty="0" err="1">
                <a:solidFill>
                  <a:srgbClr val="00B050"/>
                </a:solidFill>
              </a:rPr>
              <a:t>industriali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1524" y="2419460"/>
            <a:ext cx="2695575" cy="20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1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7030A0"/>
                </a:solidFill>
              </a:rPr>
              <a:t>Crescita della Popolazione Urbana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Fino al periodo successivo alla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World War II</a:t>
            </a:r>
            <a:r>
              <a:rPr lang="en-US" dirty="0"/>
              <a:t>, la </a:t>
            </a:r>
            <a:r>
              <a:rPr lang="en-US" dirty="0" err="1">
                <a:solidFill>
                  <a:srgbClr val="00B050"/>
                </a:solidFill>
              </a:rPr>
              <a:t>vasta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maggioranza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dei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LatinoAmericani</a:t>
            </a:r>
            <a:r>
              <a:rPr lang="en-US" dirty="0"/>
              <a:t> </a:t>
            </a:r>
            <a:r>
              <a:rPr lang="en-US" dirty="0" err="1"/>
              <a:t>viveva</a:t>
            </a:r>
            <a:r>
              <a:rPr lang="en-US" dirty="0"/>
              <a:t> in </a:t>
            </a:r>
            <a:r>
              <a:rPr lang="en-US" dirty="0" err="1"/>
              <a:t>scenari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rurali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vasto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movimento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lavoro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fuori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dale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campagne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durante</a:t>
            </a:r>
            <a:r>
              <a:rPr lang="en-US" dirty="0"/>
              <a:t> la prima </a:t>
            </a:r>
            <a:r>
              <a:rPr lang="en-US" dirty="0" err="1"/>
              <a:t>metà</a:t>
            </a:r>
            <a:r>
              <a:rPr lang="en-US" dirty="0"/>
              <a:t> del Novecento </a:t>
            </a:r>
            <a:r>
              <a:rPr lang="en-US" dirty="0" err="1"/>
              <a:t>costituisce</a:t>
            </a:r>
            <a:r>
              <a:rPr lang="en-US" dirty="0"/>
              <a:t> uno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fattori</a:t>
            </a:r>
            <a:r>
              <a:rPr lang="en-US" dirty="0"/>
              <a:t> </a:t>
            </a:r>
            <a:r>
              <a:rPr lang="en-US" dirty="0" err="1"/>
              <a:t>cruciali</a:t>
            </a:r>
            <a:r>
              <a:rPr lang="en-US" dirty="0"/>
              <a:t> di </a:t>
            </a:r>
            <a:r>
              <a:rPr lang="en-US" dirty="0" err="1"/>
              <a:t>comprensione</a:t>
            </a:r>
            <a:r>
              <a:rPr lang="en-US" dirty="0"/>
              <a:t> del </a:t>
            </a:r>
            <a:r>
              <a:rPr lang="en-US" dirty="0" err="1"/>
              <a:t>fenomeno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urbanizzazione</a:t>
            </a:r>
            <a:r>
              <a:rPr lang="en-US" dirty="0">
                <a:solidFill>
                  <a:srgbClr val="FFC000"/>
                </a:solidFill>
              </a:rPr>
              <a:t> 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1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685801"/>
            <a:ext cx="83820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costruzione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industrie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nei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centri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urbani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Porta </a:t>
            </a:r>
            <a:r>
              <a:rPr lang="en-US" dirty="0" err="1"/>
              <a:t>evidentemente</a:t>
            </a:r>
            <a:r>
              <a:rPr lang="en-US" dirty="0"/>
              <a:t> a </a:t>
            </a:r>
            <a:r>
              <a:rPr lang="en-US" dirty="0" err="1"/>
              <a:t>un’inversion</a:t>
            </a:r>
            <a:r>
              <a:rPr lang="en-US" dirty="0"/>
              <a:t> di </a:t>
            </a:r>
            <a:r>
              <a:rPr lang="en-US" dirty="0" err="1"/>
              <a:t>tendenza</a:t>
            </a:r>
            <a:r>
              <a:rPr lang="en-US" dirty="0"/>
              <a:t> </a:t>
            </a:r>
            <a:r>
              <a:rPr lang="en-US" dirty="0" err="1"/>
              <a:t>abitativa</a:t>
            </a:r>
            <a:r>
              <a:rPr lang="en-US" dirty="0"/>
              <a:t>, </a:t>
            </a:r>
            <a:r>
              <a:rPr lang="en-US" dirty="0" err="1"/>
              <a:t>dalle</a:t>
            </a:r>
            <a:r>
              <a:rPr lang="en-US" dirty="0"/>
              <a:t> </a:t>
            </a:r>
            <a:r>
              <a:rPr lang="en-US" dirty="0" err="1"/>
              <a:t>campagne</a:t>
            </a:r>
            <a:r>
              <a:rPr lang="en-US" dirty="0"/>
              <a:t> alle </a:t>
            </a:r>
            <a:r>
              <a:rPr lang="en-US" dirty="0" err="1"/>
              <a:t>città</a:t>
            </a:r>
            <a:r>
              <a:rPr lang="en-US" dirty="0"/>
              <a:t>, in </a:t>
            </a:r>
            <a:r>
              <a:rPr lang="en-US" dirty="0" err="1"/>
              <a:t>cerca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1275" y="226306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9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Residenti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aree</a:t>
            </a:r>
            <a:r>
              <a:rPr lang="en-US" dirty="0"/>
              <a:t> rural dell’ AL 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.. Migrano verso le città </a:t>
            </a:r>
            <a:r>
              <a:rPr lang="it-IT" dirty="0">
                <a:solidFill>
                  <a:srgbClr val="7030A0"/>
                </a:solidFill>
              </a:rPr>
              <a:t>in differenti ondate </a:t>
            </a:r>
            <a:r>
              <a:rPr lang="en-US" dirty="0" err="1"/>
              <a:t>durante</a:t>
            </a:r>
            <a:r>
              <a:rPr lang="en-US" dirty="0"/>
              <a:t> il XX </a:t>
            </a:r>
            <a:r>
              <a:rPr lang="en-US" dirty="0" err="1"/>
              <a:t>secolo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La prima, </a:t>
            </a:r>
            <a:r>
              <a:rPr lang="en-US" dirty="0" err="1"/>
              <a:t>appena</a:t>
            </a:r>
            <a:r>
              <a:rPr lang="en-US" dirty="0"/>
              <a:t> prima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crisi</a:t>
            </a:r>
            <a:r>
              <a:rPr lang="en-US" dirty="0"/>
              <a:t> del 1929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In </a:t>
            </a:r>
            <a:r>
              <a:rPr lang="en-US" dirty="0" err="1"/>
              <a:t>seguito</a:t>
            </a:r>
            <a:r>
              <a:rPr lang="en-US" dirty="0"/>
              <a:t>, dopo la </a:t>
            </a:r>
            <a:r>
              <a:rPr lang="it-IT" dirty="0">
                <a:solidFill>
                  <a:srgbClr val="7030A0"/>
                </a:solidFill>
              </a:rPr>
              <a:t>World War II</a:t>
            </a:r>
          </a:p>
        </p:txBody>
      </p:sp>
    </p:spTree>
    <p:extLst>
      <p:ext uri="{BB962C8B-B14F-4D97-AF65-F5344CB8AC3E}">
        <p14:creationId xmlns:p14="http://schemas.microsoft.com/office/powerpoint/2010/main" val="304023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FF99FF"/>
                </a:solidFill>
              </a:rPr>
              <a:t>Candidati "Populisti"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0932" y="1447060"/>
            <a:ext cx="9113668" cy="4496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Emergono in tutta la regione in modo da </a:t>
            </a:r>
            <a:r>
              <a:rPr lang="it-IT" b="1" dirty="0">
                <a:solidFill>
                  <a:srgbClr val="00B050"/>
                </a:solidFill>
              </a:rPr>
              <a:t>facilitare questo processo di transizione 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Procurano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supporto</a:t>
            </a:r>
            <a:r>
              <a:rPr lang="en-US" dirty="0">
                <a:solidFill>
                  <a:srgbClr val="7030A0"/>
                </a:solidFill>
              </a:rPr>
              <a:t> alle </a:t>
            </a:r>
            <a:r>
              <a:rPr lang="en-US" dirty="0"/>
              <a:t>" masse urbane"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Negoziano</a:t>
            </a:r>
            <a:r>
              <a:rPr lang="en-US" dirty="0"/>
              <a:t> una forma intermedia </a:t>
            </a:r>
            <a:r>
              <a:rPr lang="en-US" dirty="0" err="1"/>
              <a:t>sicura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le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paure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delle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oligarchie</a:t>
            </a:r>
            <a:r>
              <a:rPr lang="en-US" dirty="0">
                <a:solidFill>
                  <a:srgbClr val="FFC000"/>
                </a:solidFill>
              </a:rPr>
              <a:t> urbane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 le </a:t>
            </a:r>
            <a:r>
              <a:rPr lang="en-US" dirty="0" err="1">
                <a:solidFill>
                  <a:srgbClr val="92D050"/>
                </a:solidFill>
              </a:rPr>
              <a:t>aspirazioni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dei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nuovi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arrivati</a:t>
            </a:r>
            <a:r>
              <a:rPr lang="en-US" dirty="0">
                <a:solidFill>
                  <a:srgbClr val="92D050"/>
                </a:solidFill>
              </a:rPr>
              <a:t> di </a:t>
            </a:r>
            <a:r>
              <a:rPr lang="en-US" dirty="0" err="1">
                <a:solidFill>
                  <a:srgbClr val="92D050"/>
                </a:solidFill>
              </a:rPr>
              <a:t>recente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inurbamento</a:t>
            </a:r>
            <a:r>
              <a:rPr lang="en-US" dirty="0">
                <a:solidFill>
                  <a:srgbClr val="92D05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 lotta per </a:t>
            </a:r>
            <a:r>
              <a:rPr lang="en-US" dirty="0" err="1"/>
              <a:t>condizioni</a:t>
            </a:r>
            <a:r>
              <a:rPr lang="en-US" dirty="0"/>
              <a:t> </a:t>
            </a:r>
            <a:r>
              <a:rPr lang="en-US" dirty="0" err="1"/>
              <a:t>abitative</a:t>
            </a:r>
            <a:r>
              <a:rPr lang="en-US" dirty="0"/>
              <a:t> </a:t>
            </a:r>
            <a:r>
              <a:rPr lang="en-US" dirty="0" err="1"/>
              <a:t>decenti</a:t>
            </a:r>
            <a:r>
              <a:rPr lang="en-US" dirty="0"/>
              <a:t> e </a:t>
            </a:r>
            <a:r>
              <a:rPr lang="en-US" dirty="0" err="1"/>
              <a:t>opportunità</a:t>
            </a:r>
            <a:r>
              <a:rPr lang="en-US" dirty="0"/>
              <a:t> di </a:t>
            </a:r>
            <a:r>
              <a:rPr lang="en-US" dirty="0" err="1"/>
              <a:t>lavoro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68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8686800" cy="1265238"/>
          </a:xfrm>
        </p:spPr>
        <p:txBody>
          <a:bodyPr>
            <a:normAutofit/>
          </a:bodyPr>
          <a:lstStyle/>
          <a:p>
            <a:pPr algn="l"/>
            <a:r>
              <a:rPr lang="it-IT" sz="4000" dirty="0">
                <a:solidFill>
                  <a:srgbClr val="FF99FF"/>
                </a:solidFill>
              </a:rPr>
              <a:t>I leaders "Populisti"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0201" y="1600201"/>
            <a:ext cx="8426689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err="1"/>
              <a:t>Comme</a:t>
            </a:r>
            <a:r>
              <a:rPr lang="it-IT" dirty="0"/>
              <a:t> Getulio Vargas in Brasile,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pt-BR" dirty="0"/>
              <a:t>Lázaro Cárdenas in Messico,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Juan ed Eva (“Evita”)  </a:t>
            </a:r>
            <a:r>
              <a:rPr lang="en-US" dirty="0" err="1"/>
              <a:t>Perón</a:t>
            </a:r>
            <a:r>
              <a:rPr lang="en-US" dirty="0"/>
              <a:t> in Argentina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2875" y="1143000"/>
            <a:ext cx="1982931" cy="1905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895601"/>
            <a:ext cx="1828800" cy="162901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3111" y="4038600"/>
            <a:ext cx="3807040" cy="21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3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4400" dirty="0">
                <a:solidFill>
                  <a:srgbClr val="FF99FF"/>
                </a:solidFill>
              </a:rPr>
              <a:t>I leaders "Populisti"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8171" y="1518082"/>
            <a:ext cx="10785629" cy="465888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Rispondono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al nuovo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urbano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Incorporano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arrivati</a:t>
            </a:r>
            <a:r>
              <a:rPr lang="en-US" dirty="0"/>
              <a:t>, </a:t>
            </a:r>
            <a:r>
              <a:rPr lang="en-US" dirty="0" err="1"/>
              <a:t>classi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umili</a:t>
            </a:r>
            <a:r>
              <a:rPr lang="en-US" dirty="0"/>
              <a:t> </a:t>
            </a:r>
            <a:r>
              <a:rPr lang="en-US" dirty="0" err="1"/>
              <a:t>LatinoAmericane</a:t>
            </a:r>
            <a:r>
              <a:rPr lang="en-US" dirty="0"/>
              <a:t> in una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piattaforma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politica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urbana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Promettono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migliori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condizioni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lavorative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/>
              <a:t>opportunità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educative</a:t>
            </a:r>
            <a:r>
              <a:rPr lang="en-US" dirty="0"/>
              <a:t> e di </a:t>
            </a:r>
            <a:r>
              <a:rPr lang="en-US" dirty="0" err="1">
                <a:solidFill>
                  <a:srgbClr val="00B050"/>
                </a:solidFill>
              </a:rPr>
              <a:t>edilizia</a:t>
            </a:r>
            <a:r>
              <a:rPr lang="en-US" dirty="0"/>
              <a:t> </a:t>
            </a:r>
            <a:r>
              <a:rPr lang="en-US" dirty="0" err="1"/>
              <a:t>popolare</a:t>
            </a:r>
            <a:r>
              <a:rPr lang="en-US" dirty="0"/>
              <a:t> 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16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rgbClr val="FF99FF"/>
                </a:solidFill>
              </a:rPr>
              <a:t>I leaders "Populisti"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047094"/>
            <a:ext cx="4965580" cy="573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526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4000" dirty="0">
                <a:solidFill>
                  <a:schemeClr val="accent5">
                    <a:lumMod val="75000"/>
                  </a:schemeClr>
                </a:solidFill>
              </a:rPr>
              <a:t>Populismo in America Latina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6039" y="1143001"/>
            <a:ext cx="8834761" cy="4983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Populismo</a:t>
            </a:r>
            <a:r>
              <a:rPr lang="en-US" dirty="0"/>
              <a:t> </a:t>
            </a:r>
            <a:r>
              <a:rPr lang="en-US" dirty="0" err="1">
                <a:solidFill>
                  <a:srgbClr val="FFC000"/>
                </a:solidFill>
              </a:rPr>
              <a:t>segna</a:t>
            </a:r>
            <a:r>
              <a:rPr lang="en-US" dirty="0">
                <a:solidFill>
                  <a:srgbClr val="FFC000"/>
                </a:solidFill>
              </a:rPr>
              <a:t> un nuovo modo di </a:t>
            </a:r>
            <a:r>
              <a:rPr lang="en-US" dirty="0" err="1">
                <a:solidFill>
                  <a:srgbClr val="FFC000"/>
                </a:solidFill>
              </a:rPr>
              <a:t>interpretare</a:t>
            </a:r>
            <a:r>
              <a:rPr lang="en-US" dirty="0">
                <a:solidFill>
                  <a:srgbClr val="FFC000"/>
                </a:solidFill>
              </a:rPr>
              <a:t> la </a:t>
            </a:r>
            <a:r>
              <a:rPr lang="en-US" dirty="0" err="1">
                <a:solidFill>
                  <a:srgbClr val="FFC000"/>
                </a:solidFill>
              </a:rPr>
              <a:t>politica</a:t>
            </a:r>
            <a:r>
              <a:rPr lang="en-US" dirty="0">
                <a:solidFill>
                  <a:srgbClr val="FFC000"/>
                </a:solidFill>
              </a:rPr>
              <a:t> i</a:t>
            </a:r>
            <a:r>
              <a:rPr lang="en-US" dirty="0"/>
              <a:t>n </a:t>
            </a:r>
            <a:r>
              <a:rPr lang="it-IT" dirty="0"/>
              <a:t>America Latina.  </a:t>
            </a:r>
            <a:r>
              <a:rPr lang="en-US" dirty="0"/>
              <a:t>In termini </a:t>
            </a:r>
            <a:r>
              <a:rPr lang="en-US" dirty="0" err="1"/>
              <a:t>generali</a:t>
            </a:r>
            <a:r>
              <a:rPr lang="en-US" dirty="0"/>
              <a:t>, I leaders </a:t>
            </a:r>
            <a:r>
              <a:rPr lang="en-US" dirty="0" err="1"/>
              <a:t>populisti</a:t>
            </a:r>
            <a:r>
              <a:rPr lang="en-US" dirty="0"/>
              <a:t> </a:t>
            </a:r>
            <a:r>
              <a:rPr lang="en-US" dirty="0" err="1"/>
              <a:t>possiedono</a:t>
            </a:r>
            <a:r>
              <a:rPr lang="en-US" dirty="0"/>
              <a:t>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caratteristiche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precipue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individui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carismatici</a:t>
            </a:r>
            <a:r>
              <a:rPr lang="en-US" dirty="0">
                <a:solidFill>
                  <a:srgbClr val="C00000"/>
                </a:solidFill>
              </a:rPr>
              <a:t> con </a:t>
            </a:r>
            <a:r>
              <a:rPr lang="en-US" dirty="0" err="1"/>
              <a:t>eccellenti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capacità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oratorie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Mantengono</a:t>
            </a:r>
            <a:r>
              <a:rPr lang="en-US" dirty="0"/>
              <a:t> il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prestigio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una </a:t>
            </a:r>
            <a:r>
              <a:rPr lang="en-US" dirty="0" err="1">
                <a:solidFill>
                  <a:srgbClr val="FFC000"/>
                </a:solidFill>
              </a:rPr>
              <a:t>chiara</a:t>
            </a:r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dirty="0" err="1">
                <a:solidFill>
                  <a:srgbClr val="FFC000"/>
                </a:solidFill>
              </a:rPr>
              <a:t>comprensione</a:t>
            </a:r>
            <a:r>
              <a:rPr lang="en-US" dirty="0">
                <a:solidFill>
                  <a:srgbClr val="FFC000"/>
                </a:solidFill>
              </a:rPr>
              <a:t> del </a:t>
            </a:r>
            <a:r>
              <a:rPr lang="en-US" dirty="0" err="1">
                <a:solidFill>
                  <a:srgbClr val="FFC000"/>
                </a:solidFill>
              </a:rPr>
              <a:t>modello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patrón-cliente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it-IT" dirty="0"/>
              <a:t>imperante nella società dell’epoca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125" y="2903737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8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7CBBA-60A2-4766-813F-8A09EDAF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8" y="248575"/>
            <a:ext cx="10049522" cy="725425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UNA PERIODIZZAZIONE DI CARATTERE </a:t>
            </a:r>
            <a:r>
              <a:rPr lang="it-IT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GENERALE 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1ACBDA-9452-4A5A-B898-75AB822A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1091954"/>
            <a:ext cx="10856650" cy="4792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7030A0"/>
                </a:solidFill>
              </a:rPr>
              <a:t>1870-1930- Le nuove Repubbliche  </a:t>
            </a:r>
          </a:p>
          <a:p>
            <a:pPr marL="0" indent="0">
              <a:buNone/>
            </a:pP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onsolidamento dei nuovi Stati-nazione e nuovi 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attori sociali </a:t>
            </a:r>
            <a:endParaRPr lang="es-ES_tradnl" sz="18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Inserimento nel mercato internazionale </a:t>
            </a: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e sviluppo </a:t>
            </a:r>
            <a:r>
              <a:rPr lang="es-ES_tradnl" sz="1800" i="1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hacia afuera </a:t>
            </a:r>
            <a:endParaRPr lang="es-ES_tradnl" sz="1800" i="1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La società delle nuove repubbliche. </a:t>
            </a: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M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igrazioni, urbanizzazione 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 patto neocoloniale</a:t>
            </a:r>
          </a:p>
          <a:p>
            <a:pPr marL="0" indent="0">
              <a:buNone/>
            </a:pP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La prima rivoluzione del XX secolo: México (1910-20 .. 1934) </a:t>
            </a: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Stati Uniti e America Latina: la fase dell’imperalismo classico </a:t>
            </a:r>
          </a:p>
          <a:p>
            <a:pPr marL="0" indent="0">
              <a:buNone/>
            </a:pPr>
            <a:endParaRPr lang="es-ES_tradnl" sz="1800" dirty="0"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1930-1945- Tra le due guerre mondiali </a:t>
            </a:r>
            <a:r>
              <a:rPr lang="es-ES_tradnl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Implicazioni e conseguenze della crisi del 1929: industralizzazione e sviluppo </a:t>
            </a:r>
            <a:r>
              <a:rPr lang="es-ES_tradnl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hacia adentro </a:t>
            </a:r>
          </a:p>
          <a:p>
            <a:pPr marL="0" indent="0">
              <a:buNone/>
            </a:pPr>
            <a:r>
              <a:rPr lang="es-ES_tradnl" sz="1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 regimi populisti – le tensioni della modernizzazione </a:t>
            </a: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Stati Uniti e America Latina: la politica del Buon Vicinato </a:t>
            </a:r>
            <a:endParaRPr lang="es-ES_tradnl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2400" dirty="0">
              <a:solidFill>
                <a:srgbClr val="00B05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olidFill>
                <a:srgbClr val="7030A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003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dirty="0"/>
              <a:t>Altre caratteristiche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6764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3. </a:t>
            </a:r>
            <a:r>
              <a:rPr lang="en-US" dirty="0" err="1"/>
              <a:t>Utilizzano</a:t>
            </a:r>
            <a:r>
              <a:rPr lang="en-US" dirty="0"/>
              <a:t> le </a:t>
            </a:r>
            <a:r>
              <a:rPr lang="en-US" dirty="0" err="1">
                <a:solidFill>
                  <a:srgbClr val="FFC000"/>
                </a:solidFill>
              </a:rPr>
              <a:t>gerarchie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sociali</a:t>
            </a:r>
            <a:r>
              <a:rPr lang="en-US" dirty="0">
                <a:solidFill>
                  <a:srgbClr val="FFC000"/>
                </a:solidFill>
              </a:rPr>
              <a:t> a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</a:t>
            </a:r>
            <a:r>
              <a:rPr lang="en-US" dirty="0" err="1">
                <a:solidFill>
                  <a:srgbClr val="FFC000"/>
                </a:solidFill>
              </a:rPr>
              <a:t>loro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vantaggio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dirty="0" err="1">
                <a:solidFill>
                  <a:srgbClr val="FFC000"/>
                </a:solidFill>
              </a:rPr>
              <a:t>antioligarchie</a:t>
            </a:r>
            <a:r>
              <a:rPr lang="en-US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4. Si </a:t>
            </a:r>
            <a:r>
              <a:rPr lang="en-US" dirty="0" err="1"/>
              <a:t>pongono</a:t>
            </a:r>
            <a:r>
              <a:rPr lang="en-US" dirty="0"/>
              <a:t> come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interlocutori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sociali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prevenendo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rivoluzioni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armate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 al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contempo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insistendo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riforme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sociali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 </a:t>
            </a:r>
            <a:r>
              <a:rPr lang="en-US" dirty="0" err="1"/>
              <a:t>protezione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ceti</a:t>
            </a:r>
            <a:r>
              <a:rPr lang="en-US" dirty="0"/>
              <a:t> </a:t>
            </a:r>
            <a:r>
              <a:rPr lang="en-US" dirty="0" err="1"/>
              <a:t>svantaggiati</a:t>
            </a:r>
            <a:r>
              <a:rPr lang="en-US" dirty="0"/>
              <a:t> </a:t>
            </a:r>
            <a:r>
              <a:rPr lang="en-US" dirty="0" err="1"/>
              <a:t>dalle</a:t>
            </a:r>
            <a:r>
              <a:rPr lang="en-US" dirty="0"/>
              <a:t> elites </a:t>
            </a:r>
            <a:r>
              <a:rPr lang="en-US" dirty="0" err="1"/>
              <a:t>tradizionali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4969" y="1544160"/>
            <a:ext cx="309582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/>
              <a:t>Populismo in America Latina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È </a:t>
            </a:r>
            <a:r>
              <a:rPr lang="en-US" dirty="0" err="1"/>
              <a:t>stata</a:t>
            </a:r>
            <a:r>
              <a:rPr lang="en-US" dirty="0"/>
              <a:t> una </a:t>
            </a:r>
            <a:r>
              <a:rPr lang="en-US" dirty="0" err="1">
                <a:solidFill>
                  <a:srgbClr val="7030A0"/>
                </a:solidFill>
              </a:rPr>
              <a:t>soluzione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FF99FF"/>
                </a:solidFill>
              </a:rPr>
              <a:t>creativa</a:t>
            </a:r>
            <a:r>
              <a:rPr lang="en-US" dirty="0"/>
              <a:t>, </a:t>
            </a:r>
            <a:r>
              <a:rPr lang="en-US" dirty="0" err="1">
                <a:solidFill>
                  <a:srgbClr val="7030A0"/>
                </a:solidFill>
              </a:rPr>
              <a:t>organica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alla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crescent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pressione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ed ai problem del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continente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quattro </a:t>
            </a:r>
            <a:r>
              <a:rPr lang="en-US" dirty="0" err="1"/>
              <a:t>nazioni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</a:rPr>
              <a:t>Argentina, </a:t>
            </a:r>
            <a:r>
              <a:rPr lang="en-US" dirty="0" err="1">
                <a:solidFill>
                  <a:srgbClr val="00B050"/>
                </a:solidFill>
              </a:rPr>
              <a:t>Brasile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Messico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Perù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leaders </a:t>
            </a:r>
            <a:r>
              <a:rPr lang="en-US" dirty="0" err="1"/>
              <a:t>populisti</a:t>
            </a:r>
            <a:r>
              <a:rPr lang="en-US" dirty="0"/>
              <a:t> </a:t>
            </a:r>
            <a:r>
              <a:rPr lang="en-US" dirty="0" err="1"/>
              <a:t>raggiunsero</a:t>
            </a:r>
            <a:r>
              <a:rPr lang="en-US" dirty="0"/>
              <a:t> immense influenza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traghettare</a:t>
            </a:r>
            <a:r>
              <a:rPr lang="en-US" dirty="0"/>
              <a:t> la </a:t>
            </a:r>
            <a:r>
              <a:rPr lang="en-US" dirty="0" err="1"/>
              <a:t>società</a:t>
            </a:r>
            <a:r>
              <a:rPr lang="en-US" dirty="0"/>
              <a:t> in una </a:t>
            </a:r>
            <a:r>
              <a:rPr lang="en-US" dirty="0" err="1"/>
              <a:t>fase</a:t>
            </a:r>
            <a:r>
              <a:rPr lang="en-US" dirty="0"/>
              <a:t> di passaggio molto </a:t>
            </a:r>
            <a:r>
              <a:rPr lang="en-US" dirty="0" err="1"/>
              <a:t>articolata</a:t>
            </a:r>
            <a:r>
              <a:rPr lang="en-US" dirty="0"/>
              <a:t> e </a:t>
            </a:r>
            <a:r>
              <a:rPr lang="en-US"/>
              <a:t>complessa</a:t>
            </a:r>
            <a:r>
              <a:rPr lang="it-IT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514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Populismo in America Latina 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 di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controllo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sociale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Dove un </a:t>
            </a:r>
            <a:r>
              <a:rPr lang="en-US" dirty="0">
                <a:solidFill>
                  <a:srgbClr val="92D050"/>
                </a:solidFill>
              </a:rPr>
              <a:t>leader </a:t>
            </a:r>
            <a:r>
              <a:rPr lang="en-US" dirty="0" err="1">
                <a:solidFill>
                  <a:srgbClr val="92D050"/>
                </a:solidFill>
              </a:rPr>
              <a:t>carismatico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/>
              <a:t>controlla</a:t>
            </a:r>
            <a:r>
              <a:rPr lang="en-US" dirty="0"/>
              <a:t> e </a:t>
            </a:r>
            <a:r>
              <a:rPr lang="en-US" dirty="0" err="1"/>
              <a:t>rappresenta</a:t>
            </a:r>
            <a:r>
              <a:rPr lang="en-US" dirty="0"/>
              <a:t> lo </a:t>
            </a:r>
            <a:r>
              <a:rPr lang="en-US" dirty="0" err="1"/>
              <a:t>Stato</a:t>
            </a:r>
            <a:r>
              <a:rPr lang="en-US" dirty="0"/>
              <a:t> e </a:t>
            </a:r>
            <a:r>
              <a:rPr lang="en-US" dirty="0" err="1"/>
              <a:t>distribuisce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protezione</a:t>
            </a:r>
            <a:r>
              <a:rPr lang="en-US" dirty="0">
                <a:solidFill>
                  <a:srgbClr val="92D050"/>
                </a:solidFill>
              </a:rPr>
              <a:t> al </a:t>
            </a:r>
            <a:r>
              <a:rPr lang="en-US" dirty="0" err="1">
                <a:solidFill>
                  <a:srgbClr val="92D050"/>
                </a:solidFill>
              </a:rPr>
              <a:t>popolo</a:t>
            </a:r>
            <a:r>
              <a:rPr lang="en-US" dirty="0">
                <a:solidFill>
                  <a:srgbClr val="92D05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Evitando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tuttavia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processi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rivoluzionari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02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FF99FF"/>
                </a:solidFill>
              </a:rPr>
              <a:t>Leaders populisti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C00000"/>
                </a:solidFill>
              </a:rPr>
              <a:t>Rifiutano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l’idea</a:t>
            </a:r>
            <a:r>
              <a:rPr lang="en-US" dirty="0">
                <a:solidFill>
                  <a:srgbClr val="C00000"/>
                </a:solidFill>
              </a:rPr>
              <a:t> del classico </a:t>
            </a:r>
            <a:r>
              <a:rPr lang="en-US" dirty="0" err="1">
                <a:solidFill>
                  <a:srgbClr val="C00000"/>
                </a:solidFill>
              </a:rPr>
              <a:t>conflitto</a:t>
            </a:r>
            <a:r>
              <a:rPr lang="en-US" dirty="0">
                <a:solidFill>
                  <a:srgbClr val="C00000"/>
                </a:solidFill>
              </a:rPr>
              <a:t> di </a:t>
            </a:r>
            <a:r>
              <a:rPr lang="en-US" dirty="0" err="1">
                <a:solidFill>
                  <a:srgbClr val="C00000"/>
                </a:solidFill>
              </a:rPr>
              <a:t>classe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preferendo</a:t>
            </a:r>
            <a:r>
              <a:rPr lang="en-US" dirty="0"/>
              <a:t>, </a:t>
            </a:r>
            <a:r>
              <a:rPr lang="en-US" dirty="0" err="1"/>
              <a:t>invece</a:t>
            </a:r>
            <a:r>
              <a:rPr lang="en-US" dirty="0"/>
              <a:t>, </a:t>
            </a:r>
            <a:r>
              <a:rPr lang="en-US" dirty="0" err="1"/>
              <a:t>riferirsi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nazione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come una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sorta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famiglia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nazionale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leader </a:t>
            </a:r>
            <a:r>
              <a:rPr lang="en-US" dirty="0" err="1"/>
              <a:t>populista</a:t>
            </a:r>
            <a:r>
              <a:rPr lang="en-US" dirty="0"/>
              <a:t> </a:t>
            </a:r>
            <a:r>
              <a:rPr lang="en-US" dirty="0" err="1"/>
              <a:t>incarnava</a:t>
            </a:r>
            <a:r>
              <a:rPr lang="en-US" dirty="0"/>
              <a:t> la </a:t>
            </a:r>
            <a:r>
              <a:rPr lang="en-US" dirty="0" err="1">
                <a:solidFill>
                  <a:srgbClr val="7030A0"/>
                </a:solidFill>
              </a:rPr>
              <a:t>figura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paterna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, o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di Eva </a:t>
            </a:r>
            <a:r>
              <a:rPr lang="en-US" dirty="0" err="1"/>
              <a:t>Perón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la </a:t>
            </a:r>
            <a:r>
              <a:rPr lang="en-US" dirty="0" err="1">
                <a:solidFill>
                  <a:srgbClr val="7030A0"/>
                </a:solidFill>
              </a:rPr>
              <a:t>madre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della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it-IT" dirty="0">
                <a:solidFill>
                  <a:srgbClr val="7030A0"/>
                </a:solidFill>
              </a:rPr>
              <a:t>nazione. </a:t>
            </a:r>
          </a:p>
        </p:txBody>
      </p:sp>
    </p:spTree>
    <p:extLst>
      <p:ext uri="{BB962C8B-B14F-4D97-AF65-F5344CB8AC3E}">
        <p14:creationId xmlns:p14="http://schemas.microsoft.com/office/powerpoint/2010/main" val="222762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00B0F0"/>
                </a:solidFill>
              </a:rPr>
              <a:t>Populismo in Argentina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associato</a:t>
            </a:r>
            <a:r>
              <a:rPr lang="en-US" dirty="0"/>
              <a:t> a due </a:t>
            </a:r>
            <a:r>
              <a:rPr lang="en-US" dirty="0" err="1"/>
              <a:t>personaggi</a:t>
            </a:r>
            <a:r>
              <a:rPr lang="en-US" dirty="0"/>
              <a:t> ,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Juan Domingo </a:t>
            </a:r>
            <a:r>
              <a:rPr lang="en-US" dirty="0" err="1"/>
              <a:t>Perón</a:t>
            </a:r>
            <a:r>
              <a:rPr lang="en-US" dirty="0"/>
              <a:t> e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moglie</a:t>
            </a:r>
            <a:r>
              <a:rPr lang="en-US" dirty="0"/>
              <a:t>, Eva "</a:t>
            </a:r>
            <a:r>
              <a:rPr lang="en-US" dirty="0">
                <a:solidFill>
                  <a:srgbClr val="00B050"/>
                </a:solidFill>
              </a:rPr>
              <a:t>Evita</a:t>
            </a:r>
            <a:r>
              <a:rPr lang="en-US" dirty="0"/>
              <a:t>" Duarte </a:t>
            </a:r>
            <a:r>
              <a:rPr lang="it-IT" dirty="0">
                <a:solidFill>
                  <a:srgbClr val="00B050"/>
                </a:solidFill>
              </a:rPr>
              <a:t>Per</a:t>
            </a:r>
            <a:r>
              <a:rPr lang="en-US" dirty="0">
                <a:solidFill>
                  <a:srgbClr val="00B050"/>
                </a:solidFill>
              </a:rPr>
              <a:t>ó</a:t>
            </a:r>
            <a:r>
              <a:rPr lang="it-IT" dirty="0">
                <a:solidFill>
                  <a:srgbClr val="00B050"/>
                </a:solidFill>
              </a:rPr>
              <a:t>n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937" y="3359458"/>
            <a:ext cx="3944383" cy="25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1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305800" cy="868362"/>
          </a:xfrm>
        </p:spPr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rgbClr val="00B0F0"/>
                </a:solidFill>
              </a:rPr>
              <a:t>Populismo in Argentina (1946-1955)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0490" y="1305017"/>
            <a:ext cx="8194110" cy="5086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 prima </a:t>
            </a:r>
            <a:r>
              <a:rPr lang="en-US" dirty="0" err="1"/>
              <a:t>Presidenza</a:t>
            </a:r>
            <a:r>
              <a:rPr lang="en-US" dirty="0"/>
              <a:t> </a:t>
            </a:r>
            <a:r>
              <a:rPr lang="en-US" dirty="0" err="1"/>
              <a:t>Perón</a:t>
            </a:r>
            <a:r>
              <a:rPr lang="en-US" dirty="0"/>
              <a:t> è </a:t>
            </a:r>
            <a:r>
              <a:rPr lang="en-US" dirty="0" err="1"/>
              <a:t>durata</a:t>
            </a:r>
            <a:r>
              <a:rPr lang="en-US" dirty="0"/>
              <a:t> dal 1946 al 1955 in un </a:t>
            </a:r>
            <a:r>
              <a:rPr lang="en-US" dirty="0" err="1"/>
              <a:t>clima</a:t>
            </a:r>
            <a:r>
              <a:rPr lang="en-US" dirty="0"/>
              <a:t> di </a:t>
            </a:r>
            <a:r>
              <a:rPr lang="en-US" dirty="0" err="1"/>
              <a:t>rapida</a:t>
            </a:r>
            <a:r>
              <a:rPr lang="en-US" dirty="0"/>
              <a:t> </a:t>
            </a:r>
            <a:r>
              <a:rPr lang="en-US" dirty="0" err="1"/>
              <a:t>crescita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sindacati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e una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classe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operaia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espansione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Perón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pubblicamente</a:t>
            </a:r>
            <a:r>
              <a:rPr lang="en-US" dirty="0"/>
              <a:t> come il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protettore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lavoratori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descamisados</a:t>
            </a:r>
            <a:r>
              <a:rPr lang="en-US" dirty="0"/>
              <a:t>, </a:t>
            </a:r>
            <a:r>
              <a:rPr lang="en-US" dirty="0" err="1"/>
              <a:t>nettamente</a:t>
            </a:r>
            <a:r>
              <a:rPr lang="en-US" dirty="0"/>
              <a:t> </a:t>
            </a:r>
            <a:r>
              <a:rPr lang="en-US" dirty="0" err="1"/>
              <a:t>connesso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lavoratrice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 di Buenos Aires, la </a:t>
            </a:r>
            <a:r>
              <a:rPr lang="en-US" dirty="0" err="1"/>
              <a:t>capitale</a:t>
            </a:r>
            <a:r>
              <a:rPr lang="en-US" dirty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8752" y="2362200"/>
            <a:ext cx="225051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4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dirty="0">
                <a:solidFill>
                  <a:srgbClr val="00B0F0"/>
                </a:solidFill>
              </a:rPr>
              <a:t>Populismo in Argentina (1946-1955)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B050"/>
                </a:solidFill>
              </a:rPr>
              <a:t>Evita</a:t>
            </a:r>
            <a:r>
              <a:rPr lang="it-IT" dirty="0"/>
              <a:t>, attrice radiofonica dalle umili origini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Spese</a:t>
            </a:r>
            <a:r>
              <a:rPr lang="en-US" dirty="0"/>
              <a:t> molto tempo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>
                <a:solidFill>
                  <a:srgbClr val="7030A0"/>
                </a:solidFill>
              </a:rPr>
              <a:t>beneficienza</a:t>
            </a:r>
            <a:r>
              <a:rPr lang="en-US" dirty="0">
                <a:solidFill>
                  <a:srgbClr val="7030A0"/>
                </a:solidFill>
              </a:rPr>
              <a:t> per le </a:t>
            </a:r>
            <a:r>
              <a:rPr lang="en-US" dirty="0" err="1">
                <a:solidFill>
                  <a:srgbClr val="7030A0"/>
                </a:solidFill>
              </a:rPr>
              <a:t>classi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più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svantaggiate</a:t>
            </a:r>
            <a:r>
              <a:rPr lang="en-US" dirty="0">
                <a:solidFill>
                  <a:srgbClr val="7030A0"/>
                </a:solidFill>
              </a:rPr>
              <a:t>. </a:t>
            </a:r>
            <a:r>
              <a:rPr lang="en-US" i="1" dirty="0" err="1">
                <a:solidFill>
                  <a:srgbClr val="00B050"/>
                </a:solidFill>
              </a:rPr>
              <a:t>descamisados</a:t>
            </a:r>
            <a:r>
              <a:rPr lang="en-US" dirty="0"/>
              <a:t>, o (</a:t>
            </a:r>
            <a:r>
              <a:rPr lang="en-US" dirty="0" err="1"/>
              <a:t>letteralmente</a:t>
            </a:r>
            <a:r>
              <a:rPr lang="en-US" dirty="0"/>
              <a:t>  “I senza </a:t>
            </a:r>
            <a:r>
              <a:rPr lang="en-US" dirty="0" err="1"/>
              <a:t>camicia</a:t>
            </a:r>
            <a:r>
              <a:rPr lang="en-US" dirty="0"/>
              <a:t>"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3322" y="1973802"/>
            <a:ext cx="3419220" cy="2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1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FF99FF"/>
                </a:solidFill>
              </a:rPr>
              <a:t>Eva </a:t>
            </a:r>
            <a:r>
              <a:rPr lang="it-IT" dirty="0" err="1">
                <a:solidFill>
                  <a:srgbClr val="FF99FF"/>
                </a:solidFill>
              </a:rPr>
              <a:t>Perón</a:t>
            </a:r>
            <a:r>
              <a:rPr lang="it-IT" dirty="0">
                <a:solidFill>
                  <a:srgbClr val="FF99FF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Cementa una forte alleanza tra le classi </a:t>
            </a:r>
            <a:r>
              <a:rPr lang="en-US" dirty="0" err="1">
                <a:solidFill>
                  <a:srgbClr val="7030A0"/>
                </a:solidFill>
              </a:rPr>
              <a:t>povere</a:t>
            </a:r>
            <a:r>
              <a:rPr lang="en-US" dirty="0"/>
              <a:t>, </a:t>
            </a:r>
            <a:r>
              <a:rPr lang="en-US" dirty="0" err="1"/>
              <a:t>lavoratrici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urbane e la middle class</a:t>
            </a:r>
            <a:r>
              <a:rPr lang="en-US" dirty="0"/>
              <a:t>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Identificandoli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vasto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 </a:t>
            </a:r>
            <a:r>
              <a:rPr lang="en-US" dirty="0" err="1"/>
              <a:t>chiamato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Peronismo</a:t>
            </a:r>
            <a:r>
              <a:rPr lang="en-US" dirty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590800"/>
            <a:ext cx="293506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3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7030A0"/>
                </a:solidFill>
              </a:rPr>
              <a:t>I </a:t>
            </a:r>
            <a:r>
              <a:rPr lang="en-US" dirty="0" err="1">
                <a:solidFill>
                  <a:srgbClr val="7030A0"/>
                </a:solidFill>
              </a:rPr>
              <a:t>Perón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Intensamente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nazionalisti</a:t>
            </a:r>
            <a:r>
              <a:rPr lang="en-US" dirty="0"/>
              <a:t>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ricerca</a:t>
            </a:r>
            <a:r>
              <a:rPr lang="en-US" dirty="0"/>
              <a:t> di una "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terza via</a:t>
            </a:r>
            <a:r>
              <a:rPr lang="en-US" dirty="0"/>
              <a:t>" in termini di  </a:t>
            </a:r>
            <a:r>
              <a:rPr lang="en-US" dirty="0" err="1"/>
              <a:t>politiche</a:t>
            </a:r>
            <a:r>
              <a:rPr lang="en-US" dirty="0"/>
              <a:t> </a:t>
            </a:r>
            <a:r>
              <a:rPr lang="en-US" dirty="0" err="1"/>
              <a:t>economiche</a:t>
            </a:r>
            <a:r>
              <a:rPr lang="en-US" dirty="0"/>
              <a:t>, </a:t>
            </a:r>
            <a:r>
              <a:rPr lang="en-US" dirty="0" err="1"/>
              <a:t>coducendo</a:t>
            </a:r>
            <a:r>
              <a:rPr lang="en-US" dirty="0"/>
              <a:t> </a:t>
            </a:r>
            <a:r>
              <a:rPr lang="en-US" dirty="0" err="1"/>
              <a:t>dunque</a:t>
            </a:r>
            <a:r>
              <a:rPr lang="en-US" dirty="0"/>
              <a:t> il </a:t>
            </a:r>
            <a:r>
              <a:rPr lang="en-US" dirty="0" err="1"/>
              <a:t>paese</a:t>
            </a:r>
            <a:r>
              <a:rPr lang="en-US" dirty="0"/>
              <a:t> in un </a:t>
            </a:r>
            <a:r>
              <a:rPr lang="en-US" dirty="0" err="1"/>
              <a:t>assetto</a:t>
            </a:r>
            <a:r>
              <a:rPr lang="en-US" dirty="0"/>
              <a:t> </a:t>
            </a:r>
            <a:r>
              <a:rPr lang="en-US" dirty="0" err="1"/>
              <a:t>intermedio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il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socialismo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 il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più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spregiudicato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 s</a:t>
            </a:r>
            <a:r>
              <a:rPr lang="it-IT">
                <a:solidFill>
                  <a:schemeClr val="accent6">
                    <a:lumMod val="75000"/>
                  </a:schemeClr>
                </a:solidFill>
              </a:rPr>
              <a:t>regolato capitalismo</a:t>
            </a:r>
            <a:r>
              <a:rPr lang="it-IT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1" y="1524000"/>
            <a:ext cx="315365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FF99FF"/>
                </a:solidFill>
              </a:rPr>
              <a:t>Eva </a:t>
            </a:r>
            <a:r>
              <a:rPr lang="it-IT" dirty="0" err="1">
                <a:solidFill>
                  <a:srgbClr val="FF99FF"/>
                </a:solidFill>
              </a:rPr>
              <a:t>Perón</a:t>
            </a:r>
            <a:r>
              <a:rPr lang="it-IT" dirty="0">
                <a:solidFill>
                  <a:srgbClr val="FF99FF"/>
                </a:solidFill>
              </a:rPr>
              <a:t>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Muore </a:t>
            </a:r>
            <a:r>
              <a:rPr lang="it-IT" dirty="0">
                <a:solidFill>
                  <a:srgbClr val="C00000"/>
                </a:solidFill>
              </a:rPr>
              <a:t>nel </a:t>
            </a:r>
            <a:r>
              <a:rPr lang="en-US" dirty="0">
                <a:solidFill>
                  <a:srgbClr val="C00000"/>
                </a:solidFill>
              </a:rPr>
              <a:t>1952 </a:t>
            </a:r>
            <a:r>
              <a:rPr lang="en-US" dirty="0" err="1">
                <a:solidFill>
                  <a:srgbClr val="C00000"/>
                </a:solidFill>
              </a:rPr>
              <a:t>cancro</a:t>
            </a:r>
            <a:r>
              <a:rPr lang="en-US" dirty="0">
                <a:solidFill>
                  <a:srgbClr val="C00000"/>
                </a:solidFill>
              </a:rPr>
              <a:t> alle </a:t>
            </a:r>
            <a:r>
              <a:rPr lang="en-US" dirty="0" err="1">
                <a:solidFill>
                  <a:srgbClr val="C00000"/>
                </a:solidFill>
              </a:rPr>
              <a:t>o</a:t>
            </a:r>
            <a:r>
              <a:rPr lang="en-US" dirty="0" err="1"/>
              <a:t>vaie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Al 1955  I </a:t>
            </a:r>
            <a:r>
              <a:rPr lang="en-US" dirty="0" err="1">
                <a:solidFill>
                  <a:srgbClr val="C00000"/>
                </a:solidFill>
              </a:rPr>
              <a:t>militari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procedono</a:t>
            </a:r>
            <a:r>
              <a:rPr lang="en-US" dirty="0">
                <a:solidFill>
                  <a:srgbClr val="C00000"/>
                </a:solidFill>
              </a:rPr>
              <a:t> a </a:t>
            </a:r>
            <a:r>
              <a:rPr lang="en-US" dirty="0" err="1">
                <a:solidFill>
                  <a:srgbClr val="92D050"/>
                </a:solidFill>
              </a:rPr>
              <a:t>rimuovere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Perón</a:t>
            </a:r>
            <a:r>
              <a:rPr lang="en-US" dirty="0"/>
              <a:t> dopo una </a:t>
            </a:r>
            <a:r>
              <a:rPr lang="en-US" dirty="0" err="1"/>
              <a:t>crisi</a:t>
            </a:r>
            <a:r>
              <a:rPr lang="en-US" dirty="0"/>
              <a:t> </a:t>
            </a:r>
            <a:r>
              <a:rPr lang="en-US" dirty="0" err="1"/>
              <a:t>economica</a:t>
            </a:r>
            <a:r>
              <a:rPr lang="en-US" dirty="0"/>
              <a:t> </a:t>
            </a:r>
            <a:r>
              <a:rPr lang="en-US" dirty="0" err="1"/>
              <a:t>congiunturale</a:t>
            </a:r>
            <a:r>
              <a:rPr lang="it-IT" dirty="0"/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1" y="2209800"/>
            <a:ext cx="2997079" cy="186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00B0F0"/>
                </a:solidFill>
              </a:rPr>
              <a:t>Populismo in America Latina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La </a:t>
            </a:r>
            <a:r>
              <a:rPr lang="en-US" dirty="0" err="1">
                <a:solidFill>
                  <a:srgbClr val="FFC000"/>
                </a:solidFill>
              </a:rPr>
              <a:t>nascita</a:t>
            </a:r>
            <a:r>
              <a:rPr lang="en-US" dirty="0">
                <a:solidFill>
                  <a:srgbClr val="FFC000"/>
                </a:solidFill>
              </a:rPr>
              <a:t> e la </a:t>
            </a:r>
            <a:r>
              <a:rPr lang="en-US" dirty="0" err="1">
                <a:solidFill>
                  <a:srgbClr val="FFC000"/>
                </a:solidFill>
              </a:rPr>
              <a:t>diffusione</a:t>
            </a:r>
            <a:r>
              <a:rPr lang="en-US" dirty="0">
                <a:solidFill>
                  <a:srgbClr val="FFC000"/>
                </a:solidFill>
              </a:rPr>
              <a:t> del </a:t>
            </a:r>
            <a:r>
              <a:rPr lang="en-US" dirty="0" err="1">
                <a:solidFill>
                  <a:srgbClr val="FFC000"/>
                </a:solidFill>
              </a:rPr>
              <a:t>populismo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America Latina</a:t>
            </a:r>
          </a:p>
          <a:p>
            <a:pPr marL="0" indent="0">
              <a:buNone/>
            </a:pPr>
            <a:r>
              <a:rPr lang="en-US" dirty="0"/>
              <a:t>È </a:t>
            </a:r>
            <a:r>
              <a:rPr lang="en-US" dirty="0" err="1"/>
              <a:t>derivato</a:t>
            </a:r>
            <a:r>
              <a:rPr lang="en-US" dirty="0"/>
              <a:t> da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* le </a:t>
            </a:r>
            <a:r>
              <a:rPr lang="en-US" dirty="0" err="1"/>
              <a:t>complesse</a:t>
            </a:r>
            <a:r>
              <a:rPr lang="en-US" dirty="0"/>
              <a:t> </a:t>
            </a:r>
            <a:r>
              <a:rPr lang="en-US" dirty="0" err="1"/>
              <a:t>condizioni</a:t>
            </a:r>
            <a:r>
              <a:rPr lang="en-US" dirty="0"/>
              <a:t> </a:t>
            </a:r>
            <a:r>
              <a:rPr lang="en-US" b="1" dirty="0" err="1">
                <a:solidFill>
                  <a:srgbClr val="7030A0"/>
                </a:solidFill>
              </a:rPr>
              <a:t>sociali</a:t>
            </a:r>
            <a:r>
              <a:rPr lang="en-US" b="1" dirty="0">
                <a:solidFill>
                  <a:srgbClr val="7030A0"/>
                </a:solidFill>
              </a:rPr>
              <a:t> ed </a:t>
            </a:r>
            <a:r>
              <a:rPr lang="en-US" b="1" dirty="0" err="1">
                <a:solidFill>
                  <a:srgbClr val="7030A0"/>
                </a:solidFill>
              </a:rPr>
              <a:t>economiche</a:t>
            </a:r>
            <a:r>
              <a:rPr lang="en-US" b="1" dirty="0">
                <a:solidFill>
                  <a:srgbClr val="7030A0"/>
                </a:solidFill>
              </a:rPr>
              <a:t> del </a:t>
            </a:r>
            <a:r>
              <a:rPr lang="en-US" b="1" dirty="0" err="1">
                <a:solidFill>
                  <a:srgbClr val="7030A0"/>
                </a:solidFill>
              </a:rPr>
              <a:t>decennio</a:t>
            </a:r>
            <a:r>
              <a:rPr lang="en-US" b="1" dirty="0">
                <a:solidFill>
                  <a:srgbClr val="7030A0"/>
                </a:solidFill>
              </a:rPr>
              <a:t> 1930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dirty="0" err="1"/>
              <a:t>migrazioni</a:t>
            </a:r>
            <a:r>
              <a:rPr lang="en-US" dirty="0"/>
              <a:t> da campagna a </a:t>
            </a:r>
            <a:r>
              <a:rPr lang="en-US" dirty="0" err="1"/>
              <a:t>città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Espansione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tessuto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urbano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dell’epoca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483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Secondo la storica A. </a:t>
            </a:r>
            <a:r>
              <a:rPr lang="it-IT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Lavrín</a:t>
            </a:r>
            <a:r>
              <a:rPr lang="it-IT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1417639"/>
            <a:ext cx="83820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"Evita </a:t>
            </a:r>
            <a:r>
              <a:rPr lang="it-IT" dirty="0" err="1"/>
              <a:t>constitutes</a:t>
            </a:r>
            <a:r>
              <a:rPr lang="it-IT" dirty="0"/>
              <a:t> 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phenomenon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/>
              <a:t>in Latin American </a:t>
            </a:r>
            <a:r>
              <a:rPr lang="it-IT" dirty="0" err="1"/>
              <a:t>politics</a:t>
            </a:r>
            <a:r>
              <a:rPr lang="it-IT" dirty="0"/>
              <a:t>,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neither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comparable</a:t>
            </a:r>
            <a:r>
              <a:rPr lang="it-IT" dirty="0"/>
              <a:t> to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nor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duplicated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/>
              <a:t>by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any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other</a:t>
            </a:r>
            <a:r>
              <a:rPr lang="it-IT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woman </a:t>
            </a:r>
            <a:r>
              <a:rPr lang="it-IT" dirty="0"/>
              <a:t>in the </a:t>
            </a:r>
            <a:r>
              <a:rPr lang="it-IT" dirty="0" err="1"/>
              <a:t>twentieth</a:t>
            </a:r>
            <a:r>
              <a:rPr lang="it-IT" dirty="0"/>
              <a:t> </a:t>
            </a:r>
            <a:r>
              <a:rPr lang="it-IT" dirty="0" err="1"/>
              <a:t>century</a:t>
            </a:r>
            <a:r>
              <a:rPr lang="it-IT" dirty="0"/>
              <a:t>.. "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"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women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become</a:t>
            </a:r>
            <a:r>
              <a:rPr lang="it-IT" dirty="0"/>
              <a:t> </a:t>
            </a:r>
            <a:r>
              <a:rPr lang="it-IT" dirty="0" err="1"/>
              <a:t>president</a:t>
            </a:r>
            <a:r>
              <a:rPr lang="it-IT" dirty="0"/>
              <a:t> of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countries</a:t>
            </a:r>
            <a:r>
              <a:rPr lang="it-IT" dirty="0"/>
              <a:t> […..] none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enjoyed</a:t>
            </a:r>
            <a:r>
              <a:rPr lang="it-IT" dirty="0"/>
              <a:t> </a:t>
            </a:r>
            <a:r>
              <a:rPr lang="it-IT" dirty="0" err="1"/>
              <a:t>Eva's</a:t>
            </a:r>
            <a:r>
              <a:rPr lang="it-IT" dirty="0"/>
              <a:t> </a:t>
            </a:r>
            <a:r>
              <a:rPr lang="it-IT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charisma</a:t>
            </a:r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power</a:t>
            </a:r>
            <a:r>
              <a:rPr lang="it-IT" dirty="0"/>
              <a:t>, or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>
                <a:solidFill>
                  <a:srgbClr val="FFC000"/>
                </a:solidFill>
              </a:rPr>
              <a:t>ability</a:t>
            </a:r>
            <a:r>
              <a:rPr lang="it-IT" dirty="0">
                <a:solidFill>
                  <a:srgbClr val="FFC000"/>
                </a:solidFill>
              </a:rPr>
              <a:t> to </a:t>
            </a:r>
            <a:r>
              <a:rPr lang="it-IT" dirty="0" err="1">
                <a:solidFill>
                  <a:srgbClr val="FFC000"/>
                </a:solidFill>
              </a:rPr>
              <a:t>raise</a:t>
            </a:r>
            <a:r>
              <a:rPr lang="it-IT" dirty="0">
                <a:solidFill>
                  <a:srgbClr val="FFC000"/>
                </a:solidFill>
              </a:rPr>
              <a:t> the </a:t>
            </a:r>
            <a:r>
              <a:rPr lang="it-IT" dirty="0" err="1">
                <a:solidFill>
                  <a:srgbClr val="FFC000"/>
                </a:solidFill>
              </a:rPr>
              <a:t>emotional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 err="1">
                <a:solidFill>
                  <a:srgbClr val="FFC000"/>
                </a:solidFill>
              </a:rPr>
              <a:t>support</a:t>
            </a:r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dirty="0"/>
              <a:t>of a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sector</a:t>
            </a:r>
            <a:r>
              <a:rPr lang="it-IT" dirty="0"/>
              <a:t> of the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classes</a:t>
            </a:r>
            <a:r>
              <a:rPr lang="it-IT" dirty="0"/>
              <a:t>."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86420"/>
            <a:ext cx="2815602" cy="18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3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F6F77-F39A-40CE-964B-C68FAAF2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58AB4-91A0-4891-9514-CB781790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r>
              <a:rPr lang="it-IT" dirty="0"/>
              <a:t>E il famoso film con Madonna (1996) 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https://www.youtube.com/watch?v=KD_1Z8iUDho</a:t>
            </a:r>
          </a:p>
        </p:txBody>
      </p:sp>
      <p:pic>
        <p:nvPicPr>
          <p:cNvPr id="1026" name="Picture 2" descr="EVITA Madonna - Don't Cry For Me Argentina | iVID.it - il portale dei  trailer">
            <a:extLst>
              <a:ext uri="{FF2B5EF4-FFF2-40B4-BE49-F238E27FC236}">
                <a16:creationId xmlns:a16="http://schemas.microsoft.com/office/drawing/2014/main" id="{5EDAC122-C063-4CD0-A0D1-ECFDBC9D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1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30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Secondo la storica </a:t>
            </a:r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A. </a:t>
            </a:r>
            <a:r>
              <a:rPr lang="it-IT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Lavrín</a:t>
            </a:r>
            <a:r>
              <a:rPr lang="it-IT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/>
              <a:t>Evita's</a:t>
            </a:r>
            <a:r>
              <a:rPr lang="it-IT" dirty="0"/>
              <a:t> </a:t>
            </a:r>
            <a:r>
              <a:rPr lang="it-IT" dirty="0" err="1">
                <a:solidFill>
                  <a:srgbClr val="00B050"/>
                </a:solidFill>
              </a:rPr>
              <a:t>great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political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asset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/>
              <a:t>was</a:t>
            </a:r>
            <a:r>
              <a:rPr lang="it-IT" dirty="0"/>
              <a:t> "the astute </a:t>
            </a:r>
            <a:r>
              <a:rPr lang="it-IT" dirty="0" err="1"/>
              <a:t>manner</a:t>
            </a:r>
            <a:r>
              <a:rPr lang="it-IT" dirty="0"/>
              <a:t> in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>
                <a:solidFill>
                  <a:srgbClr val="00B050"/>
                </a:solidFill>
              </a:rPr>
              <a:t>she</a:t>
            </a:r>
            <a:r>
              <a:rPr lang="it-IT" dirty="0">
                <a:solidFill>
                  <a:srgbClr val="00B050"/>
                </a:solidFill>
              </a:rPr>
              <a:t> cast </a:t>
            </a:r>
            <a:r>
              <a:rPr lang="it-IT" dirty="0" err="1">
                <a:solidFill>
                  <a:srgbClr val="00B050"/>
                </a:solidFill>
              </a:rPr>
              <a:t>herself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/>
              <a:t>into</a:t>
            </a:r>
            <a:r>
              <a:rPr lang="it-IT" dirty="0"/>
              <a:t> a </a:t>
            </a:r>
            <a:r>
              <a:rPr lang="it-IT" dirty="0" err="1"/>
              <a:t>role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>
                <a:solidFill>
                  <a:srgbClr val="FF99FF"/>
                </a:solidFill>
              </a:rPr>
              <a:t>social </a:t>
            </a:r>
            <a:r>
              <a:rPr lang="it-IT" dirty="0" err="1">
                <a:solidFill>
                  <a:srgbClr val="FF99FF"/>
                </a:solidFill>
              </a:rPr>
              <a:t>cliches</a:t>
            </a:r>
            <a:r>
              <a:rPr lang="it-IT" dirty="0">
                <a:solidFill>
                  <a:srgbClr val="FF99FF"/>
                </a:solidFill>
              </a:rPr>
              <a:t> </a:t>
            </a:r>
            <a:r>
              <a:rPr lang="it-IT" dirty="0" err="1"/>
              <a:t>expected</a:t>
            </a:r>
            <a:r>
              <a:rPr lang="it-IT" dirty="0"/>
              <a:t> from a woman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99FF"/>
                </a:solidFill>
              </a:rPr>
              <a:t>Fedeltà al marito </a:t>
            </a:r>
          </a:p>
          <a:p>
            <a:pPr marL="0" indent="0">
              <a:buNone/>
            </a:pPr>
            <a:r>
              <a:rPr lang="it-IT" dirty="0"/>
              <a:t>Completa </a:t>
            </a:r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devozione alla sua carriera</a:t>
            </a:r>
          </a:p>
          <a:p>
            <a:pPr marL="0" indent="0">
              <a:buNone/>
            </a:pPr>
            <a:r>
              <a:rPr lang="it-IT" dirty="0"/>
              <a:t>Compassionevole senso umanitario per la </a:t>
            </a:r>
            <a:r>
              <a:rPr lang="it-IT" dirty="0">
                <a:solidFill>
                  <a:srgbClr val="7030A0"/>
                </a:solidFill>
              </a:rPr>
              <a:t>sofferenza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Mentre al contempo apriva  </a:t>
            </a:r>
            <a:r>
              <a:rPr lang="it-IT" dirty="0">
                <a:solidFill>
                  <a:srgbClr val="00B050"/>
                </a:solidFill>
              </a:rPr>
              <a:t>nuovi e consistenti spazi per </a:t>
            </a:r>
            <a:r>
              <a:rPr lang="it-IT" dirty="0"/>
              <a:t>la partecipazione politica delle donne .</a:t>
            </a:r>
          </a:p>
        </p:txBody>
      </p:sp>
    </p:spTree>
    <p:extLst>
      <p:ext uri="{BB962C8B-B14F-4D97-AF65-F5344CB8AC3E}">
        <p14:creationId xmlns:p14="http://schemas.microsoft.com/office/powerpoint/2010/main" val="1390709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err="1">
                <a:solidFill>
                  <a:srgbClr val="FF99FF"/>
                </a:solidFill>
              </a:rPr>
              <a:t>Participazione</a:t>
            </a:r>
            <a:r>
              <a:rPr lang="it-IT" dirty="0">
                <a:solidFill>
                  <a:srgbClr val="FF99FF"/>
                </a:solidFill>
              </a:rPr>
              <a:t> femminile in politica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1946: dopo pochi mesi alla presidenza, ottenendola rapidamente con la maggioranza in entrambe le Camere.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it-IT">
                <a:solidFill>
                  <a:srgbClr val="7030A0"/>
                </a:solidFill>
              </a:rPr>
              <a:t>27 Settembre</a:t>
            </a:r>
            <a:r>
              <a:rPr lang="it-IT" dirty="0">
                <a:solidFill>
                  <a:srgbClr val="7030A0"/>
                </a:solidFill>
              </a:rPr>
              <a:t>, 1947: diritto di voto alle donne in Argentina!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124200"/>
            <a:ext cx="312964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5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>
                <a:solidFill>
                  <a:srgbClr val="7030A0"/>
                </a:solidFill>
              </a:rPr>
              <a:t>Secondo la storica M. Navarro…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0200" y="152400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“Using </a:t>
            </a:r>
            <a:r>
              <a:rPr lang="it-IT" dirty="0">
                <a:solidFill>
                  <a:srgbClr val="FF99FF"/>
                </a:solidFill>
              </a:rPr>
              <a:t>a </a:t>
            </a:r>
            <a:r>
              <a:rPr lang="it-IT" dirty="0" err="1">
                <a:solidFill>
                  <a:srgbClr val="FF99FF"/>
                </a:solidFill>
              </a:rPr>
              <a:t>language</a:t>
            </a:r>
            <a:r>
              <a:rPr lang="it-IT" dirty="0">
                <a:solidFill>
                  <a:srgbClr val="FF99FF"/>
                </a:solidFill>
              </a:rPr>
              <a:t> </a:t>
            </a:r>
            <a:r>
              <a:rPr lang="it-IT" dirty="0" err="1">
                <a:solidFill>
                  <a:srgbClr val="FF99FF"/>
                </a:solidFill>
              </a:rPr>
              <a:t>that</a:t>
            </a:r>
            <a:r>
              <a:rPr lang="it-IT" dirty="0">
                <a:solidFill>
                  <a:srgbClr val="FF99FF"/>
                </a:solidFill>
              </a:rPr>
              <a:t> </a:t>
            </a:r>
            <a:r>
              <a:rPr lang="it-IT" dirty="0" err="1">
                <a:solidFill>
                  <a:srgbClr val="FF99FF"/>
                </a:solidFill>
              </a:rPr>
              <a:t>was</a:t>
            </a:r>
            <a:r>
              <a:rPr lang="it-IT" dirty="0">
                <a:solidFill>
                  <a:srgbClr val="FF99FF"/>
                </a:solidFill>
              </a:rPr>
              <a:t> </a:t>
            </a:r>
            <a:r>
              <a:rPr lang="it-IT" dirty="0" err="1">
                <a:solidFill>
                  <a:srgbClr val="FF99FF"/>
                </a:solidFill>
              </a:rPr>
              <a:t>extracted</a:t>
            </a:r>
            <a:r>
              <a:rPr lang="it-IT" dirty="0">
                <a:solidFill>
                  <a:srgbClr val="FF99FF"/>
                </a:solidFill>
              </a:rPr>
              <a:t> from soap </a:t>
            </a:r>
            <a:r>
              <a:rPr lang="it-IT" dirty="0" err="1">
                <a:solidFill>
                  <a:srgbClr val="FF99FF"/>
                </a:solidFill>
              </a:rPr>
              <a:t>operas</a:t>
            </a:r>
            <a:r>
              <a:rPr lang="it-IT" dirty="0"/>
              <a:t>,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transformed</a:t>
            </a:r>
            <a:r>
              <a:rPr lang="it-IT" dirty="0"/>
              <a:t> </a:t>
            </a:r>
            <a:r>
              <a:rPr lang="it-IT" b="1" dirty="0" err="1">
                <a:solidFill>
                  <a:srgbClr val="7030A0"/>
                </a:solidFill>
              </a:rPr>
              <a:t>politics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into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b="1" dirty="0" err="1">
                <a:solidFill>
                  <a:srgbClr val="7030A0"/>
                </a:solidFill>
              </a:rPr>
              <a:t>dramas</a:t>
            </a:r>
            <a:r>
              <a:rPr lang="it-IT" b="1" dirty="0">
                <a:solidFill>
                  <a:srgbClr val="7030A0"/>
                </a:solidFill>
              </a:rPr>
              <a:t> </a:t>
            </a:r>
            <a:r>
              <a:rPr lang="it-IT" dirty="0" err="1"/>
              <a:t>dominated</a:t>
            </a:r>
            <a:r>
              <a:rPr lang="it-IT" dirty="0"/>
              <a:t> by </a:t>
            </a:r>
            <a:r>
              <a:rPr lang="it-IT" dirty="0" err="1">
                <a:solidFill>
                  <a:srgbClr val="C00000"/>
                </a:solidFill>
              </a:rPr>
              <a:t>relentless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invocations</a:t>
            </a:r>
            <a:r>
              <a:rPr lang="it-IT" dirty="0">
                <a:solidFill>
                  <a:srgbClr val="C00000"/>
                </a:solidFill>
              </a:rPr>
              <a:t> of love</a:t>
            </a:r>
            <a:r>
              <a:rPr lang="it-IT" dirty="0"/>
              <a:t>: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Peron’s</a:t>
            </a:r>
            <a:r>
              <a:rPr lang="it-IT" dirty="0"/>
              <a:t> </a:t>
            </a:r>
            <a:r>
              <a:rPr lang="it-IT" dirty="0" err="1"/>
              <a:t>capacity</a:t>
            </a:r>
            <a:r>
              <a:rPr lang="it-IT" dirty="0"/>
              <a:t> to work in the </a:t>
            </a:r>
            <a:r>
              <a:rPr lang="it-IT" dirty="0" err="1"/>
              <a:t>secretariat</a:t>
            </a:r>
            <a:r>
              <a:rPr lang="it-IT" dirty="0"/>
              <a:t> of </a:t>
            </a:r>
            <a:r>
              <a:rPr lang="it-IT" dirty="0" err="1"/>
              <a:t>labor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prompted</a:t>
            </a:r>
            <a:r>
              <a:rPr lang="it-IT" dirty="0"/>
              <a:t> by </a:t>
            </a:r>
            <a:r>
              <a:rPr lang="it-IT" dirty="0" err="1">
                <a:solidFill>
                  <a:srgbClr val="C00000"/>
                </a:solidFill>
              </a:rPr>
              <a:t>his</a:t>
            </a:r>
            <a:r>
              <a:rPr lang="it-IT" dirty="0">
                <a:solidFill>
                  <a:srgbClr val="C00000"/>
                </a:solidFill>
              </a:rPr>
              <a:t> love for the </a:t>
            </a:r>
            <a:r>
              <a:rPr lang="it-IT" dirty="0" err="1">
                <a:solidFill>
                  <a:srgbClr val="C00000"/>
                </a:solidFill>
              </a:rPr>
              <a:t>workers</a:t>
            </a:r>
            <a:r>
              <a:rPr lang="it-IT" dirty="0"/>
              <a:t>; </a:t>
            </a:r>
            <a:r>
              <a:rPr lang="it-IT" dirty="0" err="1"/>
              <a:t>she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sacrifing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life for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>
                <a:solidFill>
                  <a:srgbClr val="C00000"/>
                </a:solidFill>
              </a:rPr>
              <a:t>because</a:t>
            </a:r>
            <a:r>
              <a:rPr lang="it-IT" dirty="0">
                <a:solidFill>
                  <a:srgbClr val="C00000"/>
                </a:solidFill>
              </a:rPr>
              <a:t> of </a:t>
            </a:r>
            <a:r>
              <a:rPr lang="it-IT" dirty="0" err="1">
                <a:solidFill>
                  <a:srgbClr val="C00000"/>
                </a:solidFill>
              </a:rPr>
              <a:t>her</a:t>
            </a:r>
            <a:r>
              <a:rPr lang="it-IT" dirty="0">
                <a:solidFill>
                  <a:srgbClr val="C00000"/>
                </a:solidFill>
              </a:rPr>
              <a:t> love</a:t>
            </a:r>
            <a:r>
              <a:rPr lang="it-IT" dirty="0"/>
              <a:t> for </a:t>
            </a:r>
            <a:r>
              <a:rPr lang="it-IT" dirty="0" err="1"/>
              <a:t>them</a:t>
            </a:r>
            <a:r>
              <a:rPr lang="it-IT" dirty="0"/>
              <a:t>….”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1" y="2438400"/>
            <a:ext cx="309172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04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400" dirty="0">
                <a:solidFill>
                  <a:srgbClr val="7030A0"/>
                </a:solidFill>
              </a:rPr>
              <a:t>Secondo la storica </a:t>
            </a:r>
            <a:r>
              <a:rPr lang="it-IT" dirty="0">
                <a:solidFill>
                  <a:srgbClr val="7030A0"/>
                </a:solidFill>
              </a:rPr>
              <a:t>M. Navarro…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“</a:t>
            </a:r>
            <a:r>
              <a:rPr lang="it-IT" dirty="0">
                <a:solidFill>
                  <a:srgbClr val="FF99FF"/>
                </a:solidFill>
              </a:rPr>
              <a:t>Blond</a:t>
            </a:r>
            <a:r>
              <a:rPr lang="it-IT" dirty="0"/>
              <a:t>, pale and beautiful, Evita </a:t>
            </a:r>
            <a:r>
              <a:rPr lang="it-IT" dirty="0" err="1"/>
              <a:t>was</a:t>
            </a:r>
            <a:r>
              <a:rPr lang="it-IT" dirty="0"/>
              <a:t> the </a:t>
            </a:r>
            <a:r>
              <a:rPr lang="it-IT" dirty="0" err="1"/>
              <a:t>incarnation</a:t>
            </a:r>
            <a:r>
              <a:rPr lang="it-IT" dirty="0"/>
              <a:t> of Mediator,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rgbClr val="FF99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99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99FF"/>
                </a:solidFill>
              </a:rPr>
              <a:t>a Virgin-like figure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despite</a:t>
            </a:r>
            <a:r>
              <a:rPr lang="it-IT" dirty="0"/>
              <a:t>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origins</a:t>
            </a:r>
            <a:r>
              <a:rPr lang="it-IT" dirty="0"/>
              <a:t> </a:t>
            </a:r>
            <a:r>
              <a:rPr lang="it-IT" dirty="0" err="1"/>
              <a:t>shared</a:t>
            </a:r>
            <a:r>
              <a:rPr lang="it-IT" dirty="0"/>
              <a:t> the </a:t>
            </a:r>
            <a:r>
              <a:rPr lang="it-IT" dirty="0" err="1"/>
              <a:t>perfection</a:t>
            </a:r>
            <a:r>
              <a:rPr lang="it-IT" dirty="0"/>
              <a:t> of the </a:t>
            </a:r>
            <a:r>
              <a:rPr lang="it-IT" dirty="0" err="1"/>
              <a:t>Father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of </a:t>
            </a:r>
            <a:r>
              <a:rPr lang="it-IT" dirty="0" err="1"/>
              <a:t>her</a:t>
            </a:r>
            <a:r>
              <a:rPr lang="it-IT" dirty="0"/>
              <a:t> </a:t>
            </a:r>
            <a:r>
              <a:rPr lang="it-IT" dirty="0" err="1"/>
              <a:t>closeness</a:t>
            </a:r>
            <a:r>
              <a:rPr lang="it-IT" dirty="0"/>
              <a:t> to </a:t>
            </a:r>
            <a:r>
              <a:rPr lang="it-IT" dirty="0" err="1"/>
              <a:t>him</a:t>
            </a:r>
            <a:r>
              <a:rPr lang="it-IT" dirty="0"/>
              <a:t> “.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09801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91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dirty="0">
                <a:solidFill>
                  <a:srgbClr val="00B0F0"/>
                </a:solidFill>
              </a:rPr>
              <a:t>La sindrome della </a:t>
            </a:r>
            <a:r>
              <a:rPr lang="it-IT" sz="4000" i="1" dirty="0" err="1">
                <a:solidFill>
                  <a:srgbClr val="00B0F0"/>
                </a:solidFill>
              </a:rPr>
              <a:t>supermadre</a:t>
            </a:r>
            <a:endParaRPr lang="it-IT" sz="4000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Evita ha incarnato quel che </a:t>
            </a:r>
            <a:r>
              <a:rPr lang="it-IT" dirty="0">
                <a:solidFill>
                  <a:srgbClr val="00B050"/>
                </a:solidFill>
              </a:rPr>
              <a:t>Elsa </a:t>
            </a:r>
            <a:r>
              <a:rPr lang="it-IT" dirty="0" err="1">
                <a:solidFill>
                  <a:srgbClr val="00B050"/>
                </a:solidFill>
              </a:rPr>
              <a:t>Chaney</a:t>
            </a:r>
            <a:r>
              <a:rPr lang="it-IT" dirty="0">
                <a:solidFill>
                  <a:srgbClr val="00B050"/>
                </a:solidFill>
              </a:rPr>
              <a:t> ha definito «</a:t>
            </a:r>
            <a:r>
              <a:rPr lang="it-IT" dirty="0"/>
              <a:t>the </a:t>
            </a:r>
            <a:r>
              <a:rPr lang="it-IT" i="1" dirty="0" err="1">
                <a:solidFill>
                  <a:srgbClr val="00B050"/>
                </a:solidFill>
              </a:rPr>
              <a:t>supermadre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syndrome</a:t>
            </a:r>
            <a:r>
              <a:rPr lang="it-IT" dirty="0">
                <a:solidFill>
                  <a:srgbClr val="00B050"/>
                </a:solidFill>
              </a:rPr>
              <a:t>» nella politica </a:t>
            </a:r>
            <a:r>
              <a:rPr lang="it-IT" dirty="0"/>
              <a:t>Latino Americana: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L’estensione del ruolo materno in politica</a:t>
            </a:r>
            <a:r>
              <a:rPr lang="it-IT" dirty="0"/>
              <a:t>"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8187" y="2667000"/>
            <a:ext cx="18383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0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err="1"/>
              <a:t>Evita</a:t>
            </a:r>
            <a:r>
              <a:rPr lang="en-US" i="1" dirty="0"/>
              <a:t>. The Documentary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it-IT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https://www.youtube.com/watch?v=fFko-yJP6Bk</a:t>
            </a:r>
            <a:r>
              <a:rPr lang="en-US" dirty="0"/>
              <a:t>   (9 min)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"Evita" is a portrayal of the woman behind the myth</a:t>
            </a:r>
            <a:r>
              <a:rPr lang="en-US" dirty="0"/>
              <a:t> . The film, because of its </a:t>
            </a:r>
            <a:r>
              <a:rPr lang="en-US" b="1" dirty="0"/>
              <a:t>honest portrayal</a:t>
            </a:r>
            <a:r>
              <a:rPr lang="en-US" dirty="0"/>
              <a:t> of Eva Duarte de </a:t>
            </a:r>
            <a:r>
              <a:rPr lang="en-US" dirty="0" err="1"/>
              <a:t>Perón</a:t>
            </a:r>
            <a:r>
              <a:rPr lang="en-US" dirty="0"/>
              <a:t>, </a:t>
            </a:r>
            <a:r>
              <a:rPr lang="en-US" b="1" dirty="0"/>
              <a:t>remains censured in Argentina</a:t>
            </a:r>
            <a:r>
              <a:rPr lang="en-US" dirty="0"/>
              <a:t>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52400"/>
            <a:ext cx="1618576" cy="22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9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/>
              <a:t>Altri leaders populisti …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B050"/>
                </a:solidFill>
              </a:rPr>
              <a:t>In Brasile </a:t>
            </a:r>
            <a:r>
              <a:rPr lang="it-IT" dirty="0"/>
              <a:t> </a:t>
            </a:r>
            <a:r>
              <a:rPr lang="it-IT" dirty="0">
                <a:solidFill>
                  <a:srgbClr val="00B0F0"/>
                </a:solidFill>
              </a:rPr>
              <a:t>Getulio </a:t>
            </a:r>
            <a:r>
              <a:rPr lang="en-US" dirty="0">
                <a:solidFill>
                  <a:srgbClr val="00B0F0"/>
                </a:solidFill>
              </a:rPr>
              <a:t>Vargas, </a:t>
            </a:r>
            <a:r>
              <a:rPr lang="en-US" dirty="0" err="1">
                <a:solidFill>
                  <a:srgbClr val="00B0F0"/>
                </a:solidFill>
              </a:rPr>
              <a:t>governa</a:t>
            </a:r>
            <a:r>
              <a:rPr lang="en-US" dirty="0">
                <a:solidFill>
                  <a:srgbClr val="00B0F0"/>
                </a:solidFill>
              </a:rPr>
              <a:t> dal </a:t>
            </a:r>
            <a:r>
              <a:rPr lang="en-US" dirty="0">
                <a:solidFill>
                  <a:srgbClr val="00B050"/>
                </a:solidFill>
              </a:rPr>
              <a:t>1930 -1945 </a:t>
            </a:r>
          </a:p>
          <a:p>
            <a:pPr marL="0" indent="0">
              <a:buNone/>
            </a:pPr>
            <a:r>
              <a:rPr lang="en-US" dirty="0"/>
              <a:t>Poi </a:t>
            </a:r>
            <a:r>
              <a:rPr lang="en-US" dirty="0" err="1"/>
              <a:t>nuovamente</a:t>
            </a:r>
            <a:r>
              <a:rPr lang="en-US" dirty="0"/>
              <a:t> dal </a:t>
            </a:r>
            <a:r>
              <a:rPr lang="en-US" dirty="0">
                <a:solidFill>
                  <a:srgbClr val="00B050"/>
                </a:solidFill>
              </a:rPr>
              <a:t>1950 al 1954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definito</a:t>
            </a:r>
            <a:r>
              <a:rPr lang="en-US" dirty="0"/>
              <a:t> “</a:t>
            </a:r>
            <a:r>
              <a:rPr lang="en-US" i="1" dirty="0"/>
              <a:t>pai do </a:t>
            </a:r>
            <a:r>
              <a:rPr lang="en-US" i="1" dirty="0" err="1"/>
              <a:t>povo</a:t>
            </a:r>
            <a:r>
              <a:rPr lang="en-US" dirty="0"/>
              <a:t>“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padre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dei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poveri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dirty="0"/>
              <a:t>"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506" y="2571750"/>
            <a:ext cx="3950301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57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00B0F0"/>
                </a:solidFill>
              </a:rPr>
              <a:t>Getulio </a:t>
            </a:r>
            <a:r>
              <a:rPr lang="en-US" dirty="0">
                <a:solidFill>
                  <a:srgbClr val="00B0F0"/>
                </a:solidFill>
              </a:rPr>
              <a:t>Vargas (1930-45)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Vargas esercitò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stretto controllo sulla </a:t>
            </a:r>
            <a:r>
              <a:rPr lang="en-US" dirty="0" err="1"/>
              <a:t>struttura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economica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e </a:t>
            </a:r>
            <a:r>
              <a:rPr lang="en-US" dirty="0" err="1"/>
              <a:t>politica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 </a:t>
            </a:r>
            <a:r>
              <a:rPr lang="en-US" dirty="0" err="1"/>
              <a:t>brasiliana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Abile</a:t>
            </a:r>
            <a:r>
              <a:rPr lang="en-US" dirty="0"/>
              <a:t> politico, </a:t>
            </a:r>
            <a:r>
              <a:rPr lang="en-US" dirty="0" err="1"/>
              <a:t>anche</a:t>
            </a:r>
            <a:r>
              <a:rPr lang="en-US" dirty="0"/>
              <a:t> se </a:t>
            </a:r>
            <a:r>
              <a:rPr lang="en-US" dirty="0" err="1"/>
              <a:t>iI</a:t>
            </a:r>
            <a:r>
              <a:rPr lang="en-US" dirty="0"/>
              <a:t> </a:t>
            </a:r>
            <a:r>
              <a:rPr lang="en-US" dirty="0" err="1"/>
              <a:t>suo</a:t>
            </a:r>
            <a:r>
              <a:rPr lang="en-US" dirty="0"/>
              <a:t> regime </a:t>
            </a:r>
            <a:r>
              <a:rPr lang="en-US" dirty="0" err="1"/>
              <a:t>divenne</a:t>
            </a:r>
            <a:r>
              <a:rPr lang="en-US" dirty="0"/>
              <a:t> molto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autoritario</a:t>
            </a:r>
            <a:r>
              <a:rPr lang="en-US" dirty="0"/>
              <a:t> dal </a:t>
            </a:r>
            <a:r>
              <a:rPr lang="en-US" dirty="0">
                <a:solidFill>
                  <a:srgbClr val="00B050"/>
                </a:solidFill>
              </a:rPr>
              <a:t>1937 al 1945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"</a:t>
            </a:r>
            <a:r>
              <a:rPr lang="en-US" dirty="0">
                <a:solidFill>
                  <a:srgbClr val="00B050"/>
                </a:solidFill>
              </a:rPr>
              <a:t>Estado Novo</a:t>
            </a:r>
            <a:r>
              <a:rPr lang="en-US" dirty="0"/>
              <a:t>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Vargas </a:t>
            </a:r>
            <a:r>
              <a:rPr lang="en-US" dirty="0" err="1">
                <a:solidFill>
                  <a:srgbClr val="FFC000"/>
                </a:solidFill>
              </a:rPr>
              <a:t>rimase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immensamente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popolare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agli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occhi</a:t>
            </a:r>
            <a:r>
              <a:rPr lang="en-US" dirty="0">
                <a:solidFill>
                  <a:srgbClr val="FFC000"/>
                </a:solidFill>
              </a:rPr>
              <a:t> del </a:t>
            </a:r>
            <a:r>
              <a:rPr lang="en-US" dirty="0" err="1">
                <a:solidFill>
                  <a:srgbClr val="FFC000"/>
                </a:solidFill>
              </a:rPr>
              <a:t>popolo</a:t>
            </a:r>
            <a:r>
              <a:rPr lang="en-US" dirty="0">
                <a:solidFill>
                  <a:srgbClr val="FFC000"/>
                </a:solidFill>
              </a:rPr>
              <a:t> del </a:t>
            </a:r>
            <a:r>
              <a:rPr lang="en-US" dirty="0" err="1"/>
              <a:t>Brasile</a:t>
            </a:r>
            <a:r>
              <a:rPr lang="en-US" dirty="0"/>
              <a:t>.  </a:t>
            </a:r>
            <a:r>
              <a:rPr lang="en-US" dirty="0" err="1"/>
              <a:t>Fascino</a:t>
            </a:r>
            <a:r>
              <a:rPr lang="en-US" dirty="0"/>
              <a:t> </a:t>
            </a:r>
            <a:r>
              <a:rPr lang="en-US" dirty="0" err="1"/>
              <a:t>indiscusso</a:t>
            </a:r>
            <a:r>
              <a:rPr lang="en-US" dirty="0"/>
              <a:t>, </a:t>
            </a:r>
            <a:r>
              <a:rPr lang="en-US" dirty="0" err="1"/>
              <a:t>empatia</a:t>
            </a:r>
            <a:r>
              <a:rPr lang="en-US" dirty="0"/>
              <a:t> 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settori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svataggiati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80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7030A0"/>
                </a:solidFill>
              </a:rPr>
              <a:t>Dopo la Grande </a:t>
            </a:r>
            <a:r>
              <a:rPr lang="en-US" sz="3600" dirty="0" err="1">
                <a:solidFill>
                  <a:srgbClr val="7030A0"/>
                </a:solidFill>
              </a:rPr>
              <a:t>Depressione</a:t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7030A0"/>
                </a:solidFill>
              </a:rPr>
              <a:t>del 1929…</a:t>
            </a:r>
            <a:endParaRPr lang="it-IT" sz="3600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Politiche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economiche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/>
              <a:t>adottate</a:t>
            </a:r>
            <a:r>
              <a:rPr lang="en-US" dirty="0"/>
              <a:t> in America Latina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cambiarono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maniera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significativa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rapido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declino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della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monocultura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nelle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economie</a:t>
            </a:r>
            <a:r>
              <a:rPr lang="en-US" dirty="0"/>
              <a:t> </a:t>
            </a:r>
            <a:r>
              <a:rPr lang="en-US" dirty="0" err="1"/>
              <a:t>LatinoAmericane</a:t>
            </a:r>
            <a:r>
              <a:rPr lang="en-US" dirty="0"/>
              <a:t> </a:t>
            </a:r>
            <a:r>
              <a:rPr lang="en-US" dirty="0" err="1"/>
              <a:t>portò</a:t>
            </a:r>
            <a:r>
              <a:rPr lang="en-US" dirty="0"/>
              <a:t> 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rgbClr val="7030A0"/>
                </a:solidFill>
              </a:rPr>
              <a:t>nuovi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modi</a:t>
            </a:r>
            <a:r>
              <a:rPr lang="en-US" b="1" dirty="0">
                <a:solidFill>
                  <a:srgbClr val="7030A0"/>
                </a:solidFill>
              </a:rPr>
              <a:t> di </a:t>
            </a:r>
            <a:r>
              <a:rPr lang="en-US" b="1" dirty="0" err="1">
                <a:solidFill>
                  <a:srgbClr val="7030A0"/>
                </a:solidFill>
              </a:rPr>
              <a:t>concepire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l’economia</a:t>
            </a:r>
            <a:r>
              <a:rPr lang="en-US" b="1" dirty="0">
                <a:solidFill>
                  <a:srgbClr val="7030A0"/>
                </a:solidFill>
              </a:rPr>
              <a:t> e la </a:t>
            </a:r>
            <a:r>
              <a:rPr lang="en-US" dirty="0" err="1"/>
              <a:t>creazione</a:t>
            </a:r>
            <a:r>
              <a:rPr lang="en-US" dirty="0"/>
              <a:t> di </a:t>
            </a:r>
            <a:r>
              <a:rPr lang="en-US" dirty="0" err="1">
                <a:solidFill>
                  <a:srgbClr val="C00000"/>
                </a:solidFill>
              </a:rPr>
              <a:t>nuove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scelte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politiche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dirette</a:t>
            </a:r>
            <a:r>
              <a:rPr lang="en-US" dirty="0"/>
              <a:t> a </a:t>
            </a:r>
            <a:r>
              <a:rPr lang="en-US" dirty="0" err="1">
                <a:solidFill>
                  <a:srgbClr val="C00000"/>
                </a:solidFill>
              </a:rPr>
              <a:t>modernizzare</a:t>
            </a:r>
            <a:r>
              <a:rPr lang="en-US" dirty="0">
                <a:solidFill>
                  <a:srgbClr val="C00000"/>
                </a:solidFill>
              </a:rPr>
              <a:t> la </a:t>
            </a:r>
            <a:r>
              <a:rPr lang="en-US" dirty="0" err="1">
                <a:solidFill>
                  <a:srgbClr val="C00000"/>
                </a:solidFill>
              </a:rPr>
              <a:t>produzione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 Latino</a:t>
            </a:r>
            <a:r>
              <a:rPr lang="it-IT" dirty="0"/>
              <a:t>Americana</a:t>
            </a:r>
          </a:p>
        </p:txBody>
      </p:sp>
    </p:spTree>
    <p:extLst>
      <p:ext uri="{BB962C8B-B14F-4D97-AF65-F5344CB8AC3E}">
        <p14:creationId xmlns:p14="http://schemas.microsoft.com/office/powerpoint/2010/main" val="2599729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600" dirty="0"/>
              <a:t>Altri leaders populisti … …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819922"/>
            <a:ext cx="10759736" cy="4306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Messico</a:t>
            </a:r>
            <a:r>
              <a:rPr lang="en-US" dirty="0"/>
              <a:t> </a:t>
            </a:r>
            <a:r>
              <a:rPr lang="en-US" dirty="0" err="1">
                <a:solidFill>
                  <a:srgbClr val="FF99FF"/>
                </a:solidFill>
              </a:rPr>
              <a:t>Lázaro</a:t>
            </a:r>
            <a:r>
              <a:rPr lang="en-US" dirty="0">
                <a:solidFill>
                  <a:srgbClr val="FF99FF"/>
                </a:solidFill>
              </a:rPr>
              <a:t> Cárdenas </a:t>
            </a:r>
            <a:r>
              <a:rPr lang="en-US" dirty="0" err="1">
                <a:solidFill>
                  <a:srgbClr val="FF99FF"/>
                </a:solidFill>
              </a:rPr>
              <a:t>governa</a:t>
            </a:r>
            <a:r>
              <a:rPr lang="en-US" dirty="0">
                <a:solidFill>
                  <a:srgbClr val="FF99FF"/>
                </a:solidFill>
              </a:rPr>
              <a:t> dal 1934 al 1940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Diversamente</a:t>
            </a:r>
            <a:r>
              <a:rPr lang="en-US" dirty="0"/>
              <a:t> da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Càrdenas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distribuisce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circa 49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millioni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di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acri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di terra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Ad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uso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collettivo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i="1" dirty="0"/>
              <a:t>ejidos</a:t>
            </a:r>
            <a:r>
              <a:rPr lang="en-US" dirty="0"/>
              <a:t>, alle </a:t>
            </a:r>
            <a:r>
              <a:rPr lang="en-US" dirty="0" err="1"/>
              <a:t>comunità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Indigene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1" y="2209801"/>
            <a:ext cx="1412191" cy="18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39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>
                <a:solidFill>
                  <a:srgbClr val="FF99FF"/>
                </a:solidFill>
              </a:rPr>
              <a:t>Lázaro</a:t>
            </a:r>
            <a:r>
              <a:rPr lang="en-US" sz="4000" dirty="0">
                <a:solidFill>
                  <a:srgbClr val="FF99FF"/>
                </a:solidFill>
              </a:rPr>
              <a:t> Cárdenas (1934-40)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12954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Rafforza</a:t>
            </a:r>
            <a:r>
              <a:rPr lang="en-US" dirty="0"/>
              <a:t> il </a:t>
            </a:r>
            <a:r>
              <a:rPr lang="en-US" dirty="0" err="1"/>
              <a:t>movimento</a:t>
            </a:r>
            <a:r>
              <a:rPr lang="en-US" dirty="0"/>
              <a:t> </a:t>
            </a:r>
            <a:r>
              <a:rPr lang="en-US" dirty="0" err="1"/>
              <a:t>operaio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seguito</a:t>
            </a:r>
            <a:r>
              <a:rPr lang="en-US" dirty="0"/>
              <a:t> di un </a:t>
            </a:r>
            <a:r>
              <a:rPr lang="en-US" dirty="0" err="1"/>
              <a:t>potente</a:t>
            </a:r>
            <a:r>
              <a:rPr lang="en-US" dirty="0"/>
              <a:t> </a:t>
            </a:r>
            <a:r>
              <a:rPr lang="en-US" dirty="0" err="1"/>
              <a:t>sciopero</a:t>
            </a:r>
            <a:r>
              <a:rPr lang="en-US" dirty="0"/>
              <a:t> </a:t>
            </a:r>
            <a:r>
              <a:rPr lang="en-US" dirty="0" err="1"/>
              <a:t>organizzato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lavoratori</a:t>
            </a:r>
            <a:r>
              <a:rPr lang="en-US" dirty="0">
                <a:solidFill>
                  <a:srgbClr val="00B050"/>
                </a:solidFill>
              </a:rPr>
              <a:t> del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petrolio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nel</a:t>
            </a:r>
            <a:r>
              <a:rPr lang="en-US" dirty="0">
                <a:solidFill>
                  <a:srgbClr val="00B050"/>
                </a:solidFill>
              </a:rPr>
              <a:t> 1936</a:t>
            </a:r>
            <a:r>
              <a:rPr lang="en-US" dirty="0"/>
              <a:t>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Cárdenas </a:t>
            </a:r>
            <a:r>
              <a:rPr lang="en-US" dirty="0" err="1">
                <a:solidFill>
                  <a:srgbClr val="7030A0"/>
                </a:solidFill>
              </a:rPr>
              <a:t>nazionalizza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tutte</a:t>
            </a:r>
            <a:r>
              <a:rPr lang="en-US" dirty="0">
                <a:solidFill>
                  <a:srgbClr val="7030A0"/>
                </a:solidFill>
              </a:rPr>
              <a:t> le </a:t>
            </a:r>
            <a:r>
              <a:rPr lang="en-US" dirty="0" err="1">
                <a:solidFill>
                  <a:srgbClr val="7030A0"/>
                </a:solidFill>
              </a:rPr>
              <a:t>imprese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estere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petrolifere</a:t>
            </a:r>
            <a:r>
              <a:rPr lang="en-US" dirty="0">
                <a:solidFill>
                  <a:srgbClr val="7030A0"/>
                </a:solidFill>
              </a:rPr>
              <a:t> e </a:t>
            </a:r>
            <a:r>
              <a:rPr lang="en-US" dirty="0" err="1"/>
              <a:t>crea</a:t>
            </a:r>
            <a:r>
              <a:rPr lang="en-US" dirty="0"/>
              <a:t> la </a:t>
            </a:r>
            <a:r>
              <a:rPr lang="en-US" dirty="0" err="1"/>
              <a:t>compagnia</a:t>
            </a:r>
            <a:r>
              <a:rPr lang="en-US" dirty="0"/>
              <a:t> </a:t>
            </a:r>
            <a:r>
              <a:rPr lang="en-US" dirty="0" err="1"/>
              <a:t>statale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PEMEX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4220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dirty="0">
                <a:solidFill>
                  <a:srgbClr val="7030A0"/>
                </a:solidFill>
              </a:rPr>
              <a:t>The PEMEX </a:t>
            </a:r>
            <a:r>
              <a:rPr lang="it-IT" sz="4000" dirty="0">
                <a:solidFill>
                  <a:srgbClr val="7030A0"/>
                </a:solidFill>
              </a:rPr>
              <a:t>(</a:t>
            </a:r>
            <a:r>
              <a:rPr lang="it-IT" sz="4000" dirty="0" err="1">
                <a:solidFill>
                  <a:srgbClr val="7030A0"/>
                </a:solidFill>
              </a:rPr>
              <a:t>Petroleos</a:t>
            </a:r>
            <a:r>
              <a:rPr lang="it-IT" sz="4000" dirty="0">
                <a:solidFill>
                  <a:srgbClr val="7030A0"/>
                </a:solidFill>
              </a:rPr>
              <a:t> </a:t>
            </a:r>
            <a:r>
              <a:rPr lang="it-IT" sz="4000" dirty="0" err="1">
                <a:solidFill>
                  <a:srgbClr val="7030A0"/>
                </a:solidFill>
              </a:rPr>
              <a:t>Mexicanos</a:t>
            </a:r>
            <a:r>
              <a:rPr lang="it-IT" sz="4000" dirty="0">
                <a:solidFill>
                  <a:srgbClr val="7030A0"/>
                </a:solidFill>
              </a:rPr>
              <a:t>) </a:t>
            </a:r>
            <a:br>
              <a:rPr lang="it-IT" dirty="0"/>
            </a:b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NEL </a:t>
            </a:r>
            <a:r>
              <a:rPr lang="en-US" dirty="0">
                <a:solidFill>
                  <a:srgbClr val="92D050"/>
                </a:solidFill>
              </a:rPr>
              <a:t>1938</a:t>
            </a:r>
            <a:r>
              <a:rPr lang="en-US" dirty="0"/>
              <a:t>,  </a:t>
            </a:r>
            <a:r>
              <a:rPr lang="en-US" dirty="0" err="1">
                <a:solidFill>
                  <a:srgbClr val="92D050"/>
                </a:solidFill>
              </a:rPr>
              <a:t>l’industria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petrolifera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92D050"/>
                </a:solidFill>
              </a:rPr>
              <a:t>Viene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nazionalizzata</a:t>
            </a:r>
            <a:r>
              <a:rPr lang="en-US" dirty="0">
                <a:solidFill>
                  <a:srgbClr val="92D050"/>
                </a:solidFill>
              </a:rPr>
              <a:t> per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24 million di </a:t>
            </a:r>
            <a:r>
              <a:rPr lang="en-US" dirty="0" err="1">
                <a:solidFill>
                  <a:srgbClr val="00B0F0"/>
                </a:solidFill>
              </a:rPr>
              <a:t>dollari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corrisposti</a:t>
            </a:r>
            <a:r>
              <a:rPr lang="en-US" dirty="0">
                <a:solidFill>
                  <a:srgbClr val="00B0F0"/>
                </a:solidFill>
              </a:rPr>
              <a:t> a </a:t>
            </a:r>
            <a:r>
              <a:rPr lang="en-US" dirty="0" err="1">
                <a:solidFill>
                  <a:srgbClr val="00B0F0"/>
                </a:solidFill>
              </a:rPr>
              <a:t>produttori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Britannici</a:t>
            </a:r>
            <a:r>
              <a:rPr lang="en-US" dirty="0"/>
              <a:t> e </a:t>
            </a:r>
            <a:r>
              <a:rPr lang="en-US" dirty="0" err="1"/>
              <a:t>Americani</a:t>
            </a:r>
            <a:r>
              <a:rPr lang="en-US" dirty="0"/>
              <a:t> -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1" y="1981201"/>
            <a:ext cx="3462959" cy="23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93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4400" dirty="0"/>
              <a:t>Altri leaders populisti … … </a:t>
            </a:r>
            <a:r>
              <a:rPr lang="it-IT" dirty="0"/>
              <a:t>…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00B050"/>
                </a:solidFill>
              </a:rPr>
              <a:t>In Perù</a:t>
            </a:r>
            <a:r>
              <a:rPr lang="es-ES" dirty="0"/>
              <a:t>, Victor Raul </a:t>
            </a:r>
            <a:r>
              <a:rPr lang="es-ES" dirty="0">
                <a:solidFill>
                  <a:srgbClr val="00B050"/>
                </a:solidFill>
              </a:rPr>
              <a:t>Haya de la Torre viene </a:t>
            </a:r>
            <a:r>
              <a:rPr lang="es-ES" dirty="0"/>
              <a:t>associato con il movimento </a:t>
            </a:r>
            <a:r>
              <a:rPr lang="en-US" dirty="0" err="1"/>
              <a:t>populista</a:t>
            </a: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Haya </a:t>
            </a:r>
            <a:r>
              <a:rPr lang="en-US" dirty="0" err="1"/>
              <a:t>fonda</a:t>
            </a:r>
            <a:r>
              <a:rPr lang="en-US" dirty="0"/>
              <a:t> il </a:t>
            </a:r>
            <a:r>
              <a:rPr lang="en-US" dirty="0" err="1"/>
              <a:t>partito</a:t>
            </a:r>
            <a:r>
              <a:rPr lang="en-US" dirty="0"/>
              <a:t> politico </a:t>
            </a:r>
            <a:r>
              <a:rPr lang="en-US" dirty="0">
                <a:solidFill>
                  <a:srgbClr val="FFC000"/>
                </a:solidFill>
              </a:rPr>
              <a:t>APRA</a:t>
            </a:r>
            <a:r>
              <a:rPr lang="en-US" dirty="0"/>
              <a:t> (</a:t>
            </a:r>
            <a:r>
              <a:rPr lang="en-US" dirty="0">
                <a:solidFill>
                  <a:srgbClr val="FFC000"/>
                </a:solidFill>
              </a:rPr>
              <a:t>Populist Alliance for the American Revolution</a:t>
            </a:r>
            <a:r>
              <a:rPr lang="en-US" dirty="0"/>
              <a:t>) </a:t>
            </a:r>
            <a:r>
              <a:rPr lang="en-US" dirty="0" err="1"/>
              <a:t>alla</a:t>
            </a:r>
            <a:r>
              <a:rPr lang="en-US" dirty="0"/>
              <a:t> fine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1920.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6360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34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dirty="0">
                <a:solidFill>
                  <a:srgbClr val="00B050"/>
                </a:solidFill>
              </a:rPr>
              <a:t>  Haya de la Torre and APRA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1219201"/>
            <a:ext cx="8153400" cy="4678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Un oratore eccellente , Haya de la Torre sfida le </a:t>
            </a:r>
            <a:r>
              <a:rPr lang="it-IT" dirty="0" err="1"/>
              <a:t>elites</a:t>
            </a:r>
            <a:r>
              <a:rPr lang="it-IT" dirty="0"/>
              <a:t> alla distribuzione delle </a:t>
            </a:r>
            <a:r>
              <a:rPr lang="en-US" dirty="0" err="1"/>
              <a:t>risorse</a:t>
            </a:r>
            <a:r>
              <a:rPr lang="en-US" dirty="0"/>
              <a:t> alle </a:t>
            </a:r>
            <a:r>
              <a:rPr lang="en-US" dirty="0" err="1"/>
              <a:t>classi</a:t>
            </a:r>
            <a:r>
              <a:rPr lang="en-US" dirty="0"/>
              <a:t> </a:t>
            </a:r>
            <a:r>
              <a:rPr lang="en-US" dirty="0" err="1"/>
              <a:t>popolari</a:t>
            </a:r>
            <a:r>
              <a:rPr lang="en-US" dirty="0"/>
              <a:t> 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Auspica</a:t>
            </a:r>
            <a:r>
              <a:rPr lang="en-US" dirty="0"/>
              <a:t> la </a:t>
            </a:r>
            <a:r>
              <a:rPr lang="en-US" b="1" dirty="0" err="1">
                <a:solidFill>
                  <a:schemeClr val="accent2"/>
                </a:solidFill>
              </a:rPr>
              <a:t>nazionalizzazione</a:t>
            </a:r>
            <a:r>
              <a:rPr lang="en-US" b="1" dirty="0">
                <a:solidFill>
                  <a:schemeClr val="accent2"/>
                </a:solidFill>
              </a:rPr>
              <a:t> di </a:t>
            </a:r>
            <a:r>
              <a:rPr lang="en-US" b="1" dirty="0" err="1">
                <a:solidFill>
                  <a:schemeClr val="accent2"/>
                </a:solidFill>
              </a:rPr>
              <a:t>settori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chiave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dell’</a:t>
            </a:r>
            <a:r>
              <a:rPr lang="en-US" dirty="0" err="1"/>
              <a:t>economia</a:t>
            </a:r>
            <a:r>
              <a:rPr lang="en-US" dirty="0"/>
              <a:t> e </a:t>
            </a:r>
            <a:r>
              <a:rPr lang="en-US" dirty="0" err="1"/>
              <a:t>critica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dannosi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 </a:t>
            </a:r>
            <a:r>
              <a:rPr lang="en-US" dirty="0" err="1"/>
              <a:t>investimenti</a:t>
            </a:r>
            <a:r>
              <a:rPr lang="en-US" dirty="0"/>
              <a:t> </a:t>
            </a:r>
            <a:r>
              <a:rPr lang="en-US" dirty="0" err="1"/>
              <a:t>esteri</a:t>
            </a:r>
            <a:r>
              <a:rPr lang="en-US" dirty="0"/>
              <a:t> </a:t>
            </a:r>
            <a:r>
              <a:rPr lang="it-IT" dirty="0"/>
              <a:t>in Perù.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133600"/>
            <a:ext cx="169041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36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solidFill>
                  <a:srgbClr val="00B050"/>
                </a:solidFill>
              </a:rPr>
              <a:t>Haya de la Torre and APRA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Though </a:t>
            </a:r>
            <a:r>
              <a:rPr lang="en-US" dirty="0" err="1"/>
              <a:t>Haya</a:t>
            </a:r>
            <a:r>
              <a:rPr lang="en-US" dirty="0"/>
              <a:t> de La Torre </a:t>
            </a:r>
            <a:r>
              <a:rPr lang="en-US" dirty="0">
                <a:solidFill>
                  <a:srgbClr val="C00000"/>
                </a:solidFill>
              </a:rPr>
              <a:t>never arrived  </a:t>
            </a:r>
            <a:r>
              <a:rPr lang="en-US" dirty="0"/>
              <a:t>to the office of the </a:t>
            </a:r>
            <a:r>
              <a:rPr lang="en-US" dirty="0">
                <a:solidFill>
                  <a:srgbClr val="C00000"/>
                </a:solidFill>
              </a:rPr>
              <a:t>presidency</a:t>
            </a:r>
            <a:r>
              <a:rPr lang="en-US" dirty="0"/>
              <a:t> in Peru, he significantly </a:t>
            </a:r>
            <a:r>
              <a:rPr lang="en-US" dirty="0">
                <a:solidFill>
                  <a:srgbClr val="FFC000"/>
                </a:solidFill>
              </a:rPr>
              <a:t>impacted Peruvian politics for generations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first APRA candidate to win the presidency was </a:t>
            </a:r>
            <a:r>
              <a:rPr lang="en-US" dirty="0">
                <a:solidFill>
                  <a:srgbClr val="C00000"/>
                </a:solidFill>
              </a:rPr>
              <a:t>Alan </a:t>
            </a:r>
            <a:r>
              <a:rPr lang="en-US" dirty="0" err="1">
                <a:solidFill>
                  <a:srgbClr val="C00000"/>
                </a:solidFill>
              </a:rPr>
              <a:t>García</a:t>
            </a:r>
            <a:r>
              <a:rPr lang="en-US" dirty="0"/>
              <a:t>, in the m</a:t>
            </a:r>
            <a:r>
              <a:rPr lang="it-IT" dirty="0"/>
              <a:t>id-</a:t>
            </a:r>
            <a:r>
              <a:rPr lang="it-IT" dirty="0">
                <a:solidFill>
                  <a:srgbClr val="C00000"/>
                </a:solidFill>
              </a:rPr>
              <a:t>1980s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1" y="2362200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1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4000" dirty="0"/>
              <a:t>Populismo: in conclusione..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Populismo</a:t>
            </a:r>
            <a:r>
              <a:rPr lang="en-US" dirty="0"/>
              <a:t> </a:t>
            </a:r>
            <a:r>
              <a:rPr lang="en-US" dirty="0" err="1"/>
              <a:t>favorisce</a:t>
            </a:r>
            <a:r>
              <a:rPr lang="en-US" dirty="0"/>
              <a:t> un </a:t>
            </a:r>
            <a:r>
              <a:rPr lang="en-US" dirty="0" err="1"/>
              <a:t>profondo</a:t>
            </a:r>
            <a:r>
              <a:rPr lang="en-US" dirty="0"/>
              <a:t> passaggio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politica</a:t>
            </a:r>
            <a:r>
              <a:rPr lang="en-US" dirty="0"/>
              <a:t> 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 </a:t>
            </a:r>
            <a:r>
              <a:rPr lang="en-US" b="1" dirty="0">
                <a:solidFill>
                  <a:srgbClr val="FF9933"/>
                </a:solidFill>
              </a:rPr>
              <a:t>Latino Americana </a:t>
            </a:r>
            <a:r>
              <a:rPr lang="en-US" b="1" dirty="0" err="1">
                <a:solidFill>
                  <a:srgbClr val="FF9933"/>
                </a:solidFill>
              </a:rPr>
              <a:t>nel</a:t>
            </a:r>
            <a:r>
              <a:rPr lang="en-US" b="1" dirty="0">
                <a:solidFill>
                  <a:srgbClr val="FF9933"/>
                </a:solidFill>
              </a:rPr>
              <a:t> XX </a:t>
            </a:r>
            <a:r>
              <a:rPr lang="en-US" b="1" dirty="0" err="1">
                <a:solidFill>
                  <a:srgbClr val="FF9933"/>
                </a:solidFill>
              </a:rPr>
              <a:t>secolo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 </a:t>
            </a:r>
            <a:r>
              <a:rPr lang="en-US" dirty="0" err="1"/>
              <a:t>lanciano</a:t>
            </a:r>
            <a:r>
              <a:rPr lang="en-US" dirty="0"/>
              <a:t> una </a:t>
            </a:r>
            <a:r>
              <a:rPr lang="en-US" dirty="0" err="1"/>
              <a:t>sfida</a:t>
            </a:r>
            <a:r>
              <a:rPr lang="en-US" dirty="0"/>
              <a:t> alle elites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tradizionali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0" indent="0">
              <a:buNone/>
            </a:pP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9933"/>
                </a:solidFill>
              </a:rPr>
              <a:t>distribuzione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più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equa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delle</a:t>
            </a:r>
            <a:r>
              <a:rPr lang="en-US" b="1" dirty="0">
                <a:solidFill>
                  <a:srgbClr val="FF9933"/>
                </a:solidFill>
              </a:rPr>
              <a:t> </a:t>
            </a:r>
            <a:r>
              <a:rPr lang="en-US" b="1" dirty="0" err="1">
                <a:solidFill>
                  <a:srgbClr val="FF9933"/>
                </a:solidFill>
              </a:rPr>
              <a:t>risorse</a:t>
            </a:r>
            <a:r>
              <a:rPr lang="en-US" dirty="0"/>
              <a:t>, </a:t>
            </a:r>
            <a:r>
              <a:rPr lang="en-US" dirty="0" err="1"/>
              <a:t>difendendo</a:t>
            </a:r>
            <a:r>
              <a:rPr lang="en-US" dirty="0"/>
              <a:t> al </a:t>
            </a:r>
            <a:r>
              <a:rPr lang="en-US" dirty="0" err="1"/>
              <a:t>contempo</a:t>
            </a:r>
            <a:r>
              <a:rPr lang="en-US" dirty="0"/>
              <a:t> le </a:t>
            </a:r>
            <a:r>
              <a:rPr lang="en-US" dirty="0" err="1"/>
              <a:t>classi</a:t>
            </a:r>
            <a:r>
              <a:rPr lang="en-US" dirty="0"/>
              <a:t> </a:t>
            </a:r>
            <a:r>
              <a:rPr lang="en-US" dirty="0" err="1"/>
              <a:t>popolari</a:t>
            </a:r>
            <a:r>
              <a:rPr lang="en-US" dirty="0"/>
              <a:t> </a:t>
            </a:r>
            <a:r>
              <a:rPr lang="en-US" dirty="0" err="1"/>
              <a:t>contro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effetti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dannosi</a:t>
            </a:r>
            <a:r>
              <a:rPr lang="en-US" dirty="0"/>
              <a:t> </a:t>
            </a:r>
            <a:r>
              <a:rPr lang="en-US" dirty="0" err="1"/>
              <a:t>sr</a:t>
            </a:r>
            <a:r>
              <a:rPr lang="it-IT" b="1" dirty="0" err="1">
                <a:solidFill>
                  <a:srgbClr val="92D050"/>
                </a:solidFill>
              </a:rPr>
              <a:t>egolata</a:t>
            </a:r>
            <a:r>
              <a:rPr lang="it-IT" b="1" dirty="0">
                <a:solidFill>
                  <a:srgbClr val="92D050"/>
                </a:solidFill>
              </a:rPr>
              <a:t> espansione capitalista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981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7CBBA-60A2-4766-813F-8A09EDAF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8" y="248575"/>
            <a:ext cx="10049522" cy="725425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UNA PERIODIZZAZIONE DI CARATTERE </a:t>
            </a:r>
            <a:r>
              <a:rPr lang="it-IT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GENERALE 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1ACBDA-9452-4A5A-B898-75AB822A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1091954"/>
            <a:ext cx="10856650" cy="4792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7030A0"/>
                </a:solidFill>
              </a:rPr>
              <a:t>1870-1930- Le nuove Repubbliche  </a:t>
            </a:r>
          </a:p>
          <a:p>
            <a:pPr marL="0" indent="0">
              <a:buNone/>
            </a:pP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onsolidamento dei nuovi Stati-nazione e nuovi 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attori sociali </a:t>
            </a:r>
            <a:endParaRPr lang="es-ES_tradnl" sz="1800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Inserimento nel mercato internazionale </a:t>
            </a: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e sviluppo </a:t>
            </a:r>
            <a:r>
              <a:rPr lang="es-ES_tradnl" sz="1800" i="1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hacia afuera </a:t>
            </a:r>
            <a:endParaRPr lang="es-ES_tradnl" sz="1800" i="1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La società delle nuove repubbliche. </a:t>
            </a: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M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igrazioni, urbanizzazione </a:t>
            </a: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e patto neocoloniale</a:t>
            </a:r>
          </a:p>
          <a:p>
            <a:pPr marL="0" indent="0">
              <a:buNone/>
            </a:pPr>
            <a:r>
              <a:rPr lang="es-ES_tradnl" sz="1800" dirty="0"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La prima rivoluzione del XX secolo: México (1910-20 .. 1934) </a:t>
            </a: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Stati Uniti e America Latina: la fase dell’imperalismo classico </a:t>
            </a:r>
          </a:p>
          <a:p>
            <a:pPr marL="0" indent="0">
              <a:buNone/>
            </a:pPr>
            <a:endParaRPr lang="es-ES_tradnl" sz="1800" dirty="0"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_tradnl" sz="2400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1930-1945- Tra le due guerre mondiali </a:t>
            </a:r>
            <a:r>
              <a:rPr lang="es-ES_tradnl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Implicazioni e conseguenze della crisi del 1929: industralizzazione e sviluppo </a:t>
            </a:r>
            <a:r>
              <a:rPr lang="es-ES_tradnl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hacia adentro </a:t>
            </a:r>
          </a:p>
          <a:p>
            <a:pPr marL="0" indent="0">
              <a:buNone/>
            </a:pPr>
            <a:r>
              <a:rPr lang="es-ES_tradnl" sz="1800" b="1" dirty="0">
                <a:solidFill>
                  <a:srgbClr val="00B05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I regimi populisti – le tensioni della modernizzazione </a:t>
            </a:r>
          </a:p>
          <a:p>
            <a:pPr marL="0" indent="0">
              <a:buNone/>
            </a:pPr>
            <a:r>
              <a:rPr lang="es-ES_tradnl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Wingdings" panose="05000000000000000000" pitchFamily="2" charset="2"/>
              </a:rPr>
              <a:t>Stati Uniti e America Latina: la politica del Buon Vicinato </a:t>
            </a:r>
            <a:endParaRPr lang="es-ES_tradnl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1800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sz="2400" dirty="0">
              <a:solidFill>
                <a:srgbClr val="00B05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_tradnl" dirty="0">
              <a:solidFill>
                <a:srgbClr val="FFC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>
              <a:solidFill>
                <a:srgbClr val="FFC00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endParaRPr lang="it-IT" sz="18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Wingdings" panose="05000000000000000000" pitchFamily="2" charset="2"/>
            </a:endParaRPr>
          </a:p>
          <a:p>
            <a:pPr marL="0" indent="0">
              <a:buNone/>
            </a:pPr>
            <a:endParaRPr lang="it-IT" dirty="0">
              <a:solidFill>
                <a:srgbClr val="7030A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1520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sz="4400" dirty="0"/>
              <a:t>Populismi: in conclusione.. </a:t>
            </a:r>
            <a:r>
              <a:rPr lang="it-IT" dirty="0"/>
              <a:t>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Si ritrovano a una strettoia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Costruiscono</a:t>
            </a:r>
            <a:r>
              <a:rPr lang="en-US" dirty="0"/>
              <a:t> </a:t>
            </a:r>
            <a:r>
              <a:rPr lang="en-US" dirty="0" err="1"/>
              <a:t>sentimento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nazionalista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</a:t>
            </a:r>
            <a:r>
              <a:rPr lang="en-US" dirty="0" err="1"/>
              <a:t>riforme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Rimandnedo</a:t>
            </a:r>
            <a:r>
              <a:rPr lang="en-US" dirty="0"/>
              <a:t>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stesso</a:t>
            </a:r>
            <a:r>
              <a:rPr lang="en-US" dirty="0"/>
              <a:t> tempo </a:t>
            </a:r>
            <a:r>
              <a:rPr lang="en-US" dirty="0" err="1"/>
              <a:t>lontani</a:t>
            </a:r>
            <a:r>
              <a:rPr lang="en-US" dirty="0"/>
              <a:t> da </a:t>
            </a:r>
            <a:r>
              <a:rPr lang="en-US" dirty="0" err="1">
                <a:solidFill>
                  <a:srgbClr val="7030A0"/>
                </a:solidFill>
              </a:rPr>
              <a:t>soluzioni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più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drastiche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dunque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opzione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rivoluzionarie</a:t>
            </a:r>
            <a:r>
              <a:rPr lang="en-US">
                <a:solidFill>
                  <a:srgbClr val="C00000"/>
                </a:solidFill>
              </a:rPr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1" y="1676400"/>
            <a:ext cx="1685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/>
              <a:t>Gli</a:t>
            </a:r>
            <a:r>
              <a:rPr lang="en-US" sz="3600" dirty="0"/>
              <a:t> </a:t>
            </a:r>
            <a:r>
              <a:rPr lang="en-US" sz="3600" dirty="0" err="1"/>
              <a:t>economisti</a:t>
            </a:r>
            <a:r>
              <a:rPr lang="en-US" sz="3600" dirty="0"/>
              <a:t> in America Latina…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13815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Divennero</a:t>
            </a:r>
            <a:r>
              <a:rPr lang="en-US" dirty="0"/>
              <a:t> sempre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scettici</a:t>
            </a:r>
            <a:r>
              <a:rPr lang="en-US" dirty="0">
                <a:solidFill>
                  <a:srgbClr val="FF0000"/>
                </a:solidFill>
              </a:rPr>
              <a:t> rispetto </a:t>
            </a: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‘</a:t>
            </a:r>
            <a:r>
              <a:rPr lang="en-US" dirty="0" err="1"/>
              <a:t>sacralità</a:t>
            </a:r>
            <a:r>
              <a:rPr lang="en-US" dirty="0"/>
              <a:t>’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classiche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teorie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economiche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prendedo</a:t>
            </a:r>
            <a:r>
              <a:rPr lang="en-US" dirty="0"/>
              <a:t> forte </a:t>
            </a:r>
            <a:r>
              <a:rPr lang="en-US" dirty="0" err="1"/>
              <a:t>ispirazione</a:t>
            </a:r>
            <a:r>
              <a:rPr lang="en-US" dirty="0"/>
              <a:t> dal </a:t>
            </a:r>
            <a:r>
              <a:rPr lang="en-US" dirty="0" err="1"/>
              <a:t>modello</a:t>
            </a:r>
            <a:r>
              <a:rPr lang="en-US" dirty="0"/>
              <a:t> di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John Maynard Keynes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Iniziarono</a:t>
            </a:r>
            <a:r>
              <a:rPr lang="en-US" dirty="0"/>
              <a:t> a </a:t>
            </a:r>
            <a:r>
              <a:rPr lang="en-US" dirty="0" err="1"/>
              <a:t>realizzare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sarebbero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permanentemente</a:t>
            </a:r>
            <a:r>
              <a:rPr lang="en-US" dirty="0"/>
              <a:t> </a:t>
            </a:r>
            <a:r>
              <a:rPr lang="en-US" dirty="0" err="1"/>
              <a:t>soggetti</a:t>
            </a:r>
            <a:r>
              <a:rPr lang="en-US" dirty="0"/>
              <a:t> alle </a:t>
            </a:r>
            <a:r>
              <a:rPr lang="en-US" dirty="0" err="1">
                <a:solidFill>
                  <a:srgbClr val="FF0000"/>
                </a:solidFill>
              </a:rPr>
              <a:t>oscillazioni</a:t>
            </a:r>
            <a:r>
              <a:rPr lang="en-US" dirty="0">
                <a:solidFill>
                  <a:srgbClr val="FF0000"/>
                </a:solidFill>
              </a:rPr>
              <a:t> del Sistema </a:t>
            </a:r>
            <a:r>
              <a:rPr lang="en-US" dirty="0" err="1">
                <a:solidFill>
                  <a:srgbClr val="FF0000"/>
                </a:solidFill>
              </a:rPr>
              <a:t>economico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internazionale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514600"/>
            <a:ext cx="30421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rgbClr val="FFC000"/>
                </a:solidFill>
              </a:rPr>
              <a:t> modello ISI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… se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orientamenti</a:t>
            </a:r>
            <a:r>
              <a:rPr lang="en-US" dirty="0"/>
              <a:t> economici </a:t>
            </a:r>
            <a:r>
              <a:rPr lang="en-US" dirty="0" err="1"/>
              <a:t>fossero</a:t>
            </a:r>
            <a:r>
              <a:rPr lang="en-US" dirty="0"/>
              <a:t> </a:t>
            </a:r>
            <a:r>
              <a:rPr lang="en-US" dirty="0" err="1"/>
              <a:t>rimasti</a:t>
            </a:r>
            <a:r>
              <a:rPr lang="en-US" dirty="0"/>
              <a:t> </a:t>
            </a:r>
            <a:r>
              <a:rPr lang="en-US" dirty="0" err="1"/>
              <a:t>essenzialmente</a:t>
            </a:r>
            <a:r>
              <a:rPr lang="en-US" dirty="0"/>
              <a:t> </a:t>
            </a:r>
            <a:r>
              <a:rPr lang="en-US" dirty="0" err="1"/>
              <a:t>orientati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 </a:t>
            </a:r>
            <a:r>
              <a:rPr lang="it-IT" dirty="0">
                <a:solidFill>
                  <a:srgbClr val="00B050"/>
                </a:solidFill>
              </a:rPr>
              <a:t>agricoltura, </a:t>
            </a:r>
            <a:r>
              <a:rPr lang="it-IT" dirty="0" err="1">
                <a:solidFill>
                  <a:srgbClr val="00B050"/>
                </a:solidFill>
              </a:rPr>
              <a:t>monoproduzione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 err="1">
                <a:solidFill>
                  <a:srgbClr val="00B050"/>
                </a:solidFill>
              </a:rPr>
              <a:t>nonindustriale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Da lì i governi latinoamericani </a:t>
            </a:r>
            <a:r>
              <a:rPr lang="en-US" dirty="0" err="1">
                <a:solidFill>
                  <a:srgbClr val="FFC000"/>
                </a:solidFill>
              </a:rPr>
              <a:t>iniziarono</a:t>
            </a:r>
            <a:r>
              <a:rPr lang="en-US" dirty="0">
                <a:solidFill>
                  <a:srgbClr val="FFC000"/>
                </a:solidFill>
              </a:rPr>
              <a:t> ad </a:t>
            </a:r>
            <a:r>
              <a:rPr lang="en-US" dirty="0" err="1">
                <a:solidFill>
                  <a:srgbClr val="FFC000"/>
                </a:solidFill>
              </a:rPr>
              <a:t>adottare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l’idea</a:t>
            </a:r>
            <a:r>
              <a:rPr lang="en-US" dirty="0">
                <a:solidFill>
                  <a:srgbClr val="FFC000"/>
                </a:solidFill>
              </a:rPr>
              <a:t> di una </a:t>
            </a:r>
            <a:r>
              <a:rPr lang="en-US" dirty="0" err="1">
                <a:solidFill>
                  <a:srgbClr val="FFC000"/>
                </a:solidFill>
              </a:rPr>
              <a:t>industrializzazione</a:t>
            </a:r>
            <a:r>
              <a:rPr lang="en-US" dirty="0">
                <a:solidFill>
                  <a:srgbClr val="FFC000"/>
                </a:solidFill>
              </a:rPr>
              <a:t> per </a:t>
            </a:r>
            <a:r>
              <a:rPr lang="en-US" dirty="0" err="1">
                <a:solidFill>
                  <a:srgbClr val="FFC000"/>
                </a:solidFill>
              </a:rPr>
              <a:t>sostitituzione</a:t>
            </a:r>
            <a:r>
              <a:rPr lang="en-US" dirty="0">
                <a:solidFill>
                  <a:srgbClr val="FFC000"/>
                </a:solidFill>
              </a:rPr>
              <a:t> di </a:t>
            </a:r>
            <a:r>
              <a:rPr lang="en-US" dirty="0" err="1">
                <a:solidFill>
                  <a:srgbClr val="FFC000"/>
                </a:solidFill>
              </a:rPr>
              <a:t>importazioni</a:t>
            </a:r>
            <a:r>
              <a:rPr lang="en-US" dirty="0">
                <a:solidFill>
                  <a:srgbClr val="FFC000"/>
                </a:solidFill>
              </a:rPr>
              <a:t>  - ISI 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period per </a:t>
            </a:r>
            <a:r>
              <a:rPr lang="en-US" dirty="0" err="1">
                <a:solidFill>
                  <a:srgbClr val="7030A0"/>
                </a:solidFill>
              </a:rPr>
              <a:t>rompere</a:t>
            </a:r>
            <a:r>
              <a:rPr lang="en-US" dirty="0">
                <a:solidFill>
                  <a:srgbClr val="7030A0"/>
                </a:solidFill>
              </a:rPr>
              <a:t> la </a:t>
            </a:r>
            <a:r>
              <a:rPr lang="en-US" dirty="0" err="1">
                <a:solidFill>
                  <a:srgbClr val="7030A0"/>
                </a:solidFill>
              </a:rPr>
              <a:t>tendenza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a </a:t>
            </a:r>
            <a:r>
              <a:rPr lang="en-US" dirty="0" err="1"/>
              <a:t>cicli</a:t>
            </a:r>
            <a:r>
              <a:rPr lang="en-US" dirty="0"/>
              <a:t> di </a:t>
            </a:r>
            <a:r>
              <a:rPr lang="en-US" dirty="0" err="1">
                <a:solidFill>
                  <a:srgbClr val="00B050"/>
                </a:solidFill>
              </a:rPr>
              <a:t>instabilità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povertà</a:t>
            </a:r>
            <a:r>
              <a:rPr lang="en-US" dirty="0"/>
              <a:t>, e </a:t>
            </a:r>
            <a:r>
              <a:rPr lang="en-US" dirty="0" err="1">
                <a:solidFill>
                  <a:srgbClr val="00B050"/>
                </a:solidFill>
              </a:rPr>
              <a:t>sottosviluppo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4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Import-substitution industrialization (ISI)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premessa</a:t>
            </a:r>
            <a:r>
              <a:rPr lang="en-US" dirty="0"/>
              <a:t> base ISI era </a:t>
            </a:r>
            <a:r>
              <a:rPr lang="en-US" dirty="0" err="1"/>
              <a:t>quella</a:t>
            </a:r>
            <a:r>
              <a:rPr lang="en-US" dirty="0"/>
              <a:t> di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Diminuire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dipendenza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Latino Americana rispetto all’</a:t>
            </a:r>
            <a:r>
              <a:rPr lang="en-US" dirty="0"/>
              <a:t>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mondiale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Incoraggiando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la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rapida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crescita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industrial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attraverso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l’intervento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massiccio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dello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Stato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nello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sviluppo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economico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791" y="2679576"/>
            <a:ext cx="2609850" cy="221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</a:rPr>
              <a:t>Import-substitution industrialization (ISI)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>
                <a:solidFill>
                  <a:srgbClr val="7030A0"/>
                </a:solidFill>
              </a:rPr>
              <a:t>timulando</a:t>
            </a:r>
            <a:r>
              <a:rPr lang="en-US" dirty="0">
                <a:solidFill>
                  <a:srgbClr val="7030A0"/>
                </a:solidFill>
              </a:rPr>
              <a:t> in </a:t>
            </a:r>
            <a:r>
              <a:rPr lang="en-US" dirty="0" err="1">
                <a:solidFill>
                  <a:srgbClr val="7030A0"/>
                </a:solidFill>
              </a:rPr>
              <a:t>maniera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"</a:t>
            </a:r>
            <a:r>
              <a:rPr lang="en-US" dirty="0" err="1"/>
              <a:t>artificiale</a:t>
            </a:r>
            <a:r>
              <a:rPr lang="en-US" dirty="0"/>
              <a:t>" </a:t>
            </a:r>
            <a:r>
              <a:rPr lang="en-US" dirty="0">
                <a:solidFill>
                  <a:srgbClr val="7030A0"/>
                </a:solidFill>
              </a:rPr>
              <a:t>la </a:t>
            </a:r>
            <a:r>
              <a:rPr lang="en-US" dirty="0" err="1">
                <a:solidFill>
                  <a:srgbClr val="7030A0"/>
                </a:solidFill>
              </a:rPr>
              <a:t>crescita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industriale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attraverso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spcifiche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politiche</a:t>
            </a:r>
            <a:r>
              <a:rPr lang="en-US" dirty="0">
                <a:solidFill>
                  <a:srgbClr val="7030A0"/>
                </a:solidFill>
              </a:rPr>
              <a:t> di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i.e. </a:t>
            </a:r>
            <a:r>
              <a:rPr lang="en-US" dirty="0" err="1">
                <a:solidFill>
                  <a:srgbClr val="C00000"/>
                </a:solidFill>
              </a:rPr>
              <a:t>limitazione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delle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importazioni</a:t>
            </a:r>
            <a:r>
              <a:rPr lang="en-US" dirty="0"/>
              <a:t>, </a:t>
            </a:r>
            <a:r>
              <a:rPr lang="it-IT" dirty="0">
                <a:solidFill>
                  <a:srgbClr val="FFC000"/>
                </a:solidFill>
              </a:rPr>
              <a:t>sussidi statali e riduzione </a:t>
            </a:r>
            <a:r>
              <a:rPr lang="it-IT" dirty="0">
                <a:solidFill>
                  <a:srgbClr val="FF99FF"/>
                </a:solidFill>
              </a:rPr>
              <a:t>tasse</a:t>
            </a:r>
            <a:r>
              <a:rPr lang="it-IT" dirty="0"/>
              <a:t>,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ISI era pensato per alimentare la crescita delle </a:t>
            </a:r>
            <a:r>
              <a:rPr lang="it-IT" dirty="0">
                <a:solidFill>
                  <a:srgbClr val="C00000"/>
                </a:solidFill>
              </a:rPr>
              <a:t>compagnie statali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84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C000"/>
                </a:solidFill>
              </a:rPr>
              <a:t>Industrializzazione</a:t>
            </a:r>
            <a:r>
              <a:rPr lang="en-US" dirty="0">
                <a:solidFill>
                  <a:srgbClr val="FFC000"/>
                </a:solidFill>
              </a:rPr>
              <a:t> per </a:t>
            </a:r>
            <a:r>
              <a:rPr lang="en-US" dirty="0" err="1">
                <a:solidFill>
                  <a:srgbClr val="FFC000"/>
                </a:solidFill>
              </a:rPr>
              <a:t>Sostitituzione</a:t>
            </a:r>
            <a:r>
              <a:rPr lang="en-US" dirty="0">
                <a:solidFill>
                  <a:srgbClr val="FFC000"/>
                </a:solidFill>
              </a:rPr>
              <a:t> di </a:t>
            </a:r>
            <a:r>
              <a:rPr lang="en-US" dirty="0" err="1">
                <a:solidFill>
                  <a:srgbClr val="FFC000"/>
                </a:solidFill>
              </a:rPr>
              <a:t>Importazioni</a:t>
            </a:r>
            <a:r>
              <a:rPr lang="en-US" dirty="0">
                <a:solidFill>
                  <a:srgbClr val="FFC000"/>
                </a:solidFill>
              </a:rPr>
              <a:t>  - 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Attraverso la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/>
              <a:t>Industrializzazione</a:t>
            </a:r>
            <a:r>
              <a:rPr lang="en-US" dirty="0"/>
              <a:t> per </a:t>
            </a:r>
            <a:r>
              <a:rPr lang="en-US" dirty="0" err="1"/>
              <a:t>Sostitituzione</a:t>
            </a:r>
            <a:r>
              <a:rPr lang="en-US" dirty="0"/>
              <a:t> di </a:t>
            </a:r>
            <a:r>
              <a:rPr lang="en-US" dirty="0" err="1"/>
              <a:t>Importazioni</a:t>
            </a:r>
            <a:r>
              <a:rPr lang="it-IT" dirty="0"/>
              <a:t> ,</a:t>
            </a:r>
          </a:p>
          <a:p>
            <a:pPr marL="0" indent="0">
              <a:buNone/>
            </a:pPr>
            <a:r>
              <a:rPr lang="en-US" dirty="0"/>
              <a:t>L’ America Latina </a:t>
            </a:r>
            <a:r>
              <a:rPr lang="en-US" dirty="0" err="1"/>
              <a:t>avrebbe</a:t>
            </a:r>
            <a:r>
              <a:rPr lang="en-US" dirty="0"/>
              <a:t> </a:t>
            </a:r>
            <a:r>
              <a:rPr lang="en-US" dirty="0" err="1"/>
              <a:t>prodotto</a:t>
            </a:r>
            <a:r>
              <a:rPr lang="en-US" dirty="0"/>
              <a:t> per la prima volta </a:t>
            </a:r>
            <a:r>
              <a:rPr lang="en-US" dirty="0" err="1">
                <a:solidFill>
                  <a:srgbClr val="00B0F0"/>
                </a:solidFill>
              </a:rPr>
              <a:t>manifatture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Per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beni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ndustriali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che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</a:t>
            </a:r>
            <a:r>
              <a:rPr lang="en-US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precedenza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>
                <a:solidFill>
                  <a:srgbClr val="92D050"/>
                </a:solidFill>
              </a:rPr>
              <a:t>importava dall’estero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429000"/>
            <a:ext cx="2209800" cy="34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78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2044</Words>
  <Application>Microsoft Office PowerPoint</Application>
  <PresentationFormat>Widescreen</PresentationFormat>
  <Paragraphs>341</Paragraphs>
  <Slides>48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Tahoma</vt:lpstr>
      <vt:lpstr>Times New Roman</vt:lpstr>
      <vt:lpstr>Tema di Office</vt:lpstr>
      <vt:lpstr>Il populismo latinoamericano - il caso Argentina  </vt:lpstr>
      <vt:lpstr>UNA PERIODIZZAZIONE DI CARATTERE GENERALE </vt:lpstr>
      <vt:lpstr>Populismo in America Latina</vt:lpstr>
      <vt:lpstr>Dopo la Grande Depressione del 1929…</vt:lpstr>
      <vt:lpstr>Gli economisti in America Latina…</vt:lpstr>
      <vt:lpstr> modello ISI</vt:lpstr>
      <vt:lpstr>Import-substitution industrialization (ISI)</vt:lpstr>
      <vt:lpstr>Import-substitution industrialization (ISI)</vt:lpstr>
      <vt:lpstr>Industrializzazione per Sostitituzione di Importazioni  - ISI</vt:lpstr>
      <vt:lpstr>Industrializzazione per Sostitituzione di Importazioni  - ISI</vt:lpstr>
      <vt:lpstr>Alcuni effetti  collaterali ISI… </vt:lpstr>
      <vt:lpstr>Crescita della Popolazione Urbana</vt:lpstr>
      <vt:lpstr>Presentazione standard di PowerPoint</vt:lpstr>
      <vt:lpstr>Residenti delle aree rural dell’ AL .</vt:lpstr>
      <vt:lpstr>Candidati "Populisti"</vt:lpstr>
      <vt:lpstr>I leaders "Populisti"</vt:lpstr>
      <vt:lpstr>I leaders "Populisti"</vt:lpstr>
      <vt:lpstr>I leaders "Populisti"</vt:lpstr>
      <vt:lpstr>Populismo in America Latina </vt:lpstr>
      <vt:lpstr>Altre caratteristiche …</vt:lpstr>
      <vt:lpstr>Populismo in America Latina </vt:lpstr>
      <vt:lpstr>Populismo in America Latina </vt:lpstr>
      <vt:lpstr>Leaders populisti</vt:lpstr>
      <vt:lpstr>Populismo in Argentina</vt:lpstr>
      <vt:lpstr>Populismo in Argentina (1946-1955)</vt:lpstr>
      <vt:lpstr>Populismo in Argentina (1946-1955)</vt:lpstr>
      <vt:lpstr>Eva Perón </vt:lpstr>
      <vt:lpstr>I Perón</vt:lpstr>
      <vt:lpstr>Eva Perón </vt:lpstr>
      <vt:lpstr>Secondo la storica A. Lavrín…</vt:lpstr>
      <vt:lpstr> </vt:lpstr>
      <vt:lpstr>Secondo la storica A. Lavrín…</vt:lpstr>
      <vt:lpstr>Participazione femminile in politica  </vt:lpstr>
      <vt:lpstr>Secondo la storica M. Navarro…</vt:lpstr>
      <vt:lpstr>Secondo la storica M. Navarro…</vt:lpstr>
      <vt:lpstr>La sindrome della supermadre</vt:lpstr>
      <vt:lpstr>Evita. The Documentary</vt:lpstr>
      <vt:lpstr>Altri leaders populisti … </vt:lpstr>
      <vt:lpstr>Getulio Vargas (1930-45) </vt:lpstr>
      <vt:lpstr>Altri leaders populisti … … </vt:lpstr>
      <vt:lpstr>Lázaro Cárdenas (1934-40) </vt:lpstr>
      <vt:lpstr>The PEMEX (Petroleos Mexicanos)  </vt:lpstr>
      <vt:lpstr>Altri leaders populisti … … … </vt:lpstr>
      <vt:lpstr>  Haya de la Torre and APRA </vt:lpstr>
      <vt:lpstr>Haya de la Torre and APRA</vt:lpstr>
      <vt:lpstr>Populismo: in conclusione.. </vt:lpstr>
      <vt:lpstr>UNA PERIODIZZAZIONE DI CARATTERE GENERALE </vt:lpstr>
      <vt:lpstr>Populismi: in conclusione..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populismo latinoamericano - il caso Argentina  </dc:title>
  <dc:creator>Benedetta Calandra</dc:creator>
  <cp:lastModifiedBy>Benedetta Calandra</cp:lastModifiedBy>
  <cp:revision>92</cp:revision>
  <dcterms:created xsi:type="dcterms:W3CDTF">2021-10-23T15:44:45Z</dcterms:created>
  <dcterms:modified xsi:type="dcterms:W3CDTF">2024-04-28T16:35:08Z</dcterms:modified>
</cp:coreProperties>
</file>