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32"/>
  </p:notesMasterIdLst>
  <p:sldIdLst>
    <p:sldId id="322" r:id="rId2"/>
    <p:sldId id="635" r:id="rId3"/>
    <p:sldId id="642" r:id="rId4"/>
    <p:sldId id="643" r:id="rId5"/>
    <p:sldId id="651" r:id="rId6"/>
    <p:sldId id="652" r:id="rId7"/>
    <p:sldId id="637" r:id="rId8"/>
    <p:sldId id="646" r:id="rId9"/>
    <p:sldId id="647" r:id="rId10"/>
    <p:sldId id="648" r:id="rId11"/>
    <p:sldId id="649" r:id="rId12"/>
    <p:sldId id="650" r:id="rId13"/>
    <p:sldId id="433" r:id="rId14"/>
    <p:sldId id="482" r:id="rId15"/>
    <p:sldId id="481" r:id="rId16"/>
    <p:sldId id="483" r:id="rId17"/>
    <p:sldId id="440" r:id="rId18"/>
    <p:sldId id="484" r:id="rId19"/>
    <p:sldId id="485" r:id="rId20"/>
    <p:sldId id="486" r:id="rId21"/>
    <p:sldId id="487" r:id="rId22"/>
    <p:sldId id="488" r:id="rId23"/>
    <p:sldId id="489" r:id="rId24"/>
    <p:sldId id="490" r:id="rId25"/>
    <p:sldId id="491" r:id="rId26"/>
    <p:sldId id="493" r:id="rId27"/>
    <p:sldId id="492" r:id="rId28"/>
    <p:sldId id="494" r:id="rId29"/>
    <p:sldId id="506" r:id="rId30"/>
    <p:sldId id="359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A4B2"/>
    <a:srgbClr val="9BCE31"/>
    <a:srgbClr val="01142C"/>
    <a:srgbClr val="941651"/>
    <a:srgbClr val="EC6333"/>
    <a:srgbClr val="8A71C2"/>
    <a:srgbClr val="F5C5D5"/>
    <a:srgbClr val="064E4E"/>
    <a:srgbClr val="F1626E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52"/>
  </p:normalViewPr>
  <p:slideViewPr>
    <p:cSldViewPr snapToGrid="0" snapToObjects="1">
      <p:cViewPr varScale="1">
        <p:scale>
          <a:sx n="109" d="100"/>
          <a:sy n="109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AA3D48AE-2E97-474B-BCF2-A31D2B62CD02}" type="datetimeFigureOut">
              <a:rPr lang="en-IT" smtClean="0"/>
              <a:pPr/>
              <a:t>19/05/25</a:t>
            </a:fld>
            <a:endParaRPr lang="it-I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048C280B-BF9E-6C42-87CD-85E612684DEC}" type="slidenum">
              <a:rPr lang="en-IT" smtClean="0"/>
              <a:pPr/>
              <a:t>‹#›</a:t>
            </a:fld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5074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22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61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2821-FF95-F649-9552-159AFC739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526CB-728E-F547-B31D-6C5292030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1A5F4-E96C-5146-A3AC-D8521590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63F2-EAF5-C942-8C18-5B265BFE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B5BB-1A86-8C4A-B7C7-96667AB3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9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3EC1A-066F-E94D-B8DF-EB58F16C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C593A-A085-A94D-98C2-FA202561D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1CCB8-C91F-AF41-8C77-73E43A7B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92CA5-EDEF-A74A-8FAA-794CDFDB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03E6B-92ED-A245-8BE7-93413AFD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285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2AB92-41CA-984F-B290-406590FAC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D6508-3155-864D-9A29-DA40B81DF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A7F88-48F2-E14B-8258-FC6AEF74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3D56C-ED6B-D14B-9D21-E8B1109F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A845-F558-DE41-829A-6D8CD3BA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7159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B45-BA25-8C46-8A3C-FF44394D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4672-AD4B-4E46-9906-1ED277E5C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5A842-EFB7-C84F-91D6-31DD9F1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095F1-079B-B54B-89AC-33792A9A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302-1AC4-B14E-9759-AEF56B87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760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100CF-59F8-D749-BF37-1EF49469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FC1F1-08BF-B040-90F5-0EB96CC5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9C11-6F51-CA43-9013-243976C48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AAF6-42E9-E247-921F-812DAF5C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E346-56E7-5D4C-9B1E-C93290CE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08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038C-CDDF-874B-B86A-F25050EA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3B4B2-857C-5040-945A-D5C39F60C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F8AB8-D960-EE4F-807C-68ED98651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A99CF-501E-8749-862F-143EFD5C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4D2B9-FFFB-2C47-9407-0D1144E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A4A35-2A4D-8B49-9616-79E6B4A4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49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6FAA-0652-3F45-B283-90A8C52B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C9B88-8351-134E-B27A-99AFB45AF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2864B-74DB-2E48-8F31-DF8403BC8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7255A-F70A-9F4E-A752-B099E6C2F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6D03B-FA48-794B-A038-9B49CA087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86666-6A05-634B-8569-7DA8F136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88363-5F93-AB42-8DCB-DB087492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A3052-4D75-1C4A-8D3B-2FABA7C10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87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1793-AA5B-7D4C-919B-8CE9EEB1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4A61B-2B5C-6D42-AC81-CBE1416B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64771-0BD0-584A-AD2D-8616F93E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6FA63-8FC6-6A4F-94D3-C0189825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019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F3082-44E7-7847-BE69-30D16CF8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3EF4F-E771-3249-9FC0-A90F291B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DD427-1C3F-764A-AEB6-75F1BA44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535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5FFD7-3F9A-A244-91EF-7BCA86E5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5EA8-DDAB-8E46-80ED-3A77C7D9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99714-8CD5-E34A-AA7C-2467C996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B65E7-FEDB-2844-9106-383E09CE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23B8F-CDE6-7E4D-A89B-785016F6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29741-F114-6449-81C2-F1924D37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675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8D01-747E-8942-98EB-4491B944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0D23-0AD6-1A49-A489-CCB97B849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83E43-8EA5-B848-B022-6E14F928D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1CE82-FDBA-684A-83F8-73D698A6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5/19/25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71A14-633B-994A-97D7-CB011A0C3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E4C21-7AD7-6349-B2CB-3D06126D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133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7E461-C748-A944-8A28-A48A5C45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8A5DC-6151-5A49-9A23-0F3F5B2F2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16AFC-8B34-1744-9CA7-419558FF3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62D6E202-B606-4609-B914-27C9371A1F6D}" type="datetime1">
              <a:rPr lang="en-US" smtClean="0"/>
              <a:pPr/>
              <a:t>5/19/25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17B11-D3C5-E045-B035-42FBE96F4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5F47-B55D-184C-B3C0-F343D3CA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microsoft.com/office/2007/relationships/hdphoto" Target="../media/hdphoto2.wdp"/><Relationship Id="rId9" Type="http://schemas.openxmlformats.org/officeDocument/2006/relationships/hyperlink" Target="http://shiftingphases.com/category/reading-comprehension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microsoft.com/office/2007/relationships/hdphoto" Target="../media/hdphoto2.wdp"/><Relationship Id="rId9" Type="http://schemas.openxmlformats.org/officeDocument/2006/relationships/hyperlink" Target="http://shiftingphases.com/category/reading-comprehension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17" Type="http://schemas.openxmlformats.org/officeDocument/2006/relationships/image" Target="../media/image20.jpg"/><Relationship Id="rId2" Type="http://schemas.openxmlformats.org/officeDocument/2006/relationships/image" Target="../media/image27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17" Type="http://schemas.openxmlformats.org/officeDocument/2006/relationships/image" Target="../media/image20.jpg"/><Relationship Id="rId2" Type="http://schemas.openxmlformats.org/officeDocument/2006/relationships/image" Target="../media/image27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microsoft.com/office/2007/relationships/hdphoto" Target="../media/hdphoto3.wdp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17" Type="http://schemas.openxmlformats.org/officeDocument/2006/relationships/image" Target="../media/image20.jpg"/><Relationship Id="rId2" Type="http://schemas.openxmlformats.org/officeDocument/2006/relationships/image" Target="../media/image27.png"/><Relationship Id="rId16" Type="http://schemas.openxmlformats.org/officeDocument/2006/relationships/image" Target="../media/image19.png"/><Relationship Id="rId20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19" Type="http://schemas.openxmlformats.org/officeDocument/2006/relationships/image" Target="../media/image40.jp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2.jpg"/><Relationship Id="rId3" Type="http://schemas.microsoft.com/office/2007/relationships/hdphoto" Target="../media/hdphoto3.wdp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17" Type="http://schemas.openxmlformats.org/officeDocument/2006/relationships/image" Target="../media/image40.jp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18" Type="http://schemas.openxmlformats.org/officeDocument/2006/relationships/image" Target="../media/image40.jp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43.png"/><Relationship Id="rId16" Type="http://schemas.openxmlformats.org/officeDocument/2006/relationships/image" Target="../media/image38.jpg"/><Relationship Id="rId20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19" Type="http://schemas.openxmlformats.org/officeDocument/2006/relationships/image" Target="../media/image42.jpg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jpg"/><Relationship Id="rId3" Type="http://schemas.microsoft.com/office/2007/relationships/hdphoto" Target="../media/hdphoto3.wdp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17" Type="http://schemas.openxmlformats.org/officeDocument/2006/relationships/image" Target="../media/image40.jp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19" Type="http://schemas.openxmlformats.org/officeDocument/2006/relationships/image" Target="../media/image44.jp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jpg"/><Relationship Id="rId3" Type="http://schemas.microsoft.com/office/2007/relationships/hdphoto" Target="../media/hdphoto3.wdp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17" Type="http://schemas.openxmlformats.org/officeDocument/2006/relationships/image" Target="../media/image40.jpg"/><Relationship Id="rId2" Type="http://schemas.openxmlformats.org/officeDocument/2006/relationships/image" Target="../media/image27.png"/><Relationship Id="rId16" Type="http://schemas.openxmlformats.org/officeDocument/2006/relationships/image" Target="../media/image39.pn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19" Type="http://schemas.openxmlformats.org/officeDocument/2006/relationships/image" Target="../media/image44.jp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00572A-E6A5-4FBB-A806-C8D0BD5BC2F1}"/>
              </a:ext>
            </a:extLst>
          </p:cNvPr>
          <p:cNvSpPr txBox="1"/>
          <p:nvPr/>
        </p:nvSpPr>
        <p:spPr>
          <a:xfrm>
            <a:off x="3296337" y="5124742"/>
            <a:ext cx="72410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>
                <a:solidFill>
                  <a:srgbClr val="F6C035"/>
                </a:solidFill>
                <a:latin typeface="Calibri" panose="020F0502020204030204" pitchFamily="34" charset="0"/>
                <a:ea typeface="COOPERHEWITT-MEDIUM" pitchFamily="2" charset="77"/>
              </a:rPr>
              <a:t>Selene Arfini – </a:t>
            </a:r>
            <a:r>
              <a:rPr lang="it-IT" sz="2300" dirty="0" err="1">
                <a:solidFill>
                  <a:srgbClr val="F6C035"/>
                </a:solidFill>
                <a:latin typeface="Calibri" panose="020F0502020204030204" pitchFamily="34" charset="0"/>
                <a:ea typeface="COOPERHEWITT-MEDIUM" pitchFamily="2" charset="77"/>
              </a:rPr>
              <a:t>selene.arfini@unipv.it</a:t>
            </a:r>
            <a:endParaRPr lang="it-IT" sz="2300" dirty="0">
              <a:solidFill>
                <a:srgbClr val="F6C035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043F13-BD4C-C84C-AB6E-33837C4A5B2A}"/>
              </a:ext>
            </a:extLst>
          </p:cNvPr>
          <p:cNvSpPr/>
          <p:nvPr/>
        </p:nvSpPr>
        <p:spPr>
          <a:xfrm>
            <a:off x="2827130" y="-15645"/>
            <a:ext cx="9364869" cy="473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Calibri" panose="020F0502020204030204" pitchFamily="34" charset="0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5BEB8A07-F3DC-CB47-BE47-FD028D52689A}"/>
              </a:ext>
            </a:extLst>
          </p:cNvPr>
          <p:cNvSpPr txBox="1"/>
          <p:nvPr/>
        </p:nvSpPr>
        <p:spPr>
          <a:xfrm>
            <a:off x="5183641" y="1286982"/>
            <a:ext cx="51795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>
                <a:solidFill>
                  <a:srgbClr val="98BE84"/>
                </a:solidFill>
                <a:latin typeface="Calibri" panose="020F0502020204030204" pitchFamily="34" charset="0"/>
                <a:ea typeface="COOPERHEWITT-MEDIUM" pitchFamily="2" charset="77"/>
              </a:rPr>
              <a:t>Knowledge and </a:t>
            </a:r>
            <a:r>
              <a:rPr lang="it-IT" sz="2200" dirty="0" err="1">
                <a:solidFill>
                  <a:srgbClr val="98BE84"/>
                </a:solidFill>
                <a:latin typeface="Calibri" panose="020F0502020204030204" pitchFamily="34" charset="0"/>
                <a:ea typeface="COOPERHEWITT-MEDIUM" pitchFamily="2" charset="77"/>
              </a:rPr>
              <a:t>Rationality</a:t>
            </a:r>
            <a:r>
              <a:rPr lang="it-IT" sz="2200" dirty="0">
                <a:solidFill>
                  <a:srgbClr val="98BE84"/>
                </a:solidFill>
                <a:latin typeface="Calibri" panose="020F0502020204030204" pitchFamily="34" charset="0"/>
                <a:ea typeface="COOPERHEWITT-MEDIUM" pitchFamily="2" charset="77"/>
              </a:rPr>
              <a:t> – A.Y. </a:t>
            </a:r>
            <a:r>
              <a:rPr lang="it-IT" sz="2200">
                <a:solidFill>
                  <a:srgbClr val="98BE84"/>
                </a:solidFill>
                <a:latin typeface="Calibri" panose="020F0502020204030204" pitchFamily="34" charset="0"/>
                <a:ea typeface="COOPERHEWITT-MEDIUM" pitchFamily="2" charset="77"/>
              </a:rPr>
              <a:t>2024-2025</a:t>
            </a:r>
            <a:endParaRPr lang="it-IT" sz="2200" dirty="0">
              <a:solidFill>
                <a:srgbClr val="98BE84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4242042" y="2331626"/>
            <a:ext cx="59191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Self-</a:t>
            </a:r>
            <a:r>
              <a:rPr lang="it-IT" sz="8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defeating</a:t>
            </a:r>
            <a:endParaRPr lang="it-IT" sz="8000" dirty="0">
              <a:solidFill>
                <a:srgbClr val="2E4057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ACDFB4-6B6E-4956-974B-A4678D82D001}"/>
              </a:ext>
            </a:extLst>
          </p:cNvPr>
          <p:cNvSpPr txBox="1"/>
          <p:nvPr/>
        </p:nvSpPr>
        <p:spPr>
          <a:xfrm>
            <a:off x="4242042" y="3154356"/>
            <a:ext cx="85982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0" dirty="0">
                <a:solidFill>
                  <a:srgbClr val="58A4B0"/>
                </a:solidFill>
                <a:latin typeface="Calibri" panose="020F0502020204030204" pitchFamily="34" charset="0"/>
                <a:ea typeface="COOPERHEWITT-MEDIUM" pitchFamily="2" charset="77"/>
              </a:rPr>
              <a:t>rationality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DA6D6E-59FF-4E25-9958-BA46475B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19705" r="26187" b="19737"/>
          <a:stretch/>
        </p:blipFill>
        <p:spPr>
          <a:xfrm>
            <a:off x="9886200" y="5021814"/>
            <a:ext cx="1244658" cy="1517854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D0823E1-5C49-4722-9E51-AE58937B793D}"/>
              </a:ext>
            </a:extLst>
          </p:cNvPr>
          <p:cNvCxnSpPr>
            <a:cxnSpLocks/>
          </p:cNvCxnSpPr>
          <p:nvPr/>
        </p:nvCxnSpPr>
        <p:spPr>
          <a:xfrm flipV="1">
            <a:off x="4181014" y="4994115"/>
            <a:ext cx="7034920" cy="2769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3A817ED-FAB6-1845-8CDD-CB651C2DFDB0}"/>
              </a:ext>
            </a:extLst>
          </p:cNvPr>
          <p:cNvCxnSpPr>
            <a:cxnSpLocks/>
          </p:cNvCxnSpPr>
          <p:nvPr/>
        </p:nvCxnSpPr>
        <p:spPr>
          <a:xfrm>
            <a:off x="11215934" y="4994115"/>
            <a:ext cx="0" cy="1442364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16E70C-B10C-2E43-A730-2BB998D583D4}"/>
              </a:ext>
            </a:extLst>
          </p:cNvPr>
          <p:cNvSpPr/>
          <p:nvPr/>
        </p:nvSpPr>
        <p:spPr>
          <a:xfrm>
            <a:off x="10984365" y="397665"/>
            <a:ext cx="827314" cy="783772"/>
          </a:xfrm>
          <a:prstGeom prst="rect">
            <a:avLst/>
          </a:prstGeom>
          <a:solidFill>
            <a:srgbClr val="58A4B0"/>
          </a:solidFill>
          <a:ln>
            <a:solidFill>
              <a:srgbClr val="58A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Calibri" panose="020F0502020204030204" pitchFamily="34" charset="0"/>
            </a:endParaRPr>
          </a:p>
        </p:txBody>
      </p: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D219D387-56B1-4342-98ED-70B4D473E1E6}"/>
              </a:ext>
            </a:extLst>
          </p:cNvPr>
          <p:cNvCxnSpPr>
            <a:cxnSpLocks/>
          </p:cNvCxnSpPr>
          <p:nvPr/>
        </p:nvCxnSpPr>
        <p:spPr>
          <a:xfrm flipV="1">
            <a:off x="4181014" y="1185759"/>
            <a:ext cx="7601020" cy="23375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4FA6CD-D430-A9D8-8A8C-8BD2D7F27413}"/>
              </a:ext>
            </a:extLst>
          </p:cNvPr>
          <p:cNvSpPr/>
          <p:nvPr/>
        </p:nvSpPr>
        <p:spPr>
          <a:xfrm>
            <a:off x="10363200" y="1223419"/>
            <a:ext cx="611272" cy="515069"/>
          </a:xfrm>
          <a:prstGeom prst="rect">
            <a:avLst/>
          </a:prstGeom>
          <a:solidFill>
            <a:srgbClr val="98BE84"/>
          </a:solidFill>
          <a:ln>
            <a:solidFill>
              <a:srgbClr val="98B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98BE84"/>
              </a:solidFill>
              <a:latin typeface="Calibri" panose="020F0502020204030204" pitchFamily="34" charset="0"/>
            </a:endParaRPr>
          </a:p>
        </p:txBody>
      </p: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B161A53F-91C1-B6ED-3BA6-84B7A80A34BC}"/>
              </a:ext>
            </a:extLst>
          </p:cNvPr>
          <p:cNvCxnSpPr>
            <a:cxnSpLocks/>
          </p:cNvCxnSpPr>
          <p:nvPr/>
        </p:nvCxnSpPr>
        <p:spPr>
          <a:xfrm>
            <a:off x="11215066" y="6436479"/>
            <a:ext cx="860" cy="493710"/>
          </a:xfrm>
          <a:prstGeom prst="line">
            <a:avLst/>
          </a:prstGeom>
          <a:ln w="57150" cap="flat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80BF890-64A4-8C74-B191-B5D87F1474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376" r="19376"/>
          <a:stretch/>
        </p:blipFill>
        <p:spPr>
          <a:xfrm>
            <a:off x="-29001" y="-15645"/>
            <a:ext cx="4210015" cy="68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7" grpId="0"/>
      <p:bldP spid="13" grpId="0"/>
      <p:bldP spid="14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 descr="Immagine che contiene cartone animato, vestiti, clipart, illustrazione&#10;&#10;Descrizione generata automaticamente">
            <a:extLst>
              <a:ext uri="{FF2B5EF4-FFF2-40B4-BE49-F238E27FC236}">
                <a16:creationId xmlns:a16="http://schemas.microsoft.com/office/drawing/2014/main" id="{8033802C-D35D-A9F8-A7DC-BCD6113F5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0"/>
          <a:stretch/>
        </p:blipFill>
        <p:spPr>
          <a:xfrm>
            <a:off x="8606444" y="2965372"/>
            <a:ext cx="1473018" cy="1261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3388305" y="-1530900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96000" y="-3770359"/>
            <a:ext cx="0" cy="223945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-6400800" y="-2593299"/>
            <a:ext cx="6095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-6060496" y="32786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EEDB0A8-E6BF-6774-39EB-03D1B44D3837}"/>
              </a:ext>
            </a:extLst>
          </p:cNvPr>
          <p:cNvCxnSpPr>
            <a:cxnSpLocks/>
          </p:cNvCxnSpPr>
          <p:nvPr/>
        </p:nvCxnSpPr>
        <p:spPr>
          <a:xfrm>
            <a:off x="-3352801" y="-1911591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>
            <a:off x="-3352801" y="-1922739"/>
            <a:ext cx="3048000" cy="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9C3D0093-4A79-E759-2FB9-60E8DFF877BF}"/>
              </a:ext>
            </a:extLst>
          </p:cNvPr>
          <p:cNvSpPr txBox="1"/>
          <p:nvPr/>
        </p:nvSpPr>
        <p:spPr>
          <a:xfrm>
            <a:off x="-6487006" y="13435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E603DAF0-DAFD-D9E4-F2ED-7C3940893135}"/>
              </a:ext>
            </a:extLst>
          </p:cNvPr>
          <p:cNvSpPr txBox="1"/>
          <p:nvPr/>
        </p:nvSpPr>
        <p:spPr>
          <a:xfrm>
            <a:off x="-3706260" y="286069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39DDC65B-24FA-7D6D-869E-1E11A254B44B}"/>
              </a:ext>
            </a:extLst>
          </p:cNvPr>
          <p:cNvSpPr txBox="1"/>
          <p:nvPr/>
        </p:nvSpPr>
        <p:spPr>
          <a:xfrm>
            <a:off x="-3706260" y="21556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285DF3-2ABA-42BD-8BD1-FA01E2C23433}"/>
              </a:ext>
            </a:extLst>
          </p:cNvPr>
          <p:cNvSpPr txBox="1"/>
          <p:nvPr/>
        </p:nvSpPr>
        <p:spPr>
          <a:xfrm>
            <a:off x="-6487006" y="210295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264C4D18-6C58-ED20-9203-4F7908812B76}"/>
              </a:ext>
            </a:extLst>
          </p:cNvPr>
          <p:cNvSpPr txBox="1"/>
          <p:nvPr/>
        </p:nvSpPr>
        <p:spPr>
          <a:xfrm>
            <a:off x="-6487006" y="2862385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AC78BA-86EF-0564-A1F8-5CE539CAA81F}"/>
              </a:ext>
            </a:extLst>
          </p:cNvPr>
          <p:cNvSpPr txBox="1"/>
          <p:nvPr/>
        </p:nvSpPr>
        <p:spPr>
          <a:xfrm>
            <a:off x="-3706260" y="133616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OOPERHEWITT-MEDIUM" pitchFamily="2" charset="77"/>
              </a:rPr>
              <a:t>rational ignorance</a:t>
            </a: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03EEEDD-0A42-E170-BC9A-C70BB0E88152}"/>
              </a:ext>
            </a:extLst>
          </p:cNvPr>
          <p:cNvCxnSpPr>
            <a:cxnSpLocks/>
          </p:cNvCxnSpPr>
          <p:nvPr/>
        </p:nvCxnSpPr>
        <p:spPr>
          <a:xfrm>
            <a:off x="-724355" y="-366990"/>
            <a:ext cx="0" cy="1202689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6C5E1843-6D91-16F5-37B5-C5014DAE99EC}"/>
              </a:ext>
            </a:extLst>
          </p:cNvPr>
          <p:cNvCxnSpPr>
            <a:cxnSpLocks/>
          </p:cNvCxnSpPr>
          <p:nvPr/>
        </p:nvCxnSpPr>
        <p:spPr>
          <a:xfrm flipV="1">
            <a:off x="-1309571" y="835701"/>
            <a:ext cx="579121" cy="914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1A92A3E5-68C4-DA7C-1156-3116AC89008D}"/>
              </a:ext>
            </a:extLst>
          </p:cNvPr>
          <p:cNvCxnSpPr>
            <a:cxnSpLocks/>
          </p:cNvCxnSpPr>
          <p:nvPr/>
        </p:nvCxnSpPr>
        <p:spPr>
          <a:xfrm>
            <a:off x="6096000" y="-514279"/>
            <a:ext cx="0" cy="610786"/>
          </a:xfrm>
          <a:prstGeom prst="line">
            <a:avLst/>
          </a:prstGeom>
          <a:ln w="57150" cap="rnd">
            <a:solidFill>
              <a:srgbClr val="01142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C0819771-95DE-CBA2-C2FC-EC4ABA25F581}"/>
              </a:ext>
            </a:extLst>
          </p:cNvPr>
          <p:cNvSpPr txBox="1"/>
          <p:nvPr/>
        </p:nvSpPr>
        <p:spPr>
          <a:xfrm>
            <a:off x="4029148" y="106013"/>
            <a:ext cx="4121512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EC6333"/>
                </a:solidFill>
                <a:latin typeface="Calibri" panose="020F0502020204030204" pitchFamily="34" charset="0"/>
                <a:ea typeface="COOPERHEWITT-MEDIUM" pitchFamily="2" charset="77"/>
              </a:rPr>
              <a:t>willful ignorance</a:t>
            </a:r>
          </a:p>
          <a:p>
            <a:pPr algn="ctr"/>
            <a:r>
              <a:rPr lang="en-US" sz="3200" dirty="0">
                <a:solidFill>
                  <a:srgbClr val="941651"/>
                </a:solidFill>
                <a:latin typeface="Calibri" panose="020F0502020204030204" pitchFamily="34" charset="0"/>
                <a:ea typeface="COOPERHEWITT-MEDIUM" pitchFamily="2" charset="77"/>
              </a:rPr>
              <a:t>knowledge avoidance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D9B970-51DD-5FB3-484A-84B0EB00A935}"/>
              </a:ext>
            </a:extLst>
          </p:cNvPr>
          <p:cNvSpPr txBox="1"/>
          <p:nvPr/>
        </p:nvSpPr>
        <p:spPr>
          <a:xfrm>
            <a:off x="7783368" y="1627917"/>
            <a:ext cx="3119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</a:t>
            </a:r>
            <a:r>
              <a:rPr lang="it-IT" sz="2400" dirty="0">
                <a:effectLst/>
                <a:latin typeface="Calibri" panose="020F0502020204030204" pitchFamily="34" charset="0"/>
              </a:rPr>
              <a:t>he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choice</a:t>
            </a:r>
            <a:r>
              <a:rPr lang="it-IT" sz="2400" dirty="0">
                <a:effectLst/>
                <a:latin typeface="Calibri" panose="020F0502020204030204" pitchFamily="34" charset="0"/>
              </a:rPr>
              <a:t> of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not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getting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specific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pieces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of information </a:t>
            </a:r>
            <a:r>
              <a:rPr lang="it-IT" sz="2400" dirty="0">
                <a:effectLst/>
                <a:latin typeface="Calibri" panose="020F0502020204030204" pitchFamily="34" charset="0"/>
              </a:rPr>
              <a:t>for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particular</a:t>
            </a:r>
            <a:r>
              <a:rPr lang="it-IT" sz="2400" dirty="0"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reasons</a:t>
            </a:r>
            <a:endParaRPr lang="it-IT" sz="2400" dirty="0"/>
          </a:p>
        </p:txBody>
      </p: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EF439780-FEC6-AD27-7556-963908FFC568}"/>
              </a:ext>
            </a:extLst>
          </p:cNvPr>
          <p:cNvCxnSpPr>
            <a:cxnSpLocks/>
          </p:cNvCxnSpPr>
          <p:nvPr/>
        </p:nvCxnSpPr>
        <p:spPr>
          <a:xfrm flipH="1">
            <a:off x="9342953" y="898575"/>
            <a:ext cx="1" cy="729342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8D2AA169-7BDC-0CC5-AA02-00F9421F4AB9}"/>
              </a:ext>
            </a:extLst>
          </p:cNvPr>
          <p:cNvCxnSpPr>
            <a:cxnSpLocks/>
          </p:cNvCxnSpPr>
          <p:nvPr/>
        </p:nvCxnSpPr>
        <p:spPr>
          <a:xfrm>
            <a:off x="7943572" y="898575"/>
            <a:ext cx="139938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22D1AE8D-7632-CA98-43CE-C3DE0CF1981F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0" cy="120268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4">
            <a:extLst>
              <a:ext uri="{FF2B5EF4-FFF2-40B4-BE49-F238E27FC236}">
                <a16:creationId xmlns:a16="http://schemas.microsoft.com/office/drawing/2014/main" id="{3DCB7B67-B9F9-2F18-34B9-A649B85C7881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199939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F95C231-C24F-CB48-5B66-2BF0849D4BF4}"/>
              </a:ext>
            </a:extLst>
          </p:cNvPr>
          <p:cNvSpPr txBox="1"/>
          <p:nvPr/>
        </p:nvSpPr>
        <p:spPr>
          <a:xfrm>
            <a:off x="556824" y="1627917"/>
            <a:ext cx="4121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the 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general </a:t>
            </a:r>
            <a:r>
              <a:rPr lang="it-IT" sz="2400" dirty="0" err="1">
                <a:solidFill>
                  <a:srgbClr val="EC6333"/>
                </a:solidFill>
                <a:latin typeface="Calibri" panose="020F0502020204030204" pitchFamily="34" charset="0"/>
              </a:rPr>
              <a:t>avoidance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 of situations </a:t>
            </a:r>
            <a:r>
              <a:rPr lang="it-IT" sz="2400" dirty="0" err="1">
                <a:latin typeface="Calibri" panose="020F0502020204030204" pitchFamily="34" charset="0"/>
              </a:rPr>
              <a:t>that</a:t>
            </a:r>
            <a:r>
              <a:rPr lang="it-IT" sz="2400" dirty="0">
                <a:latin typeface="Calibri" panose="020F0502020204030204" pitchFamily="34" charset="0"/>
              </a:rPr>
              <a:t> make </a:t>
            </a:r>
            <a:r>
              <a:rPr lang="it-IT" sz="2400" dirty="0" err="1">
                <a:latin typeface="Calibri" panose="020F0502020204030204" pitchFamily="34" charset="0"/>
              </a:rPr>
              <a:t>someone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aware</a:t>
            </a:r>
            <a:r>
              <a:rPr lang="it-IT" sz="2400" dirty="0">
                <a:latin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</a:rPr>
              <a:t>certain</a:t>
            </a:r>
            <a:r>
              <a:rPr lang="it-IT" sz="2400" dirty="0">
                <a:latin typeface="Calibri" panose="020F0502020204030204" pitchFamily="34" charset="0"/>
              </a:rPr>
              <a:t> information, </a:t>
            </a:r>
            <a:r>
              <a:rPr lang="it-IT" sz="2400" dirty="0" err="1">
                <a:latin typeface="Calibri" panose="020F0502020204030204" pitchFamily="34" charset="0"/>
              </a:rPr>
              <a:t>evidence</a:t>
            </a:r>
            <a:r>
              <a:rPr lang="it-IT" sz="2400" dirty="0">
                <a:latin typeface="Calibri" panose="020F0502020204030204" pitchFamily="34" charset="0"/>
              </a:rPr>
              <a:t>, or knowledge. </a:t>
            </a:r>
          </a:p>
        </p:txBody>
      </p:sp>
      <p:pic>
        <p:nvPicPr>
          <p:cNvPr id="48" name="Immagine 47" descr="Immagine che contiene disegno, schizzo, illustrazione, clipart&#10;&#10;Descrizione generata automaticamente">
            <a:extLst>
              <a:ext uri="{FF2B5EF4-FFF2-40B4-BE49-F238E27FC236}">
                <a16:creationId xmlns:a16="http://schemas.microsoft.com/office/drawing/2014/main" id="{12B8D09B-4BB4-52CD-CFAC-187CE92F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28" y="3178350"/>
            <a:ext cx="1473018" cy="1086351"/>
          </a:xfrm>
          <a:prstGeom prst="rect">
            <a:avLst/>
          </a:prstGeom>
        </p:spPr>
      </p:pic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1F7220F5-119B-D13D-8F0A-2BCBFC804AB0}"/>
              </a:ext>
            </a:extLst>
          </p:cNvPr>
          <p:cNvSpPr txBox="1"/>
          <p:nvPr/>
        </p:nvSpPr>
        <p:spPr>
          <a:xfrm>
            <a:off x="4318826" y="2663874"/>
            <a:ext cx="3306939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OOPERHEWITT-MEDIUM" pitchFamily="2" charset="77"/>
              </a:rPr>
              <a:t>Are they both irrational?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689F08C-758C-B012-084A-31420CC4D076}"/>
              </a:ext>
            </a:extLst>
          </p:cNvPr>
          <p:cNvGrpSpPr/>
          <p:nvPr/>
        </p:nvGrpSpPr>
        <p:grpSpPr>
          <a:xfrm>
            <a:off x="4810876" y="4464958"/>
            <a:ext cx="2429102" cy="1993817"/>
            <a:chOff x="678886" y="1571663"/>
            <a:chExt cx="2429102" cy="1993817"/>
          </a:xfrm>
        </p:grpSpPr>
        <p:pic>
          <p:nvPicPr>
            <p:cNvPr id="36" name="Immagine 35" descr="Immagine che contiene illustrazione, disegno, schizzo, clipart&#10;&#10;Descrizione generata automaticamente">
              <a:extLst>
                <a:ext uri="{FF2B5EF4-FFF2-40B4-BE49-F238E27FC236}">
                  <a16:creationId xmlns:a16="http://schemas.microsoft.com/office/drawing/2014/main" id="{44CC92F8-4A4E-B561-83C2-5A0131960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74" t="6617" r="14344" b="5375"/>
            <a:stretch/>
          </p:blipFill>
          <p:spPr>
            <a:xfrm>
              <a:off x="678886" y="1571663"/>
              <a:ext cx="2429102" cy="1993817"/>
            </a:xfrm>
            <a:prstGeom prst="rect">
              <a:avLst/>
            </a:prstGeom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DF3C3D5-248B-1BF7-2DE0-7CC6D6E3ED59}"/>
                </a:ext>
              </a:extLst>
            </p:cNvPr>
            <p:cNvSpPr/>
            <p:nvPr/>
          </p:nvSpPr>
          <p:spPr>
            <a:xfrm>
              <a:off x="1007490" y="2803633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Wishful thinking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71E7F6B0-ABFE-C17F-5BC5-F3645ADA813E}"/>
              </a:ext>
            </a:extLst>
          </p:cNvPr>
          <p:cNvGrpSpPr/>
          <p:nvPr/>
        </p:nvGrpSpPr>
        <p:grpSpPr>
          <a:xfrm>
            <a:off x="1736438" y="4373293"/>
            <a:ext cx="2451096" cy="2177149"/>
            <a:chOff x="667889" y="4217616"/>
            <a:chExt cx="2451096" cy="2177149"/>
          </a:xfrm>
        </p:grpSpPr>
        <p:pic>
          <p:nvPicPr>
            <p:cNvPr id="40" name="Immagine 39" descr="Immagine che contiene clipart, disegno, Arte bambini, illustrazione&#10;&#10;Descrizione generata automaticamente">
              <a:extLst>
                <a:ext uri="{FF2B5EF4-FFF2-40B4-BE49-F238E27FC236}">
                  <a16:creationId xmlns:a16="http://schemas.microsoft.com/office/drawing/2014/main" id="{5444548F-FD20-6E78-6097-14182AB01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176"/>
            <a:stretch/>
          </p:blipFill>
          <p:spPr>
            <a:xfrm>
              <a:off x="667889" y="4217616"/>
              <a:ext cx="2451096" cy="2177149"/>
            </a:xfrm>
            <a:prstGeom prst="ellipse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3A703EBE-F436-59CB-B1A9-83D0F1BF47BA}"/>
                </a:ext>
              </a:extLst>
            </p:cNvPr>
            <p:cNvSpPr/>
            <p:nvPr/>
          </p:nvSpPr>
          <p:spPr>
            <a:xfrm>
              <a:off x="938461" y="5435967"/>
              <a:ext cx="1941930" cy="60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Epistemic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akrasia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F9438EB0-8EC7-51CF-C289-3923E4935E3B}"/>
              </a:ext>
            </a:extLst>
          </p:cNvPr>
          <p:cNvGrpSpPr/>
          <p:nvPr/>
        </p:nvGrpSpPr>
        <p:grpSpPr>
          <a:xfrm>
            <a:off x="7863320" y="4273106"/>
            <a:ext cx="2429102" cy="2377520"/>
            <a:chOff x="8198600" y="4273106"/>
            <a:chExt cx="2429102" cy="2377520"/>
          </a:xfrm>
        </p:grpSpPr>
        <p:pic>
          <p:nvPicPr>
            <p:cNvPr id="42" name="Picture 14" descr="A person with a helmet on&#10;&#10;Description automatically generated">
              <a:extLst>
                <a:ext uri="{FF2B5EF4-FFF2-40B4-BE49-F238E27FC236}">
                  <a16:creationId xmlns:a16="http://schemas.microsoft.com/office/drawing/2014/main" id="{2BD5B3E6-3804-6454-A55A-409BEFBC7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31" t="3125" r="3662" b="33437"/>
            <a:stretch/>
          </p:blipFill>
          <p:spPr>
            <a:xfrm>
              <a:off x="8198600" y="4273106"/>
              <a:ext cx="2429102" cy="2377520"/>
            </a:xfrm>
            <a:prstGeom prst="ellipse">
              <a:avLst/>
            </a:prstGeom>
          </p:spPr>
        </p:pic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72BE2CA8-59FF-F7FA-9928-19019EB79ED5}"/>
                </a:ext>
              </a:extLst>
            </p:cNvPr>
            <p:cNvSpPr/>
            <p:nvPr/>
          </p:nvSpPr>
          <p:spPr>
            <a:xfrm>
              <a:off x="8496727" y="5696928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Self-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deception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A0FC77-903D-BC97-67C5-70F083C55DBB}"/>
              </a:ext>
            </a:extLst>
          </p:cNvPr>
          <p:cNvSpPr txBox="1"/>
          <p:nvPr/>
        </p:nvSpPr>
        <p:spPr>
          <a:xfrm>
            <a:off x="4542367" y="7195524"/>
            <a:ext cx="7216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effectLst/>
                <a:latin typeface="MinionPro"/>
              </a:rPr>
              <a:t>a positive </a:t>
            </a:r>
            <a:r>
              <a:rPr lang="it-IT" sz="2800" dirty="0" err="1">
                <a:effectLst/>
                <a:latin typeface="MinionPro"/>
              </a:rPr>
              <a:t>illusion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which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generally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moves</a:t>
            </a:r>
            <a:r>
              <a:rPr lang="it-IT" sz="2800" b="1" dirty="0">
                <a:effectLst/>
                <a:latin typeface="MinionPro"/>
              </a:rPr>
              <a:t> the agents to </a:t>
            </a:r>
            <a:r>
              <a:rPr lang="it-IT" sz="2800" b="1" dirty="0" err="1">
                <a:effectLst/>
                <a:latin typeface="MinionPro"/>
              </a:rPr>
              <a:t>believe</a:t>
            </a:r>
            <a:r>
              <a:rPr lang="it-IT" sz="2800" dirty="0">
                <a:effectLst/>
                <a:latin typeface="MinionPro"/>
              </a:rPr>
              <a:t> in </a:t>
            </a:r>
            <a:r>
              <a:rPr lang="it-IT" sz="2800" dirty="0" err="1">
                <a:effectLst/>
                <a:latin typeface="MinionPro"/>
              </a:rPr>
              <a:t>statements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corresponding</a:t>
            </a:r>
            <a:r>
              <a:rPr lang="it-IT" sz="2800" b="1" dirty="0">
                <a:effectLst/>
                <a:latin typeface="MinionPro"/>
              </a:rPr>
              <a:t> to </a:t>
            </a:r>
            <a:r>
              <a:rPr lang="it-IT" sz="2800" b="1" dirty="0" err="1">
                <a:effectLst/>
                <a:latin typeface="MinionPro"/>
              </a:rPr>
              <a:t>their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wishes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and to </a:t>
            </a:r>
            <a:r>
              <a:rPr lang="it-IT" sz="2800" b="1" dirty="0" err="1">
                <a:effectLst/>
                <a:latin typeface="MinionPro"/>
              </a:rPr>
              <a:t>avoid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believing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ones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that</a:t>
            </a:r>
            <a:r>
              <a:rPr lang="it-IT" sz="2800" b="1" dirty="0">
                <a:effectLst/>
                <a:latin typeface="MinionPro"/>
              </a:rPr>
              <a:t> are </a:t>
            </a:r>
            <a:r>
              <a:rPr lang="it-IT" sz="2800" b="1" dirty="0" err="1">
                <a:effectLst/>
                <a:latin typeface="MinionPro"/>
              </a:rPr>
              <a:t>inconsistent</a:t>
            </a:r>
            <a:r>
              <a:rPr lang="it-IT" sz="2800" dirty="0">
                <a:effectLst/>
                <a:latin typeface="MinionPro"/>
              </a:rPr>
              <a:t> with </a:t>
            </a:r>
            <a:r>
              <a:rPr lang="it-IT" sz="2800" dirty="0" err="1">
                <a:effectLst/>
                <a:latin typeface="MinionPro"/>
              </a:rPr>
              <a:t>their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motivations</a:t>
            </a:r>
            <a:endParaRPr lang="it-IT" sz="2800" dirty="0">
              <a:effectLst/>
              <a:latin typeface="MinionPro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9913E53-05B2-4E8D-F1AF-63653F410F17}"/>
              </a:ext>
            </a:extLst>
          </p:cNvPr>
          <p:cNvSpPr txBox="1"/>
          <p:nvPr/>
        </p:nvSpPr>
        <p:spPr>
          <a:xfrm>
            <a:off x="4182044" y="7065453"/>
            <a:ext cx="77728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it-IT" sz="2800" dirty="0">
                <a:effectLst/>
                <a:latin typeface="MinionPro"/>
              </a:rPr>
              <a:t>a </a:t>
            </a:r>
            <a:r>
              <a:rPr lang="it-IT" sz="2800" dirty="0" err="1">
                <a:effectLst/>
                <a:latin typeface="MinionPro"/>
              </a:rPr>
              <a:t>person’s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>
                <a:effectLst/>
                <a:latin typeface="MinionPro"/>
              </a:rPr>
              <a:t>first-</a:t>
            </a:r>
            <a:r>
              <a:rPr lang="it-IT" sz="2800" b="1" dirty="0" err="1">
                <a:effectLst/>
                <a:latin typeface="MinionPro"/>
              </a:rPr>
              <a:t>order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beliefs</a:t>
            </a:r>
            <a:r>
              <a:rPr lang="it-IT" sz="2800" b="1" dirty="0">
                <a:effectLst/>
                <a:latin typeface="MinionPro"/>
              </a:rPr>
              <a:t> diverge from </a:t>
            </a:r>
            <a:r>
              <a:rPr lang="it-IT" sz="2800" b="1" dirty="0" err="1">
                <a:effectLst/>
                <a:latin typeface="MinionPro"/>
              </a:rPr>
              <a:t>her</a:t>
            </a:r>
            <a:r>
              <a:rPr lang="it-IT" sz="2800" b="1" dirty="0">
                <a:latin typeface="MinionPro"/>
              </a:rPr>
              <a:t>/</a:t>
            </a:r>
            <a:r>
              <a:rPr lang="it-IT" sz="2800" b="1" dirty="0" err="1">
                <a:effectLst/>
                <a:latin typeface="MinionPro"/>
              </a:rPr>
              <a:t>his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higher-order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judgments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about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what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it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would</a:t>
            </a:r>
            <a:r>
              <a:rPr lang="it-IT" sz="2800" b="1" dirty="0">
                <a:effectLst/>
                <a:latin typeface="MinionPro"/>
              </a:rPr>
              <a:t> be </a:t>
            </a:r>
            <a:r>
              <a:rPr lang="it-IT" sz="2800" b="1" dirty="0" err="1">
                <a:effectLst/>
                <a:latin typeface="MinionPro"/>
              </a:rPr>
              <a:t>reasonable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for </a:t>
            </a:r>
            <a:r>
              <a:rPr lang="it-IT" sz="2800" dirty="0" err="1">
                <a:effectLst/>
                <a:latin typeface="MinionPro"/>
              </a:rPr>
              <a:t>her</a:t>
            </a:r>
            <a:r>
              <a:rPr lang="it-IT" sz="2800" dirty="0">
                <a:effectLst/>
                <a:latin typeface="MinionPro"/>
              </a:rPr>
              <a:t>/</a:t>
            </a:r>
            <a:r>
              <a:rPr lang="it-IT" sz="2800" dirty="0" err="1">
                <a:effectLst/>
                <a:latin typeface="MinionPro"/>
              </a:rPr>
              <a:t>him</a:t>
            </a:r>
            <a:r>
              <a:rPr lang="it-IT" sz="2800" dirty="0">
                <a:effectLst/>
                <a:latin typeface="MinionPro"/>
              </a:rPr>
              <a:t> to </a:t>
            </a:r>
            <a:r>
              <a:rPr lang="it-IT" sz="2800" dirty="0" err="1">
                <a:effectLst/>
                <a:latin typeface="MinionPro"/>
              </a:rPr>
              <a:t>believe</a:t>
            </a:r>
            <a:r>
              <a:rPr lang="it-IT" sz="2800" dirty="0">
                <a:effectLst/>
                <a:latin typeface="MinionPro"/>
              </a:rPr>
              <a:t> and </a:t>
            </a:r>
          </a:p>
          <a:p>
            <a:pPr marL="514350" indent="-514350">
              <a:buAutoNum type="alphaLcParenR"/>
            </a:pPr>
            <a:r>
              <a:rPr lang="it-IT" sz="2800" dirty="0" err="1">
                <a:effectLst/>
                <a:latin typeface="MinionPro"/>
              </a:rPr>
              <a:t>these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divergent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>
                <a:effectLst/>
                <a:latin typeface="MinionPro"/>
              </a:rPr>
              <a:t>first-</a:t>
            </a:r>
            <a:r>
              <a:rPr lang="it-IT" sz="2800" b="1" dirty="0" err="1">
                <a:effectLst/>
                <a:latin typeface="MinionPro"/>
              </a:rPr>
              <a:t>order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beliefs</a:t>
            </a:r>
            <a:r>
              <a:rPr lang="it-IT" sz="2800" b="1" dirty="0">
                <a:effectLst/>
                <a:latin typeface="MinionPro"/>
              </a:rPr>
              <a:t> are </a:t>
            </a:r>
            <a:r>
              <a:rPr lang="it-IT" sz="2800" b="1" dirty="0" err="1">
                <a:effectLst/>
                <a:latin typeface="MinionPro"/>
              </a:rPr>
              <a:t>freely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and </a:t>
            </a:r>
            <a:r>
              <a:rPr lang="it-IT" sz="2800" b="1" dirty="0" err="1">
                <a:effectLst/>
                <a:latin typeface="MinionPro"/>
              </a:rPr>
              <a:t>deliberately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formed</a:t>
            </a:r>
            <a:r>
              <a:rPr lang="it-IT" sz="2800" b="1" dirty="0">
                <a:effectLst/>
                <a:latin typeface="MinionPro"/>
              </a:rPr>
              <a:t> 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555489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 descr="Immagine che contiene cartone animato, vestiti, clipart, illustrazione&#10;&#10;Descrizione generata automaticamente">
            <a:extLst>
              <a:ext uri="{FF2B5EF4-FFF2-40B4-BE49-F238E27FC236}">
                <a16:creationId xmlns:a16="http://schemas.microsoft.com/office/drawing/2014/main" id="{8033802C-D35D-A9F8-A7DC-BCD6113F5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0"/>
          <a:stretch/>
        </p:blipFill>
        <p:spPr>
          <a:xfrm>
            <a:off x="8606444" y="2965372"/>
            <a:ext cx="1473018" cy="1261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3388305" y="-1530900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96000" y="-3770359"/>
            <a:ext cx="0" cy="223945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-6400800" y="-2593299"/>
            <a:ext cx="6095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-6060496" y="32786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EEDB0A8-E6BF-6774-39EB-03D1B44D3837}"/>
              </a:ext>
            </a:extLst>
          </p:cNvPr>
          <p:cNvCxnSpPr>
            <a:cxnSpLocks/>
          </p:cNvCxnSpPr>
          <p:nvPr/>
        </p:nvCxnSpPr>
        <p:spPr>
          <a:xfrm>
            <a:off x="-3352801" y="-1911591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>
            <a:off x="-3352801" y="-1922739"/>
            <a:ext cx="3048000" cy="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9C3D0093-4A79-E759-2FB9-60E8DFF877BF}"/>
              </a:ext>
            </a:extLst>
          </p:cNvPr>
          <p:cNvSpPr txBox="1"/>
          <p:nvPr/>
        </p:nvSpPr>
        <p:spPr>
          <a:xfrm>
            <a:off x="-6487006" y="13435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E603DAF0-DAFD-D9E4-F2ED-7C3940893135}"/>
              </a:ext>
            </a:extLst>
          </p:cNvPr>
          <p:cNvSpPr txBox="1"/>
          <p:nvPr/>
        </p:nvSpPr>
        <p:spPr>
          <a:xfrm>
            <a:off x="-3706260" y="286069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39DDC65B-24FA-7D6D-869E-1E11A254B44B}"/>
              </a:ext>
            </a:extLst>
          </p:cNvPr>
          <p:cNvSpPr txBox="1"/>
          <p:nvPr/>
        </p:nvSpPr>
        <p:spPr>
          <a:xfrm>
            <a:off x="-3706260" y="21556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285DF3-2ABA-42BD-8BD1-FA01E2C23433}"/>
              </a:ext>
            </a:extLst>
          </p:cNvPr>
          <p:cNvSpPr txBox="1"/>
          <p:nvPr/>
        </p:nvSpPr>
        <p:spPr>
          <a:xfrm>
            <a:off x="-6487006" y="210295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264C4D18-6C58-ED20-9203-4F7908812B76}"/>
              </a:ext>
            </a:extLst>
          </p:cNvPr>
          <p:cNvSpPr txBox="1"/>
          <p:nvPr/>
        </p:nvSpPr>
        <p:spPr>
          <a:xfrm>
            <a:off x="-6487006" y="2862385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AC78BA-86EF-0564-A1F8-5CE539CAA81F}"/>
              </a:ext>
            </a:extLst>
          </p:cNvPr>
          <p:cNvSpPr txBox="1"/>
          <p:nvPr/>
        </p:nvSpPr>
        <p:spPr>
          <a:xfrm>
            <a:off x="-3706260" y="133616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OOPERHEWITT-MEDIUM" pitchFamily="2" charset="77"/>
              </a:rPr>
              <a:t>rational ignorance</a:t>
            </a: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03EEEDD-0A42-E170-BC9A-C70BB0E88152}"/>
              </a:ext>
            </a:extLst>
          </p:cNvPr>
          <p:cNvCxnSpPr>
            <a:cxnSpLocks/>
          </p:cNvCxnSpPr>
          <p:nvPr/>
        </p:nvCxnSpPr>
        <p:spPr>
          <a:xfrm>
            <a:off x="-724355" y="-366990"/>
            <a:ext cx="0" cy="1202689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6C5E1843-6D91-16F5-37B5-C5014DAE99EC}"/>
              </a:ext>
            </a:extLst>
          </p:cNvPr>
          <p:cNvCxnSpPr>
            <a:cxnSpLocks/>
          </p:cNvCxnSpPr>
          <p:nvPr/>
        </p:nvCxnSpPr>
        <p:spPr>
          <a:xfrm flipV="1">
            <a:off x="-1309571" y="835701"/>
            <a:ext cx="579121" cy="914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1A92A3E5-68C4-DA7C-1156-3116AC89008D}"/>
              </a:ext>
            </a:extLst>
          </p:cNvPr>
          <p:cNvCxnSpPr>
            <a:cxnSpLocks/>
          </p:cNvCxnSpPr>
          <p:nvPr/>
        </p:nvCxnSpPr>
        <p:spPr>
          <a:xfrm>
            <a:off x="6096000" y="-514279"/>
            <a:ext cx="0" cy="610786"/>
          </a:xfrm>
          <a:prstGeom prst="line">
            <a:avLst/>
          </a:prstGeom>
          <a:ln w="57150" cap="rnd">
            <a:solidFill>
              <a:srgbClr val="01142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C0819771-95DE-CBA2-C2FC-EC4ABA25F581}"/>
              </a:ext>
            </a:extLst>
          </p:cNvPr>
          <p:cNvSpPr txBox="1"/>
          <p:nvPr/>
        </p:nvSpPr>
        <p:spPr>
          <a:xfrm>
            <a:off x="4029148" y="106013"/>
            <a:ext cx="4121512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EC6333"/>
                </a:solidFill>
                <a:latin typeface="Calibri" panose="020F0502020204030204" pitchFamily="34" charset="0"/>
                <a:ea typeface="COOPERHEWITT-MEDIUM" pitchFamily="2" charset="77"/>
              </a:rPr>
              <a:t>willful ignorance</a:t>
            </a:r>
          </a:p>
          <a:p>
            <a:pPr algn="ctr"/>
            <a:r>
              <a:rPr lang="en-US" sz="3200" dirty="0">
                <a:solidFill>
                  <a:srgbClr val="941651"/>
                </a:solidFill>
                <a:latin typeface="Calibri" panose="020F0502020204030204" pitchFamily="34" charset="0"/>
                <a:ea typeface="COOPERHEWITT-MEDIUM" pitchFamily="2" charset="77"/>
              </a:rPr>
              <a:t>knowledge avoidance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D9B970-51DD-5FB3-484A-84B0EB00A935}"/>
              </a:ext>
            </a:extLst>
          </p:cNvPr>
          <p:cNvSpPr txBox="1"/>
          <p:nvPr/>
        </p:nvSpPr>
        <p:spPr>
          <a:xfrm>
            <a:off x="7783368" y="1627917"/>
            <a:ext cx="3119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</a:t>
            </a:r>
            <a:r>
              <a:rPr lang="it-IT" sz="2400" dirty="0">
                <a:effectLst/>
                <a:latin typeface="Calibri" panose="020F0502020204030204" pitchFamily="34" charset="0"/>
              </a:rPr>
              <a:t>he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choice</a:t>
            </a:r>
            <a:r>
              <a:rPr lang="it-IT" sz="2400" dirty="0">
                <a:effectLst/>
                <a:latin typeface="Calibri" panose="020F0502020204030204" pitchFamily="34" charset="0"/>
              </a:rPr>
              <a:t> of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not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getting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specific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pieces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of information </a:t>
            </a:r>
            <a:r>
              <a:rPr lang="it-IT" sz="2400" dirty="0">
                <a:effectLst/>
                <a:latin typeface="Calibri" panose="020F0502020204030204" pitchFamily="34" charset="0"/>
              </a:rPr>
              <a:t>for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particular</a:t>
            </a:r>
            <a:r>
              <a:rPr lang="it-IT" sz="2400" dirty="0"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reasons</a:t>
            </a:r>
            <a:endParaRPr lang="it-IT" sz="2400" dirty="0"/>
          </a:p>
        </p:txBody>
      </p: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EF439780-FEC6-AD27-7556-963908FFC568}"/>
              </a:ext>
            </a:extLst>
          </p:cNvPr>
          <p:cNvCxnSpPr>
            <a:cxnSpLocks/>
          </p:cNvCxnSpPr>
          <p:nvPr/>
        </p:nvCxnSpPr>
        <p:spPr>
          <a:xfrm flipH="1">
            <a:off x="9342953" y="898575"/>
            <a:ext cx="1" cy="729342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8D2AA169-7BDC-0CC5-AA02-00F9421F4AB9}"/>
              </a:ext>
            </a:extLst>
          </p:cNvPr>
          <p:cNvCxnSpPr>
            <a:cxnSpLocks/>
          </p:cNvCxnSpPr>
          <p:nvPr/>
        </p:nvCxnSpPr>
        <p:spPr>
          <a:xfrm>
            <a:off x="7943572" y="898575"/>
            <a:ext cx="139938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22D1AE8D-7632-CA98-43CE-C3DE0CF1981F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0" cy="120268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4">
            <a:extLst>
              <a:ext uri="{FF2B5EF4-FFF2-40B4-BE49-F238E27FC236}">
                <a16:creationId xmlns:a16="http://schemas.microsoft.com/office/drawing/2014/main" id="{3DCB7B67-B9F9-2F18-34B9-A649B85C7881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199939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F95C231-C24F-CB48-5B66-2BF0849D4BF4}"/>
              </a:ext>
            </a:extLst>
          </p:cNvPr>
          <p:cNvSpPr txBox="1"/>
          <p:nvPr/>
        </p:nvSpPr>
        <p:spPr>
          <a:xfrm>
            <a:off x="556824" y="1627917"/>
            <a:ext cx="4121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the 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general </a:t>
            </a:r>
            <a:r>
              <a:rPr lang="it-IT" sz="2400" dirty="0" err="1">
                <a:solidFill>
                  <a:srgbClr val="EC6333"/>
                </a:solidFill>
                <a:latin typeface="Calibri" panose="020F0502020204030204" pitchFamily="34" charset="0"/>
              </a:rPr>
              <a:t>avoidance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 of situations </a:t>
            </a:r>
            <a:r>
              <a:rPr lang="it-IT" sz="2400" dirty="0" err="1">
                <a:latin typeface="Calibri" panose="020F0502020204030204" pitchFamily="34" charset="0"/>
              </a:rPr>
              <a:t>that</a:t>
            </a:r>
            <a:r>
              <a:rPr lang="it-IT" sz="2400" dirty="0">
                <a:latin typeface="Calibri" panose="020F0502020204030204" pitchFamily="34" charset="0"/>
              </a:rPr>
              <a:t> make </a:t>
            </a:r>
            <a:r>
              <a:rPr lang="it-IT" sz="2400" dirty="0" err="1">
                <a:latin typeface="Calibri" panose="020F0502020204030204" pitchFamily="34" charset="0"/>
              </a:rPr>
              <a:t>someone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aware</a:t>
            </a:r>
            <a:r>
              <a:rPr lang="it-IT" sz="2400" dirty="0">
                <a:latin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</a:rPr>
              <a:t>certain</a:t>
            </a:r>
            <a:r>
              <a:rPr lang="it-IT" sz="2400" dirty="0">
                <a:latin typeface="Calibri" panose="020F0502020204030204" pitchFamily="34" charset="0"/>
              </a:rPr>
              <a:t> information, </a:t>
            </a:r>
            <a:r>
              <a:rPr lang="it-IT" sz="2400" dirty="0" err="1">
                <a:latin typeface="Calibri" panose="020F0502020204030204" pitchFamily="34" charset="0"/>
              </a:rPr>
              <a:t>evidence</a:t>
            </a:r>
            <a:r>
              <a:rPr lang="it-IT" sz="2400" dirty="0">
                <a:latin typeface="Calibri" panose="020F0502020204030204" pitchFamily="34" charset="0"/>
              </a:rPr>
              <a:t>, or knowledge. </a:t>
            </a:r>
          </a:p>
        </p:txBody>
      </p:sp>
      <p:pic>
        <p:nvPicPr>
          <p:cNvPr id="48" name="Immagine 47" descr="Immagine che contiene disegno, schizzo, illustrazione, clipart&#10;&#10;Descrizione generata automaticamente">
            <a:extLst>
              <a:ext uri="{FF2B5EF4-FFF2-40B4-BE49-F238E27FC236}">
                <a16:creationId xmlns:a16="http://schemas.microsoft.com/office/drawing/2014/main" id="{12B8D09B-4BB4-52CD-CFAC-187CE92F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28" y="3178350"/>
            <a:ext cx="1473018" cy="1086351"/>
          </a:xfrm>
          <a:prstGeom prst="rect">
            <a:avLst/>
          </a:prstGeom>
        </p:spPr>
      </p:pic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1F7220F5-119B-D13D-8F0A-2BCBFC804AB0}"/>
              </a:ext>
            </a:extLst>
          </p:cNvPr>
          <p:cNvSpPr txBox="1"/>
          <p:nvPr/>
        </p:nvSpPr>
        <p:spPr>
          <a:xfrm>
            <a:off x="4318826" y="2663874"/>
            <a:ext cx="3306939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OOPERHEWITT-MEDIUM" pitchFamily="2" charset="77"/>
              </a:rPr>
              <a:t>Are they both irrational?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689F08C-758C-B012-084A-31420CC4D076}"/>
              </a:ext>
            </a:extLst>
          </p:cNvPr>
          <p:cNvGrpSpPr/>
          <p:nvPr/>
        </p:nvGrpSpPr>
        <p:grpSpPr>
          <a:xfrm>
            <a:off x="1813678" y="4464958"/>
            <a:ext cx="2429102" cy="1993817"/>
            <a:chOff x="678886" y="1571663"/>
            <a:chExt cx="2429102" cy="1993817"/>
          </a:xfrm>
        </p:grpSpPr>
        <p:pic>
          <p:nvPicPr>
            <p:cNvPr id="36" name="Immagine 35" descr="Immagine che contiene illustrazione, disegno, schizzo, clipart&#10;&#10;Descrizione generata automaticamente">
              <a:extLst>
                <a:ext uri="{FF2B5EF4-FFF2-40B4-BE49-F238E27FC236}">
                  <a16:creationId xmlns:a16="http://schemas.microsoft.com/office/drawing/2014/main" id="{44CC92F8-4A4E-B561-83C2-5A0131960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74" t="6617" r="14344" b="5375"/>
            <a:stretch/>
          </p:blipFill>
          <p:spPr>
            <a:xfrm>
              <a:off x="678886" y="1571663"/>
              <a:ext cx="2429102" cy="1993817"/>
            </a:xfrm>
            <a:prstGeom prst="rect">
              <a:avLst/>
            </a:prstGeom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DF3C3D5-248B-1BF7-2DE0-7CC6D6E3ED59}"/>
                </a:ext>
              </a:extLst>
            </p:cNvPr>
            <p:cNvSpPr/>
            <p:nvPr/>
          </p:nvSpPr>
          <p:spPr>
            <a:xfrm>
              <a:off x="1007490" y="2803633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Wishful thinking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71E7F6B0-ABFE-C17F-5BC5-F3645ADA813E}"/>
              </a:ext>
            </a:extLst>
          </p:cNvPr>
          <p:cNvGrpSpPr/>
          <p:nvPr/>
        </p:nvGrpSpPr>
        <p:grpSpPr>
          <a:xfrm>
            <a:off x="-2835559" y="4373293"/>
            <a:ext cx="2451096" cy="2177149"/>
            <a:chOff x="667889" y="4217616"/>
            <a:chExt cx="2451096" cy="2177149"/>
          </a:xfrm>
        </p:grpSpPr>
        <p:pic>
          <p:nvPicPr>
            <p:cNvPr id="40" name="Immagine 39" descr="Immagine che contiene clipart, disegno, Arte bambini, illustrazione&#10;&#10;Descrizione generata automaticamente">
              <a:extLst>
                <a:ext uri="{FF2B5EF4-FFF2-40B4-BE49-F238E27FC236}">
                  <a16:creationId xmlns:a16="http://schemas.microsoft.com/office/drawing/2014/main" id="{5444548F-FD20-6E78-6097-14182AB01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176"/>
            <a:stretch/>
          </p:blipFill>
          <p:spPr>
            <a:xfrm>
              <a:off x="667889" y="4217616"/>
              <a:ext cx="2451096" cy="2177149"/>
            </a:xfrm>
            <a:prstGeom prst="ellipse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3A703EBE-F436-59CB-B1A9-83D0F1BF47BA}"/>
                </a:ext>
              </a:extLst>
            </p:cNvPr>
            <p:cNvSpPr/>
            <p:nvPr/>
          </p:nvSpPr>
          <p:spPr>
            <a:xfrm>
              <a:off x="938461" y="5435967"/>
              <a:ext cx="1941930" cy="60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Epistemic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akrasia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5634967A-78F4-D661-09EC-9F82874050B2}"/>
              </a:ext>
            </a:extLst>
          </p:cNvPr>
          <p:cNvGrpSpPr/>
          <p:nvPr/>
        </p:nvGrpSpPr>
        <p:grpSpPr>
          <a:xfrm>
            <a:off x="7863320" y="6982439"/>
            <a:ext cx="2429102" cy="2377520"/>
            <a:chOff x="8198600" y="4273106"/>
            <a:chExt cx="2429102" cy="2377520"/>
          </a:xfrm>
        </p:grpSpPr>
        <p:pic>
          <p:nvPicPr>
            <p:cNvPr id="17" name="Picture 14" descr="A person with a helmet on&#10;&#10;Description automatically generated">
              <a:extLst>
                <a:ext uri="{FF2B5EF4-FFF2-40B4-BE49-F238E27FC236}">
                  <a16:creationId xmlns:a16="http://schemas.microsoft.com/office/drawing/2014/main" id="{E693A69A-693F-90B8-8EAF-7B0380131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31" t="3125" r="3662" b="33437"/>
            <a:stretch/>
          </p:blipFill>
          <p:spPr>
            <a:xfrm>
              <a:off x="8198600" y="4273106"/>
              <a:ext cx="2429102" cy="2377520"/>
            </a:xfrm>
            <a:prstGeom prst="ellipse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95E1A99E-32C3-C810-D264-21DE1653BFB4}"/>
                </a:ext>
              </a:extLst>
            </p:cNvPr>
            <p:cNvSpPr/>
            <p:nvPr/>
          </p:nvSpPr>
          <p:spPr>
            <a:xfrm>
              <a:off x="8496727" y="5696928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Self-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deception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930A2F3-EE1E-8EA3-A3BD-9015A6D84F38}"/>
              </a:ext>
            </a:extLst>
          </p:cNvPr>
          <p:cNvSpPr txBox="1"/>
          <p:nvPr/>
        </p:nvSpPr>
        <p:spPr>
          <a:xfrm>
            <a:off x="4542367" y="4553925"/>
            <a:ext cx="7216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effectLst/>
                <a:latin typeface="MinionPro"/>
              </a:rPr>
              <a:t>a positive </a:t>
            </a:r>
            <a:r>
              <a:rPr lang="it-IT" sz="2800" dirty="0" err="1">
                <a:effectLst/>
                <a:latin typeface="MinionPro"/>
              </a:rPr>
              <a:t>illusion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which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generally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moves</a:t>
            </a:r>
            <a:r>
              <a:rPr lang="it-IT" sz="2800" b="1" dirty="0">
                <a:effectLst/>
                <a:latin typeface="MinionPro"/>
              </a:rPr>
              <a:t> the agents to </a:t>
            </a:r>
            <a:r>
              <a:rPr lang="it-IT" sz="2800" b="1" dirty="0" err="1">
                <a:effectLst/>
                <a:latin typeface="MinionPro"/>
              </a:rPr>
              <a:t>believe</a:t>
            </a:r>
            <a:r>
              <a:rPr lang="it-IT" sz="2800" dirty="0">
                <a:effectLst/>
                <a:latin typeface="MinionPro"/>
              </a:rPr>
              <a:t> in </a:t>
            </a:r>
            <a:r>
              <a:rPr lang="it-IT" sz="2800" dirty="0" err="1">
                <a:effectLst/>
                <a:latin typeface="MinionPro"/>
              </a:rPr>
              <a:t>statements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corresponding</a:t>
            </a:r>
            <a:r>
              <a:rPr lang="it-IT" sz="2800" b="1" dirty="0">
                <a:effectLst/>
                <a:latin typeface="MinionPro"/>
              </a:rPr>
              <a:t> to </a:t>
            </a:r>
            <a:r>
              <a:rPr lang="it-IT" sz="2800" b="1" dirty="0" err="1">
                <a:effectLst/>
                <a:latin typeface="MinionPro"/>
              </a:rPr>
              <a:t>their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wishes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and to </a:t>
            </a:r>
            <a:r>
              <a:rPr lang="it-IT" sz="2800" b="1" dirty="0" err="1">
                <a:effectLst/>
                <a:latin typeface="MinionPro"/>
              </a:rPr>
              <a:t>avoid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believing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ones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that</a:t>
            </a:r>
            <a:r>
              <a:rPr lang="it-IT" sz="2800" b="1" dirty="0">
                <a:effectLst/>
                <a:latin typeface="MinionPro"/>
              </a:rPr>
              <a:t> are </a:t>
            </a:r>
            <a:r>
              <a:rPr lang="it-IT" sz="2800" b="1" dirty="0" err="1">
                <a:effectLst/>
                <a:latin typeface="MinionPro"/>
              </a:rPr>
              <a:t>inconsistent</a:t>
            </a:r>
            <a:r>
              <a:rPr lang="it-IT" sz="2800" dirty="0">
                <a:effectLst/>
                <a:latin typeface="MinionPro"/>
              </a:rPr>
              <a:t> with </a:t>
            </a:r>
            <a:r>
              <a:rPr lang="it-IT" sz="2800" dirty="0" err="1">
                <a:effectLst/>
                <a:latin typeface="MinionPro"/>
              </a:rPr>
              <a:t>their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motivations</a:t>
            </a:r>
            <a:endParaRPr lang="it-IT" sz="2800" dirty="0">
              <a:effectLst/>
              <a:latin typeface="MinionPro"/>
            </a:endParaRPr>
          </a:p>
        </p:txBody>
      </p:sp>
    </p:spTree>
    <p:extLst>
      <p:ext uri="{BB962C8B-B14F-4D97-AF65-F5344CB8AC3E}">
        <p14:creationId xmlns:p14="http://schemas.microsoft.com/office/powerpoint/2010/main" val="244148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 descr="Immagine che contiene cartone animato, vestiti, clipart, illustrazione&#10;&#10;Descrizione generata automaticamente">
            <a:extLst>
              <a:ext uri="{FF2B5EF4-FFF2-40B4-BE49-F238E27FC236}">
                <a16:creationId xmlns:a16="http://schemas.microsoft.com/office/drawing/2014/main" id="{8033802C-D35D-A9F8-A7DC-BCD6113F5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0"/>
          <a:stretch/>
        </p:blipFill>
        <p:spPr>
          <a:xfrm>
            <a:off x="8606444" y="2965372"/>
            <a:ext cx="1473018" cy="1261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3388305" y="-1530900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96000" y="-3770359"/>
            <a:ext cx="0" cy="223945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-6400800" y="-2593299"/>
            <a:ext cx="6095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-6060496" y="32786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EEDB0A8-E6BF-6774-39EB-03D1B44D3837}"/>
              </a:ext>
            </a:extLst>
          </p:cNvPr>
          <p:cNvCxnSpPr>
            <a:cxnSpLocks/>
          </p:cNvCxnSpPr>
          <p:nvPr/>
        </p:nvCxnSpPr>
        <p:spPr>
          <a:xfrm>
            <a:off x="-3352801" y="-1911591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>
            <a:off x="-3352801" y="-1922739"/>
            <a:ext cx="3048000" cy="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9C3D0093-4A79-E759-2FB9-60E8DFF877BF}"/>
              </a:ext>
            </a:extLst>
          </p:cNvPr>
          <p:cNvSpPr txBox="1"/>
          <p:nvPr/>
        </p:nvSpPr>
        <p:spPr>
          <a:xfrm>
            <a:off x="-6487006" y="13435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E603DAF0-DAFD-D9E4-F2ED-7C3940893135}"/>
              </a:ext>
            </a:extLst>
          </p:cNvPr>
          <p:cNvSpPr txBox="1"/>
          <p:nvPr/>
        </p:nvSpPr>
        <p:spPr>
          <a:xfrm>
            <a:off x="-3706260" y="286069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39DDC65B-24FA-7D6D-869E-1E11A254B44B}"/>
              </a:ext>
            </a:extLst>
          </p:cNvPr>
          <p:cNvSpPr txBox="1"/>
          <p:nvPr/>
        </p:nvSpPr>
        <p:spPr>
          <a:xfrm>
            <a:off x="-3706260" y="21556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285DF3-2ABA-42BD-8BD1-FA01E2C23433}"/>
              </a:ext>
            </a:extLst>
          </p:cNvPr>
          <p:cNvSpPr txBox="1"/>
          <p:nvPr/>
        </p:nvSpPr>
        <p:spPr>
          <a:xfrm>
            <a:off x="-6487006" y="210295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264C4D18-6C58-ED20-9203-4F7908812B76}"/>
              </a:ext>
            </a:extLst>
          </p:cNvPr>
          <p:cNvSpPr txBox="1"/>
          <p:nvPr/>
        </p:nvSpPr>
        <p:spPr>
          <a:xfrm>
            <a:off x="-6487006" y="2862385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AC78BA-86EF-0564-A1F8-5CE539CAA81F}"/>
              </a:ext>
            </a:extLst>
          </p:cNvPr>
          <p:cNvSpPr txBox="1"/>
          <p:nvPr/>
        </p:nvSpPr>
        <p:spPr>
          <a:xfrm>
            <a:off x="-3706260" y="133616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OOPERHEWITT-MEDIUM" pitchFamily="2" charset="77"/>
              </a:rPr>
              <a:t>rational ignorance</a:t>
            </a: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03EEEDD-0A42-E170-BC9A-C70BB0E88152}"/>
              </a:ext>
            </a:extLst>
          </p:cNvPr>
          <p:cNvCxnSpPr>
            <a:cxnSpLocks/>
          </p:cNvCxnSpPr>
          <p:nvPr/>
        </p:nvCxnSpPr>
        <p:spPr>
          <a:xfrm>
            <a:off x="-724355" y="-366990"/>
            <a:ext cx="0" cy="1202689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6C5E1843-6D91-16F5-37B5-C5014DAE99EC}"/>
              </a:ext>
            </a:extLst>
          </p:cNvPr>
          <p:cNvCxnSpPr>
            <a:cxnSpLocks/>
          </p:cNvCxnSpPr>
          <p:nvPr/>
        </p:nvCxnSpPr>
        <p:spPr>
          <a:xfrm flipV="1">
            <a:off x="-1309571" y="835701"/>
            <a:ext cx="579121" cy="914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1A92A3E5-68C4-DA7C-1156-3116AC89008D}"/>
              </a:ext>
            </a:extLst>
          </p:cNvPr>
          <p:cNvCxnSpPr>
            <a:cxnSpLocks/>
          </p:cNvCxnSpPr>
          <p:nvPr/>
        </p:nvCxnSpPr>
        <p:spPr>
          <a:xfrm>
            <a:off x="6096000" y="-514279"/>
            <a:ext cx="0" cy="610786"/>
          </a:xfrm>
          <a:prstGeom prst="line">
            <a:avLst/>
          </a:prstGeom>
          <a:ln w="57150" cap="rnd">
            <a:solidFill>
              <a:srgbClr val="01142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C0819771-95DE-CBA2-C2FC-EC4ABA25F581}"/>
              </a:ext>
            </a:extLst>
          </p:cNvPr>
          <p:cNvSpPr txBox="1"/>
          <p:nvPr/>
        </p:nvSpPr>
        <p:spPr>
          <a:xfrm>
            <a:off x="4029148" y="106013"/>
            <a:ext cx="4121512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EC6333"/>
                </a:solidFill>
                <a:latin typeface="Calibri" panose="020F0502020204030204" pitchFamily="34" charset="0"/>
                <a:ea typeface="COOPERHEWITT-MEDIUM" pitchFamily="2" charset="77"/>
              </a:rPr>
              <a:t>willful ignorance</a:t>
            </a:r>
          </a:p>
          <a:p>
            <a:pPr algn="ctr"/>
            <a:r>
              <a:rPr lang="en-US" sz="3200" dirty="0">
                <a:solidFill>
                  <a:srgbClr val="941651"/>
                </a:solidFill>
                <a:latin typeface="Calibri" panose="020F0502020204030204" pitchFamily="34" charset="0"/>
                <a:ea typeface="COOPERHEWITT-MEDIUM" pitchFamily="2" charset="77"/>
              </a:rPr>
              <a:t>knowledge avoidance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D9B970-51DD-5FB3-484A-84B0EB00A935}"/>
              </a:ext>
            </a:extLst>
          </p:cNvPr>
          <p:cNvSpPr txBox="1"/>
          <p:nvPr/>
        </p:nvSpPr>
        <p:spPr>
          <a:xfrm>
            <a:off x="7783368" y="1627917"/>
            <a:ext cx="3119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</a:t>
            </a:r>
            <a:r>
              <a:rPr lang="it-IT" sz="2400" dirty="0">
                <a:effectLst/>
                <a:latin typeface="Calibri" panose="020F0502020204030204" pitchFamily="34" charset="0"/>
              </a:rPr>
              <a:t>he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choice</a:t>
            </a:r>
            <a:r>
              <a:rPr lang="it-IT" sz="2400" dirty="0">
                <a:effectLst/>
                <a:latin typeface="Calibri" panose="020F0502020204030204" pitchFamily="34" charset="0"/>
              </a:rPr>
              <a:t> of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not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getting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specific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pieces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of information </a:t>
            </a:r>
            <a:r>
              <a:rPr lang="it-IT" sz="2400" dirty="0">
                <a:effectLst/>
                <a:latin typeface="Calibri" panose="020F0502020204030204" pitchFamily="34" charset="0"/>
              </a:rPr>
              <a:t>for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particular</a:t>
            </a:r>
            <a:r>
              <a:rPr lang="it-IT" sz="2400" dirty="0"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reasons</a:t>
            </a:r>
            <a:endParaRPr lang="it-IT" sz="2400" dirty="0"/>
          </a:p>
        </p:txBody>
      </p: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EF439780-FEC6-AD27-7556-963908FFC568}"/>
              </a:ext>
            </a:extLst>
          </p:cNvPr>
          <p:cNvCxnSpPr>
            <a:cxnSpLocks/>
          </p:cNvCxnSpPr>
          <p:nvPr/>
        </p:nvCxnSpPr>
        <p:spPr>
          <a:xfrm flipH="1">
            <a:off x="9342953" y="898575"/>
            <a:ext cx="1" cy="729342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8D2AA169-7BDC-0CC5-AA02-00F9421F4AB9}"/>
              </a:ext>
            </a:extLst>
          </p:cNvPr>
          <p:cNvCxnSpPr>
            <a:cxnSpLocks/>
          </p:cNvCxnSpPr>
          <p:nvPr/>
        </p:nvCxnSpPr>
        <p:spPr>
          <a:xfrm>
            <a:off x="7943572" y="898575"/>
            <a:ext cx="139938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22D1AE8D-7632-CA98-43CE-C3DE0CF1981F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0" cy="120268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4">
            <a:extLst>
              <a:ext uri="{FF2B5EF4-FFF2-40B4-BE49-F238E27FC236}">
                <a16:creationId xmlns:a16="http://schemas.microsoft.com/office/drawing/2014/main" id="{3DCB7B67-B9F9-2F18-34B9-A649B85C7881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199939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F95C231-C24F-CB48-5B66-2BF0849D4BF4}"/>
              </a:ext>
            </a:extLst>
          </p:cNvPr>
          <p:cNvSpPr txBox="1"/>
          <p:nvPr/>
        </p:nvSpPr>
        <p:spPr>
          <a:xfrm>
            <a:off x="556824" y="1627917"/>
            <a:ext cx="4121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the 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general </a:t>
            </a:r>
            <a:r>
              <a:rPr lang="it-IT" sz="2400" dirty="0" err="1">
                <a:solidFill>
                  <a:srgbClr val="EC6333"/>
                </a:solidFill>
                <a:latin typeface="Calibri" panose="020F0502020204030204" pitchFamily="34" charset="0"/>
              </a:rPr>
              <a:t>avoidance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 of situations </a:t>
            </a:r>
            <a:r>
              <a:rPr lang="it-IT" sz="2400" dirty="0" err="1">
                <a:latin typeface="Calibri" panose="020F0502020204030204" pitchFamily="34" charset="0"/>
              </a:rPr>
              <a:t>that</a:t>
            </a:r>
            <a:r>
              <a:rPr lang="it-IT" sz="2400" dirty="0">
                <a:latin typeface="Calibri" panose="020F0502020204030204" pitchFamily="34" charset="0"/>
              </a:rPr>
              <a:t> make </a:t>
            </a:r>
            <a:r>
              <a:rPr lang="it-IT" sz="2400" dirty="0" err="1">
                <a:latin typeface="Calibri" panose="020F0502020204030204" pitchFamily="34" charset="0"/>
              </a:rPr>
              <a:t>someone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aware</a:t>
            </a:r>
            <a:r>
              <a:rPr lang="it-IT" sz="2400" dirty="0">
                <a:latin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</a:rPr>
              <a:t>certain</a:t>
            </a:r>
            <a:r>
              <a:rPr lang="it-IT" sz="2400" dirty="0">
                <a:latin typeface="Calibri" panose="020F0502020204030204" pitchFamily="34" charset="0"/>
              </a:rPr>
              <a:t> information, </a:t>
            </a:r>
            <a:r>
              <a:rPr lang="it-IT" sz="2400" dirty="0" err="1">
                <a:latin typeface="Calibri" panose="020F0502020204030204" pitchFamily="34" charset="0"/>
              </a:rPr>
              <a:t>evidence</a:t>
            </a:r>
            <a:r>
              <a:rPr lang="it-IT" sz="2400" dirty="0">
                <a:latin typeface="Calibri" panose="020F0502020204030204" pitchFamily="34" charset="0"/>
              </a:rPr>
              <a:t>, or knowledge. </a:t>
            </a:r>
          </a:p>
        </p:txBody>
      </p:sp>
      <p:pic>
        <p:nvPicPr>
          <p:cNvPr id="48" name="Immagine 47" descr="Immagine che contiene disegno, schizzo, illustrazione, clipart&#10;&#10;Descrizione generata automaticamente">
            <a:extLst>
              <a:ext uri="{FF2B5EF4-FFF2-40B4-BE49-F238E27FC236}">
                <a16:creationId xmlns:a16="http://schemas.microsoft.com/office/drawing/2014/main" id="{12B8D09B-4BB4-52CD-CFAC-187CE92F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28" y="3178350"/>
            <a:ext cx="1473018" cy="1086351"/>
          </a:xfrm>
          <a:prstGeom prst="rect">
            <a:avLst/>
          </a:prstGeom>
        </p:spPr>
      </p:pic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1F7220F5-119B-D13D-8F0A-2BCBFC804AB0}"/>
              </a:ext>
            </a:extLst>
          </p:cNvPr>
          <p:cNvSpPr txBox="1"/>
          <p:nvPr/>
        </p:nvSpPr>
        <p:spPr>
          <a:xfrm>
            <a:off x="4318826" y="2663874"/>
            <a:ext cx="3306939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OOPERHEWITT-MEDIUM" pitchFamily="2" charset="77"/>
              </a:rPr>
              <a:t>Are they both irrational?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689F08C-758C-B012-084A-31420CC4D076}"/>
              </a:ext>
            </a:extLst>
          </p:cNvPr>
          <p:cNvGrpSpPr/>
          <p:nvPr/>
        </p:nvGrpSpPr>
        <p:grpSpPr>
          <a:xfrm>
            <a:off x="4810876" y="4464958"/>
            <a:ext cx="2429102" cy="1993817"/>
            <a:chOff x="678886" y="1571663"/>
            <a:chExt cx="2429102" cy="1993817"/>
          </a:xfrm>
        </p:grpSpPr>
        <p:pic>
          <p:nvPicPr>
            <p:cNvPr id="36" name="Immagine 35" descr="Immagine che contiene illustrazione, disegno, schizzo, clipart&#10;&#10;Descrizione generata automaticamente">
              <a:extLst>
                <a:ext uri="{FF2B5EF4-FFF2-40B4-BE49-F238E27FC236}">
                  <a16:creationId xmlns:a16="http://schemas.microsoft.com/office/drawing/2014/main" id="{44CC92F8-4A4E-B561-83C2-5A0131960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74" t="6617" r="14344" b="5375"/>
            <a:stretch/>
          </p:blipFill>
          <p:spPr>
            <a:xfrm>
              <a:off x="678886" y="1571663"/>
              <a:ext cx="2429102" cy="1993817"/>
            </a:xfrm>
            <a:prstGeom prst="rect">
              <a:avLst/>
            </a:prstGeom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DF3C3D5-248B-1BF7-2DE0-7CC6D6E3ED59}"/>
                </a:ext>
              </a:extLst>
            </p:cNvPr>
            <p:cNvSpPr/>
            <p:nvPr/>
          </p:nvSpPr>
          <p:spPr>
            <a:xfrm>
              <a:off x="1007490" y="2803633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Wishful thinking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71E7F6B0-ABFE-C17F-5BC5-F3645ADA813E}"/>
              </a:ext>
            </a:extLst>
          </p:cNvPr>
          <p:cNvGrpSpPr/>
          <p:nvPr/>
        </p:nvGrpSpPr>
        <p:grpSpPr>
          <a:xfrm>
            <a:off x="1736438" y="4373293"/>
            <a:ext cx="2451096" cy="2177149"/>
            <a:chOff x="667889" y="4217616"/>
            <a:chExt cx="2451096" cy="2177149"/>
          </a:xfrm>
        </p:grpSpPr>
        <p:pic>
          <p:nvPicPr>
            <p:cNvPr id="40" name="Immagine 39" descr="Immagine che contiene clipart, disegno, Arte bambini, illustrazione&#10;&#10;Descrizione generata automaticamente">
              <a:extLst>
                <a:ext uri="{FF2B5EF4-FFF2-40B4-BE49-F238E27FC236}">
                  <a16:creationId xmlns:a16="http://schemas.microsoft.com/office/drawing/2014/main" id="{5444548F-FD20-6E78-6097-14182AB01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176"/>
            <a:stretch/>
          </p:blipFill>
          <p:spPr>
            <a:xfrm>
              <a:off x="667889" y="4217616"/>
              <a:ext cx="2451096" cy="2177149"/>
            </a:xfrm>
            <a:prstGeom prst="ellipse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3A703EBE-F436-59CB-B1A9-83D0F1BF47BA}"/>
                </a:ext>
              </a:extLst>
            </p:cNvPr>
            <p:cNvSpPr/>
            <p:nvPr/>
          </p:nvSpPr>
          <p:spPr>
            <a:xfrm>
              <a:off x="938461" y="5435967"/>
              <a:ext cx="1941930" cy="60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Epistemic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akrasia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F9438EB0-8EC7-51CF-C289-3923E4935E3B}"/>
              </a:ext>
            </a:extLst>
          </p:cNvPr>
          <p:cNvGrpSpPr/>
          <p:nvPr/>
        </p:nvGrpSpPr>
        <p:grpSpPr>
          <a:xfrm>
            <a:off x="7863320" y="4273106"/>
            <a:ext cx="2429102" cy="2377520"/>
            <a:chOff x="8198600" y="4273106"/>
            <a:chExt cx="2429102" cy="2377520"/>
          </a:xfrm>
        </p:grpSpPr>
        <p:pic>
          <p:nvPicPr>
            <p:cNvPr id="42" name="Picture 14" descr="A person with a helmet on&#10;&#10;Description automatically generated">
              <a:extLst>
                <a:ext uri="{FF2B5EF4-FFF2-40B4-BE49-F238E27FC236}">
                  <a16:creationId xmlns:a16="http://schemas.microsoft.com/office/drawing/2014/main" id="{2BD5B3E6-3804-6454-A55A-409BEFBC7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31" t="3125" r="3662" b="33437"/>
            <a:stretch/>
          </p:blipFill>
          <p:spPr>
            <a:xfrm>
              <a:off x="8198600" y="4273106"/>
              <a:ext cx="2429102" cy="2377520"/>
            </a:xfrm>
            <a:prstGeom prst="ellipse">
              <a:avLst/>
            </a:prstGeom>
          </p:spPr>
        </p:pic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72BE2CA8-59FF-F7FA-9928-19019EB79ED5}"/>
                </a:ext>
              </a:extLst>
            </p:cNvPr>
            <p:cNvSpPr/>
            <p:nvPr/>
          </p:nvSpPr>
          <p:spPr>
            <a:xfrm>
              <a:off x="8496727" y="5696928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Self-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deception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2C308A-1A3A-A80F-9A44-3D45FE294551}"/>
              </a:ext>
            </a:extLst>
          </p:cNvPr>
          <p:cNvSpPr txBox="1"/>
          <p:nvPr/>
        </p:nvSpPr>
        <p:spPr>
          <a:xfrm>
            <a:off x="4542367" y="7195524"/>
            <a:ext cx="7216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effectLst/>
                <a:latin typeface="MinionPro"/>
              </a:rPr>
              <a:t>a positive </a:t>
            </a:r>
            <a:r>
              <a:rPr lang="it-IT" sz="2800" dirty="0" err="1">
                <a:effectLst/>
                <a:latin typeface="MinionPro"/>
              </a:rPr>
              <a:t>illusion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which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generally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moves</a:t>
            </a:r>
            <a:r>
              <a:rPr lang="it-IT" sz="2800" b="1" dirty="0">
                <a:effectLst/>
                <a:latin typeface="MinionPro"/>
              </a:rPr>
              <a:t> the agents to </a:t>
            </a:r>
            <a:r>
              <a:rPr lang="it-IT" sz="2800" b="1" dirty="0" err="1">
                <a:effectLst/>
                <a:latin typeface="MinionPro"/>
              </a:rPr>
              <a:t>believe</a:t>
            </a:r>
            <a:r>
              <a:rPr lang="it-IT" sz="2800" dirty="0">
                <a:effectLst/>
                <a:latin typeface="MinionPro"/>
              </a:rPr>
              <a:t> in </a:t>
            </a:r>
            <a:r>
              <a:rPr lang="it-IT" sz="2800" dirty="0" err="1">
                <a:effectLst/>
                <a:latin typeface="MinionPro"/>
              </a:rPr>
              <a:t>statements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corresponding</a:t>
            </a:r>
            <a:r>
              <a:rPr lang="it-IT" sz="2800" b="1" dirty="0">
                <a:effectLst/>
                <a:latin typeface="MinionPro"/>
              </a:rPr>
              <a:t> to </a:t>
            </a:r>
            <a:r>
              <a:rPr lang="it-IT" sz="2800" b="1" dirty="0" err="1">
                <a:effectLst/>
                <a:latin typeface="MinionPro"/>
              </a:rPr>
              <a:t>their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wishes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and to </a:t>
            </a:r>
            <a:r>
              <a:rPr lang="it-IT" sz="2800" b="1" dirty="0" err="1">
                <a:effectLst/>
                <a:latin typeface="MinionPro"/>
              </a:rPr>
              <a:t>avoid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believing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ones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that</a:t>
            </a:r>
            <a:r>
              <a:rPr lang="it-IT" sz="2800" b="1" dirty="0">
                <a:effectLst/>
                <a:latin typeface="MinionPro"/>
              </a:rPr>
              <a:t> are </a:t>
            </a:r>
            <a:r>
              <a:rPr lang="it-IT" sz="2800" b="1" dirty="0" err="1">
                <a:effectLst/>
                <a:latin typeface="MinionPro"/>
              </a:rPr>
              <a:t>inconsistent</a:t>
            </a:r>
            <a:r>
              <a:rPr lang="it-IT" sz="2800" dirty="0">
                <a:effectLst/>
                <a:latin typeface="MinionPro"/>
              </a:rPr>
              <a:t> with </a:t>
            </a:r>
            <a:r>
              <a:rPr lang="it-IT" sz="2800" dirty="0" err="1">
                <a:effectLst/>
                <a:latin typeface="MinionPro"/>
              </a:rPr>
              <a:t>their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motivations</a:t>
            </a:r>
            <a:endParaRPr lang="it-IT" sz="2800" dirty="0">
              <a:effectLst/>
              <a:latin typeface="MinionPro"/>
            </a:endParaRPr>
          </a:p>
        </p:txBody>
      </p:sp>
    </p:spTree>
    <p:extLst>
      <p:ext uri="{BB962C8B-B14F-4D97-AF65-F5344CB8AC3E}">
        <p14:creationId xmlns:p14="http://schemas.microsoft.com/office/powerpoint/2010/main" val="97289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3242398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3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B8B6D6AB-15A7-ED41-44F0-41345E61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3826617" y="1662949"/>
            <a:ext cx="4538765" cy="5142808"/>
          </a:xfrm>
          <a:prstGeom prst="rect">
            <a:avLst/>
          </a:prstGeom>
        </p:spPr>
      </p:pic>
      <p:sp>
        <p:nvSpPr>
          <p:cNvPr id="54" name="TextBox 10">
            <a:extLst>
              <a:ext uri="{FF2B5EF4-FFF2-40B4-BE49-F238E27FC236}">
                <a16:creationId xmlns:a16="http://schemas.microsoft.com/office/drawing/2014/main" id="{0C3B6677-8C83-82D8-73DE-36DD0D0EE200}"/>
              </a:ext>
            </a:extLst>
          </p:cNvPr>
          <p:cNvSpPr txBox="1"/>
          <p:nvPr/>
        </p:nvSpPr>
        <p:spPr>
          <a:xfrm>
            <a:off x="12266006" y="2726248"/>
            <a:ext cx="57072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wishful thinking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typically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involve 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holding a </a:t>
            </a:r>
            <a:r>
              <a:rPr lang="it-IT" sz="28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motivated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by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reasons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other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than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appropriate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epistemic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warrant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like a desire,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or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other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conative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impetus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be so.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1019) </a:t>
            </a:r>
          </a:p>
        </p:txBody>
      </p:sp>
    </p:spTree>
    <p:extLst>
      <p:ext uri="{BB962C8B-B14F-4D97-AF65-F5344CB8AC3E}">
        <p14:creationId xmlns:p14="http://schemas.microsoft.com/office/powerpoint/2010/main" val="1151408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C944014-AF6A-F381-813E-39AA3588A323}"/>
              </a:ext>
            </a:extLst>
          </p:cNvPr>
          <p:cNvSpPr/>
          <p:nvPr/>
        </p:nvSpPr>
        <p:spPr>
          <a:xfrm>
            <a:off x="1798820" y="2665091"/>
            <a:ext cx="3013023" cy="4978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3242398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3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B8B6D6AB-15A7-ED41-44F0-41345E61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973015" y="1662949"/>
            <a:ext cx="4538765" cy="5142808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112F80D7-FFC4-6D59-E240-22FA95076E4E}"/>
              </a:ext>
            </a:extLst>
          </p:cNvPr>
          <p:cNvSpPr txBox="1"/>
          <p:nvPr/>
        </p:nvSpPr>
        <p:spPr>
          <a:xfrm>
            <a:off x="5835223" y="2726248"/>
            <a:ext cx="57072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wishful thinking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typically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involve 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holding a </a:t>
            </a:r>
            <a:r>
              <a:rPr lang="it-IT" sz="28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motivated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by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reasons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other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than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appropriate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epistemic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warrant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like a desire,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or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other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conative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impetus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be so.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1019) 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1A3256E-A1E9-8D57-E3D7-E53A282486BD}"/>
              </a:ext>
            </a:extLst>
          </p:cNvPr>
          <p:cNvSpPr txBox="1"/>
          <p:nvPr/>
        </p:nvSpPr>
        <p:spPr>
          <a:xfrm>
            <a:off x="-5761004" y="2587748"/>
            <a:ext cx="57072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PARADOX</a:t>
            </a:r>
          </a:p>
          <a:p>
            <a:pPr algn="ctr"/>
            <a:endParaRPr lang="it-IT" sz="5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principal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problem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how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possible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for me </a:t>
            </a:r>
          </a:p>
          <a:p>
            <a:pPr algn="ctr"/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one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thing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yet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intentionally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cause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myself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concurrently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contrary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it-IT" sz="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1018)</a:t>
            </a:r>
          </a:p>
        </p:txBody>
      </p:sp>
    </p:spTree>
    <p:extLst>
      <p:ext uri="{BB962C8B-B14F-4D97-AF65-F5344CB8AC3E}">
        <p14:creationId xmlns:p14="http://schemas.microsoft.com/office/powerpoint/2010/main" val="317031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9B901BA-7F3A-C91A-4DEC-E7E11E325A39}"/>
              </a:ext>
            </a:extLst>
          </p:cNvPr>
          <p:cNvSpPr/>
          <p:nvPr/>
        </p:nvSpPr>
        <p:spPr>
          <a:xfrm>
            <a:off x="1798820" y="2665091"/>
            <a:ext cx="3013023" cy="4978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3242398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3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B8B6D6AB-15A7-ED41-44F0-41345E61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6677169" y="1662948"/>
            <a:ext cx="4538765" cy="5142808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CB3BE5B9-85AE-670E-E38B-F094FC965ACD}"/>
              </a:ext>
            </a:extLst>
          </p:cNvPr>
          <p:cNvSpPr txBox="1"/>
          <p:nvPr/>
        </p:nvSpPr>
        <p:spPr>
          <a:xfrm>
            <a:off x="474910" y="2587748"/>
            <a:ext cx="57072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PARADOX</a:t>
            </a:r>
          </a:p>
          <a:p>
            <a:pPr algn="ctr"/>
            <a:endParaRPr lang="it-IT" sz="5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principal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problem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how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possible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for me </a:t>
            </a:r>
          </a:p>
          <a:p>
            <a:pPr algn="ctr"/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one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thing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yet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intentionally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cause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myself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concurrently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contrary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it-IT" sz="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1018)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7E14CDC-3D2F-31E9-D2B5-10ED67B8B757}"/>
              </a:ext>
            </a:extLst>
          </p:cNvPr>
          <p:cNvSpPr txBox="1"/>
          <p:nvPr/>
        </p:nvSpPr>
        <p:spPr>
          <a:xfrm>
            <a:off x="12266006" y="2726248"/>
            <a:ext cx="57072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wishful thinking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typically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involve 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holding a </a:t>
            </a:r>
            <a:r>
              <a:rPr lang="it-IT" sz="28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motivated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by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reasons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other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than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appropriate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epistemic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warrant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like a desire,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or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other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conative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impetus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be so.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1019) </a:t>
            </a:r>
          </a:p>
        </p:txBody>
      </p:sp>
    </p:spTree>
    <p:extLst>
      <p:ext uri="{BB962C8B-B14F-4D97-AF65-F5344CB8AC3E}">
        <p14:creationId xmlns:p14="http://schemas.microsoft.com/office/powerpoint/2010/main" val="2814380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9B901BA-7F3A-C91A-4DEC-E7E11E325A39}"/>
              </a:ext>
            </a:extLst>
          </p:cNvPr>
          <p:cNvSpPr/>
          <p:nvPr/>
        </p:nvSpPr>
        <p:spPr>
          <a:xfrm>
            <a:off x="-4287192" y="2665091"/>
            <a:ext cx="3013023" cy="4978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3242398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3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B8B6D6AB-15A7-ED41-44F0-41345E61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3826618" y="1662948"/>
            <a:ext cx="4538765" cy="5142808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CB3BE5B9-85AE-670E-E38B-F094FC965ACD}"/>
              </a:ext>
            </a:extLst>
          </p:cNvPr>
          <p:cNvSpPr txBox="1"/>
          <p:nvPr/>
        </p:nvSpPr>
        <p:spPr>
          <a:xfrm>
            <a:off x="-5611102" y="2587748"/>
            <a:ext cx="57072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PARADOX</a:t>
            </a:r>
          </a:p>
          <a:p>
            <a:pPr algn="ctr"/>
            <a:endParaRPr lang="it-IT" sz="5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principal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problem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how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possible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for me </a:t>
            </a:r>
          </a:p>
          <a:p>
            <a:pPr algn="ctr"/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one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thing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yet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intentionally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cause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myself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concurrently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contrary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it-IT" sz="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1018)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7E14CDC-3D2F-31E9-D2B5-10ED67B8B757}"/>
              </a:ext>
            </a:extLst>
          </p:cNvPr>
          <p:cNvSpPr txBox="1"/>
          <p:nvPr/>
        </p:nvSpPr>
        <p:spPr>
          <a:xfrm>
            <a:off x="12266006" y="2726248"/>
            <a:ext cx="57072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wishful thinking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typically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involve 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holding a </a:t>
            </a:r>
            <a:r>
              <a:rPr lang="it-IT" sz="28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motivated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by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reasons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other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than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appropriate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epistemic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warrant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like a desire,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or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other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conative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impetus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be so.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1019) </a:t>
            </a: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0F83DD3C-14CE-8C73-1EF9-205483FF4D05}"/>
              </a:ext>
            </a:extLst>
          </p:cNvPr>
          <p:cNvCxnSpPr>
            <a:cxnSpLocks/>
          </p:cNvCxnSpPr>
          <p:nvPr/>
        </p:nvCxnSpPr>
        <p:spPr>
          <a:xfrm>
            <a:off x="10298243" y="5742458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29CF7545-5BBB-8CCF-9F5B-5173AD3591B8}"/>
              </a:ext>
            </a:extLst>
          </p:cNvPr>
          <p:cNvCxnSpPr>
            <a:cxnSpLocks/>
          </p:cNvCxnSpPr>
          <p:nvPr/>
        </p:nvCxnSpPr>
        <p:spPr>
          <a:xfrm flipH="1">
            <a:off x="8365383" y="6326831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1893758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1893758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387246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B96FDC7-7B8E-935A-977B-C11AA7853161}"/>
              </a:ext>
            </a:extLst>
          </p:cNvPr>
          <p:cNvSpPr/>
          <p:nvPr/>
        </p:nvSpPr>
        <p:spPr>
          <a:xfrm>
            <a:off x="8791730" y="5201355"/>
            <a:ext cx="3013023" cy="497834"/>
          </a:xfrm>
          <a:prstGeom prst="rect">
            <a:avLst/>
          </a:prstGeom>
          <a:solidFill>
            <a:srgbClr val="55A4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421749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C6BF5F3-F5A4-A39C-8732-A239127E2EB7}"/>
              </a:ext>
            </a:extLst>
          </p:cNvPr>
          <p:cNvSpPr txBox="1"/>
          <p:nvPr/>
        </p:nvSpPr>
        <p:spPr>
          <a:xfrm>
            <a:off x="8791731" y="5127106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UNAVOIDABLE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352743" y="3449214"/>
            <a:ext cx="30475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It’s</a:t>
            </a:r>
            <a:r>
              <a:rPr lang="it-IT" sz="2800" dirty="0"/>
              <a:t> a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</a:t>
            </a:r>
            <a:r>
              <a:rPr lang="it-IT" sz="2800" dirty="0"/>
              <a:t> of human agents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C41E13-94E3-3DF0-47C9-88B1D2D299E9}"/>
              </a:ext>
            </a:extLst>
          </p:cNvPr>
          <p:cNvSpPr txBox="1"/>
          <p:nvPr/>
        </p:nvSpPr>
        <p:spPr>
          <a:xfrm>
            <a:off x="8757227" y="3539663"/>
            <a:ext cx="3047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It’s</a:t>
            </a:r>
            <a:r>
              <a:rPr lang="it-IT" sz="2800" dirty="0"/>
              <a:t> a cognitive and metacognitive </a:t>
            </a:r>
            <a:r>
              <a:rPr lang="it-IT" sz="2800" b="1" dirty="0" err="1">
                <a:solidFill>
                  <a:srgbClr val="55A4B2"/>
                </a:solidFill>
              </a:rPr>
              <a:t>limit</a:t>
            </a:r>
            <a:r>
              <a:rPr lang="it-IT" sz="2800" dirty="0"/>
              <a:t> of human agents</a:t>
            </a:r>
          </a:p>
        </p:txBody>
      </p:sp>
    </p:spTree>
    <p:extLst>
      <p:ext uri="{BB962C8B-B14F-4D97-AF65-F5344CB8AC3E}">
        <p14:creationId xmlns:p14="http://schemas.microsoft.com/office/powerpoint/2010/main" val="294890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a helmet on&#10;&#10;Description automatically generated">
            <a:extLst>
              <a:ext uri="{FF2B5EF4-FFF2-40B4-BE49-F238E27FC236}">
                <a16:creationId xmlns:a16="http://schemas.microsoft.com/office/drawing/2014/main" id="{02C4AA22-5E0A-564A-A72C-AEA07E67A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316" y="6923974"/>
            <a:ext cx="6067446" cy="69063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81BF5EA-B1B4-9F4B-9287-071C235EDF57}"/>
              </a:ext>
            </a:extLst>
          </p:cNvPr>
          <p:cNvGrpSpPr/>
          <p:nvPr/>
        </p:nvGrpSpPr>
        <p:grpSpPr>
          <a:xfrm>
            <a:off x="2296595" y="7246437"/>
            <a:ext cx="1474887" cy="1479766"/>
            <a:chOff x="880858" y="1999212"/>
            <a:chExt cx="2192948" cy="210727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C7CDD5-6893-4E43-B24A-E394E8322AFD}"/>
                </a:ext>
              </a:extLst>
            </p:cNvPr>
            <p:cNvSpPr/>
            <p:nvPr/>
          </p:nvSpPr>
          <p:spPr>
            <a:xfrm>
              <a:off x="917171" y="1999212"/>
              <a:ext cx="2108662" cy="2107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F6A9C5-E8F1-CD45-A04C-8FBC2DBE7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3206"/>
            <a:stretch/>
          </p:blipFill>
          <p:spPr>
            <a:xfrm flipH="1">
              <a:off x="880858" y="2118802"/>
              <a:ext cx="2192948" cy="1910254"/>
            </a:xfrm>
            <a:prstGeom prst="ellipse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BDE3F21-16EE-0447-9D05-A21C2F45AE58}"/>
              </a:ext>
            </a:extLst>
          </p:cNvPr>
          <p:cNvSpPr txBox="1"/>
          <p:nvPr/>
        </p:nvSpPr>
        <p:spPr>
          <a:xfrm>
            <a:off x="1961492" y="10080803"/>
            <a:ext cx="2137252" cy="646331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Inevitabile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24504-D389-1F49-BCC9-8981F325FE88}"/>
              </a:ext>
            </a:extLst>
          </p:cNvPr>
          <p:cNvSpPr txBox="1"/>
          <p:nvPr/>
        </p:nvSpPr>
        <p:spPr>
          <a:xfrm>
            <a:off x="1733256" y="8803062"/>
            <a:ext cx="2593723" cy="646331"/>
          </a:xfrm>
          <a:prstGeom prst="rect">
            <a:avLst/>
          </a:prstGeom>
          <a:solidFill>
            <a:srgbClr val="01142C"/>
          </a:solidFill>
          <a:ln>
            <a:solidFill>
              <a:srgbClr val="01142C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Autoinganno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F21B2DA-B86E-BA4D-B200-A86E26E74B4E}"/>
              </a:ext>
            </a:extLst>
          </p:cNvPr>
          <p:cNvSpPr/>
          <p:nvPr/>
        </p:nvSpPr>
        <p:spPr>
          <a:xfrm rot="11465166" flipH="1">
            <a:off x="3189378" y="10456487"/>
            <a:ext cx="2416655" cy="1891040"/>
          </a:xfrm>
          <a:prstGeom prst="arc">
            <a:avLst>
              <a:gd name="adj1" fmla="val 16665123"/>
              <a:gd name="adj2" fmla="val 6385279"/>
            </a:avLst>
          </a:prstGeom>
          <a:ln w="1270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93025-BD54-F64C-8239-E07449825948}"/>
              </a:ext>
            </a:extLst>
          </p:cNvPr>
          <p:cNvSpPr txBox="1"/>
          <p:nvPr/>
        </p:nvSpPr>
        <p:spPr>
          <a:xfrm>
            <a:off x="1884612" y="11019354"/>
            <a:ext cx="2373217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Ha a che fare con i limiti cognitivi e metacognitivi degli agenti umani</a:t>
            </a:r>
            <a:endParaRPr lang="it-IT" dirty="0">
              <a:latin typeface="Calibri" panose="020F0502020204030204" pitchFamily="34" charset="0"/>
              <a:ea typeface="CooperHewitt-Light" pitchFamily="2" charset="77"/>
            </a:endParaRPr>
          </a:p>
        </p:txBody>
      </p:sp>
      <p:pic>
        <p:nvPicPr>
          <p:cNvPr id="15" name="Picture 14" descr="A close up of graphics&#10;&#10;Description automatically generated">
            <a:extLst>
              <a:ext uri="{FF2B5EF4-FFF2-40B4-BE49-F238E27FC236}">
                <a16:creationId xmlns:a16="http://schemas.microsoft.com/office/drawing/2014/main" id="{93E89F4B-3E1B-5841-90F9-94DFAA631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3" r="5278"/>
          <a:stretch/>
        </p:blipFill>
        <p:spPr>
          <a:xfrm>
            <a:off x="833853" y="1480256"/>
            <a:ext cx="4134508" cy="4651322"/>
          </a:xfrm>
          <a:prstGeom prst="rect">
            <a:avLst/>
          </a:prstGeom>
        </p:spPr>
      </p:pic>
      <p:pic>
        <p:nvPicPr>
          <p:cNvPr id="16" name="Picture 15" descr="A person sitting on a bed&#10;&#10;Description automatically generated">
            <a:extLst>
              <a:ext uri="{FF2B5EF4-FFF2-40B4-BE49-F238E27FC236}">
                <a16:creationId xmlns:a16="http://schemas.microsoft.com/office/drawing/2014/main" id="{B13284A9-42A8-1646-B2B1-D650043C24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41" t="2639" r="10299" b="2346"/>
          <a:stretch/>
        </p:blipFill>
        <p:spPr>
          <a:xfrm>
            <a:off x="6078552" y="-6963466"/>
            <a:ext cx="6130896" cy="69063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E86135-FFBB-A743-B830-A2181E831513}"/>
              </a:ext>
            </a:extLst>
          </p:cNvPr>
          <p:cNvSpPr txBox="1"/>
          <p:nvPr/>
        </p:nvSpPr>
        <p:spPr>
          <a:xfrm>
            <a:off x="8256887" y="-3809316"/>
            <a:ext cx="1766381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Evitabile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FAC1F2-E397-5444-980F-2534B485AF8F}"/>
              </a:ext>
            </a:extLst>
          </p:cNvPr>
          <p:cNvSpPr txBox="1"/>
          <p:nvPr/>
        </p:nvSpPr>
        <p:spPr>
          <a:xfrm>
            <a:off x="7843217" y="-2658703"/>
            <a:ext cx="2593723" cy="646331"/>
          </a:xfrm>
          <a:prstGeom prst="rect">
            <a:avLst/>
          </a:prstGeom>
          <a:solidFill>
            <a:srgbClr val="01142C"/>
          </a:solidFill>
          <a:ln>
            <a:solidFill>
              <a:srgbClr val="01142C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Autoinganno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8FBB53-EB98-8647-BE6A-7D627A204C35}"/>
              </a:ext>
            </a:extLst>
          </p:cNvPr>
          <p:cNvGrpSpPr/>
          <p:nvPr/>
        </p:nvGrpSpPr>
        <p:grpSpPr>
          <a:xfrm>
            <a:off x="8406556" y="-1877435"/>
            <a:ext cx="1474887" cy="1479766"/>
            <a:chOff x="880858" y="1999212"/>
            <a:chExt cx="2192948" cy="210727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6E2CD72-0BAF-2E40-9B7C-FD31BEED801A}"/>
                </a:ext>
              </a:extLst>
            </p:cNvPr>
            <p:cNvSpPr/>
            <p:nvPr/>
          </p:nvSpPr>
          <p:spPr>
            <a:xfrm>
              <a:off x="917171" y="1999212"/>
              <a:ext cx="2108662" cy="2107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F0F2BB5-7112-C84C-9B32-5EE2CD860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3206"/>
            <a:stretch/>
          </p:blipFill>
          <p:spPr>
            <a:xfrm flipH="1">
              <a:off x="880858" y="2118802"/>
              <a:ext cx="2192948" cy="1910254"/>
            </a:xfrm>
            <a:prstGeom prst="ellipse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BCF798-4794-0144-B01E-9BD528B3B55B}"/>
              </a:ext>
            </a:extLst>
          </p:cNvPr>
          <p:cNvSpPr txBox="1"/>
          <p:nvPr/>
        </p:nvSpPr>
        <p:spPr>
          <a:xfrm>
            <a:off x="7953468" y="-6458158"/>
            <a:ext cx="237321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Ha a che fare con le limitazioni cognitive e metacognitive degli agenti umani</a:t>
            </a:r>
            <a:endParaRPr lang="it-IT" dirty="0">
              <a:latin typeface="Calibri" panose="020F0502020204030204" pitchFamily="34" charset="0"/>
              <a:ea typeface="CooperHewitt-Light" pitchFamily="2" charset="77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279D5E9-B428-E945-A79A-C5475C319AB2}"/>
              </a:ext>
            </a:extLst>
          </p:cNvPr>
          <p:cNvSpPr/>
          <p:nvPr/>
        </p:nvSpPr>
        <p:spPr>
          <a:xfrm rot="11465166" flipV="1">
            <a:off x="6673855" y="-5383577"/>
            <a:ext cx="2416655" cy="1891040"/>
          </a:xfrm>
          <a:prstGeom prst="arc">
            <a:avLst>
              <a:gd name="adj1" fmla="val 16665123"/>
              <a:gd name="adj2" fmla="val 6385279"/>
            </a:avLst>
          </a:prstGeom>
          <a:ln w="1270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7D06F1-9581-A044-8CD5-ECAC4383FF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4" t="11538" r="28483" b="406"/>
          <a:stretch/>
        </p:blipFill>
        <p:spPr>
          <a:xfrm>
            <a:off x="7223639" y="802733"/>
            <a:ext cx="4134508" cy="46473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100F6B-AFAC-2841-AD6C-A5A75AA72092}"/>
              </a:ext>
            </a:extLst>
          </p:cNvPr>
          <p:cNvSpPr txBox="1"/>
          <p:nvPr/>
        </p:nvSpPr>
        <p:spPr>
          <a:xfrm>
            <a:off x="1907886" y="630704"/>
            <a:ext cx="1986441" cy="646331"/>
          </a:xfrm>
          <a:prstGeom prst="rect">
            <a:avLst/>
          </a:prstGeom>
          <a:solidFill>
            <a:srgbClr val="01142C"/>
          </a:solidFill>
          <a:ln>
            <a:solidFill>
              <a:srgbClr val="01142C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</a:rPr>
              <a:t>Cognition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FA79CC-93F6-5840-B0E4-1F1374AFCDE4}"/>
              </a:ext>
            </a:extLst>
          </p:cNvPr>
          <p:cNvSpPr/>
          <p:nvPr/>
        </p:nvSpPr>
        <p:spPr>
          <a:xfrm>
            <a:off x="6096000" y="6914197"/>
            <a:ext cx="6096000" cy="3430924"/>
          </a:xfrm>
          <a:prstGeom prst="rect">
            <a:avLst/>
          </a:prstGeom>
          <a:solidFill>
            <a:srgbClr val="EB606D"/>
          </a:solidFill>
          <a:ln>
            <a:solidFill>
              <a:srgbClr val="EB6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6CB069-AA48-F649-A674-2C9867F38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068038" y="7255476"/>
            <a:ext cx="4119526" cy="30896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6E45BB-36DB-BC49-A92B-F04C56A182EE}"/>
              </a:ext>
            </a:extLst>
          </p:cNvPr>
          <p:cNvSpPr txBox="1"/>
          <p:nvPr/>
        </p:nvSpPr>
        <p:spPr>
          <a:xfrm>
            <a:off x="7731876" y="5663602"/>
            <a:ext cx="3118033" cy="646331"/>
          </a:xfrm>
          <a:prstGeom prst="rect">
            <a:avLst/>
          </a:prstGeom>
          <a:solidFill>
            <a:srgbClr val="01142C"/>
          </a:solidFill>
          <a:ln>
            <a:solidFill>
              <a:srgbClr val="01142C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Meta-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</a:rPr>
              <a:t>Cognition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E89F92E0-6CE1-F414-8040-D54F1589D334}"/>
              </a:ext>
            </a:extLst>
          </p:cNvPr>
          <p:cNvCxnSpPr>
            <a:cxnSpLocks/>
          </p:cNvCxnSpPr>
          <p:nvPr/>
        </p:nvCxnSpPr>
        <p:spPr>
          <a:xfrm>
            <a:off x="6087276" y="0"/>
            <a:ext cx="17448" cy="342900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381EA16F-06EC-9CA4-2EE7-321BCC839E83}"/>
              </a:ext>
            </a:extLst>
          </p:cNvPr>
          <p:cNvCxnSpPr>
            <a:cxnSpLocks/>
          </p:cNvCxnSpPr>
          <p:nvPr/>
        </p:nvCxnSpPr>
        <p:spPr>
          <a:xfrm>
            <a:off x="4968361" y="3429000"/>
            <a:ext cx="1118915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17292949-A1FD-D56B-E641-EA2F2F7C1F3F}"/>
              </a:ext>
            </a:extLst>
          </p:cNvPr>
          <p:cNvCxnSpPr>
            <a:cxnSpLocks/>
          </p:cNvCxnSpPr>
          <p:nvPr/>
        </p:nvCxnSpPr>
        <p:spPr>
          <a:xfrm>
            <a:off x="6104724" y="3427751"/>
            <a:ext cx="1118915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6AE8B195-9318-4FE1-3022-CF35CB69D3AF}"/>
              </a:ext>
            </a:extLst>
          </p:cNvPr>
          <p:cNvGrpSpPr/>
          <p:nvPr/>
        </p:nvGrpSpPr>
        <p:grpSpPr>
          <a:xfrm>
            <a:off x="12292920" y="5922592"/>
            <a:ext cx="2607338" cy="2931979"/>
            <a:chOff x="6532043" y="98103"/>
            <a:chExt cx="2607338" cy="2931979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778A432D-96C3-455D-95DE-EA9EDB4A14D1}"/>
                </a:ext>
              </a:extLst>
            </p:cNvPr>
            <p:cNvSpPr/>
            <p:nvPr/>
          </p:nvSpPr>
          <p:spPr>
            <a:xfrm>
              <a:off x="6532043" y="98103"/>
              <a:ext cx="2607338" cy="2931979"/>
            </a:xfrm>
            <a:prstGeom prst="rect">
              <a:avLst/>
            </a:prstGeom>
            <a:solidFill>
              <a:srgbClr val="F162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Pictur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F7894AB-356E-E3A7-23EA-8D3A1D7A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6532043" y="606276"/>
              <a:ext cx="2607338" cy="1955504"/>
            </a:xfrm>
            <a:prstGeom prst="rect">
              <a:avLst/>
            </a:prstGeom>
          </p:spPr>
        </p:pic>
      </p:grpSp>
      <p:sp>
        <p:nvSpPr>
          <p:cNvPr id="27" name="TextBox 30">
            <a:extLst>
              <a:ext uri="{FF2B5EF4-FFF2-40B4-BE49-F238E27FC236}">
                <a16:creationId xmlns:a16="http://schemas.microsoft.com/office/drawing/2014/main" id="{F5F48A1E-1E79-1E4F-A28C-FC964E687BEC}"/>
              </a:ext>
            </a:extLst>
          </p:cNvPr>
          <p:cNvSpPr txBox="1"/>
          <p:nvPr/>
        </p:nvSpPr>
        <p:spPr>
          <a:xfrm>
            <a:off x="9376188" y="6973082"/>
            <a:ext cx="258759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Metacognitive knowledge</a:t>
            </a:r>
            <a:endParaRPr lang="it-IT" dirty="0">
              <a:latin typeface="Calibri" panose="020F0502020204030204" pitchFamily="34" charset="0"/>
              <a:ea typeface="CooperHewitt-Light" pitchFamily="2" charset="77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EC08E23E-1526-8ADC-67BF-B12C5ADAD16F}"/>
              </a:ext>
            </a:extLst>
          </p:cNvPr>
          <p:cNvSpPr txBox="1"/>
          <p:nvPr/>
        </p:nvSpPr>
        <p:spPr>
          <a:xfrm>
            <a:off x="12302793" y="3060977"/>
            <a:ext cx="2587591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Metacognitive </a:t>
            </a:r>
            <a:r>
              <a:rPr lang="it-IT" sz="2400" dirty="0" err="1">
                <a:latin typeface="Calibri" panose="020F0502020204030204" pitchFamily="34" charset="0"/>
                <a:ea typeface="CooperHewitt-Light" pitchFamily="2" charset="77"/>
              </a:rPr>
              <a:t>processes</a:t>
            </a:r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 of monitoring and control</a:t>
            </a:r>
            <a:endParaRPr lang="it-IT" dirty="0">
              <a:latin typeface="Calibri" panose="020F0502020204030204" pitchFamily="34" charset="0"/>
              <a:ea typeface="CooperHewitt-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1262735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a helmet on&#10;&#10;Description automatically generated">
            <a:extLst>
              <a:ext uri="{FF2B5EF4-FFF2-40B4-BE49-F238E27FC236}">
                <a16:creationId xmlns:a16="http://schemas.microsoft.com/office/drawing/2014/main" id="{02C4AA22-5E0A-564A-A72C-AEA07E67A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316" y="6923974"/>
            <a:ext cx="6067446" cy="69063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81BF5EA-B1B4-9F4B-9287-071C235EDF57}"/>
              </a:ext>
            </a:extLst>
          </p:cNvPr>
          <p:cNvGrpSpPr/>
          <p:nvPr/>
        </p:nvGrpSpPr>
        <p:grpSpPr>
          <a:xfrm>
            <a:off x="2296595" y="7246437"/>
            <a:ext cx="1474887" cy="1479766"/>
            <a:chOff x="880858" y="1999212"/>
            <a:chExt cx="2192948" cy="210727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DC7CDD5-6893-4E43-B24A-E394E8322AFD}"/>
                </a:ext>
              </a:extLst>
            </p:cNvPr>
            <p:cNvSpPr/>
            <p:nvPr/>
          </p:nvSpPr>
          <p:spPr>
            <a:xfrm>
              <a:off x="917171" y="1999212"/>
              <a:ext cx="2108662" cy="2107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F6A9C5-E8F1-CD45-A04C-8FBC2DBE7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3206"/>
            <a:stretch/>
          </p:blipFill>
          <p:spPr>
            <a:xfrm flipH="1">
              <a:off x="880858" y="2118802"/>
              <a:ext cx="2192948" cy="1910254"/>
            </a:xfrm>
            <a:prstGeom prst="ellipse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BDE3F21-16EE-0447-9D05-A21C2F45AE58}"/>
              </a:ext>
            </a:extLst>
          </p:cNvPr>
          <p:cNvSpPr txBox="1"/>
          <p:nvPr/>
        </p:nvSpPr>
        <p:spPr>
          <a:xfrm>
            <a:off x="1961492" y="10080803"/>
            <a:ext cx="2137252" cy="646331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Inevitabile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24504-D389-1F49-BCC9-8981F325FE88}"/>
              </a:ext>
            </a:extLst>
          </p:cNvPr>
          <p:cNvSpPr txBox="1"/>
          <p:nvPr/>
        </p:nvSpPr>
        <p:spPr>
          <a:xfrm>
            <a:off x="1733256" y="8803062"/>
            <a:ext cx="2593723" cy="646331"/>
          </a:xfrm>
          <a:prstGeom prst="rect">
            <a:avLst/>
          </a:prstGeom>
          <a:solidFill>
            <a:srgbClr val="01142C"/>
          </a:solidFill>
          <a:ln>
            <a:solidFill>
              <a:srgbClr val="01142C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Autoinganno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F21B2DA-B86E-BA4D-B200-A86E26E74B4E}"/>
              </a:ext>
            </a:extLst>
          </p:cNvPr>
          <p:cNvSpPr/>
          <p:nvPr/>
        </p:nvSpPr>
        <p:spPr>
          <a:xfrm rot="11465166" flipH="1">
            <a:off x="3189378" y="10456487"/>
            <a:ext cx="2416655" cy="1891040"/>
          </a:xfrm>
          <a:prstGeom prst="arc">
            <a:avLst>
              <a:gd name="adj1" fmla="val 16665123"/>
              <a:gd name="adj2" fmla="val 6385279"/>
            </a:avLst>
          </a:prstGeom>
          <a:ln w="1270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93025-BD54-F64C-8239-E07449825948}"/>
              </a:ext>
            </a:extLst>
          </p:cNvPr>
          <p:cNvSpPr txBox="1"/>
          <p:nvPr/>
        </p:nvSpPr>
        <p:spPr>
          <a:xfrm>
            <a:off x="1884612" y="11019354"/>
            <a:ext cx="2373217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Ha a che fare con i limiti cognitivi e metacognitivi degli agenti umani</a:t>
            </a:r>
            <a:endParaRPr lang="it-IT" dirty="0">
              <a:latin typeface="Calibri" panose="020F0502020204030204" pitchFamily="34" charset="0"/>
              <a:ea typeface="CooperHewitt-Light" pitchFamily="2" charset="77"/>
            </a:endParaRPr>
          </a:p>
        </p:txBody>
      </p:sp>
      <p:pic>
        <p:nvPicPr>
          <p:cNvPr id="15" name="Picture 14" descr="A close up of graphics&#10;&#10;Description automatically generated">
            <a:extLst>
              <a:ext uri="{FF2B5EF4-FFF2-40B4-BE49-F238E27FC236}">
                <a16:creationId xmlns:a16="http://schemas.microsoft.com/office/drawing/2014/main" id="{93E89F4B-3E1B-5841-90F9-94DFAA631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3" r="5278"/>
          <a:stretch/>
        </p:blipFill>
        <p:spPr>
          <a:xfrm>
            <a:off x="833853" y="1480256"/>
            <a:ext cx="4134508" cy="4651322"/>
          </a:xfrm>
          <a:prstGeom prst="rect">
            <a:avLst/>
          </a:prstGeom>
        </p:spPr>
      </p:pic>
      <p:pic>
        <p:nvPicPr>
          <p:cNvPr id="16" name="Picture 15" descr="A person sitting on a bed&#10;&#10;Description automatically generated">
            <a:extLst>
              <a:ext uri="{FF2B5EF4-FFF2-40B4-BE49-F238E27FC236}">
                <a16:creationId xmlns:a16="http://schemas.microsoft.com/office/drawing/2014/main" id="{B13284A9-42A8-1646-B2B1-D650043C24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41" t="2639" r="10299" b="2346"/>
          <a:stretch/>
        </p:blipFill>
        <p:spPr>
          <a:xfrm>
            <a:off x="6078552" y="-6963466"/>
            <a:ext cx="6130896" cy="69063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E86135-FFBB-A743-B830-A2181E831513}"/>
              </a:ext>
            </a:extLst>
          </p:cNvPr>
          <p:cNvSpPr txBox="1"/>
          <p:nvPr/>
        </p:nvSpPr>
        <p:spPr>
          <a:xfrm>
            <a:off x="8256887" y="-3809316"/>
            <a:ext cx="1766381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Evitabile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FAC1F2-E397-5444-980F-2534B485AF8F}"/>
              </a:ext>
            </a:extLst>
          </p:cNvPr>
          <p:cNvSpPr txBox="1"/>
          <p:nvPr/>
        </p:nvSpPr>
        <p:spPr>
          <a:xfrm>
            <a:off x="7843217" y="-2658703"/>
            <a:ext cx="2593723" cy="646331"/>
          </a:xfrm>
          <a:prstGeom prst="rect">
            <a:avLst/>
          </a:prstGeom>
          <a:solidFill>
            <a:srgbClr val="01142C"/>
          </a:solidFill>
          <a:ln>
            <a:solidFill>
              <a:srgbClr val="01142C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Autoinganno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8FBB53-EB98-8647-BE6A-7D627A204C35}"/>
              </a:ext>
            </a:extLst>
          </p:cNvPr>
          <p:cNvGrpSpPr/>
          <p:nvPr/>
        </p:nvGrpSpPr>
        <p:grpSpPr>
          <a:xfrm>
            <a:off x="8406556" y="-1877435"/>
            <a:ext cx="1474887" cy="1479766"/>
            <a:chOff x="880858" y="1999212"/>
            <a:chExt cx="2192948" cy="210727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6E2CD72-0BAF-2E40-9B7C-FD31BEED801A}"/>
                </a:ext>
              </a:extLst>
            </p:cNvPr>
            <p:cNvSpPr/>
            <p:nvPr/>
          </p:nvSpPr>
          <p:spPr>
            <a:xfrm>
              <a:off x="917171" y="1999212"/>
              <a:ext cx="2108662" cy="2107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F0F2BB5-7112-C84C-9B32-5EE2CD860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b="13206"/>
            <a:stretch/>
          </p:blipFill>
          <p:spPr>
            <a:xfrm flipH="1">
              <a:off x="880858" y="2118802"/>
              <a:ext cx="2192948" cy="1910254"/>
            </a:xfrm>
            <a:prstGeom prst="ellipse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BCF798-4794-0144-B01E-9BD528B3B55B}"/>
              </a:ext>
            </a:extLst>
          </p:cNvPr>
          <p:cNvSpPr txBox="1"/>
          <p:nvPr/>
        </p:nvSpPr>
        <p:spPr>
          <a:xfrm>
            <a:off x="7953468" y="-6458158"/>
            <a:ext cx="2373217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Ha a che fare con le limitazioni cognitive e metacognitive degli agenti umani</a:t>
            </a:r>
            <a:endParaRPr lang="it-IT" dirty="0">
              <a:latin typeface="Calibri" panose="020F0502020204030204" pitchFamily="34" charset="0"/>
              <a:ea typeface="CooperHewitt-Light" pitchFamily="2" charset="77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279D5E9-B428-E945-A79A-C5475C319AB2}"/>
              </a:ext>
            </a:extLst>
          </p:cNvPr>
          <p:cNvSpPr/>
          <p:nvPr/>
        </p:nvSpPr>
        <p:spPr>
          <a:xfrm rot="11465166" flipV="1">
            <a:off x="6673855" y="-5383577"/>
            <a:ext cx="2416655" cy="1891040"/>
          </a:xfrm>
          <a:prstGeom prst="arc">
            <a:avLst>
              <a:gd name="adj1" fmla="val 16665123"/>
              <a:gd name="adj2" fmla="val 6385279"/>
            </a:avLst>
          </a:prstGeom>
          <a:ln w="1270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7D06F1-9581-A044-8CD5-ECAC4383FF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14" t="11538" r="28483" b="406"/>
          <a:stretch/>
        </p:blipFill>
        <p:spPr>
          <a:xfrm>
            <a:off x="6532043" y="99351"/>
            <a:ext cx="2607338" cy="29307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A100F6B-AFAC-2841-AD6C-A5A75AA72092}"/>
              </a:ext>
            </a:extLst>
          </p:cNvPr>
          <p:cNvSpPr txBox="1"/>
          <p:nvPr/>
        </p:nvSpPr>
        <p:spPr>
          <a:xfrm>
            <a:off x="1907886" y="630704"/>
            <a:ext cx="1986441" cy="646331"/>
          </a:xfrm>
          <a:prstGeom prst="rect">
            <a:avLst/>
          </a:prstGeom>
          <a:solidFill>
            <a:srgbClr val="01142C"/>
          </a:solidFill>
          <a:ln>
            <a:solidFill>
              <a:srgbClr val="01142C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</a:rPr>
              <a:t>Cognition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FA79CC-93F6-5840-B0E4-1F1374AFCDE4}"/>
              </a:ext>
            </a:extLst>
          </p:cNvPr>
          <p:cNvSpPr/>
          <p:nvPr/>
        </p:nvSpPr>
        <p:spPr>
          <a:xfrm>
            <a:off x="6096000" y="6914197"/>
            <a:ext cx="6096000" cy="3430924"/>
          </a:xfrm>
          <a:prstGeom prst="rect">
            <a:avLst/>
          </a:prstGeom>
          <a:solidFill>
            <a:srgbClr val="EB606D"/>
          </a:solidFill>
          <a:ln>
            <a:solidFill>
              <a:srgbClr val="EB60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6CB069-AA48-F649-A674-2C9867F38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068038" y="7255476"/>
            <a:ext cx="4119526" cy="308964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6E45BB-36DB-BC49-A92B-F04C56A182EE}"/>
              </a:ext>
            </a:extLst>
          </p:cNvPr>
          <p:cNvSpPr txBox="1"/>
          <p:nvPr/>
        </p:nvSpPr>
        <p:spPr>
          <a:xfrm>
            <a:off x="7690754" y="3104585"/>
            <a:ext cx="3118033" cy="646331"/>
          </a:xfrm>
          <a:prstGeom prst="rect">
            <a:avLst/>
          </a:prstGeom>
          <a:solidFill>
            <a:srgbClr val="01142C"/>
          </a:solidFill>
          <a:ln>
            <a:solidFill>
              <a:srgbClr val="01142C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</a:rPr>
              <a:t>Meta-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</a:rPr>
              <a:t>Cognition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E89F92E0-6CE1-F414-8040-D54F1589D334}"/>
              </a:ext>
            </a:extLst>
          </p:cNvPr>
          <p:cNvCxnSpPr>
            <a:cxnSpLocks/>
          </p:cNvCxnSpPr>
          <p:nvPr/>
        </p:nvCxnSpPr>
        <p:spPr>
          <a:xfrm>
            <a:off x="6087276" y="0"/>
            <a:ext cx="17448" cy="342900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381EA16F-06EC-9CA4-2EE7-321BCC839E83}"/>
              </a:ext>
            </a:extLst>
          </p:cNvPr>
          <p:cNvCxnSpPr>
            <a:cxnSpLocks/>
          </p:cNvCxnSpPr>
          <p:nvPr/>
        </p:nvCxnSpPr>
        <p:spPr>
          <a:xfrm>
            <a:off x="4968361" y="3429000"/>
            <a:ext cx="1118915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17292949-A1FD-D56B-E641-EA2F2F7C1F3F}"/>
              </a:ext>
            </a:extLst>
          </p:cNvPr>
          <p:cNvCxnSpPr>
            <a:cxnSpLocks/>
          </p:cNvCxnSpPr>
          <p:nvPr/>
        </p:nvCxnSpPr>
        <p:spPr>
          <a:xfrm>
            <a:off x="6104724" y="3427751"/>
            <a:ext cx="1118915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26631A26-E9B2-CA30-2320-B85923BA7CF4}"/>
              </a:ext>
            </a:extLst>
          </p:cNvPr>
          <p:cNvGrpSpPr/>
          <p:nvPr/>
        </p:nvGrpSpPr>
        <p:grpSpPr>
          <a:xfrm>
            <a:off x="9505118" y="3826166"/>
            <a:ext cx="2607338" cy="2931979"/>
            <a:chOff x="6532043" y="98103"/>
            <a:chExt cx="2607338" cy="2931979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B84A44EF-14C2-4F2B-E1E3-3C153915D1BF}"/>
                </a:ext>
              </a:extLst>
            </p:cNvPr>
            <p:cNvSpPr/>
            <p:nvPr/>
          </p:nvSpPr>
          <p:spPr>
            <a:xfrm>
              <a:off x="6532043" y="98103"/>
              <a:ext cx="2607338" cy="2931979"/>
            </a:xfrm>
            <a:prstGeom prst="rect">
              <a:avLst/>
            </a:prstGeom>
            <a:solidFill>
              <a:srgbClr val="F162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Pictur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6804755-6E4F-C2EA-39EC-AFFD10F77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6532043" y="606276"/>
              <a:ext cx="2607338" cy="1955504"/>
            </a:xfrm>
            <a:prstGeom prst="rect">
              <a:avLst/>
            </a:prstGeom>
          </p:spPr>
        </p:pic>
      </p:grpSp>
      <p:sp>
        <p:nvSpPr>
          <p:cNvPr id="27" name="TextBox 30">
            <a:extLst>
              <a:ext uri="{FF2B5EF4-FFF2-40B4-BE49-F238E27FC236}">
                <a16:creationId xmlns:a16="http://schemas.microsoft.com/office/drawing/2014/main" id="{A0AF582B-49A7-DB71-5E78-073865B77239}"/>
              </a:ext>
            </a:extLst>
          </p:cNvPr>
          <p:cNvSpPr txBox="1"/>
          <p:nvPr/>
        </p:nvSpPr>
        <p:spPr>
          <a:xfrm>
            <a:off x="6588386" y="4876656"/>
            <a:ext cx="258759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Metacognitive knowledge</a:t>
            </a:r>
            <a:endParaRPr lang="it-IT" dirty="0">
              <a:latin typeface="Calibri" panose="020F0502020204030204" pitchFamily="34" charset="0"/>
              <a:ea typeface="CooperHewitt-Light" pitchFamily="2" charset="77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F6975340-DEBB-2BA9-928A-6506EC2E3F43}"/>
              </a:ext>
            </a:extLst>
          </p:cNvPr>
          <p:cNvSpPr txBox="1"/>
          <p:nvPr/>
        </p:nvSpPr>
        <p:spPr>
          <a:xfrm>
            <a:off x="9514991" y="964551"/>
            <a:ext cx="2587591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Metacognitive </a:t>
            </a:r>
            <a:r>
              <a:rPr lang="it-IT" sz="2400" dirty="0" err="1">
                <a:latin typeface="Calibri" panose="020F0502020204030204" pitchFamily="34" charset="0"/>
                <a:ea typeface="CooperHewitt-Light" pitchFamily="2" charset="77"/>
              </a:rPr>
              <a:t>processes</a:t>
            </a:r>
            <a:r>
              <a:rPr lang="it-IT" sz="2400" dirty="0">
                <a:latin typeface="Calibri" panose="020F0502020204030204" pitchFamily="34" charset="0"/>
                <a:ea typeface="CooperHewitt-Light" pitchFamily="2" charset="77"/>
              </a:rPr>
              <a:t> of monitoring and control</a:t>
            </a:r>
            <a:endParaRPr lang="it-IT" dirty="0">
              <a:latin typeface="Calibri" panose="020F0502020204030204" pitchFamily="34" charset="0"/>
              <a:ea typeface="CooperHewitt-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21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9B901BA-7F3A-C91A-4DEC-E7E11E325A39}"/>
              </a:ext>
            </a:extLst>
          </p:cNvPr>
          <p:cNvSpPr/>
          <p:nvPr/>
        </p:nvSpPr>
        <p:spPr>
          <a:xfrm>
            <a:off x="-4287192" y="2665091"/>
            <a:ext cx="3013023" cy="4978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3242398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F8AB519D-757A-5779-CC68-6FCD0EFF0560}"/>
              </a:ext>
            </a:extLst>
          </p:cNvPr>
          <p:cNvCxnSpPr>
            <a:cxnSpLocks/>
          </p:cNvCxnSpPr>
          <p:nvPr/>
        </p:nvCxnSpPr>
        <p:spPr>
          <a:xfrm>
            <a:off x="11215934" y="-12601"/>
            <a:ext cx="0" cy="107538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77A52804-103F-7234-E564-B416934DAF38}"/>
              </a:ext>
            </a:extLst>
          </p:cNvPr>
          <p:cNvCxnSpPr>
            <a:cxnSpLocks/>
            <a:endCxn id="78" idx="3"/>
          </p:cNvCxnSpPr>
          <p:nvPr/>
        </p:nvCxnSpPr>
        <p:spPr>
          <a:xfrm flipH="1">
            <a:off x="8949601" y="1062785"/>
            <a:ext cx="2266333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B8B6D6AB-15A7-ED41-44F0-41345E61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3826618" y="1662948"/>
            <a:ext cx="4538765" cy="5142808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CB3BE5B9-85AE-670E-E38B-F094FC965ACD}"/>
              </a:ext>
            </a:extLst>
          </p:cNvPr>
          <p:cNvSpPr txBox="1"/>
          <p:nvPr/>
        </p:nvSpPr>
        <p:spPr>
          <a:xfrm>
            <a:off x="-5611102" y="2587748"/>
            <a:ext cx="57072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PARADOX</a:t>
            </a:r>
          </a:p>
          <a:p>
            <a:pPr algn="ctr"/>
            <a:endParaRPr lang="it-IT" sz="5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principal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problem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how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possible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for me </a:t>
            </a:r>
          </a:p>
          <a:p>
            <a:pPr algn="ctr"/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one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thing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yet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intentionally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cause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myself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concurrently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contrary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it-IT" sz="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1018)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7E14CDC-3D2F-31E9-D2B5-10ED67B8B757}"/>
              </a:ext>
            </a:extLst>
          </p:cNvPr>
          <p:cNvSpPr txBox="1"/>
          <p:nvPr/>
        </p:nvSpPr>
        <p:spPr>
          <a:xfrm>
            <a:off x="12266006" y="2726248"/>
            <a:ext cx="57072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wishful thinking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typically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involve 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holding a </a:t>
            </a:r>
            <a:r>
              <a:rPr lang="it-IT" sz="28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motivated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by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reasons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other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than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appropriate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epistemic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warrant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like a desire,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or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other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conative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impetus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be so.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1019) </a:t>
            </a: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0F83DD3C-14CE-8C73-1EF9-205483FF4D05}"/>
              </a:ext>
            </a:extLst>
          </p:cNvPr>
          <p:cNvCxnSpPr>
            <a:cxnSpLocks/>
          </p:cNvCxnSpPr>
          <p:nvPr/>
        </p:nvCxnSpPr>
        <p:spPr>
          <a:xfrm>
            <a:off x="10298243" y="5742458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29CF7545-5BBB-8CCF-9F5B-5173AD3591B8}"/>
              </a:ext>
            </a:extLst>
          </p:cNvPr>
          <p:cNvCxnSpPr>
            <a:cxnSpLocks/>
          </p:cNvCxnSpPr>
          <p:nvPr/>
        </p:nvCxnSpPr>
        <p:spPr>
          <a:xfrm flipH="1">
            <a:off x="8365383" y="6326831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1893758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1893758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387246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B96FDC7-7B8E-935A-977B-C11AA7853161}"/>
              </a:ext>
            </a:extLst>
          </p:cNvPr>
          <p:cNvSpPr/>
          <p:nvPr/>
        </p:nvSpPr>
        <p:spPr>
          <a:xfrm>
            <a:off x="8791730" y="5201355"/>
            <a:ext cx="3013023" cy="497834"/>
          </a:xfrm>
          <a:prstGeom prst="rect">
            <a:avLst/>
          </a:prstGeom>
          <a:solidFill>
            <a:srgbClr val="55A4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421749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C6BF5F3-F5A4-A39C-8732-A239127E2EB7}"/>
              </a:ext>
            </a:extLst>
          </p:cNvPr>
          <p:cNvSpPr txBox="1"/>
          <p:nvPr/>
        </p:nvSpPr>
        <p:spPr>
          <a:xfrm>
            <a:off x="8791731" y="5127106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UNAVOIDABLE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352743" y="3449214"/>
            <a:ext cx="30475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It’s</a:t>
            </a:r>
            <a:r>
              <a:rPr lang="it-IT" sz="2800" dirty="0"/>
              <a:t> a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</a:t>
            </a:r>
            <a:r>
              <a:rPr lang="it-IT" sz="2800" dirty="0"/>
              <a:t> of human agents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C41E13-94E3-3DF0-47C9-88B1D2D299E9}"/>
              </a:ext>
            </a:extLst>
          </p:cNvPr>
          <p:cNvSpPr txBox="1"/>
          <p:nvPr/>
        </p:nvSpPr>
        <p:spPr>
          <a:xfrm>
            <a:off x="8661765" y="3541855"/>
            <a:ext cx="3047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It’s</a:t>
            </a:r>
            <a:r>
              <a:rPr lang="it-IT" sz="2800" dirty="0"/>
              <a:t> a cognitive and metacognitive </a:t>
            </a:r>
            <a:r>
              <a:rPr lang="it-IT" sz="2800" b="1" dirty="0" err="1">
                <a:solidFill>
                  <a:srgbClr val="55A4B2"/>
                </a:solidFill>
              </a:rPr>
              <a:t>limit</a:t>
            </a:r>
            <a:r>
              <a:rPr lang="it-IT" sz="2800" dirty="0"/>
              <a:t> of human agents</a:t>
            </a:r>
          </a:p>
        </p:txBody>
      </p:sp>
    </p:spTree>
    <p:extLst>
      <p:ext uri="{BB962C8B-B14F-4D97-AF65-F5344CB8AC3E}">
        <p14:creationId xmlns:p14="http://schemas.microsoft.com/office/powerpoint/2010/main" val="3036075897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A130E28A-5A29-F343-83A9-D4518987F8B7}"/>
              </a:ext>
            </a:extLst>
          </p:cNvPr>
          <p:cNvSpPr txBox="1"/>
          <p:nvPr/>
        </p:nvSpPr>
        <p:spPr>
          <a:xfrm>
            <a:off x="4496503" y="57947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cxnSp>
        <p:nvCxnSpPr>
          <p:cNvPr id="36" name="Connettore diritto 4">
            <a:extLst>
              <a:ext uri="{FF2B5EF4-FFF2-40B4-BE49-F238E27FC236}">
                <a16:creationId xmlns:a16="http://schemas.microsoft.com/office/drawing/2014/main" id="{DB1AB53A-9017-18A9-72AB-2E0EC072BE0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205491" y="1656692"/>
            <a:ext cx="0" cy="1342783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C2ACFF50-EC1F-4242-9C86-364756AE3EA3}"/>
              </a:ext>
            </a:extLst>
          </p:cNvPr>
          <p:cNvSpPr txBox="1"/>
          <p:nvPr/>
        </p:nvSpPr>
        <p:spPr>
          <a:xfrm>
            <a:off x="842796" y="825010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bias</a:t>
            </a:r>
          </a:p>
        </p:txBody>
      </p:sp>
      <p:cxnSp>
        <p:nvCxnSpPr>
          <p:cNvPr id="35" name="Connettore diritto 4">
            <a:extLst>
              <a:ext uri="{FF2B5EF4-FFF2-40B4-BE49-F238E27FC236}">
                <a16:creationId xmlns:a16="http://schemas.microsoft.com/office/drawing/2014/main" id="{C425FF6F-C52C-5760-17AC-C942F59F4D27}"/>
              </a:ext>
            </a:extLst>
          </p:cNvPr>
          <p:cNvCxnSpPr>
            <a:cxnSpLocks/>
          </p:cNvCxnSpPr>
          <p:nvPr/>
        </p:nvCxnSpPr>
        <p:spPr>
          <a:xfrm>
            <a:off x="3689487" y="2375632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84">
            <a:extLst>
              <a:ext uri="{FF2B5EF4-FFF2-40B4-BE49-F238E27FC236}">
                <a16:creationId xmlns:a16="http://schemas.microsoft.com/office/drawing/2014/main" id="{8E18ED83-7FC0-1F30-319C-83F3C0CC218E}"/>
              </a:ext>
            </a:extLst>
          </p:cNvPr>
          <p:cNvSpPr/>
          <p:nvPr/>
        </p:nvSpPr>
        <p:spPr>
          <a:xfrm flipH="1">
            <a:off x="2261824" y="1142466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D260C17-FB9B-BFE8-893D-7AA2C6B71EF7}"/>
              </a:ext>
            </a:extLst>
          </p:cNvPr>
          <p:cNvSpPr txBox="1"/>
          <p:nvPr/>
        </p:nvSpPr>
        <p:spPr>
          <a:xfrm>
            <a:off x="1980499" y="179085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5C3F366E-E97B-2D35-AF19-082F667F753C}"/>
              </a:ext>
            </a:extLst>
          </p:cNvPr>
          <p:cNvSpPr txBox="1"/>
          <p:nvPr/>
        </p:nvSpPr>
        <p:spPr>
          <a:xfrm>
            <a:off x="3388305" y="2919004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40" name="CasellaDiTesto 12">
            <a:extLst>
              <a:ext uri="{FF2B5EF4-FFF2-40B4-BE49-F238E27FC236}">
                <a16:creationId xmlns:a16="http://schemas.microsoft.com/office/drawing/2014/main" id="{79A09BDF-553C-2266-3F1E-704E2D24D3D1}"/>
              </a:ext>
            </a:extLst>
          </p:cNvPr>
          <p:cNvSpPr txBox="1"/>
          <p:nvPr/>
        </p:nvSpPr>
        <p:spPr>
          <a:xfrm>
            <a:off x="1980499" y="445042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1" name="CasellaDiTesto 12">
            <a:extLst>
              <a:ext uri="{FF2B5EF4-FFF2-40B4-BE49-F238E27FC236}">
                <a16:creationId xmlns:a16="http://schemas.microsoft.com/office/drawing/2014/main" id="{8F6F0EB3-13BF-847D-83B0-896D2AE85204}"/>
              </a:ext>
            </a:extLst>
          </p:cNvPr>
          <p:cNvSpPr txBox="1"/>
          <p:nvPr/>
        </p:nvSpPr>
        <p:spPr>
          <a:xfrm>
            <a:off x="1980499" y="589617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42" name="Connettore diritto 4">
            <a:extLst>
              <a:ext uri="{FF2B5EF4-FFF2-40B4-BE49-F238E27FC236}">
                <a16:creationId xmlns:a16="http://schemas.microsoft.com/office/drawing/2014/main" id="{DEA1D52F-C981-1DDE-1ECE-6F12E231B9F8}"/>
              </a:ext>
            </a:extLst>
          </p:cNvPr>
          <p:cNvCxnSpPr>
            <a:cxnSpLocks/>
          </p:cNvCxnSpPr>
          <p:nvPr/>
        </p:nvCxnSpPr>
        <p:spPr>
          <a:xfrm flipH="1">
            <a:off x="3689487" y="3942806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84">
            <a:extLst>
              <a:ext uri="{FF2B5EF4-FFF2-40B4-BE49-F238E27FC236}">
                <a16:creationId xmlns:a16="http://schemas.microsoft.com/office/drawing/2014/main" id="{EB1EC1BA-49DD-7208-AC39-C75975558EE1}"/>
              </a:ext>
            </a:extLst>
          </p:cNvPr>
          <p:cNvSpPr/>
          <p:nvPr/>
        </p:nvSpPr>
        <p:spPr>
          <a:xfrm flipH="1">
            <a:off x="1969962" y="401398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4" name="Arc 84">
            <a:extLst>
              <a:ext uri="{FF2B5EF4-FFF2-40B4-BE49-F238E27FC236}">
                <a16:creationId xmlns:a16="http://schemas.microsoft.com/office/drawing/2014/main" id="{E09741A8-1087-849D-F586-603FE022175F}"/>
              </a:ext>
            </a:extLst>
          </p:cNvPr>
          <p:cNvSpPr/>
          <p:nvPr/>
        </p:nvSpPr>
        <p:spPr>
          <a:xfrm flipH="1" flipV="1">
            <a:off x="1965939" y="444034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5" name="Arc 84">
            <a:extLst>
              <a:ext uri="{FF2B5EF4-FFF2-40B4-BE49-F238E27FC236}">
                <a16:creationId xmlns:a16="http://schemas.microsoft.com/office/drawing/2014/main" id="{3EF3A22D-42F8-65C8-60A7-B682BCCFACE9}"/>
              </a:ext>
            </a:extLst>
          </p:cNvPr>
          <p:cNvSpPr/>
          <p:nvPr/>
        </p:nvSpPr>
        <p:spPr>
          <a:xfrm rot="18218590" flipH="1" flipV="1">
            <a:off x="3058322" y="498984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6" name="CasellaDiTesto 12">
            <a:extLst>
              <a:ext uri="{FF2B5EF4-FFF2-40B4-BE49-F238E27FC236}">
                <a16:creationId xmlns:a16="http://schemas.microsoft.com/office/drawing/2014/main" id="{EBD71F24-F11B-732B-3DD6-2A2347B16C1E}"/>
              </a:ext>
            </a:extLst>
          </p:cNvPr>
          <p:cNvSpPr txBox="1"/>
          <p:nvPr/>
        </p:nvSpPr>
        <p:spPr>
          <a:xfrm>
            <a:off x="4479783" y="443704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47" name="Connettore diritto 4">
            <a:extLst>
              <a:ext uri="{FF2B5EF4-FFF2-40B4-BE49-F238E27FC236}">
                <a16:creationId xmlns:a16="http://schemas.microsoft.com/office/drawing/2014/main" id="{FCD6E0BA-60A8-3063-619C-47D421B30194}"/>
              </a:ext>
            </a:extLst>
          </p:cNvPr>
          <p:cNvCxnSpPr>
            <a:cxnSpLocks/>
          </p:cNvCxnSpPr>
          <p:nvPr/>
        </p:nvCxnSpPr>
        <p:spPr>
          <a:xfrm>
            <a:off x="6205491" y="3882741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84">
            <a:extLst>
              <a:ext uri="{FF2B5EF4-FFF2-40B4-BE49-F238E27FC236}">
                <a16:creationId xmlns:a16="http://schemas.microsoft.com/office/drawing/2014/main" id="{55562393-D075-00DB-66DF-92F4313C4018}"/>
              </a:ext>
            </a:extLst>
          </p:cNvPr>
          <p:cNvSpPr/>
          <p:nvPr/>
        </p:nvSpPr>
        <p:spPr>
          <a:xfrm rot="8753707">
            <a:off x="3464991" y="4886348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9" name="Arc 84">
            <a:extLst>
              <a:ext uri="{FF2B5EF4-FFF2-40B4-BE49-F238E27FC236}">
                <a16:creationId xmlns:a16="http://schemas.microsoft.com/office/drawing/2014/main" id="{CECBA4AD-28BA-FCE4-4B2E-391A839A4D87}"/>
              </a:ext>
            </a:extLst>
          </p:cNvPr>
          <p:cNvSpPr/>
          <p:nvPr/>
        </p:nvSpPr>
        <p:spPr>
          <a:xfrm rot="11515695" flipH="1">
            <a:off x="7041580" y="4566136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0" name="CasellaDiTesto 12">
            <a:extLst>
              <a:ext uri="{FF2B5EF4-FFF2-40B4-BE49-F238E27FC236}">
                <a16:creationId xmlns:a16="http://schemas.microsoft.com/office/drawing/2014/main" id="{01A18342-D9DB-5D7D-D71A-7D604E21A0DF}"/>
              </a:ext>
            </a:extLst>
          </p:cNvPr>
          <p:cNvSpPr txBox="1"/>
          <p:nvPr/>
        </p:nvSpPr>
        <p:spPr>
          <a:xfrm>
            <a:off x="8186754" y="54128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51" name="Arc 84">
            <a:extLst>
              <a:ext uri="{FF2B5EF4-FFF2-40B4-BE49-F238E27FC236}">
                <a16:creationId xmlns:a16="http://schemas.microsoft.com/office/drawing/2014/main" id="{5DE9B95D-D54E-7781-3460-E06D929E72BC}"/>
              </a:ext>
            </a:extLst>
          </p:cNvPr>
          <p:cNvSpPr/>
          <p:nvPr/>
        </p:nvSpPr>
        <p:spPr>
          <a:xfrm rot="13238963" flipH="1" flipV="1">
            <a:off x="6685730" y="4625106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2" name="CasellaDiTesto 12">
            <a:extLst>
              <a:ext uri="{FF2B5EF4-FFF2-40B4-BE49-F238E27FC236}">
                <a16:creationId xmlns:a16="http://schemas.microsoft.com/office/drawing/2014/main" id="{80714D41-F474-B24A-3C50-1FCD6D88B8B7}"/>
              </a:ext>
            </a:extLst>
          </p:cNvPr>
          <p:cNvSpPr txBox="1"/>
          <p:nvPr/>
        </p:nvSpPr>
        <p:spPr>
          <a:xfrm>
            <a:off x="8016288" y="4748685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53" name="CasellaDiTesto 12">
            <a:extLst>
              <a:ext uri="{FF2B5EF4-FFF2-40B4-BE49-F238E27FC236}">
                <a16:creationId xmlns:a16="http://schemas.microsoft.com/office/drawing/2014/main" id="{5CDC0A52-4D39-9274-D0C2-0FCC8067BA93}"/>
              </a:ext>
            </a:extLst>
          </p:cNvPr>
          <p:cNvSpPr txBox="1"/>
          <p:nvPr/>
        </p:nvSpPr>
        <p:spPr>
          <a:xfrm>
            <a:off x="7897830" y="310515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54" name="CasellaDiTesto 12">
            <a:extLst>
              <a:ext uri="{FF2B5EF4-FFF2-40B4-BE49-F238E27FC236}">
                <a16:creationId xmlns:a16="http://schemas.microsoft.com/office/drawing/2014/main" id="{401F5A76-E0D3-2ACE-62DF-41B15A2DE93D}"/>
              </a:ext>
            </a:extLst>
          </p:cNvPr>
          <p:cNvSpPr txBox="1"/>
          <p:nvPr/>
        </p:nvSpPr>
        <p:spPr>
          <a:xfrm>
            <a:off x="9961894" y="3712085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55" name="CasellaDiTesto 12">
            <a:extLst>
              <a:ext uri="{FF2B5EF4-FFF2-40B4-BE49-F238E27FC236}">
                <a16:creationId xmlns:a16="http://schemas.microsoft.com/office/drawing/2014/main" id="{D3939874-6810-FC07-28D3-EBD27012E347}"/>
              </a:ext>
            </a:extLst>
          </p:cNvPr>
          <p:cNvSpPr txBox="1"/>
          <p:nvPr/>
        </p:nvSpPr>
        <p:spPr>
          <a:xfrm>
            <a:off x="10539007" y="2679988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56" name="Connettore diritto 4">
            <a:extLst>
              <a:ext uri="{FF2B5EF4-FFF2-40B4-BE49-F238E27FC236}">
                <a16:creationId xmlns:a16="http://schemas.microsoft.com/office/drawing/2014/main" id="{C9A4C369-35D8-30F6-6C4B-EEA06F32E452}"/>
              </a:ext>
            </a:extLst>
          </p:cNvPr>
          <p:cNvCxnSpPr>
            <a:cxnSpLocks/>
          </p:cNvCxnSpPr>
          <p:nvPr/>
        </p:nvCxnSpPr>
        <p:spPr>
          <a:xfrm>
            <a:off x="8106322" y="3470935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rc 84">
            <a:extLst>
              <a:ext uri="{FF2B5EF4-FFF2-40B4-BE49-F238E27FC236}">
                <a16:creationId xmlns:a16="http://schemas.microsoft.com/office/drawing/2014/main" id="{8452C13F-37D1-7047-1909-C8BB30933651}"/>
              </a:ext>
            </a:extLst>
          </p:cNvPr>
          <p:cNvSpPr/>
          <p:nvPr/>
        </p:nvSpPr>
        <p:spPr>
          <a:xfrm flipV="1">
            <a:off x="9330326" y="328604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8" name="Arc 84">
            <a:extLst>
              <a:ext uri="{FF2B5EF4-FFF2-40B4-BE49-F238E27FC236}">
                <a16:creationId xmlns:a16="http://schemas.microsoft.com/office/drawing/2014/main" id="{9B5FC04F-E1EC-E942-14B0-181BBDB593A1}"/>
              </a:ext>
            </a:extLst>
          </p:cNvPr>
          <p:cNvSpPr/>
          <p:nvPr/>
        </p:nvSpPr>
        <p:spPr>
          <a:xfrm rot="5400000" flipH="1" flipV="1">
            <a:off x="9882428" y="2951298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9" name="Arc 84">
            <a:extLst>
              <a:ext uri="{FF2B5EF4-FFF2-40B4-BE49-F238E27FC236}">
                <a16:creationId xmlns:a16="http://schemas.microsoft.com/office/drawing/2014/main" id="{1C467B2D-B9A4-E729-DCC7-85B4DF3A9A9A}"/>
              </a:ext>
            </a:extLst>
          </p:cNvPr>
          <p:cNvSpPr/>
          <p:nvPr/>
        </p:nvSpPr>
        <p:spPr>
          <a:xfrm rot="16200000" flipH="1">
            <a:off x="5273169" y="5345457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0" name="CasellaDiTesto 12">
            <a:extLst>
              <a:ext uri="{FF2B5EF4-FFF2-40B4-BE49-F238E27FC236}">
                <a16:creationId xmlns:a16="http://schemas.microsoft.com/office/drawing/2014/main" id="{A3B0F893-3F72-EE8B-2F58-46186975B1FC}"/>
              </a:ext>
            </a:extLst>
          </p:cNvPr>
          <p:cNvSpPr txBox="1"/>
          <p:nvPr/>
        </p:nvSpPr>
        <p:spPr>
          <a:xfrm>
            <a:off x="4807958" y="6077067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61" name="CasellaDiTesto 12">
            <a:extLst>
              <a:ext uri="{FF2B5EF4-FFF2-40B4-BE49-F238E27FC236}">
                <a16:creationId xmlns:a16="http://schemas.microsoft.com/office/drawing/2014/main" id="{DAE760B8-CC89-58A4-A908-F0267240F3D7}"/>
              </a:ext>
            </a:extLst>
          </p:cNvPr>
          <p:cNvSpPr txBox="1"/>
          <p:nvPr/>
        </p:nvSpPr>
        <p:spPr>
          <a:xfrm>
            <a:off x="351674" y="361150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62" name="CasellaDiTesto 12">
            <a:extLst>
              <a:ext uri="{FF2B5EF4-FFF2-40B4-BE49-F238E27FC236}">
                <a16:creationId xmlns:a16="http://schemas.microsoft.com/office/drawing/2014/main" id="{EDC7756A-EB8B-4BC9-85F0-9217A4CC2755}"/>
              </a:ext>
            </a:extLst>
          </p:cNvPr>
          <p:cNvSpPr txBox="1"/>
          <p:nvPr/>
        </p:nvSpPr>
        <p:spPr>
          <a:xfrm>
            <a:off x="823429" y="5298321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2" name="Arc 84">
            <a:extLst>
              <a:ext uri="{FF2B5EF4-FFF2-40B4-BE49-F238E27FC236}">
                <a16:creationId xmlns:a16="http://schemas.microsoft.com/office/drawing/2014/main" id="{15F436FF-BAA0-B8E1-553E-0BB6E94F7F68}"/>
              </a:ext>
            </a:extLst>
          </p:cNvPr>
          <p:cNvSpPr/>
          <p:nvPr/>
        </p:nvSpPr>
        <p:spPr>
          <a:xfrm rot="1970503" flipH="1" flipV="1">
            <a:off x="1798277" y="-768250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EE644252-F11C-BE14-5E08-33EFF0FF37E7}"/>
              </a:ext>
            </a:extLst>
          </p:cNvPr>
          <p:cNvSpPr txBox="1"/>
          <p:nvPr/>
        </p:nvSpPr>
        <p:spPr>
          <a:xfrm>
            <a:off x="1871209" y="-1114146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active</a:t>
            </a: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056B9223-79C5-A6BB-5F5C-3F4692AC331A}"/>
              </a:ext>
            </a:extLst>
          </p:cNvPr>
          <p:cNvSpPr txBox="1"/>
          <p:nvPr/>
        </p:nvSpPr>
        <p:spPr>
          <a:xfrm>
            <a:off x="77336" y="-3338370"/>
            <a:ext cx="4433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Kourany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J</a:t>
            </a:r>
            <a:r>
              <a:rPr lang="it-IT" dirty="0">
                <a:solidFill>
                  <a:schemeClr val="bg1"/>
                </a:solidFill>
              </a:rPr>
              <a:t>., &amp; Carrier, M. (</a:t>
            </a:r>
            <a:r>
              <a:rPr lang="it-IT" dirty="0" err="1">
                <a:solidFill>
                  <a:schemeClr val="bg1"/>
                </a:solidFill>
              </a:rPr>
              <a:t>Eds</a:t>
            </a:r>
            <a:r>
              <a:rPr lang="it-IT" dirty="0">
                <a:solidFill>
                  <a:schemeClr val="bg1"/>
                </a:solidFill>
              </a:rPr>
              <a:t>.). (2020). </a:t>
            </a:r>
            <a:r>
              <a:rPr lang="it-IT" i="1" dirty="0">
                <a:solidFill>
                  <a:schemeClr val="bg1"/>
                </a:solidFill>
              </a:rPr>
              <a:t>Science and the production of </a:t>
            </a:r>
            <a:r>
              <a:rPr lang="it-IT" i="1" dirty="0" err="1">
                <a:solidFill>
                  <a:schemeClr val="bg1"/>
                </a:solidFill>
              </a:rPr>
              <a:t>ignorance</a:t>
            </a:r>
            <a:r>
              <a:rPr lang="it-IT" i="1" dirty="0">
                <a:solidFill>
                  <a:schemeClr val="bg1"/>
                </a:solidFill>
              </a:rPr>
              <a:t>: </a:t>
            </a:r>
            <a:r>
              <a:rPr lang="it-IT" i="1" dirty="0" err="1">
                <a:solidFill>
                  <a:schemeClr val="bg1"/>
                </a:solidFill>
              </a:rPr>
              <a:t>When</a:t>
            </a:r>
            <a:r>
              <a:rPr lang="it-IT" i="1" dirty="0">
                <a:solidFill>
                  <a:schemeClr val="bg1"/>
                </a:solidFill>
              </a:rPr>
              <a:t> the </a:t>
            </a:r>
            <a:r>
              <a:rPr lang="it-IT" i="1" dirty="0" err="1">
                <a:solidFill>
                  <a:schemeClr val="bg1"/>
                </a:solidFill>
              </a:rPr>
              <a:t>quest</a:t>
            </a:r>
            <a:r>
              <a:rPr lang="it-IT" i="1" dirty="0">
                <a:solidFill>
                  <a:schemeClr val="bg1"/>
                </a:solidFill>
              </a:rPr>
              <a:t> for knowledge </a:t>
            </a:r>
            <a:r>
              <a:rPr lang="it-IT" i="1" dirty="0" err="1">
                <a:solidFill>
                  <a:schemeClr val="bg1"/>
                </a:solidFill>
              </a:rPr>
              <a:t>is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thwarted</a:t>
            </a:r>
            <a:r>
              <a:rPr lang="it-IT" dirty="0">
                <a:solidFill>
                  <a:schemeClr val="bg1"/>
                </a:solidFill>
              </a:rPr>
              <a:t>. The MIT Press.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9EF98D5-05D6-1E3B-F6BD-1AEBBC983395}"/>
              </a:ext>
            </a:extLst>
          </p:cNvPr>
          <p:cNvCxnSpPr>
            <a:cxnSpLocks/>
          </p:cNvCxnSpPr>
          <p:nvPr/>
        </p:nvCxnSpPr>
        <p:spPr>
          <a:xfrm flipH="1" flipV="1">
            <a:off x="6046820" y="-432987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71A2E8C-D555-B4D5-98C4-E8587F4524A1}"/>
              </a:ext>
            </a:extLst>
          </p:cNvPr>
          <p:cNvCxnSpPr>
            <a:cxnSpLocks/>
          </p:cNvCxnSpPr>
          <p:nvPr/>
        </p:nvCxnSpPr>
        <p:spPr>
          <a:xfrm>
            <a:off x="6205491" y="2679988"/>
            <a:ext cx="355" cy="290571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73F33167-999E-BE7D-DB63-D4ADEC613465}"/>
              </a:ext>
            </a:extLst>
          </p:cNvPr>
          <p:cNvSpPr txBox="1"/>
          <p:nvPr/>
        </p:nvSpPr>
        <p:spPr>
          <a:xfrm>
            <a:off x="541236" y="2573388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impasse</a:t>
            </a:r>
          </a:p>
        </p:txBody>
      </p:sp>
      <p:sp>
        <p:nvSpPr>
          <p:cNvPr id="9" name="Arc 84">
            <a:extLst>
              <a:ext uri="{FF2B5EF4-FFF2-40B4-BE49-F238E27FC236}">
                <a16:creationId xmlns:a16="http://schemas.microsoft.com/office/drawing/2014/main" id="{8F115C31-B286-146C-0076-61F29CA9C65C}"/>
              </a:ext>
            </a:extLst>
          </p:cNvPr>
          <p:cNvSpPr/>
          <p:nvPr/>
        </p:nvSpPr>
        <p:spPr>
          <a:xfrm flipH="1" flipV="1">
            <a:off x="2251287" y="1791037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128821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9B901BA-7F3A-C91A-4DEC-E7E11E325A39}"/>
              </a:ext>
            </a:extLst>
          </p:cNvPr>
          <p:cNvSpPr/>
          <p:nvPr/>
        </p:nvSpPr>
        <p:spPr>
          <a:xfrm>
            <a:off x="-4287192" y="2665091"/>
            <a:ext cx="3013023" cy="4978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5558878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F8AB519D-757A-5779-CC68-6FCD0EFF0560}"/>
              </a:ext>
            </a:extLst>
          </p:cNvPr>
          <p:cNvCxnSpPr>
            <a:cxnSpLocks/>
          </p:cNvCxnSpPr>
          <p:nvPr/>
        </p:nvCxnSpPr>
        <p:spPr>
          <a:xfrm>
            <a:off x="19700376" y="-12601"/>
            <a:ext cx="0" cy="1075386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77A52804-103F-7234-E564-B416934DAF38}"/>
              </a:ext>
            </a:extLst>
          </p:cNvPr>
          <p:cNvCxnSpPr>
            <a:cxnSpLocks/>
          </p:cNvCxnSpPr>
          <p:nvPr/>
        </p:nvCxnSpPr>
        <p:spPr>
          <a:xfrm flipH="1">
            <a:off x="17434043" y="1062785"/>
            <a:ext cx="2266333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B8B6D6AB-15A7-ED41-44F0-41345E61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" b="16733"/>
          <a:stretch/>
        </p:blipFill>
        <p:spPr>
          <a:xfrm>
            <a:off x="12311060" y="1662948"/>
            <a:ext cx="4538765" cy="5142808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CB3BE5B9-85AE-670E-E38B-F094FC965ACD}"/>
              </a:ext>
            </a:extLst>
          </p:cNvPr>
          <p:cNvSpPr txBox="1"/>
          <p:nvPr/>
        </p:nvSpPr>
        <p:spPr>
          <a:xfrm>
            <a:off x="-5611102" y="2587748"/>
            <a:ext cx="57072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PARADOX</a:t>
            </a:r>
          </a:p>
          <a:p>
            <a:pPr algn="ctr"/>
            <a:endParaRPr lang="it-IT" sz="5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principal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problem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how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possible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for me </a:t>
            </a:r>
          </a:p>
          <a:p>
            <a:pPr algn="ctr"/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one </a:t>
            </a:r>
            <a:r>
              <a:rPr lang="it-IT" sz="2800" b="1" dirty="0" err="1">
                <a:solidFill>
                  <a:srgbClr val="9BCE31"/>
                </a:solidFill>
                <a:latin typeface="Calibri" panose="020F0502020204030204" pitchFamily="34" charset="0"/>
              </a:rPr>
              <a:t>thing</a:t>
            </a:r>
            <a:r>
              <a:rPr lang="it-IT" sz="2800" b="1" dirty="0">
                <a:solidFill>
                  <a:srgbClr val="9BCE3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yet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intentionally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cause </a:t>
            </a:r>
            <a:r>
              <a:rPr lang="it-IT" sz="2800" b="1" dirty="0" err="1">
                <a:solidFill>
                  <a:srgbClr val="55A4B2"/>
                </a:solidFill>
                <a:latin typeface="Calibri" panose="020F0502020204030204" pitchFamily="34" charset="0"/>
              </a:rPr>
              <a:t>myself</a:t>
            </a:r>
            <a:r>
              <a:rPr lang="it-IT" sz="2800" b="1" dirty="0">
                <a:solidFill>
                  <a:srgbClr val="55A4B2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concurrently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believe</a:t>
            </a:r>
            <a:r>
              <a:rPr lang="it-IT" sz="2800" b="1" dirty="0">
                <a:solidFill>
                  <a:srgbClr val="8A71C2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8A71C2"/>
                </a:solidFill>
                <a:latin typeface="Calibri" panose="020F0502020204030204" pitchFamily="34" charset="0"/>
              </a:rPr>
              <a:t>contrary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it-IT" sz="5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1018)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7E14CDC-3D2F-31E9-D2B5-10ED67B8B757}"/>
              </a:ext>
            </a:extLst>
          </p:cNvPr>
          <p:cNvSpPr txBox="1"/>
          <p:nvPr/>
        </p:nvSpPr>
        <p:spPr>
          <a:xfrm>
            <a:off x="12266006" y="2726248"/>
            <a:ext cx="570720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wishful thinking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typically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involve 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holding a </a:t>
            </a:r>
            <a:r>
              <a:rPr lang="it-IT" sz="28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r>
              <a:rPr lang="it-IT" sz="28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motivated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by </a:t>
            </a:r>
            <a:r>
              <a:rPr lang="it-IT" sz="2800" b="1" dirty="0" err="1">
                <a:solidFill>
                  <a:srgbClr val="EC6333"/>
                </a:solidFill>
                <a:latin typeface="Calibri" panose="020F0502020204030204" pitchFamily="34" charset="0"/>
              </a:rPr>
              <a:t>reasons</a:t>
            </a:r>
            <a:r>
              <a:rPr lang="it-IT" sz="2800" b="1" dirty="0">
                <a:solidFill>
                  <a:srgbClr val="EC6333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other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than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appropriate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epistemic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warrant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like a desire,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or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other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conative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impetus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be so.</a:t>
            </a:r>
          </a:p>
          <a:p>
            <a:pPr algn="ctr"/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Baghramian</a:t>
            </a:r>
            <a:r>
              <a:rPr lang="it-IT" sz="2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e Nicholson, 2013, p. 1019) </a:t>
            </a: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0F83DD3C-14CE-8C73-1EF9-205483FF4D05}"/>
              </a:ext>
            </a:extLst>
          </p:cNvPr>
          <p:cNvCxnSpPr>
            <a:cxnSpLocks/>
          </p:cNvCxnSpPr>
          <p:nvPr/>
        </p:nvCxnSpPr>
        <p:spPr>
          <a:xfrm>
            <a:off x="18782685" y="5742458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29CF7545-5BBB-8CCF-9F5B-5173AD3591B8}"/>
              </a:ext>
            </a:extLst>
          </p:cNvPr>
          <p:cNvCxnSpPr>
            <a:cxnSpLocks/>
          </p:cNvCxnSpPr>
          <p:nvPr/>
        </p:nvCxnSpPr>
        <p:spPr>
          <a:xfrm flipH="1">
            <a:off x="16849825" y="6326831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10378200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10378200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4B96FDC7-7B8E-935A-977B-C11AA7853161}"/>
              </a:ext>
            </a:extLst>
          </p:cNvPr>
          <p:cNvSpPr/>
          <p:nvPr/>
        </p:nvSpPr>
        <p:spPr>
          <a:xfrm>
            <a:off x="17276172" y="5201355"/>
            <a:ext cx="3013023" cy="497834"/>
          </a:xfrm>
          <a:prstGeom prst="rect">
            <a:avLst/>
          </a:prstGeom>
          <a:solidFill>
            <a:srgbClr val="55A4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C6BF5F3-F5A4-A39C-8732-A239127E2EB7}"/>
              </a:ext>
            </a:extLst>
          </p:cNvPr>
          <p:cNvSpPr txBox="1"/>
          <p:nvPr/>
        </p:nvSpPr>
        <p:spPr>
          <a:xfrm>
            <a:off x="17276173" y="5127106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UNAVOIDABLE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C41E13-94E3-3DF0-47C9-88B1D2D299E9}"/>
              </a:ext>
            </a:extLst>
          </p:cNvPr>
          <p:cNvSpPr txBox="1"/>
          <p:nvPr/>
        </p:nvSpPr>
        <p:spPr>
          <a:xfrm>
            <a:off x="17207167" y="278426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55A4B2"/>
                </a:solidFill>
              </a:rPr>
              <a:t>limits</a:t>
            </a:r>
            <a:r>
              <a:rPr lang="it-IT" sz="2800" dirty="0"/>
              <a:t> of human agents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5524862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6826903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5013794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6452543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342207" y="462620"/>
            <a:ext cx="3110660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53" name="Rounded Rectangle 3">
            <a:extLst>
              <a:ext uri="{FF2B5EF4-FFF2-40B4-BE49-F238E27FC236}">
                <a16:creationId xmlns:a16="http://schemas.microsoft.com/office/drawing/2014/main" id="{F53D477E-EE73-9CC7-7A04-CA5CB45EA9BE}"/>
              </a:ext>
            </a:extLst>
          </p:cNvPr>
          <p:cNvSpPr/>
          <p:nvPr/>
        </p:nvSpPr>
        <p:spPr>
          <a:xfrm>
            <a:off x="-3232539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Do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74" name="Group 53">
            <a:extLst>
              <a:ext uri="{FF2B5EF4-FFF2-40B4-BE49-F238E27FC236}">
                <a16:creationId xmlns:a16="http://schemas.microsoft.com/office/drawing/2014/main" id="{7B3B7A08-160F-8EE6-A9EF-C70C91CC7790}"/>
              </a:ext>
            </a:extLst>
          </p:cNvPr>
          <p:cNvGrpSpPr/>
          <p:nvPr/>
        </p:nvGrpSpPr>
        <p:grpSpPr>
          <a:xfrm>
            <a:off x="169760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75" name="TextBox 33">
              <a:extLst>
                <a:ext uri="{FF2B5EF4-FFF2-40B4-BE49-F238E27FC236}">
                  <a16:creationId xmlns:a16="http://schemas.microsoft.com/office/drawing/2014/main" id="{D329F340-C900-ABAD-A4AC-11B16F10E537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14">
              <a:extLst>
                <a:ext uri="{FF2B5EF4-FFF2-40B4-BE49-F238E27FC236}">
                  <a16:creationId xmlns:a16="http://schemas.microsoft.com/office/drawing/2014/main" id="{67AE1F6C-2C73-C9F4-C61A-3A838583F472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A8A5634F-E1C4-858D-A9C2-0B8A3E6F0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79" name="Group 57">
            <a:extLst>
              <a:ext uri="{FF2B5EF4-FFF2-40B4-BE49-F238E27FC236}">
                <a16:creationId xmlns:a16="http://schemas.microsoft.com/office/drawing/2014/main" id="{2DB91A6D-C017-2E17-06D0-450F6B3CF2B8}"/>
              </a:ext>
            </a:extLst>
          </p:cNvPr>
          <p:cNvGrpSpPr/>
          <p:nvPr/>
        </p:nvGrpSpPr>
        <p:grpSpPr>
          <a:xfrm>
            <a:off x="686516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80" name="TextBox 37">
              <a:extLst>
                <a:ext uri="{FF2B5EF4-FFF2-40B4-BE49-F238E27FC236}">
                  <a16:creationId xmlns:a16="http://schemas.microsoft.com/office/drawing/2014/main" id="{BBC3B72B-F733-4271-8ED7-0D4EB3A6C381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81" name="Rectangle 52">
              <a:extLst>
                <a:ext uri="{FF2B5EF4-FFF2-40B4-BE49-F238E27FC236}">
                  <a16:creationId xmlns:a16="http://schemas.microsoft.com/office/drawing/2014/main" id="{41608C16-9733-2495-DDB8-D05A82C94F16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82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CB55258A-30C7-1756-A377-CAA266ED8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83" name="Group 56">
            <a:extLst>
              <a:ext uri="{FF2B5EF4-FFF2-40B4-BE49-F238E27FC236}">
                <a16:creationId xmlns:a16="http://schemas.microsoft.com/office/drawing/2014/main" id="{478C29B5-E47F-373A-A46D-543BAE6873EB}"/>
              </a:ext>
            </a:extLst>
          </p:cNvPr>
          <p:cNvGrpSpPr/>
          <p:nvPr/>
        </p:nvGrpSpPr>
        <p:grpSpPr>
          <a:xfrm>
            <a:off x="146398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84" name="TextBox 36">
              <a:extLst>
                <a:ext uri="{FF2B5EF4-FFF2-40B4-BE49-F238E27FC236}">
                  <a16:creationId xmlns:a16="http://schemas.microsoft.com/office/drawing/2014/main" id="{E1505239-E3EF-1DFF-BF93-42DECC926FF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standards in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case</a:t>
              </a:r>
            </a:p>
          </p:txBody>
        </p:sp>
        <p:sp>
          <p:nvSpPr>
            <p:cNvPr id="85" name="Rectangle 51">
              <a:extLst>
                <a:ext uri="{FF2B5EF4-FFF2-40B4-BE49-F238E27FC236}">
                  <a16:creationId xmlns:a16="http://schemas.microsoft.com/office/drawing/2014/main" id="{DEAA8ADF-D1C6-9666-CB33-544DBDBEE0B8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86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67C99AFF-6279-ED72-CDFB-99862F4D5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87" name="Group 55">
            <a:extLst>
              <a:ext uri="{FF2B5EF4-FFF2-40B4-BE49-F238E27FC236}">
                <a16:creationId xmlns:a16="http://schemas.microsoft.com/office/drawing/2014/main" id="{694FF6F0-CFA8-2CC5-BEDF-14E4EADC9194}"/>
              </a:ext>
            </a:extLst>
          </p:cNvPr>
          <p:cNvGrpSpPr/>
          <p:nvPr/>
        </p:nvGrpSpPr>
        <p:grpSpPr>
          <a:xfrm>
            <a:off x="146398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88" name="TextBox 35">
              <a:extLst>
                <a:ext uri="{FF2B5EF4-FFF2-40B4-BE49-F238E27FC236}">
                  <a16:creationId xmlns:a16="http://schemas.microsoft.com/office/drawing/2014/main" id="{D2D907D1-2BF2-F14C-AEF6-ECC9AB4CB40E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89" name="Rectangle 42">
              <a:extLst>
                <a:ext uri="{FF2B5EF4-FFF2-40B4-BE49-F238E27FC236}">
                  <a16:creationId xmlns:a16="http://schemas.microsoft.com/office/drawing/2014/main" id="{D61258F5-712A-91D5-8D6F-E1FF4EA228D8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90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631DF1DE-EEAE-3C7B-2788-4A3F22E6B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91" name="Group 54">
            <a:extLst>
              <a:ext uri="{FF2B5EF4-FFF2-40B4-BE49-F238E27FC236}">
                <a16:creationId xmlns:a16="http://schemas.microsoft.com/office/drawing/2014/main" id="{6A5CDF09-F570-0217-CEB2-17C8D5A2770E}"/>
              </a:ext>
            </a:extLst>
          </p:cNvPr>
          <p:cNvGrpSpPr/>
          <p:nvPr/>
        </p:nvGrpSpPr>
        <p:grpSpPr>
          <a:xfrm>
            <a:off x="146398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92" name="TextBox 34">
              <a:extLst>
                <a:ext uri="{FF2B5EF4-FFF2-40B4-BE49-F238E27FC236}">
                  <a16:creationId xmlns:a16="http://schemas.microsoft.com/office/drawing/2014/main" id="{B8F827E6-3F0C-A092-3321-9855FB5917C0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93" name="Rectangle 41">
              <a:extLst>
                <a:ext uri="{FF2B5EF4-FFF2-40B4-BE49-F238E27FC236}">
                  <a16:creationId xmlns:a16="http://schemas.microsoft.com/office/drawing/2014/main" id="{F64966E1-CB5F-41DD-B1CD-6FF41A53DCE5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94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9D4369F6-F530-EBEF-C597-3830354DB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82ABD1A-2BC0-2BD4-211C-7A30E732D3D0}"/>
              </a:ext>
            </a:extLst>
          </p:cNvPr>
          <p:cNvSpPr txBox="1"/>
          <p:nvPr/>
        </p:nvSpPr>
        <p:spPr>
          <a:xfrm>
            <a:off x="8849886" y="2862496"/>
            <a:ext cx="30475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It’s</a:t>
            </a:r>
            <a:r>
              <a:rPr lang="it-IT" sz="2800" dirty="0"/>
              <a:t> a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</a:t>
            </a:r>
            <a:r>
              <a:rPr lang="it-IT" sz="2800" dirty="0"/>
              <a:t> of human agents</a:t>
            </a:r>
          </a:p>
        </p:txBody>
      </p:sp>
    </p:spTree>
    <p:extLst>
      <p:ext uri="{BB962C8B-B14F-4D97-AF65-F5344CB8AC3E}">
        <p14:creationId xmlns:p14="http://schemas.microsoft.com/office/powerpoint/2010/main" val="1040284749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1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12479226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17298548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17298548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15792036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15826539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15757533" y="344921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limitations</a:t>
            </a:r>
            <a:r>
              <a:rPr lang="it-IT" sz="2800" dirty="0"/>
              <a:t> of human agents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12624915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13926956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12113847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13552596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7442260" y="462620"/>
            <a:ext cx="3110660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0CCBE09-4027-3162-B90A-CDF735DE2F56}"/>
              </a:ext>
            </a:extLst>
          </p:cNvPr>
          <p:cNvSpPr/>
          <p:nvPr/>
        </p:nvSpPr>
        <p:spPr>
          <a:xfrm>
            <a:off x="4345492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Do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E3357A4-6A34-16CD-E102-52EB4E1EF52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5813632" y="187509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79F733D-2A58-9B8C-E8EB-E4A0968314A7}"/>
              </a:ext>
            </a:extLst>
          </p:cNvPr>
          <p:cNvCxnSpPr>
            <a:cxnSpLocks/>
          </p:cNvCxnSpPr>
          <p:nvPr/>
        </p:nvCxnSpPr>
        <p:spPr>
          <a:xfrm flipV="1">
            <a:off x="5813632" y="416732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3">
            <a:extLst>
              <a:ext uri="{FF2B5EF4-FFF2-40B4-BE49-F238E27FC236}">
                <a16:creationId xmlns:a16="http://schemas.microsoft.com/office/drawing/2014/main" id="{F59B1040-420F-1695-96AE-4BFBDB138A36}"/>
              </a:ext>
            </a:extLst>
          </p:cNvPr>
          <p:cNvGrpSpPr/>
          <p:nvPr/>
        </p:nvGrpSpPr>
        <p:grpSpPr>
          <a:xfrm>
            <a:off x="7444617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A905421B-2B16-DB29-A279-8F5BC5E69000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1CA2F447-F949-57FF-7AC5-C8F2089FF61A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2B39D73C-E3CF-29E5-F680-0C2FE3E0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6C7F7642-A4EA-A996-6222-B92CD91F300E}"/>
              </a:ext>
            </a:extLst>
          </p:cNvPr>
          <p:cNvGrpSpPr/>
          <p:nvPr/>
        </p:nvGrpSpPr>
        <p:grpSpPr>
          <a:xfrm>
            <a:off x="7961373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63" name="TextBox 37">
              <a:extLst>
                <a:ext uri="{FF2B5EF4-FFF2-40B4-BE49-F238E27FC236}">
                  <a16:creationId xmlns:a16="http://schemas.microsoft.com/office/drawing/2014/main" id="{29C4ACCA-EBA3-AA6D-BA36-0C9427E3300B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6BAA098E-E440-F49D-37AE-9BED2C9FDEBE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E4838B89-1349-3C52-64A6-2895036E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66" name="Group 56">
            <a:extLst>
              <a:ext uri="{FF2B5EF4-FFF2-40B4-BE49-F238E27FC236}">
                <a16:creationId xmlns:a16="http://schemas.microsoft.com/office/drawing/2014/main" id="{25D39672-C6C2-80F8-1804-49B899C06279}"/>
              </a:ext>
            </a:extLst>
          </p:cNvPr>
          <p:cNvGrpSpPr/>
          <p:nvPr/>
        </p:nvGrpSpPr>
        <p:grpSpPr>
          <a:xfrm>
            <a:off x="7421255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EEA3E1E5-C757-65F1-CA43-D0174053AA2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standards in </a:t>
              </a:r>
              <a:r>
                <a:rPr lang="it-IT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dirty="0">
                  <a:latin typeface="Calibri" panose="020F0502020204030204" pitchFamily="34" charset="0"/>
                  <a:ea typeface="CooperHewitt-Light" pitchFamily="2" charset="77"/>
                </a:rPr>
                <a:t> case</a:t>
              </a: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EFC847D0-5D9A-31A5-AF20-59328545C9FA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9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9F9321FE-6188-A110-998C-CCDB607D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70" name="Group 55">
            <a:extLst>
              <a:ext uri="{FF2B5EF4-FFF2-40B4-BE49-F238E27FC236}">
                <a16:creationId xmlns:a16="http://schemas.microsoft.com/office/drawing/2014/main" id="{4D0424A7-828D-23A2-8AD8-B49B3D290784}"/>
              </a:ext>
            </a:extLst>
          </p:cNvPr>
          <p:cNvGrpSpPr/>
          <p:nvPr/>
        </p:nvGrpSpPr>
        <p:grpSpPr>
          <a:xfrm>
            <a:off x="7421255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71" name="TextBox 35">
              <a:extLst>
                <a:ext uri="{FF2B5EF4-FFF2-40B4-BE49-F238E27FC236}">
                  <a16:creationId xmlns:a16="http://schemas.microsoft.com/office/drawing/2014/main" id="{5799EAF8-3A39-9A17-82D5-F1E3A0C2FF70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DF5809F9-7831-DC9A-60BB-0722CDF8234A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3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FE4C434-FB30-C7FF-9AD4-A80F4A771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74" name="Group 54">
            <a:extLst>
              <a:ext uri="{FF2B5EF4-FFF2-40B4-BE49-F238E27FC236}">
                <a16:creationId xmlns:a16="http://schemas.microsoft.com/office/drawing/2014/main" id="{C28E7374-9421-0314-FC7E-6918E7284129}"/>
              </a:ext>
            </a:extLst>
          </p:cNvPr>
          <p:cNvGrpSpPr/>
          <p:nvPr/>
        </p:nvGrpSpPr>
        <p:grpSpPr>
          <a:xfrm>
            <a:off x="7421255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DE3C8E5E-6496-9214-BF57-66222BF4333B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id="{A47482C0-0E96-0884-6814-7C88D0759E1A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88A6E3D3-F9F7-04A7-44B0-EDAB1F90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A0E9F8EB-21AA-6466-F08B-430EA6C2CE79}"/>
              </a:ext>
            </a:extLst>
          </p:cNvPr>
          <p:cNvSpPr/>
          <p:nvPr/>
        </p:nvSpPr>
        <p:spPr>
          <a:xfrm>
            <a:off x="4813750" y="976704"/>
            <a:ext cx="1999762" cy="81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941651"/>
                </a:solidFill>
                <a:latin typeface="Calibri" panose="020F0502020204030204" pitchFamily="34" charset="0"/>
              </a:rPr>
              <a:t>Dual-</a:t>
            </a:r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ounded Rectangle 3">
            <a:extLst>
              <a:ext uri="{FF2B5EF4-FFF2-40B4-BE49-F238E27FC236}">
                <a16:creationId xmlns:a16="http://schemas.microsoft.com/office/drawing/2014/main" id="{0AF6F61A-D05F-38AA-8130-D968679E81EC}"/>
              </a:ext>
            </a:extLst>
          </p:cNvPr>
          <p:cNvSpPr/>
          <p:nvPr/>
        </p:nvSpPr>
        <p:spPr>
          <a:xfrm>
            <a:off x="4813750" y="4980318"/>
            <a:ext cx="1999762" cy="8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Intention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0689F62D-A1C1-5CFF-D524-C69ABA700C8E}"/>
              </a:ext>
            </a:extLst>
          </p:cNvPr>
          <p:cNvCxnSpPr>
            <a:cxnSpLocks/>
          </p:cNvCxnSpPr>
          <p:nvPr/>
        </p:nvCxnSpPr>
        <p:spPr>
          <a:xfrm flipH="1">
            <a:off x="3751729" y="1439646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8CCF199F-F292-584D-37A4-D30D6331B15C}"/>
              </a:ext>
            </a:extLst>
          </p:cNvPr>
          <p:cNvCxnSpPr>
            <a:cxnSpLocks/>
          </p:cNvCxnSpPr>
          <p:nvPr/>
        </p:nvCxnSpPr>
        <p:spPr>
          <a:xfrm flipH="1">
            <a:off x="3836883" y="5400689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683B502A-C80F-1A90-0ECE-11226CDCC38D}"/>
              </a:ext>
            </a:extLst>
          </p:cNvPr>
          <p:cNvGrpSpPr/>
          <p:nvPr/>
        </p:nvGrpSpPr>
        <p:grpSpPr>
          <a:xfrm>
            <a:off x="326937" y="361543"/>
            <a:ext cx="3216775" cy="2948636"/>
            <a:chOff x="326937" y="361543"/>
            <a:chExt cx="3216775" cy="2948636"/>
          </a:xfrm>
        </p:grpSpPr>
        <p:sp>
          <p:nvSpPr>
            <p:cNvPr id="84" name="TextBox 50">
              <a:extLst>
                <a:ext uri="{FF2B5EF4-FFF2-40B4-BE49-F238E27FC236}">
                  <a16:creationId xmlns:a16="http://schemas.microsoft.com/office/drawing/2014/main" id="{0302C0BA-4FAF-37AE-B111-680DB18C684E}"/>
                </a:ext>
              </a:extLst>
            </p:cNvPr>
            <p:cNvSpPr txBox="1"/>
            <p:nvPr/>
          </p:nvSpPr>
          <p:spPr>
            <a:xfrm>
              <a:off x="326937" y="2109850"/>
              <a:ext cx="3216775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How can a self-</a:t>
              </a:r>
              <a:r>
                <a:rPr lang="it-IT" sz="2400" dirty="0" err="1">
                  <a:solidFill>
                    <a:schemeClr val="tx2">
                      <a:lumMod val="50000"/>
                    </a:schemeClr>
                  </a:solidFill>
                </a:rPr>
                <a:t>deceiver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simultaneously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and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disbelieve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? </a:t>
              </a:r>
            </a:p>
          </p:txBody>
        </p:sp>
        <p:pic>
          <p:nvPicPr>
            <p:cNvPr id="86" name="Immagine 85" descr="Immagine che contiene Ruota di bicicletta, Veicolo terrestre, veicolo, ruota&#10;&#10;Descrizione generata automaticamente">
              <a:extLst>
                <a:ext uri="{FF2B5EF4-FFF2-40B4-BE49-F238E27FC236}">
                  <a16:creationId xmlns:a16="http://schemas.microsoft.com/office/drawing/2014/main" id="{8EA029B7-66FC-094E-B19D-A8FE054D6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196" t="13161" r="16005" b="12328"/>
            <a:stretch/>
          </p:blipFill>
          <p:spPr>
            <a:xfrm>
              <a:off x="814672" y="361543"/>
              <a:ext cx="2241305" cy="1704945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7D3D1B53-CDB5-0681-D7AB-E60D7F016E0D}"/>
              </a:ext>
            </a:extLst>
          </p:cNvPr>
          <p:cNvGrpSpPr/>
          <p:nvPr/>
        </p:nvGrpSpPr>
        <p:grpSpPr>
          <a:xfrm>
            <a:off x="-54148" y="3503356"/>
            <a:ext cx="3966882" cy="3274605"/>
            <a:chOff x="-54148" y="3503356"/>
            <a:chExt cx="3966882" cy="3274605"/>
          </a:xfrm>
        </p:grpSpPr>
        <p:sp>
          <p:nvSpPr>
            <p:cNvPr id="87" name="TextBox 50">
              <a:extLst>
                <a:ext uri="{FF2B5EF4-FFF2-40B4-BE49-F238E27FC236}">
                  <a16:creationId xmlns:a16="http://schemas.microsoft.com/office/drawing/2014/main" id="{7BDA1303-766E-4FB4-0A1F-578A498B9BAA}"/>
                </a:ext>
              </a:extLst>
            </p:cNvPr>
            <p:cNvSpPr txBox="1"/>
            <p:nvPr/>
          </p:nvSpPr>
          <p:spPr>
            <a:xfrm>
              <a:off x="-54148" y="5208301"/>
              <a:ext cx="3966882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How can people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intentionally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cause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dirty="0" err="1">
                  <a:solidFill>
                    <a:schemeClr val="tx2">
                      <a:lumMod val="50000"/>
                    </a:schemeClr>
                  </a:solidFill>
                </a:rPr>
                <a:t>themselves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to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while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believing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that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is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false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? </a:t>
              </a:r>
            </a:p>
          </p:txBody>
        </p:sp>
        <p:pic>
          <p:nvPicPr>
            <p:cNvPr id="89" name="Immagine 88" descr="Immagine che contiene disegno, cartone animato, illustrazione, clipart&#10;&#10;Descrizione generata automaticamente">
              <a:extLst>
                <a:ext uri="{FF2B5EF4-FFF2-40B4-BE49-F238E27FC236}">
                  <a16:creationId xmlns:a16="http://schemas.microsoft.com/office/drawing/2014/main" id="{4FEB84CE-9492-A903-73EA-531656763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3446" t="5983" r="13446" b="10512"/>
            <a:stretch/>
          </p:blipFill>
          <p:spPr>
            <a:xfrm>
              <a:off x="814671" y="3503356"/>
              <a:ext cx="2241306" cy="1704945"/>
            </a:xfrm>
            <a:prstGeom prst="rect">
              <a:avLst/>
            </a:prstGeom>
          </p:spPr>
        </p:pic>
      </p:grpSp>
      <p:sp>
        <p:nvSpPr>
          <p:cNvPr id="4" name="Parentesi graffa aperta 3">
            <a:extLst>
              <a:ext uri="{FF2B5EF4-FFF2-40B4-BE49-F238E27FC236}">
                <a16:creationId xmlns:a16="http://schemas.microsoft.com/office/drawing/2014/main" id="{FFB8601A-CD91-949C-710C-13269C4EE827}"/>
              </a:ext>
            </a:extLst>
          </p:cNvPr>
          <p:cNvSpPr/>
          <p:nvPr/>
        </p:nvSpPr>
        <p:spPr>
          <a:xfrm>
            <a:off x="-934608" y="361544"/>
            <a:ext cx="869223" cy="6091516"/>
          </a:xfrm>
          <a:prstGeom prst="leftBrace">
            <a:avLst>
              <a:gd name="adj1" fmla="val 5391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50">
            <a:extLst>
              <a:ext uri="{FF2B5EF4-FFF2-40B4-BE49-F238E27FC236}">
                <a16:creationId xmlns:a16="http://schemas.microsoft.com/office/drawing/2014/main" id="{5371BE24-617D-F764-9733-EDE55A22D9AA}"/>
              </a:ext>
            </a:extLst>
          </p:cNvPr>
          <p:cNvSpPr txBox="1"/>
          <p:nvPr/>
        </p:nvSpPr>
        <p:spPr>
          <a:xfrm>
            <a:off x="-4306622" y="273195"/>
            <a:ext cx="2978572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Different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from: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2A56344-76D7-947A-CA76-176F98D82759}"/>
              </a:ext>
            </a:extLst>
          </p:cNvPr>
          <p:cNvGrpSpPr/>
          <p:nvPr/>
        </p:nvGrpSpPr>
        <p:grpSpPr>
          <a:xfrm>
            <a:off x="-4031887" y="1571663"/>
            <a:ext cx="2429102" cy="1993817"/>
            <a:chOff x="678886" y="1571663"/>
            <a:chExt cx="2429102" cy="1993817"/>
          </a:xfrm>
        </p:grpSpPr>
        <p:pic>
          <p:nvPicPr>
            <p:cNvPr id="7" name="Immagine 6" descr="Immagine che contiene illustrazione, disegno, schizzo, clipart&#10;&#10;Descrizione generata automaticamente">
              <a:extLst>
                <a:ext uri="{FF2B5EF4-FFF2-40B4-BE49-F238E27FC236}">
                  <a16:creationId xmlns:a16="http://schemas.microsoft.com/office/drawing/2014/main" id="{ABB361DB-91E0-5E11-1FB8-F6C7AB388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4174" t="6617" r="14344" b="5375"/>
            <a:stretch/>
          </p:blipFill>
          <p:spPr>
            <a:xfrm>
              <a:off x="678886" y="1571663"/>
              <a:ext cx="2429102" cy="1993817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641F635-E534-00F1-FB08-7C12A0675B7A}"/>
                </a:ext>
              </a:extLst>
            </p:cNvPr>
            <p:cNvSpPr/>
            <p:nvPr/>
          </p:nvSpPr>
          <p:spPr>
            <a:xfrm>
              <a:off x="1007490" y="2803633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Wishful thinking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3868D74-71B6-3281-87BD-171211319E52}"/>
              </a:ext>
            </a:extLst>
          </p:cNvPr>
          <p:cNvGrpSpPr/>
          <p:nvPr/>
        </p:nvGrpSpPr>
        <p:grpSpPr>
          <a:xfrm>
            <a:off x="-4042884" y="4217616"/>
            <a:ext cx="2451096" cy="2177149"/>
            <a:chOff x="667889" y="4217616"/>
            <a:chExt cx="2451096" cy="2177149"/>
          </a:xfrm>
        </p:grpSpPr>
        <p:pic>
          <p:nvPicPr>
            <p:cNvPr id="17" name="Immagine 16" descr="Immagine che contiene clipart, disegno, Arte bambini, illustrazione&#10;&#10;Descrizione generata automaticamente">
              <a:extLst>
                <a:ext uri="{FF2B5EF4-FFF2-40B4-BE49-F238E27FC236}">
                  <a16:creationId xmlns:a16="http://schemas.microsoft.com/office/drawing/2014/main" id="{261FF460-0D30-AA00-2AC8-1D4747DEE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1176"/>
            <a:stretch/>
          </p:blipFill>
          <p:spPr>
            <a:xfrm>
              <a:off x="667889" y="4217616"/>
              <a:ext cx="2451096" cy="2177149"/>
            </a:xfrm>
            <a:prstGeom prst="ellipse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99F4EC14-8289-E6F7-60E9-139649833170}"/>
                </a:ext>
              </a:extLst>
            </p:cNvPr>
            <p:cNvSpPr/>
            <p:nvPr/>
          </p:nvSpPr>
          <p:spPr>
            <a:xfrm>
              <a:off x="1344536" y="5496558"/>
              <a:ext cx="1097801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Akrasia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526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17165526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21984848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21984848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20478336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20512839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20443833" y="344921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limitations</a:t>
            </a:r>
            <a:r>
              <a:rPr lang="it-IT" sz="2800" dirty="0"/>
              <a:t> of human agents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17311215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18613256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16800147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18238896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12128560" y="462620"/>
            <a:ext cx="3110660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0CCBE09-4027-3162-B90A-CDF735DE2F56}"/>
              </a:ext>
            </a:extLst>
          </p:cNvPr>
          <p:cNvSpPr/>
          <p:nvPr/>
        </p:nvSpPr>
        <p:spPr>
          <a:xfrm>
            <a:off x="9031792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Do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E3357A4-6A34-16CD-E102-52EB4E1EF52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0499932" y="187509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79F733D-2A58-9B8C-E8EB-E4A0968314A7}"/>
              </a:ext>
            </a:extLst>
          </p:cNvPr>
          <p:cNvCxnSpPr>
            <a:cxnSpLocks/>
          </p:cNvCxnSpPr>
          <p:nvPr/>
        </p:nvCxnSpPr>
        <p:spPr>
          <a:xfrm flipV="1">
            <a:off x="10499932" y="416732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3">
            <a:extLst>
              <a:ext uri="{FF2B5EF4-FFF2-40B4-BE49-F238E27FC236}">
                <a16:creationId xmlns:a16="http://schemas.microsoft.com/office/drawing/2014/main" id="{F59B1040-420F-1695-96AE-4BFBDB138A36}"/>
              </a:ext>
            </a:extLst>
          </p:cNvPr>
          <p:cNvGrpSpPr/>
          <p:nvPr/>
        </p:nvGrpSpPr>
        <p:grpSpPr>
          <a:xfrm>
            <a:off x="12130917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A905421B-2B16-DB29-A279-8F5BC5E69000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1CA2F447-F949-57FF-7AC5-C8F2089FF61A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2B39D73C-E3CF-29E5-F680-0C2FE3E0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6C7F7642-A4EA-A996-6222-B92CD91F300E}"/>
              </a:ext>
            </a:extLst>
          </p:cNvPr>
          <p:cNvGrpSpPr/>
          <p:nvPr/>
        </p:nvGrpSpPr>
        <p:grpSpPr>
          <a:xfrm>
            <a:off x="12647673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63" name="TextBox 37">
              <a:extLst>
                <a:ext uri="{FF2B5EF4-FFF2-40B4-BE49-F238E27FC236}">
                  <a16:creationId xmlns:a16="http://schemas.microsoft.com/office/drawing/2014/main" id="{29C4ACCA-EBA3-AA6D-BA36-0C9427E3300B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6BAA098E-E440-F49D-37AE-9BED2C9FDEBE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E4838B89-1349-3C52-64A6-2895036E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66" name="Group 56">
            <a:extLst>
              <a:ext uri="{FF2B5EF4-FFF2-40B4-BE49-F238E27FC236}">
                <a16:creationId xmlns:a16="http://schemas.microsoft.com/office/drawing/2014/main" id="{25D39672-C6C2-80F8-1804-49B899C06279}"/>
              </a:ext>
            </a:extLst>
          </p:cNvPr>
          <p:cNvGrpSpPr/>
          <p:nvPr/>
        </p:nvGrpSpPr>
        <p:grpSpPr>
          <a:xfrm>
            <a:off x="12107555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EEA3E1E5-C757-65F1-CA43-D0174053AA2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sz="2000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standards</a:t>
              </a: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EFC847D0-5D9A-31A5-AF20-59328545C9FA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9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9F9321FE-6188-A110-998C-CCDB607D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70" name="Group 55">
            <a:extLst>
              <a:ext uri="{FF2B5EF4-FFF2-40B4-BE49-F238E27FC236}">
                <a16:creationId xmlns:a16="http://schemas.microsoft.com/office/drawing/2014/main" id="{4D0424A7-828D-23A2-8AD8-B49B3D290784}"/>
              </a:ext>
            </a:extLst>
          </p:cNvPr>
          <p:cNvGrpSpPr/>
          <p:nvPr/>
        </p:nvGrpSpPr>
        <p:grpSpPr>
          <a:xfrm>
            <a:off x="12107555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71" name="TextBox 35">
              <a:extLst>
                <a:ext uri="{FF2B5EF4-FFF2-40B4-BE49-F238E27FC236}">
                  <a16:creationId xmlns:a16="http://schemas.microsoft.com/office/drawing/2014/main" id="{5799EAF8-3A39-9A17-82D5-F1E3A0C2FF70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DF5809F9-7831-DC9A-60BB-0722CDF8234A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3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FE4C434-FB30-C7FF-9AD4-A80F4A771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74" name="Group 54">
            <a:extLst>
              <a:ext uri="{FF2B5EF4-FFF2-40B4-BE49-F238E27FC236}">
                <a16:creationId xmlns:a16="http://schemas.microsoft.com/office/drawing/2014/main" id="{C28E7374-9421-0314-FC7E-6918E7284129}"/>
              </a:ext>
            </a:extLst>
          </p:cNvPr>
          <p:cNvGrpSpPr/>
          <p:nvPr/>
        </p:nvGrpSpPr>
        <p:grpSpPr>
          <a:xfrm>
            <a:off x="12107555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DE3C8E5E-6496-9214-BF57-66222BF4333B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id="{A47482C0-0E96-0884-6814-7C88D0759E1A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88A6E3D3-F9F7-04A7-44B0-EDAB1F90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A0E9F8EB-21AA-6466-F08B-430EA6C2CE79}"/>
              </a:ext>
            </a:extLst>
          </p:cNvPr>
          <p:cNvSpPr/>
          <p:nvPr/>
        </p:nvSpPr>
        <p:spPr>
          <a:xfrm>
            <a:off x="9500050" y="976704"/>
            <a:ext cx="1999762" cy="81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941651"/>
                </a:solidFill>
                <a:latin typeface="Calibri" panose="020F0502020204030204" pitchFamily="34" charset="0"/>
              </a:rPr>
              <a:t>Dual-</a:t>
            </a:r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ounded Rectangle 3">
            <a:extLst>
              <a:ext uri="{FF2B5EF4-FFF2-40B4-BE49-F238E27FC236}">
                <a16:creationId xmlns:a16="http://schemas.microsoft.com/office/drawing/2014/main" id="{0AF6F61A-D05F-38AA-8130-D968679E81EC}"/>
              </a:ext>
            </a:extLst>
          </p:cNvPr>
          <p:cNvSpPr/>
          <p:nvPr/>
        </p:nvSpPr>
        <p:spPr>
          <a:xfrm>
            <a:off x="9500050" y="4980318"/>
            <a:ext cx="1999762" cy="8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Intention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0689F62D-A1C1-5CFF-D524-C69ABA700C8E}"/>
              </a:ext>
            </a:extLst>
          </p:cNvPr>
          <p:cNvCxnSpPr>
            <a:cxnSpLocks/>
          </p:cNvCxnSpPr>
          <p:nvPr/>
        </p:nvCxnSpPr>
        <p:spPr>
          <a:xfrm flipH="1">
            <a:off x="8438029" y="1439646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8CCF199F-F292-584D-37A4-D30D6331B15C}"/>
              </a:ext>
            </a:extLst>
          </p:cNvPr>
          <p:cNvCxnSpPr>
            <a:cxnSpLocks/>
          </p:cNvCxnSpPr>
          <p:nvPr/>
        </p:nvCxnSpPr>
        <p:spPr>
          <a:xfrm flipH="1">
            <a:off x="8523183" y="5400689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F21C45EE-18AE-CAFA-8E83-5F56C361CDBB}"/>
              </a:ext>
            </a:extLst>
          </p:cNvPr>
          <p:cNvGrpSpPr/>
          <p:nvPr/>
        </p:nvGrpSpPr>
        <p:grpSpPr>
          <a:xfrm>
            <a:off x="5013237" y="361543"/>
            <a:ext cx="3216775" cy="2948636"/>
            <a:chOff x="5013237" y="361543"/>
            <a:chExt cx="3216775" cy="2948636"/>
          </a:xfrm>
        </p:grpSpPr>
        <p:sp>
          <p:nvSpPr>
            <p:cNvPr id="84" name="TextBox 50">
              <a:extLst>
                <a:ext uri="{FF2B5EF4-FFF2-40B4-BE49-F238E27FC236}">
                  <a16:creationId xmlns:a16="http://schemas.microsoft.com/office/drawing/2014/main" id="{0302C0BA-4FAF-37AE-B111-680DB18C684E}"/>
                </a:ext>
              </a:extLst>
            </p:cNvPr>
            <p:cNvSpPr txBox="1"/>
            <p:nvPr/>
          </p:nvSpPr>
          <p:spPr>
            <a:xfrm>
              <a:off x="5013237" y="2109850"/>
              <a:ext cx="3216775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How can a self-</a:t>
              </a:r>
              <a:r>
                <a:rPr lang="it-IT" sz="2400" dirty="0" err="1">
                  <a:solidFill>
                    <a:schemeClr val="tx2">
                      <a:lumMod val="50000"/>
                    </a:schemeClr>
                  </a:solidFill>
                </a:rPr>
                <a:t>deceiver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simultaneously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and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disbelieve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? </a:t>
              </a:r>
            </a:p>
          </p:txBody>
        </p:sp>
        <p:pic>
          <p:nvPicPr>
            <p:cNvPr id="86" name="Immagine 85" descr="Immagine che contiene Ruota di bicicletta, Veicolo terrestre, veicolo, ruota&#10;&#10;Descrizione generata automaticamente">
              <a:extLst>
                <a:ext uri="{FF2B5EF4-FFF2-40B4-BE49-F238E27FC236}">
                  <a16:creationId xmlns:a16="http://schemas.microsoft.com/office/drawing/2014/main" id="{8EA029B7-66FC-094E-B19D-A8FE054D6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196" t="13161" r="16005" b="12328"/>
            <a:stretch/>
          </p:blipFill>
          <p:spPr>
            <a:xfrm>
              <a:off x="5500972" y="361543"/>
              <a:ext cx="2241305" cy="1704945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7FE8C561-6FC5-092C-D08C-C0E779D21E29}"/>
              </a:ext>
            </a:extLst>
          </p:cNvPr>
          <p:cNvGrpSpPr/>
          <p:nvPr/>
        </p:nvGrpSpPr>
        <p:grpSpPr>
          <a:xfrm>
            <a:off x="4632152" y="3503356"/>
            <a:ext cx="3966882" cy="3274605"/>
            <a:chOff x="4632152" y="3503356"/>
            <a:chExt cx="3966882" cy="3274605"/>
          </a:xfrm>
        </p:grpSpPr>
        <p:sp>
          <p:nvSpPr>
            <p:cNvPr id="87" name="TextBox 50">
              <a:extLst>
                <a:ext uri="{FF2B5EF4-FFF2-40B4-BE49-F238E27FC236}">
                  <a16:creationId xmlns:a16="http://schemas.microsoft.com/office/drawing/2014/main" id="{7BDA1303-766E-4FB4-0A1F-578A498B9BAA}"/>
                </a:ext>
              </a:extLst>
            </p:cNvPr>
            <p:cNvSpPr txBox="1"/>
            <p:nvPr/>
          </p:nvSpPr>
          <p:spPr>
            <a:xfrm>
              <a:off x="4632152" y="5208301"/>
              <a:ext cx="3966882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How can people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intentionally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cause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dirty="0" err="1">
                  <a:solidFill>
                    <a:schemeClr val="tx2">
                      <a:lumMod val="50000"/>
                    </a:schemeClr>
                  </a:solidFill>
                </a:rPr>
                <a:t>themselves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to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while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believing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that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is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false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? </a:t>
              </a:r>
            </a:p>
          </p:txBody>
        </p:sp>
        <p:pic>
          <p:nvPicPr>
            <p:cNvPr id="89" name="Immagine 88" descr="Immagine che contiene disegno, cartone animato, illustrazione, clipart&#10;&#10;Descrizione generata automaticamente">
              <a:extLst>
                <a:ext uri="{FF2B5EF4-FFF2-40B4-BE49-F238E27FC236}">
                  <a16:creationId xmlns:a16="http://schemas.microsoft.com/office/drawing/2014/main" id="{4FEB84CE-9492-A903-73EA-531656763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3446" t="5983" r="13446" b="10512"/>
            <a:stretch/>
          </p:blipFill>
          <p:spPr>
            <a:xfrm>
              <a:off x="5500971" y="3503356"/>
              <a:ext cx="2241306" cy="1704945"/>
            </a:xfrm>
            <a:prstGeom prst="rect">
              <a:avLst/>
            </a:prstGeom>
          </p:spPr>
        </p:pic>
      </p:grp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16F8714C-C28E-7AE3-FBE4-486CEB6A7E2F}"/>
              </a:ext>
            </a:extLst>
          </p:cNvPr>
          <p:cNvSpPr/>
          <p:nvPr/>
        </p:nvSpPr>
        <p:spPr>
          <a:xfrm>
            <a:off x="3971924" y="361544"/>
            <a:ext cx="869223" cy="6091516"/>
          </a:xfrm>
          <a:prstGeom prst="leftBrace">
            <a:avLst>
              <a:gd name="adj1" fmla="val 5391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50">
            <a:extLst>
              <a:ext uri="{FF2B5EF4-FFF2-40B4-BE49-F238E27FC236}">
                <a16:creationId xmlns:a16="http://schemas.microsoft.com/office/drawing/2014/main" id="{1040A2A4-382C-3886-69E6-0B4B2A5432D9}"/>
              </a:ext>
            </a:extLst>
          </p:cNvPr>
          <p:cNvSpPr txBox="1"/>
          <p:nvPr/>
        </p:nvSpPr>
        <p:spPr>
          <a:xfrm>
            <a:off x="599910" y="273195"/>
            <a:ext cx="2978572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Different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from: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C1DAEFA-0BE2-2E99-5184-034E0A8EBF59}"/>
              </a:ext>
            </a:extLst>
          </p:cNvPr>
          <p:cNvGrpSpPr/>
          <p:nvPr/>
        </p:nvGrpSpPr>
        <p:grpSpPr>
          <a:xfrm>
            <a:off x="874645" y="1571663"/>
            <a:ext cx="2429102" cy="1993817"/>
            <a:chOff x="678886" y="1571663"/>
            <a:chExt cx="2429102" cy="1993817"/>
          </a:xfrm>
        </p:grpSpPr>
        <p:pic>
          <p:nvPicPr>
            <p:cNvPr id="4" name="Immagine 3" descr="Immagine che contiene illustrazione, disegno, schizzo, clipart&#10;&#10;Descrizione generata automaticamente">
              <a:extLst>
                <a:ext uri="{FF2B5EF4-FFF2-40B4-BE49-F238E27FC236}">
                  <a16:creationId xmlns:a16="http://schemas.microsoft.com/office/drawing/2014/main" id="{9700FC55-2663-1323-BF2A-0137B35E3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4174" t="6617" r="14344" b="5375"/>
            <a:stretch/>
          </p:blipFill>
          <p:spPr>
            <a:xfrm>
              <a:off x="678886" y="1571663"/>
              <a:ext cx="2429102" cy="1993817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867A3FD-DCD2-4CBE-9338-97615CF8E92F}"/>
                </a:ext>
              </a:extLst>
            </p:cNvPr>
            <p:cNvSpPr/>
            <p:nvPr/>
          </p:nvSpPr>
          <p:spPr>
            <a:xfrm>
              <a:off x="1007490" y="2803633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Wishful thinking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A96E6D3-4CC3-1B0A-7627-E7F11545F6D2}"/>
              </a:ext>
            </a:extLst>
          </p:cNvPr>
          <p:cNvGrpSpPr/>
          <p:nvPr/>
        </p:nvGrpSpPr>
        <p:grpSpPr>
          <a:xfrm>
            <a:off x="863648" y="4217616"/>
            <a:ext cx="2451096" cy="2177149"/>
            <a:chOff x="667889" y="4217616"/>
            <a:chExt cx="2451096" cy="2177149"/>
          </a:xfrm>
        </p:grpSpPr>
        <p:pic>
          <p:nvPicPr>
            <p:cNvPr id="7" name="Immagine 6" descr="Immagine che contiene clipart, disegno, Arte bambini, illustrazione&#10;&#10;Descrizione generata automaticamente">
              <a:extLst>
                <a:ext uri="{FF2B5EF4-FFF2-40B4-BE49-F238E27FC236}">
                  <a16:creationId xmlns:a16="http://schemas.microsoft.com/office/drawing/2014/main" id="{B3FD84EC-464D-CF43-479D-E7E5C9CDC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1176"/>
            <a:stretch/>
          </p:blipFill>
          <p:spPr>
            <a:xfrm>
              <a:off x="667889" y="4217616"/>
              <a:ext cx="2451096" cy="2177149"/>
            </a:xfrm>
            <a:prstGeom prst="ellipse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5D6CB3B-2775-1222-E668-E0A958D3AE14}"/>
                </a:ext>
              </a:extLst>
            </p:cNvPr>
            <p:cNvSpPr/>
            <p:nvPr/>
          </p:nvSpPr>
          <p:spPr>
            <a:xfrm>
              <a:off x="1344536" y="5496558"/>
              <a:ext cx="1097801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Akrasia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32" name="TextBox 50">
            <a:extLst>
              <a:ext uri="{FF2B5EF4-FFF2-40B4-BE49-F238E27FC236}">
                <a16:creationId xmlns:a16="http://schemas.microsoft.com/office/drawing/2014/main" id="{D003BED6-BB8A-B3F8-E423-147970A41F0C}"/>
              </a:ext>
            </a:extLst>
          </p:cNvPr>
          <p:cNvSpPr txBox="1"/>
          <p:nvPr/>
        </p:nvSpPr>
        <p:spPr>
          <a:xfrm>
            <a:off x="1070326" y="-886456"/>
            <a:ext cx="2037737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Solutions:</a:t>
            </a:r>
          </a:p>
        </p:txBody>
      </p:sp>
    </p:spTree>
    <p:extLst>
      <p:ext uri="{BB962C8B-B14F-4D97-AF65-F5344CB8AC3E}">
        <p14:creationId xmlns:p14="http://schemas.microsoft.com/office/powerpoint/2010/main" val="3323994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17165526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21984848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21984848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20478336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20512839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20443833" y="344921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limitations</a:t>
            </a:r>
            <a:r>
              <a:rPr lang="it-IT" sz="2800" dirty="0"/>
              <a:t> of human agents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17311215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18613256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16800147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18238896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12128560" y="462620"/>
            <a:ext cx="3110660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0CCBE09-4027-3162-B90A-CDF735DE2F56}"/>
              </a:ext>
            </a:extLst>
          </p:cNvPr>
          <p:cNvSpPr/>
          <p:nvPr/>
        </p:nvSpPr>
        <p:spPr>
          <a:xfrm>
            <a:off x="9031792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Do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E3357A4-6A34-16CD-E102-52EB4E1EF52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0499932" y="187509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79F733D-2A58-9B8C-E8EB-E4A0968314A7}"/>
              </a:ext>
            </a:extLst>
          </p:cNvPr>
          <p:cNvCxnSpPr>
            <a:cxnSpLocks/>
          </p:cNvCxnSpPr>
          <p:nvPr/>
        </p:nvCxnSpPr>
        <p:spPr>
          <a:xfrm flipV="1">
            <a:off x="10499932" y="416732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3">
            <a:extLst>
              <a:ext uri="{FF2B5EF4-FFF2-40B4-BE49-F238E27FC236}">
                <a16:creationId xmlns:a16="http://schemas.microsoft.com/office/drawing/2014/main" id="{F59B1040-420F-1695-96AE-4BFBDB138A36}"/>
              </a:ext>
            </a:extLst>
          </p:cNvPr>
          <p:cNvGrpSpPr/>
          <p:nvPr/>
        </p:nvGrpSpPr>
        <p:grpSpPr>
          <a:xfrm>
            <a:off x="12130917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A905421B-2B16-DB29-A279-8F5BC5E69000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1CA2F447-F949-57FF-7AC5-C8F2089FF61A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2B39D73C-E3CF-29E5-F680-0C2FE3E0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6C7F7642-A4EA-A996-6222-B92CD91F300E}"/>
              </a:ext>
            </a:extLst>
          </p:cNvPr>
          <p:cNvGrpSpPr/>
          <p:nvPr/>
        </p:nvGrpSpPr>
        <p:grpSpPr>
          <a:xfrm>
            <a:off x="12647673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63" name="TextBox 37">
              <a:extLst>
                <a:ext uri="{FF2B5EF4-FFF2-40B4-BE49-F238E27FC236}">
                  <a16:creationId xmlns:a16="http://schemas.microsoft.com/office/drawing/2014/main" id="{29C4ACCA-EBA3-AA6D-BA36-0C9427E3300B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6BAA098E-E440-F49D-37AE-9BED2C9FDEBE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E4838B89-1349-3C52-64A6-2895036E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66" name="Group 56">
            <a:extLst>
              <a:ext uri="{FF2B5EF4-FFF2-40B4-BE49-F238E27FC236}">
                <a16:creationId xmlns:a16="http://schemas.microsoft.com/office/drawing/2014/main" id="{25D39672-C6C2-80F8-1804-49B899C06279}"/>
              </a:ext>
            </a:extLst>
          </p:cNvPr>
          <p:cNvGrpSpPr/>
          <p:nvPr/>
        </p:nvGrpSpPr>
        <p:grpSpPr>
          <a:xfrm>
            <a:off x="12107555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EEA3E1E5-C757-65F1-CA43-D0174053AA2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sz="2000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standards</a:t>
              </a: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EFC847D0-5D9A-31A5-AF20-59328545C9FA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9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9F9321FE-6188-A110-998C-CCDB607D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70" name="Group 55">
            <a:extLst>
              <a:ext uri="{FF2B5EF4-FFF2-40B4-BE49-F238E27FC236}">
                <a16:creationId xmlns:a16="http://schemas.microsoft.com/office/drawing/2014/main" id="{4D0424A7-828D-23A2-8AD8-B49B3D290784}"/>
              </a:ext>
            </a:extLst>
          </p:cNvPr>
          <p:cNvGrpSpPr/>
          <p:nvPr/>
        </p:nvGrpSpPr>
        <p:grpSpPr>
          <a:xfrm>
            <a:off x="12107555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71" name="TextBox 35">
              <a:extLst>
                <a:ext uri="{FF2B5EF4-FFF2-40B4-BE49-F238E27FC236}">
                  <a16:creationId xmlns:a16="http://schemas.microsoft.com/office/drawing/2014/main" id="{5799EAF8-3A39-9A17-82D5-F1E3A0C2FF70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DF5809F9-7831-DC9A-60BB-0722CDF8234A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3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FE4C434-FB30-C7FF-9AD4-A80F4A771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74" name="Group 54">
            <a:extLst>
              <a:ext uri="{FF2B5EF4-FFF2-40B4-BE49-F238E27FC236}">
                <a16:creationId xmlns:a16="http://schemas.microsoft.com/office/drawing/2014/main" id="{C28E7374-9421-0314-FC7E-6918E7284129}"/>
              </a:ext>
            </a:extLst>
          </p:cNvPr>
          <p:cNvGrpSpPr/>
          <p:nvPr/>
        </p:nvGrpSpPr>
        <p:grpSpPr>
          <a:xfrm>
            <a:off x="12107555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DE3C8E5E-6496-9214-BF57-66222BF4333B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id="{A47482C0-0E96-0884-6814-7C88D0759E1A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88A6E3D3-F9F7-04A7-44B0-EDAB1F90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A0E9F8EB-21AA-6466-F08B-430EA6C2CE79}"/>
              </a:ext>
            </a:extLst>
          </p:cNvPr>
          <p:cNvSpPr/>
          <p:nvPr/>
        </p:nvSpPr>
        <p:spPr>
          <a:xfrm>
            <a:off x="9500050" y="976704"/>
            <a:ext cx="1999762" cy="81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941651"/>
                </a:solidFill>
                <a:latin typeface="Calibri" panose="020F0502020204030204" pitchFamily="34" charset="0"/>
              </a:rPr>
              <a:t>Dual-</a:t>
            </a:r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ounded Rectangle 3">
            <a:extLst>
              <a:ext uri="{FF2B5EF4-FFF2-40B4-BE49-F238E27FC236}">
                <a16:creationId xmlns:a16="http://schemas.microsoft.com/office/drawing/2014/main" id="{0AF6F61A-D05F-38AA-8130-D968679E81EC}"/>
              </a:ext>
            </a:extLst>
          </p:cNvPr>
          <p:cNvSpPr/>
          <p:nvPr/>
        </p:nvSpPr>
        <p:spPr>
          <a:xfrm>
            <a:off x="9500050" y="4980318"/>
            <a:ext cx="1999762" cy="8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Intention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0689F62D-A1C1-5CFF-D524-C69ABA700C8E}"/>
              </a:ext>
            </a:extLst>
          </p:cNvPr>
          <p:cNvCxnSpPr>
            <a:cxnSpLocks/>
          </p:cNvCxnSpPr>
          <p:nvPr/>
        </p:nvCxnSpPr>
        <p:spPr>
          <a:xfrm flipH="1">
            <a:off x="8438029" y="1439646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8CCF199F-F292-584D-37A4-D30D6331B15C}"/>
              </a:ext>
            </a:extLst>
          </p:cNvPr>
          <p:cNvCxnSpPr>
            <a:cxnSpLocks/>
          </p:cNvCxnSpPr>
          <p:nvPr/>
        </p:nvCxnSpPr>
        <p:spPr>
          <a:xfrm flipH="1">
            <a:off x="8523183" y="5400689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2ECBD06D-A600-8655-B472-BEA66DABB9B5}"/>
              </a:ext>
            </a:extLst>
          </p:cNvPr>
          <p:cNvGrpSpPr/>
          <p:nvPr/>
        </p:nvGrpSpPr>
        <p:grpSpPr>
          <a:xfrm>
            <a:off x="5013237" y="361543"/>
            <a:ext cx="3216775" cy="2948636"/>
            <a:chOff x="5013237" y="361543"/>
            <a:chExt cx="3216775" cy="2948636"/>
          </a:xfrm>
        </p:grpSpPr>
        <p:sp>
          <p:nvSpPr>
            <p:cNvPr id="84" name="TextBox 50">
              <a:extLst>
                <a:ext uri="{FF2B5EF4-FFF2-40B4-BE49-F238E27FC236}">
                  <a16:creationId xmlns:a16="http://schemas.microsoft.com/office/drawing/2014/main" id="{0302C0BA-4FAF-37AE-B111-680DB18C684E}"/>
                </a:ext>
              </a:extLst>
            </p:cNvPr>
            <p:cNvSpPr txBox="1"/>
            <p:nvPr/>
          </p:nvSpPr>
          <p:spPr>
            <a:xfrm>
              <a:off x="5013237" y="2109850"/>
              <a:ext cx="3216775" cy="12003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How can a self-</a:t>
              </a:r>
              <a:r>
                <a:rPr lang="it-IT" sz="2400" dirty="0" err="1">
                  <a:solidFill>
                    <a:schemeClr val="tx2">
                      <a:lumMod val="50000"/>
                    </a:schemeClr>
                  </a:solidFill>
                </a:rPr>
                <a:t>deceiver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simultaneously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and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disbelieve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? </a:t>
              </a:r>
            </a:p>
          </p:txBody>
        </p:sp>
        <p:pic>
          <p:nvPicPr>
            <p:cNvPr id="86" name="Immagine 85" descr="Immagine che contiene Ruota di bicicletta, Veicolo terrestre, veicolo, ruota&#10;&#10;Descrizione generata automaticamente">
              <a:extLst>
                <a:ext uri="{FF2B5EF4-FFF2-40B4-BE49-F238E27FC236}">
                  <a16:creationId xmlns:a16="http://schemas.microsoft.com/office/drawing/2014/main" id="{8EA029B7-66FC-094E-B19D-A8FE054D6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196" t="13161" r="16005" b="12328"/>
            <a:stretch/>
          </p:blipFill>
          <p:spPr>
            <a:xfrm>
              <a:off x="5500972" y="361543"/>
              <a:ext cx="2241305" cy="1704945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6553F8C9-6E90-6048-1C1C-3E3E32C78D5A}"/>
              </a:ext>
            </a:extLst>
          </p:cNvPr>
          <p:cNvGrpSpPr/>
          <p:nvPr/>
        </p:nvGrpSpPr>
        <p:grpSpPr>
          <a:xfrm>
            <a:off x="4632152" y="3503356"/>
            <a:ext cx="3966882" cy="3274605"/>
            <a:chOff x="4632152" y="3503356"/>
            <a:chExt cx="3966882" cy="3274605"/>
          </a:xfrm>
        </p:grpSpPr>
        <p:sp>
          <p:nvSpPr>
            <p:cNvPr id="87" name="TextBox 50">
              <a:extLst>
                <a:ext uri="{FF2B5EF4-FFF2-40B4-BE49-F238E27FC236}">
                  <a16:creationId xmlns:a16="http://schemas.microsoft.com/office/drawing/2014/main" id="{7BDA1303-766E-4FB4-0A1F-578A498B9BAA}"/>
                </a:ext>
              </a:extLst>
            </p:cNvPr>
            <p:cNvSpPr txBox="1"/>
            <p:nvPr/>
          </p:nvSpPr>
          <p:spPr>
            <a:xfrm>
              <a:off x="4632152" y="5208301"/>
              <a:ext cx="3966882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How can people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intentionally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cause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dirty="0" err="1">
                  <a:solidFill>
                    <a:schemeClr val="tx2">
                      <a:lumMod val="50000"/>
                    </a:schemeClr>
                  </a:solidFill>
                </a:rPr>
                <a:t>themselves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to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,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while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believing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that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sz="2400" b="1" dirty="0" err="1">
                  <a:solidFill>
                    <a:schemeClr val="tx2">
                      <a:lumMod val="50000"/>
                    </a:schemeClr>
                  </a:solidFill>
                </a:rPr>
                <a:t>is</a:t>
              </a:r>
              <a:r>
                <a:rPr lang="it-IT" sz="2400" b="1" dirty="0">
                  <a:solidFill>
                    <a:schemeClr val="tx2">
                      <a:lumMod val="50000"/>
                    </a:schemeClr>
                  </a:solidFill>
                </a:rPr>
                <a:t> false</a:t>
              </a:r>
              <a:r>
                <a:rPr lang="it-IT" sz="2400" dirty="0">
                  <a:solidFill>
                    <a:schemeClr val="tx2">
                      <a:lumMod val="50000"/>
                    </a:schemeClr>
                  </a:solidFill>
                </a:rPr>
                <a:t>? </a:t>
              </a:r>
            </a:p>
          </p:txBody>
        </p:sp>
        <p:pic>
          <p:nvPicPr>
            <p:cNvPr id="89" name="Immagine 88" descr="Immagine che contiene disegno, cartone animato, illustrazione, clipart&#10;&#10;Descrizione generata automaticamente">
              <a:extLst>
                <a:ext uri="{FF2B5EF4-FFF2-40B4-BE49-F238E27FC236}">
                  <a16:creationId xmlns:a16="http://schemas.microsoft.com/office/drawing/2014/main" id="{4FEB84CE-9492-A903-73EA-531656763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3446" t="5983" r="13446" b="10512"/>
            <a:stretch/>
          </p:blipFill>
          <p:spPr>
            <a:xfrm>
              <a:off x="5500971" y="3503356"/>
              <a:ext cx="2241306" cy="1704945"/>
            </a:xfrm>
            <a:prstGeom prst="rect">
              <a:avLst/>
            </a:prstGeom>
          </p:spPr>
        </p:pic>
      </p:grpSp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16F8714C-C28E-7AE3-FBE4-486CEB6A7E2F}"/>
              </a:ext>
            </a:extLst>
          </p:cNvPr>
          <p:cNvSpPr/>
          <p:nvPr/>
        </p:nvSpPr>
        <p:spPr>
          <a:xfrm>
            <a:off x="3971924" y="361544"/>
            <a:ext cx="869223" cy="6091516"/>
          </a:xfrm>
          <a:prstGeom prst="leftBrace">
            <a:avLst>
              <a:gd name="adj1" fmla="val 5391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50">
            <a:extLst>
              <a:ext uri="{FF2B5EF4-FFF2-40B4-BE49-F238E27FC236}">
                <a16:creationId xmlns:a16="http://schemas.microsoft.com/office/drawing/2014/main" id="{1040A2A4-382C-3886-69E6-0B4B2A5432D9}"/>
              </a:ext>
            </a:extLst>
          </p:cNvPr>
          <p:cNvSpPr txBox="1"/>
          <p:nvPr/>
        </p:nvSpPr>
        <p:spPr>
          <a:xfrm>
            <a:off x="599910" y="7016906"/>
            <a:ext cx="2978572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Different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from: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C1DAEFA-0BE2-2E99-5184-034E0A8EBF59}"/>
              </a:ext>
            </a:extLst>
          </p:cNvPr>
          <p:cNvGrpSpPr/>
          <p:nvPr/>
        </p:nvGrpSpPr>
        <p:grpSpPr>
          <a:xfrm>
            <a:off x="874645" y="8315374"/>
            <a:ext cx="2429102" cy="1993817"/>
            <a:chOff x="678886" y="1571663"/>
            <a:chExt cx="2429102" cy="1993817"/>
          </a:xfrm>
        </p:grpSpPr>
        <p:pic>
          <p:nvPicPr>
            <p:cNvPr id="4" name="Immagine 3" descr="Immagine che contiene illustrazione, disegno, schizzo, clipart&#10;&#10;Descrizione generata automaticamente">
              <a:extLst>
                <a:ext uri="{FF2B5EF4-FFF2-40B4-BE49-F238E27FC236}">
                  <a16:creationId xmlns:a16="http://schemas.microsoft.com/office/drawing/2014/main" id="{9700FC55-2663-1323-BF2A-0137B35E3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4174" t="6617" r="14344" b="5375"/>
            <a:stretch/>
          </p:blipFill>
          <p:spPr>
            <a:xfrm>
              <a:off x="678886" y="1571663"/>
              <a:ext cx="2429102" cy="1993817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867A3FD-DCD2-4CBE-9338-97615CF8E92F}"/>
                </a:ext>
              </a:extLst>
            </p:cNvPr>
            <p:cNvSpPr/>
            <p:nvPr/>
          </p:nvSpPr>
          <p:spPr>
            <a:xfrm>
              <a:off x="1007490" y="2803633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Wishful thinking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A96E6D3-4CC3-1B0A-7627-E7F11545F6D2}"/>
              </a:ext>
            </a:extLst>
          </p:cNvPr>
          <p:cNvGrpSpPr/>
          <p:nvPr/>
        </p:nvGrpSpPr>
        <p:grpSpPr>
          <a:xfrm>
            <a:off x="863648" y="10961327"/>
            <a:ext cx="2451096" cy="2177149"/>
            <a:chOff x="667889" y="4217616"/>
            <a:chExt cx="2451096" cy="2177149"/>
          </a:xfrm>
        </p:grpSpPr>
        <p:pic>
          <p:nvPicPr>
            <p:cNvPr id="7" name="Immagine 6" descr="Immagine che contiene clipart, disegno, Arte bambini, illustrazione&#10;&#10;Descrizione generata automaticamente">
              <a:extLst>
                <a:ext uri="{FF2B5EF4-FFF2-40B4-BE49-F238E27FC236}">
                  <a16:creationId xmlns:a16="http://schemas.microsoft.com/office/drawing/2014/main" id="{B3FD84EC-464D-CF43-479D-E7E5C9CDC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1176"/>
            <a:stretch/>
          </p:blipFill>
          <p:spPr>
            <a:xfrm>
              <a:off x="667889" y="4217616"/>
              <a:ext cx="2451096" cy="2177149"/>
            </a:xfrm>
            <a:prstGeom prst="ellipse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5D6CB3B-2775-1222-E668-E0A958D3AE14}"/>
                </a:ext>
              </a:extLst>
            </p:cNvPr>
            <p:cNvSpPr/>
            <p:nvPr/>
          </p:nvSpPr>
          <p:spPr>
            <a:xfrm>
              <a:off x="1344536" y="5496558"/>
              <a:ext cx="1097801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Akrasia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3" name="TextBox 50">
            <a:extLst>
              <a:ext uri="{FF2B5EF4-FFF2-40B4-BE49-F238E27FC236}">
                <a16:creationId xmlns:a16="http://schemas.microsoft.com/office/drawing/2014/main" id="{48F4DEE6-DA45-BAAB-7330-ECEAD73C1381}"/>
              </a:ext>
            </a:extLst>
          </p:cNvPr>
          <p:cNvSpPr txBox="1"/>
          <p:nvPr/>
        </p:nvSpPr>
        <p:spPr>
          <a:xfrm>
            <a:off x="1070326" y="139454"/>
            <a:ext cx="2037737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Solutions: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ECDC602-2C95-33BC-035F-0E3CBBEE391B}"/>
              </a:ext>
            </a:extLst>
          </p:cNvPr>
          <p:cNvGrpSpPr/>
          <p:nvPr/>
        </p:nvGrpSpPr>
        <p:grpSpPr>
          <a:xfrm>
            <a:off x="560575" y="835868"/>
            <a:ext cx="3127684" cy="2277886"/>
            <a:chOff x="560575" y="835868"/>
            <a:chExt cx="3127684" cy="227788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86C54B31-9F48-F82D-DC4D-EAF89A2A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0575" y="835868"/>
              <a:ext cx="3127684" cy="2078461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5B7C7A83-3F74-0006-D94F-5DF69B8D744A}"/>
                </a:ext>
              </a:extLst>
            </p:cNvPr>
            <p:cNvSpPr/>
            <p:nvPr/>
          </p:nvSpPr>
          <p:spPr>
            <a:xfrm>
              <a:off x="761509" y="271490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Denying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the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phenomenon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2D4B147B-D8E4-20FC-2E1D-19B03FEE6BA3}"/>
              </a:ext>
            </a:extLst>
          </p:cNvPr>
          <p:cNvGrpSpPr/>
          <p:nvPr/>
        </p:nvGrpSpPr>
        <p:grpSpPr>
          <a:xfrm>
            <a:off x="352374" y="3098763"/>
            <a:ext cx="3543183" cy="1653049"/>
            <a:chOff x="352374" y="3098763"/>
            <a:chExt cx="3543183" cy="1653049"/>
          </a:xfrm>
        </p:grpSpPr>
        <p:pic>
          <p:nvPicPr>
            <p:cNvPr id="34" name="Immagine 33" descr="Immagine che contiene schermata, cartone animato&#10;&#10;Descrizione generata automaticamente">
              <a:extLst>
                <a:ext uri="{FF2B5EF4-FFF2-40B4-BE49-F238E27FC236}">
                  <a16:creationId xmlns:a16="http://schemas.microsoft.com/office/drawing/2014/main" id="{F47A5674-9D70-D19A-6D52-703C0FB14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14153" b="32464"/>
            <a:stretch/>
          </p:blipFill>
          <p:spPr>
            <a:xfrm>
              <a:off x="352374" y="3098763"/>
              <a:ext cx="3543183" cy="1642898"/>
            </a:xfrm>
            <a:prstGeom prst="rect">
              <a:avLst/>
            </a:prstGeom>
          </p:spPr>
        </p:pic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F40891B6-3D57-AE3F-2B81-A97884C3A4D8}"/>
                </a:ext>
              </a:extLst>
            </p:cNvPr>
            <p:cNvSpPr/>
            <p:nvPr/>
          </p:nvSpPr>
          <p:spPr>
            <a:xfrm>
              <a:off x="717231" y="4352962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Partitioning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C8C93D2D-D1D3-53B6-7DAE-4FBE6B42595D}"/>
              </a:ext>
            </a:extLst>
          </p:cNvPr>
          <p:cNvGrpSpPr/>
          <p:nvPr/>
        </p:nvGrpSpPr>
        <p:grpSpPr>
          <a:xfrm>
            <a:off x="726738" y="4809417"/>
            <a:ext cx="2724912" cy="1948367"/>
            <a:chOff x="726738" y="4809417"/>
            <a:chExt cx="2724912" cy="1948367"/>
          </a:xfrm>
        </p:grpSpPr>
        <p:pic>
          <p:nvPicPr>
            <p:cNvPr id="36" name="Immagine 35" descr="Immagine che contiene clipart, cartone animato, illustrazione&#10;&#10;Descrizione generata automaticamente">
              <a:extLst>
                <a:ext uri="{FF2B5EF4-FFF2-40B4-BE49-F238E27FC236}">
                  <a16:creationId xmlns:a16="http://schemas.microsoft.com/office/drawing/2014/main" id="{C8B2ED59-F0B9-0AE3-AD2D-03703E12D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7287" t="9458" r="15981" b="5612"/>
            <a:stretch/>
          </p:blipFill>
          <p:spPr>
            <a:xfrm>
              <a:off x="1005842" y="4809417"/>
              <a:ext cx="2237150" cy="1898114"/>
            </a:xfrm>
            <a:prstGeom prst="rect">
              <a:avLst/>
            </a:prstGeom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FB9A4FD5-149E-5813-BBF4-CB9E7E8FA926}"/>
                </a:ext>
              </a:extLst>
            </p:cNvPr>
            <p:cNvSpPr/>
            <p:nvPr/>
          </p:nvSpPr>
          <p:spPr>
            <a:xfrm>
              <a:off x="726738" y="635893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Reformulation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  <p:sp>
        <p:nvSpPr>
          <p:cNvPr id="32" name="TextBox 50">
            <a:extLst>
              <a:ext uri="{FF2B5EF4-FFF2-40B4-BE49-F238E27FC236}">
                <a16:creationId xmlns:a16="http://schemas.microsoft.com/office/drawing/2014/main" id="{312C7412-E27B-8120-C877-CA871D91F996}"/>
              </a:ext>
            </a:extLst>
          </p:cNvPr>
          <p:cNvSpPr txBox="1"/>
          <p:nvPr/>
        </p:nvSpPr>
        <p:spPr>
          <a:xfrm>
            <a:off x="-2708773" y="1297781"/>
            <a:ext cx="1731692" cy="646331"/>
          </a:xfrm>
          <a:prstGeom prst="rect">
            <a:avLst/>
          </a:prstGeom>
          <a:solidFill>
            <a:srgbClr val="94165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Deniers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81492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21021681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25841003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25841003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24334491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24368994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24299988" y="344921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limitations</a:t>
            </a:r>
            <a:r>
              <a:rPr lang="it-IT" sz="2800" dirty="0"/>
              <a:t> of human agents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21167370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22469411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20656302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22095051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15984715" y="462620"/>
            <a:ext cx="3110660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0CCBE09-4027-3162-B90A-CDF735DE2F56}"/>
              </a:ext>
            </a:extLst>
          </p:cNvPr>
          <p:cNvSpPr/>
          <p:nvPr/>
        </p:nvSpPr>
        <p:spPr>
          <a:xfrm>
            <a:off x="12887947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Do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E3357A4-6A34-16CD-E102-52EB4E1EF52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4356087" y="187509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79F733D-2A58-9B8C-E8EB-E4A0968314A7}"/>
              </a:ext>
            </a:extLst>
          </p:cNvPr>
          <p:cNvCxnSpPr>
            <a:cxnSpLocks/>
          </p:cNvCxnSpPr>
          <p:nvPr/>
        </p:nvCxnSpPr>
        <p:spPr>
          <a:xfrm flipV="1">
            <a:off x="14356087" y="416732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3">
            <a:extLst>
              <a:ext uri="{FF2B5EF4-FFF2-40B4-BE49-F238E27FC236}">
                <a16:creationId xmlns:a16="http://schemas.microsoft.com/office/drawing/2014/main" id="{F59B1040-420F-1695-96AE-4BFBDB138A36}"/>
              </a:ext>
            </a:extLst>
          </p:cNvPr>
          <p:cNvGrpSpPr/>
          <p:nvPr/>
        </p:nvGrpSpPr>
        <p:grpSpPr>
          <a:xfrm>
            <a:off x="15987072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A905421B-2B16-DB29-A279-8F5BC5E69000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1CA2F447-F949-57FF-7AC5-C8F2089FF61A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2B39D73C-E3CF-29E5-F680-0C2FE3E0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6C7F7642-A4EA-A996-6222-B92CD91F300E}"/>
              </a:ext>
            </a:extLst>
          </p:cNvPr>
          <p:cNvGrpSpPr/>
          <p:nvPr/>
        </p:nvGrpSpPr>
        <p:grpSpPr>
          <a:xfrm>
            <a:off x="16503828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63" name="TextBox 37">
              <a:extLst>
                <a:ext uri="{FF2B5EF4-FFF2-40B4-BE49-F238E27FC236}">
                  <a16:creationId xmlns:a16="http://schemas.microsoft.com/office/drawing/2014/main" id="{29C4ACCA-EBA3-AA6D-BA36-0C9427E3300B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6BAA098E-E440-F49D-37AE-9BED2C9FDEBE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E4838B89-1349-3C52-64A6-2895036E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66" name="Group 56">
            <a:extLst>
              <a:ext uri="{FF2B5EF4-FFF2-40B4-BE49-F238E27FC236}">
                <a16:creationId xmlns:a16="http://schemas.microsoft.com/office/drawing/2014/main" id="{25D39672-C6C2-80F8-1804-49B899C06279}"/>
              </a:ext>
            </a:extLst>
          </p:cNvPr>
          <p:cNvGrpSpPr/>
          <p:nvPr/>
        </p:nvGrpSpPr>
        <p:grpSpPr>
          <a:xfrm>
            <a:off x="15963710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EEA3E1E5-C757-65F1-CA43-D0174053AA2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sz="2000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standards</a:t>
              </a: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EFC847D0-5D9A-31A5-AF20-59328545C9FA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9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9F9321FE-6188-A110-998C-CCDB607D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70" name="Group 55">
            <a:extLst>
              <a:ext uri="{FF2B5EF4-FFF2-40B4-BE49-F238E27FC236}">
                <a16:creationId xmlns:a16="http://schemas.microsoft.com/office/drawing/2014/main" id="{4D0424A7-828D-23A2-8AD8-B49B3D290784}"/>
              </a:ext>
            </a:extLst>
          </p:cNvPr>
          <p:cNvGrpSpPr/>
          <p:nvPr/>
        </p:nvGrpSpPr>
        <p:grpSpPr>
          <a:xfrm>
            <a:off x="15963710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71" name="TextBox 35">
              <a:extLst>
                <a:ext uri="{FF2B5EF4-FFF2-40B4-BE49-F238E27FC236}">
                  <a16:creationId xmlns:a16="http://schemas.microsoft.com/office/drawing/2014/main" id="{5799EAF8-3A39-9A17-82D5-F1E3A0C2FF70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DF5809F9-7831-DC9A-60BB-0722CDF8234A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3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FE4C434-FB30-C7FF-9AD4-A80F4A771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74" name="Group 54">
            <a:extLst>
              <a:ext uri="{FF2B5EF4-FFF2-40B4-BE49-F238E27FC236}">
                <a16:creationId xmlns:a16="http://schemas.microsoft.com/office/drawing/2014/main" id="{C28E7374-9421-0314-FC7E-6918E7284129}"/>
              </a:ext>
            </a:extLst>
          </p:cNvPr>
          <p:cNvGrpSpPr/>
          <p:nvPr/>
        </p:nvGrpSpPr>
        <p:grpSpPr>
          <a:xfrm>
            <a:off x="15963710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DE3C8E5E-6496-9214-BF57-66222BF4333B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id="{A47482C0-0E96-0884-6814-7C88D0759E1A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88A6E3D3-F9F7-04A7-44B0-EDAB1F90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A0E9F8EB-21AA-6466-F08B-430EA6C2CE79}"/>
              </a:ext>
            </a:extLst>
          </p:cNvPr>
          <p:cNvSpPr/>
          <p:nvPr/>
        </p:nvSpPr>
        <p:spPr>
          <a:xfrm>
            <a:off x="13356205" y="976704"/>
            <a:ext cx="1999762" cy="81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941651"/>
                </a:solidFill>
                <a:latin typeface="Calibri" panose="020F0502020204030204" pitchFamily="34" charset="0"/>
              </a:rPr>
              <a:t>Dual-</a:t>
            </a:r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ounded Rectangle 3">
            <a:extLst>
              <a:ext uri="{FF2B5EF4-FFF2-40B4-BE49-F238E27FC236}">
                <a16:creationId xmlns:a16="http://schemas.microsoft.com/office/drawing/2014/main" id="{0AF6F61A-D05F-38AA-8130-D968679E81EC}"/>
              </a:ext>
            </a:extLst>
          </p:cNvPr>
          <p:cNvSpPr/>
          <p:nvPr/>
        </p:nvSpPr>
        <p:spPr>
          <a:xfrm>
            <a:off x="13356205" y="4980318"/>
            <a:ext cx="1999762" cy="8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Intention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0689F62D-A1C1-5CFF-D524-C69ABA700C8E}"/>
              </a:ext>
            </a:extLst>
          </p:cNvPr>
          <p:cNvCxnSpPr>
            <a:cxnSpLocks/>
          </p:cNvCxnSpPr>
          <p:nvPr/>
        </p:nvCxnSpPr>
        <p:spPr>
          <a:xfrm flipH="1">
            <a:off x="12294184" y="1439646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8CCF199F-F292-584D-37A4-D30D6331B15C}"/>
              </a:ext>
            </a:extLst>
          </p:cNvPr>
          <p:cNvCxnSpPr>
            <a:cxnSpLocks/>
          </p:cNvCxnSpPr>
          <p:nvPr/>
        </p:nvCxnSpPr>
        <p:spPr>
          <a:xfrm flipH="1">
            <a:off x="12379338" y="5400689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50">
            <a:extLst>
              <a:ext uri="{FF2B5EF4-FFF2-40B4-BE49-F238E27FC236}">
                <a16:creationId xmlns:a16="http://schemas.microsoft.com/office/drawing/2014/main" id="{0302C0BA-4FAF-37AE-B111-680DB18C684E}"/>
              </a:ext>
            </a:extLst>
          </p:cNvPr>
          <p:cNvSpPr txBox="1"/>
          <p:nvPr/>
        </p:nvSpPr>
        <p:spPr>
          <a:xfrm>
            <a:off x="8608135" y="2109850"/>
            <a:ext cx="321677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a self-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deceiver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simultaneously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disbelieve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6" name="Immagine 85" descr="Immagine che contiene Ruota di bicicletta, Veicolo terrestre, veicolo, ruota&#10;&#10;Descrizione generata automaticamente">
            <a:extLst>
              <a:ext uri="{FF2B5EF4-FFF2-40B4-BE49-F238E27FC236}">
                <a16:creationId xmlns:a16="http://schemas.microsoft.com/office/drawing/2014/main" id="{8EA029B7-66FC-094E-B19D-A8FE054D6AB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196" t="13161" r="16005" b="12328"/>
          <a:stretch/>
        </p:blipFill>
        <p:spPr>
          <a:xfrm>
            <a:off x="9095870" y="361543"/>
            <a:ext cx="2241305" cy="1704945"/>
          </a:xfrm>
          <a:prstGeom prst="rect">
            <a:avLst/>
          </a:prstGeom>
        </p:spPr>
      </p:pic>
      <p:sp>
        <p:nvSpPr>
          <p:cNvPr id="87" name="TextBox 50">
            <a:extLst>
              <a:ext uri="{FF2B5EF4-FFF2-40B4-BE49-F238E27FC236}">
                <a16:creationId xmlns:a16="http://schemas.microsoft.com/office/drawing/2014/main" id="{7BDA1303-766E-4FB4-0A1F-578A498B9BAA}"/>
              </a:ext>
            </a:extLst>
          </p:cNvPr>
          <p:cNvSpPr txBox="1"/>
          <p:nvPr/>
        </p:nvSpPr>
        <p:spPr>
          <a:xfrm>
            <a:off x="8227050" y="5208301"/>
            <a:ext cx="396688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people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intentionally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cause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themselves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to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while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believing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false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9" name="Immagine 88" descr="Immagine che contiene disegno, cartone animato, illustrazione, clipart&#10;&#10;Descrizione generata automaticamente">
            <a:extLst>
              <a:ext uri="{FF2B5EF4-FFF2-40B4-BE49-F238E27FC236}">
                <a16:creationId xmlns:a16="http://schemas.microsoft.com/office/drawing/2014/main" id="{4FEB84CE-9492-A903-73EA-53165676375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6" t="5983" r="13446" b="10512"/>
          <a:stretch/>
        </p:blipFill>
        <p:spPr>
          <a:xfrm>
            <a:off x="9095869" y="3503356"/>
            <a:ext cx="2241306" cy="1704945"/>
          </a:xfrm>
          <a:prstGeom prst="rect">
            <a:avLst/>
          </a:prstGeom>
        </p:spPr>
      </p:pic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16F8714C-C28E-7AE3-FBE4-486CEB6A7E2F}"/>
              </a:ext>
            </a:extLst>
          </p:cNvPr>
          <p:cNvSpPr/>
          <p:nvPr/>
        </p:nvSpPr>
        <p:spPr>
          <a:xfrm>
            <a:off x="7566822" y="361544"/>
            <a:ext cx="869223" cy="6091516"/>
          </a:xfrm>
          <a:prstGeom prst="leftBrace">
            <a:avLst>
              <a:gd name="adj1" fmla="val 5391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50">
            <a:extLst>
              <a:ext uri="{FF2B5EF4-FFF2-40B4-BE49-F238E27FC236}">
                <a16:creationId xmlns:a16="http://schemas.microsoft.com/office/drawing/2014/main" id="{48F4DEE6-DA45-BAAB-7330-ECEAD73C1381}"/>
              </a:ext>
            </a:extLst>
          </p:cNvPr>
          <p:cNvSpPr txBox="1"/>
          <p:nvPr/>
        </p:nvSpPr>
        <p:spPr>
          <a:xfrm>
            <a:off x="4665224" y="139454"/>
            <a:ext cx="2037737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Solutions: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ECDC602-2C95-33BC-035F-0E3CBBEE391B}"/>
              </a:ext>
            </a:extLst>
          </p:cNvPr>
          <p:cNvGrpSpPr/>
          <p:nvPr/>
        </p:nvGrpSpPr>
        <p:grpSpPr>
          <a:xfrm>
            <a:off x="4155473" y="835868"/>
            <a:ext cx="3127684" cy="2277886"/>
            <a:chOff x="560575" y="835868"/>
            <a:chExt cx="3127684" cy="227788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86C54B31-9F48-F82D-DC4D-EAF89A2A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0575" y="835868"/>
              <a:ext cx="3127684" cy="2078461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5B7C7A83-3F74-0006-D94F-5DF69B8D744A}"/>
                </a:ext>
              </a:extLst>
            </p:cNvPr>
            <p:cNvSpPr/>
            <p:nvPr/>
          </p:nvSpPr>
          <p:spPr>
            <a:xfrm>
              <a:off x="761509" y="271490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Denying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the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phenomenon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1247DBC5-C489-CEFB-F9FD-2FD452BFC468}"/>
              </a:ext>
            </a:extLst>
          </p:cNvPr>
          <p:cNvSpPr/>
          <p:nvPr/>
        </p:nvSpPr>
        <p:spPr>
          <a:xfrm>
            <a:off x="373595" y="2067130"/>
            <a:ext cx="3417412" cy="4421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Mary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Haight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self-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deception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merely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other-deception</a:t>
            </a:r>
            <a:endParaRPr lang="it-IT" sz="2200" b="1" u="sng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endParaRPr lang="it-IT" sz="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David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Kipp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it’s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impossible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consider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something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true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and false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same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time</a:t>
            </a:r>
          </a:p>
          <a:p>
            <a:pPr algn="ctr"/>
            <a:endParaRPr lang="it-IT" sz="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Steffan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Borge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we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mistakenly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refer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self-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deception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actually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a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failure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comprehend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our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emotions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and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their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influence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on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our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lives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F12A2317-30E2-C76F-CCC5-841499C94DF6}"/>
              </a:ext>
            </a:extLst>
          </p:cNvPr>
          <p:cNvSpPr txBox="1"/>
          <p:nvPr/>
        </p:nvSpPr>
        <p:spPr>
          <a:xfrm>
            <a:off x="1216455" y="1297781"/>
            <a:ext cx="1731692" cy="646331"/>
          </a:xfrm>
          <a:prstGeom prst="rect">
            <a:avLst/>
          </a:prstGeom>
          <a:solidFill>
            <a:srgbClr val="94165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Deniers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1109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21021681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25841003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25841003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24334491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24368994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24299988" y="344921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limitations</a:t>
            </a:r>
            <a:r>
              <a:rPr lang="it-IT" sz="2800" dirty="0"/>
              <a:t> of human agents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21167370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22469411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20656302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22095051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15984715" y="462620"/>
            <a:ext cx="3110660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0CCBE09-4027-3162-B90A-CDF735DE2F56}"/>
              </a:ext>
            </a:extLst>
          </p:cNvPr>
          <p:cNvSpPr/>
          <p:nvPr/>
        </p:nvSpPr>
        <p:spPr>
          <a:xfrm>
            <a:off x="12887947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The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E3357A4-6A34-16CD-E102-52EB4E1EF52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4356087" y="187509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79F733D-2A58-9B8C-E8EB-E4A0968314A7}"/>
              </a:ext>
            </a:extLst>
          </p:cNvPr>
          <p:cNvCxnSpPr>
            <a:cxnSpLocks/>
          </p:cNvCxnSpPr>
          <p:nvPr/>
        </p:nvCxnSpPr>
        <p:spPr>
          <a:xfrm flipV="1">
            <a:off x="14356087" y="416732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3">
            <a:extLst>
              <a:ext uri="{FF2B5EF4-FFF2-40B4-BE49-F238E27FC236}">
                <a16:creationId xmlns:a16="http://schemas.microsoft.com/office/drawing/2014/main" id="{F59B1040-420F-1695-96AE-4BFBDB138A36}"/>
              </a:ext>
            </a:extLst>
          </p:cNvPr>
          <p:cNvGrpSpPr/>
          <p:nvPr/>
        </p:nvGrpSpPr>
        <p:grpSpPr>
          <a:xfrm>
            <a:off x="15987072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A905421B-2B16-DB29-A279-8F5BC5E69000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1CA2F447-F949-57FF-7AC5-C8F2089FF61A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2B39D73C-E3CF-29E5-F680-0C2FE3E0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6C7F7642-A4EA-A996-6222-B92CD91F300E}"/>
              </a:ext>
            </a:extLst>
          </p:cNvPr>
          <p:cNvGrpSpPr/>
          <p:nvPr/>
        </p:nvGrpSpPr>
        <p:grpSpPr>
          <a:xfrm>
            <a:off x="16503828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63" name="TextBox 37">
              <a:extLst>
                <a:ext uri="{FF2B5EF4-FFF2-40B4-BE49-F238E27FC236}">
                  <a16:creationId xmlns:a16="http://schemas.microsoft.com/office/drawing/2014/main" id="{29C4ACCA-EBA3-AA6D-BA36-0C9427E3300B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6BAA098E-E440-F49D-37AE-9BED2C9FDEBE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E4838B89-1349-3C52-64A6-2895036E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66" name="Group 56">
            <a:extLst>
              <a:ext uri="{FF2B5EF4-FFF2-40B4-BE49-F238E27FC236}">
                <a16:creationId xmlns:a16="http://schemas.microsoft.com/office/drawing/2014/main" id="{25D39672-C6C2-80F8-1804-49B899C06279}"/>
              </a:ext>
            </a:extLst>
          </p:cNvPr>
          <p:cNvGrpSpPr/>
          <p:nvPr/>
        </p:nvGrpSpPr>
        <p:grpSpPr>
          <a:xfrm>
            <a:off x="15963710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EEA3E1E5-C757-65F1-CA43-D0174053AA2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sz="2000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standards</a:t>
              </a: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EFC847D0-5D9A-31A5-AF20-59328545C9FA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9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9F9321FE-6188-A110-998C-CCDB607D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70" name="Group 55">
            <a:extLst>
              <a:ext uri="{FF2B5EF4-FFF2-40B4-BE49-F238E27FC236}">
                <a16:creationId xmlns:a16="http://schemas.microsoft.com/office/drawing/2014/main" id="{4D0424A7-828D-23A2-8AD8-B49B3D290784}"/>
              </a:ext>
            </a:extLst>
          </p:cNvPr>
          <p:cNvGrpSpPr/>
          <p:nvPr/>
        </p:nvGrpSpPr>
        <p:grpSpPr>
          <a:xfrm>
            <a:off x="15963710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71" name="TextBox 35">
              <a:extLst>
                <a:ext uri="{FF2B5EF4-FFF2-40B4-BE49-F238E27FC236}">
                  <a16:creationId xmlns:a16="http://schemas.microsoft.com/office/drawing/2014/main" id="{5799EAF8-3A39-9A17-82D5-F1E3A0C2FF70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DF5809F9-7831-DC9A-60BB-0722CDF8234A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3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FE4C434-FB30-C7FF-9AD4-A80F4A771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74" name="Group 54">
            <a:extLst>
              <a:ext uri="{FF2B5EF4-FFF2-40B4-BE49-F238E27FC236}">
                <a16:creationId xmlns:a16="http://schemas.microsoft.com/office/drawing/2014/main" id="{C28E7374-9421-0314-FC7E-6918E7284129}"/>
              </a:ext>
            </a:extLst>
          </p:cNvPr>
          <p:cNvGrpSpPr/>
          <p:nvPr/>
        </p:nvGrpSpPr>
        <p:grpSpPr>
          <a:xfrm>
            <a:off x="15963710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DE3C8E5E-6496-9214-BF57-66222BF4333B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id="{A47482C0-0E96-0884-6814-7C88D0759E1A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88A6E3D3-F9F7-04A7-44B0-EDAB1F90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A0E9F8EB-21AA-6466-F08B-430EA6C2CE79}"/>
              </a:ext>
            </a:extLst>
          </p:cNvPr>
          <p:cNvSpPr/>
          <p:nvPr/>
        </p:nvSpPr>
        <p:spPr>
          <a:xfrm>
            <a:off x="13356205" y="976704"/>
            <a:ext cx="1999762" cy="81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941651"/>
                </a:solidFill>
                <a:latin typeface="Calibri" panose="020F0502020204030204" pitchFamily="34" charset="0"/>
              </a:rPr>
              <a:t>Dual-</a:t>
            </a:r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ounded Rectangle 3">
            <a:extLst>
              <a:ext uri="{FF2B5EF4-FFF2-40B4-BE49-F238E27FC236}">
                <a16:creationId xmlns:a16="http://schemas.microsoft.com/office/drawing/2014/main" id="{0AF6F61A-D05F-38AA-8130-D968679E81EC}"/>
              </a:ext>
            </a:extLst>
          </p:cNvPr>
          <p:cNvSpPr/>
          <p:nvPr/>
        </p:nvSpPr>
        <p:spPr>
          <a:xfrm>
            <a:off x="13356205" y="4980318"/>
            <a:ext cx="1999762" cy="8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Intention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0689F62D-A1C1-5CFF-D524-C69ABA700C8E}"/>
              </a:ext>
            </a:extLst>
          </p:cNvPr>
          <p:cNvCxnSpPr>
            <a:cxnSpLocks/>
          </p:cNvCxnSpPr>
          <p:nvPr/>
        </p:nvCxnSpPr>
        <p:spPr>
          <a:xfrm flipH="1">
            <a:off x="12294184" y="1439646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8CCF199F-F292-584D-37A4-D30D6331B15C}"/>
              </a:ext>
            </a:extLst>
          </p:cNvPr>
          <p:cNvCxnSpPr>
            <a:cxnSpLocks/>
          </p:cNvCxnSpPr>
          <p:nvPr/>
        </p:nvCxnSpPr>
        <p:spPr>
          <a:xfrm flipH="1">
            <a:off x="12379338" y="5400689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50">
            <a:extLst>
              <a:ext uri="{FF2B5EF4-FFF2-40B4-BE49-F238E27FC236}">
                <a16:creationId xmlns:a16="http://schemas.microsoft.com/office/drawing/2014/main" id="{0302C0BA-4FAF-37AE-B111-680DB18C684E}"/>
              </a:ext>
            </a:extLst>
          </p:cNvPr>
          <p:cNvSpPr txBox="1"/>
          <p:nvPr/>
        </p:nvSpPr>
        <p:spPr>
          <a:xfrm>
            <a:off x="8608135" y="2109850"/>
            <a:ext cx="321677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a self-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deceiver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simultaneously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disbelieve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6" name="Immagine 85" descr="Immagine che contiene Ruota di bicicletta, Veicolo terrestre, veicolo, ruota&#10;&#10;Descrizione generata automaticamente">
            <a:extLst>
              <a:ext uri="{FF2B5EF4-FFF2-40B4-BE49-F238E27FC236}">
                <a16:creationId xmlns:a16="http://schemas.microsoft.com/office/drawing/2014/main" id="{8EA029B7-66FC-094E-B19D-A8FE054D6AB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196" t="13161" r="16005" b="12328"/>
          <a:stretch/>
        </p:blipFill>
        <p:spPr>
          <a:xfrm>
            <a:off x="9095870" y="361543"/>
            <a:ext cx="2241305" cy="1704945"/>
          </a:xfrm>
          <a:prstGeom prst="rect">
            <a:avLst/>
          </a:prstGeom>
        </p:spPr>
      </p:pic>
      <p:sp>
        <p:nvSpPr>
          <p:cNvPr id="87" name="TextBox 50">
            <a:extLst>
              <a:ext uri="{FF2B5EF4-FFF2-40B4-BE49-F238E27FC236}">
                <a16:creationId xmlns:a16="http://schemas.microsoft.com/office/drawing/2014/main" id="{7BDA1303-766E-4FB4-0A1F-578A498B9BAA}"/>
              </a:ext>
            </a:extLst>
          </p:cNvPr>
          <p:cNvSpPr txBox="1"/>
          <p:nvPr/>
        </p:nvSpPr>
        <p:spPr>
          <a:xfrm>
            <a:off x="8227050" y="5208301"/>
            <a:ext cx="396688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people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intentionally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cause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themselves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to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while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believing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false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9" name="Immagine 88" descr="Immagine che contiene disegno, cartone animato, illustrazione, clipart&#10;&#10;Descrizione generata automaticamente">
            <a:extLst>
              <a:ext uri="{FF2B5EF4-FFF2-40B4-BE49-F238E27FC236}">
                <a16:creationId xmlns:a16="http://schemas.microsoft.com/office/drawing/2014/main" id="{4FEB84CE-9492-A903-73EA-53165676375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6" t="5983" r="13446" b="10512"/>
          <a:stretch/>
        </p:blipFill>
        <p:spPr>
          <a:xfrm>
            <a:off x="9095869" y="3503356"/>
            <a:ext cx="2241306" cy="1704945"/>
          </a:xfrm>
          <a:prstGeom prst="rect">
            <a:avLst/>
          </a:prstGeom>
        </p:spPr>
      </p:pic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16F8714C-C28E-7AE3-FBE4-486CEB6A7E2F}"/>
              </a:ext>
            </a:extLst>
          </p:cNvPr>
          <p:cNvSpPr/>
          <p:nvPr/>
        </p:nvSpPr>
        <p:spPr>
          <a:xfrm>
            <a:off x="7566822" y="361544"/>
            <a:ext cx="869223" cy="6091516"/>
          </a:xfrm>
          <a:prstGeom prst="leftBrace">
            <a:avLst>
              <a:gd name="adj1" fmla="val 5391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50">
            <a:extLst>
              <a:ext uri="{FF2B5EF4-FFF2-40B4-BE49-F238E27FC236}">
                <a16:creationId xmlns:a16="http://schemas.microsoft.com/office/drawing/2014/main" id="{48F4DEE6-DA45-BAAB-7330-ECEAD73C1381}"/>
              </a:ext>
            </a:extLst>
          </p:cNvPr>
          <p:cNvSpPr txBox="1"/>
          <p:nvPr/>
        </p:nvSpPr>
        <p:spPr>
          <a:xfrm>
            <a:off x="4665224" y="139454"/>
            <a:ext cx="2037737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Solutions: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ECDC602-2C95-33BC-035F-0E3CBBEE391B}"/>
              </a:ext>
            </a:extLst>
          </p:cNvPr>
          <p:cNvGrpSpPr/>
          <p:nvPr/>
        </p:nvGrpSpPr>
        <p:grpSpPr>
          <a:xfrm>
            <a:off x="4155473" y="835868"/>
            <a:ext cx="3127684" cy="2277886"/>
            <a:chOff x="560575" y="835868"/>
            <a:chExt cx="3127684" cy="227788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86C54B31-9F48-F82D-DC4D-EAF89A2A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0575" y="835868"/>
              <a:ext cx="3127684" cy="2078461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5B7C7A83-3F74-0006-D94F-5DF69B8D744A}"/>
                </a:ext>
              </a:extLst>
            </p:cNvPr>
            <p:cNvSpPr/>
            <p:nvPr/>
          </p:nvSpPr>
          <p:spPr>
            <a:xfrm>
              <a:off x="761509" y="271490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Denying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the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phenomenon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2D4B147B-D8E4-20FC-2E1D-19B03FEE6BA3}"/>
              </a:ext>
            </a:extLst>
          </p:cNvPr>
          <p:cNvGrpSpPr/>
          <p:nvPr/>
        </p:nvGrpSpPr>
        <p:grpSpPr>
          <a:xfrm>
            <a:off x="3947272" y="3098763"/>
            <a:ext cx="3543183" cy="1653049"/>
            <a:chOff x="352374" y="3098763"/>
            <a:chExt cx="3543183" cy="1653049"/>
          </a:xfrm>
        </p:grpSpPr>
        <p:pic>
          <p:nvPicPr>
            <p:cNvPr id="34" name="Immagine 33" descr="Immagine che contiene schermata, cartone animato&#10;&#10;Descrizione generata automaticamente">
              <a:extLst>
                <a:ext uri="{FF2B5EF4-FFF2-40B4-BE49-F238E27FC236}">
                  <a16:creationId xmlns:a16="http://schemas.microsoft.com/office/drawing/2014/main" id="{F47A5674-9D70-D19A-6D52-703C0FB14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4153" b="32464"/>
            <a:stretch/>
          </p:blipFill>
          <p:spPr>
            <a:xfrm>
              <a:off x="352374" y="3098763"/>
              <a:ext cx="3543183" cy="1642898"/>
            </a:xfrm>
            <a:prstGeom prst="rect">
              <a:avLst/>
            </a:prstGeom>
          </p:spPr>
        </p:pic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F40891B6-3D57-AE3F-2B81-A97884C3A4D8}"/>
                </a:ext>
              </a:extLst>
            </p:cNvPr>
            <p:cNvSpPr/>
            <p:nvPr/>
          </p:nvSpPr>
          <p:spPr>
            <a:xfrm>
              <a:off x="717231" y="4352962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Partitioning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1247DBC5-C489-CEFB-F9FD-2FD452BFC468}"/>
              </a:ext>
            </a:extLst>
          </p:cNvPr>
          <p:cNvSpPr/>
          <p:nvPr/>
        </p:nvSpPr>
        <p:spPr>
          <a:xfrm>
            <a:off x="373595" y="7809562"/>
            <a:ext cx="3417412" cy="4421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Mary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Haight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self-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deception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merely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other-deception</a:t>
            </a:r>
            <a:endParaRPr lang="it-IT" sz="2200" b="1" u="sng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endParaRPr lang="it-IT" sz="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David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Kipp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it’s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impossible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consider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something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true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and false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same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time</a:t>
            </a:r>
          </a:p>
          <a:p>
            <a:pPr algn="ctr"/>
            <a:endParaRPr lang="it-IT" sz="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Steffan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Borge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we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mistakenly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refer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self-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deception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actually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a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failure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comprehend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our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emotions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and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their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influence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on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our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lives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endParaRPr lang="it-IT" sz="22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F12A2317-30E2-C76F-CCC5-841499C94DF6}"/>
              </a:ext>
            </a:extLst>
          </p:cNvPr>
          <p:cNvSpPr txBox="1"/>
          <p:nvPr/>
        </p:nvSpPr>
        <p:spPr>
          <a:xfrm>
            <a:off x="1216455" y="7040213"/>
            <a:ext cx="1731692" cy="646331"/>
          </a:xfrm>
          <a:prstGeom prst="rect">
            <a:avLst/>
          </a:prstGeom>
          <a:solidFill>
            <a:srgbClr val="94165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Deniers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4" name="Arc 59">
            <a:extLst>
              <a:ext uri="{FF2B5EF4-FFF2-40B4-BE49-F238E27FC236}">
                <a16:creationId xmlns:a16="http://schemas.microsoft.com/office/drawing/2014/main" id="{1FB52931-2393-055D-9922-46B55C16F315}"/>
              </a:ext>
            </a:extLst>
          </p:cNvPr>
          <p:cNvSpPr/>
          <p:nvPr/>
        </p:nvSpPr>
        <p:spPr>
          <a:xfrm rot="5400000" flipH="1" flipV="1">
            <a:off x="3214585" y="3796141"/>
            <a:ext cx="1642899" cy="1891040"/>
          </a:xfrm>
          <a:prstGeom prst="arc">
            <a:avLst>
              <a:gd name="adj1" fmla="val 17593136"/>
              <a:gd name="adj2" fmla="val 47787"/>
            </a:avLst>
          </a:prstGeom>
          <a:ln w="762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7" name="Arc 59">
            <a:extLst>
              <a:ext uri="{FF2B5EF4-FFF2-40B4-BE49-F238E27FC236}">
                <a16:creationId xmlns:a16="http://schemas.microsoft.com/office/drawing/2014/main" id="{73DB2C56-4BFD-13C6-5A99-4F79C227C0D6}"/>
              </a:ext>
            </a:extLst>
          </p:cNvPr>
          <p:cNvSpPr/>
          <p:nvPr/>
        </p:nvSpPr>
        <p:spPr>
          <a:xfrm rot="16200000" flipH="1">
            <a:off x="3207090" y="2156096"/>
            <a:ext cx="1642899" cy="1891040"/>
          </a:xfrm>
          <a:prstGeom prst="arc">
            <a:avLst>
              <a:gd name="adj1" fmla="val 17684630"/>
              <a:gd name="adj2" fmla="val 47787"/>
            </a:avLst>
          </a:prstGeom>
          <a:ln w="762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15" name="TextBox 50">
            <a:extLst>
              <a:ext uri="{FF2B5EF4-FFF2-40B4-BE49-F238E27FC236}">
                <a16:creationId xmlns:a16="http://schemas.microsoft.com/office/drawing/2014/main" id="{EAD90BC1-F031-0AE4-87DD-5B7433FF39B6}"/>
              </a:ext>
            </a:extLst>
          </p:cNvPr>
          <p:cNvSpPr txBox="1"/>
          <p:nvPr/>
        </p:nvSpPr>
        <p:spPr>
          <a:xfrm>
            <a:off x="702912" y="4399256"/>
            <a:ext cx="274902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Doxastic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segregation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D44506EF-6789-656C-97E5-689538CF474E}"/>
              </a:ext>
            </a:extLst>
          </p:cNvPr>
          <p:cNvSpPr txBox="1"/>
          <p:nvPr/>
        </p:nvSpPr>
        <p:spPr>
          <a:xfrm>
            <a:off x="636067" y="3004535"/>
            <a:ext cx="2882712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Cognitive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partitioning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pic>
        <p:nvPicPr>
          <p:cNvPr id="19" name="Immagine 18" descr="Immagine che contiene arte&#10;&#10;Descrizione generata automaticamente">
            <a:extLst>
              <a:ext uri="{FF2B5EF4-FFF2-40B4-BE49-F238E27FC236}">
                <a16:creationId xmlns:a16="http://schemas.microsoft.com/office/drawing/2014/main" id="{94775990-19C5-3B5E-AF1A-6DF8005752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323" y="1546026"/>
            <a:ext cx="1854200" cy="139700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1728153C-BE29-DA69-BAB9-5ECB9DBB5B18}"/>
              </a:ext>
            </a:extLst>
          </p:cNvPr>
          <p:cNvSpPr/>
          <p:nvPr/>
        </p:nvSpPr>
        <p:spPr>
          <a:xfrm>
            <a:off x="714967" y="1111682"/>
            <a:ext cx="2724912" cy="39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Two or more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selves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797C86C9-6F91-AA3D-B32A-5CACC4A0C4D7}"/>
              </a:ext>
            </a:extLst>
          </p:cNvPr>
          <p:cNvSpPr/>
          <p:nvPr/>
        </p:nvSpPr>
        <p:spPr>
          <a:xfrm>
            <a:off x="714967" y="514091"/>
            <a:ext cx="2724912" cy="642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(problem of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regression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absence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reflexivity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545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3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>
            <a:extLst>
              <a:ext uri="{FF2B5EF4-FFF2-40B4-BE49-F238E27FC236}">
                <a16:creationId xmlns:a16="http://schemas.microsoft.com/office/drawing/2014/main" id="{9D542E34-BFC7-AC4D-2507-989FA8445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35" y="1515613"/>
            <a:ext cx="1542186" cy="1542186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21021681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25841003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25841003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24334491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24368994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24299988" y="344921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limitations</a:t>
            </a:r>
            <a:r>
              <a:rPr lang="it-IT" sz="2800" dirty="0"/>
              <a:t> of human agents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21167370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22469411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20656302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22095051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15984715" y="462620"/>
            <a:ext cx="3110660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0CCBE09-4027-3162-B90A-CDF735DE2F56}"/>
              </a:ext>
            </a:extLst>
          </p:cNvPr>
          <p:cNvSpPr/>
          <p:nvPr/>
        </p:nvSpPr>
        <p:spPr>
          <a:xfrm>
            <a:off x="12887947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The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E3357A4-6A34-16CD-E102-52EB4E1EF52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4356087" y="187509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79F733D-2A58-9B8C-E8EB-E4A0968314A7}"/>
              </a:ext>
            </a:extLst>
          </p:cNvPr>
          <p:cNvCxnSpPr>
            <a:cxnSpLocks/>
          </p:cNvCxnSpPr>
          <p:nvPr/>
        </p:nvCxnSpPr>
        <p:spPr>
          <a:xfrm flipV="1">
            <a:off x="14356087" y="416732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3">
            <a:extLst>
              <a:ext uri="{FF2B5EF4-FFF2-40B4-BE49-F238E27FC236}">
                <a16:creationId xmlns:a16="http://schemas.microsoft.com/office/drawing/2014/main" id="{F59B1040-420F-1695-96AE-4BFBDB138A36}"/>
              </a:ext>
            </a:extLst>
          </p:cNvPr>
          <p:cNvGrpSpPr/>
          <p:nvPr/>
        </p:nvGrpSpPr>
        <p:grpSpPr>
          <a:xfrm>
            <a:off x="15987072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A905421B-2B16-DB29-A279-8F5BC5E69000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1CA2F447-F949-57FF-7AC5-C8F2089FF61A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2B39D73C-E3CF-29E5-F680-0C2FE3E0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6C7F7642-A4EA-A996-6222-B92CD91F300E}"/>
              </a:ext>
            </a:extLst>
          </p:cNvPr>
          <p:cNvGrpSpPr/>
          <p:nvPr/>
        </p:nvGrpSpPr>
        <p:grpSpPr>
          <a:xfrm>
            <a:off x="16503828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63" name="TextBox 37">
              <a:extLst>
                <a:ext uri="{FF2B5EF4-FFF2-40B4-BE49-F238E27FC236}">
                  <a16:creationId xmlns:a16="http://schemas.microsoft.com/office/drawing/2014/main" id="{29C4ACCA-EBA3-AA6D-BA36-0C9427E3300B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6BAA098E-E440-F49D-37AE-9BED2C9FDEBE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E4838B89-1349-3C52-64A6-2895036E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66" name="Group 56">
            <a:extLst>
              <a:ext uri="{FF2B5EF4-FFF2-40B4-BE49-F238E27FC236}">
                <a16:creationId xmlns:a16="http://schemas.microsoft.com/office/drawing/2014/main" id="{25D39672-C6C2-80F8-1804-49B899C06279}"/>
              </a:ext>
            </a:extLst>
          </p:cNvPr>
          <p:cNvGrpSpPr/>
          <p:nvPr/>
        </p:nvGrpSpPr>
        <p:grpSpPr>
          <a:xfrm>
            <a:off x="15963710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EEA3E1E5-C757-65F1-CA43-D0174053AA2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sz="2000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standards</a:t>
              </a: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EFC847D0-5D9A-31A5-AF20-59328545C9FA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9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9F9321FE-6188-A110-998C-CCDB607D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70" name="Group 55">
            <a:extLst>
              <a:ext uri="{FF2B5EF4-FFF2-40B4-BE49-F238E27FC236}">
                <a16:creationId xmlns:a16="http://schemas.microsoft.com/office/drawing/2014/main" id="{4D0424A7-828D-23A2-8AD8-B49B3D290784}"/>
              </a:ext>
            </a:extLst>
          </p:cNvPr>
          <p:cNvGrpSpPr/>
          <p:nvPr/>
        </p:nvGrpSpPr>
        <p:grpSpPr>
          <a:xfrm>
            <a:off x="15963710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71" name="TextBox 35">
              <a:extLst>
                <a:ext uri="{FF2B5EF4-FFF2-40B4-BE49-F238E27FC236}">
                  <a16:creationId xmlns:a16="http://schemas.microsoft.com/office/drawing/2014/main" id="{5799EAF8-3A39-9A17-82D5-F1E3A0C2FF70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DF5809F9-7831-DC9A-60BB-0722CDF8234A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3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FE4C434-FB30-C7FF-9AD4-A80F4A771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74" name="Group 54">
            <a:extLst>
              <a:ext uri="{FF2B5EF4-FFF2-40B4-BE49-F238E27FC236}">
                <a16:creationId xmlns:a16="http://schemas.microsoft.com/office/drawing/2014/main" id="{C28E7374-9421-0314-FC7E-6918E7284129}"/>
              </a:ext>
            </a:extLst>
          </p:cNvPr>
          <p:cNvGrpSpPr/>
          <p:nvPr/>
        </p:nvGrpSpPr>
        <p:grpSpPr>
          <a:xfrm>
            <a:off x="15963710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DE3C8E5E-6496-9214-BF57-66222BF4333B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id="{A47482C0-0E96-0884-6814-7C88D0759E1A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88A6E3D3-F9F7-04A7-44B0-EDAB1F90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A0E9F8EB-21AA-6466-F08B-430EA6C2CE79}"/>
              </a:ext>
            </a:extLst>
          </p:cNvPr>
          <p:cNvSpPr/>
          <p:nvPr/>
        </p:nvSpPr>
        <p:spPr>
          <a:xfrm>
            <a:off x="13356205" y="976704"/>
            <a:ext cx="1999762" cy="81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941651"/>
                </a:solidFill>
                <a:latin typeface="Calibri" panose="020F0502020204030204" pitchFamily="34" charset="0"/>
              </a:rPr>
              <a:t>Dual-</a:t>
            </a:r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ounded Rectangle 3">
            <a:extLst>
              <a:ext uri="{FF2B5EF4-FFF2-40B4-BE49-F238E27FC236}">
                <a16:creationId xmlns:a16="http://schemas.microsoft.com/office/drawing/2014/main" id="{0AF6F61A-D05F-38AA-8130-D968679E81EC}"/>
              </a:ext>
            </a:extLst>
          </p:cNvPr>
          <p:cNvSpPr/>
          <p:nvPr/>
        </p:nvSpPr>
        <p:spPr>
          <a:xfrm>
            <a:off x="13356205" y="4980318"/>
            <a:ext cx="1999762" cy="8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Intention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0689F62D-A1C1-5CFF-D524-C69ABA700C8E}"/>
              </a:ext>
            </a:extLst>
          </p:cNvPr>
          <p:cNvCxnSpPr>
            <a:cxnSpLocks/>
          </p:cNvCxnSpPr>
          <p:nvPr/>
        </p:nvCxnSpPr>
        <p:spPr>
          <a:xfrm flipH="1">
            <a:off x="12294184" y="1439646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8CCF199F-F292-584D-37A4-D30D6331B15C}"/>
              </a:ext>
            </a:extLst>
          </p:cNvPr>
          <p:cNvCxnSpPr>
            <a:cxnSpLocks/>
          </p:cNvCxnSpPr>
          <p:nvPr/>
        </p:nvCxnSpPr>
        <p:spPr>
          <a:xfrm flipH="1">
            <a:off x="12379338" y="5400689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50">
            <a:extLst>
              <a:ext uri="{FF2B5EF4-FFF2-40B4-BE49-F238E27FC236}">
                <a16:creationId xmlns:a16="http://schemas.microsoft.com/office/drawing/2014/main" id="{0302C0BA-4FAF-37AE-B111-680DB18C684E}"/>
              </a:ext>
            </a:extLst>
          </p:cNvPr>
          <p:cNvSpPr txBox="1"/>
          <p:nvPr/>
        </p:nvSpPr>
        <p:spPr>
          <a:xfrm>
            <a:off x="8608135" y="2109850"/>
            <a:ext cx="321677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a self-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deceiver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simultaneously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disbelieve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6" name="Immagine 85" descr="Immagine che contiene Ruota di bicicletta, Veicolo terrestre, veicolo, ruota&#10;&#10;Descrizione generata automaticamente">
            <a:extLst>
              <a:ext uri="{FF2B5EF4-FFF2-40B4-BE49-F238E27FC236}">
                <a16:creationId xmlns:a16="http://schemas.microsoft.com/office/drawing/2014/main" id="{8EA029B7-66FC-094E-B19D-A8FE054D6AB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196" t="13161" r="16005" b="12328"/>
          <a:stretch/>
        </p:blipFill>
        <p:spPr>
          <a:xfrm>
            <a:off x="9095870" y="361543"/>
            <a:ext cx="2241305" cy="1704945"/>
          </a:xfrm>
          <a:prstGeom prst="rect">
            <a:avLst/>
          </a:prstGeom>
        </p:spPr>
      </p:pic>
      <p:sp>
        <p:nvSpPr>
          <p:cNvPr id="87" name="TextBox 50">
            <a:extLst>
              <a:ext uri="{FF2B5EF4-FFF2-40B4-BE49-F238E27FC236}">
                <a16:creationId xmlns:a16="http://schemas.microsoft.com/office/drawing/2014/main" id="{7BDA1303-766E-4FB4-0A1F-578A498B9BAA}"/>
              </a:ext>
            </a:extLst>
          </p:cNvPr>
          <p:cNvSpPr txBox="1"/>
          <p:nvPr/>
        </p:nvSpPr>
        <p:spPr>
          <a:xfrm>
            <a:off x="8227050" y="5208301"/>
            <a:ext cx="396688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people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intentionally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cause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themselves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to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while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believing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false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9" name="Immagine 88" descr="Immagine che contiene disegno, cartone animato, illustrazione, clipart&#10;&#10;Descrizione generata automaticamente">
            <a:extLst>
              <a:ext uri="{FF2B5EF4-FFF2-40B4-BE49-F238E27FC236}">
                <a16:creationId xmlns:a16="http://schemas.microsoft.com/office/drawing/2014/main" id="{4FEB84CE-9492-A903-73EA-53165676375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446" t="5983" r="13446" b="10512"/>
          <a:stretch/>
        </p:blipFill>
        <p:spPr>
          <a:xfrm>
            <a:off x="9095869" y="3503356"/>
            <a:ext cx="2241306" cy="1704945"/>
          </a:xfrm>
          <a:prstGeom prst="rect">
            <a:avLst/>
          </a:prstGeom>
        </p:spPr>
      </p:pic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16F8714C-C28E-7AE3-FBE4-486CEB6A7E2F}"/>
              </a:ext>
            </a:extLst>
          </p:cNvPr>
          <p:cNvSpPr/>
          <p:nvPr/>
        </p:nvSpPr>
        <p:spPr>
          <a:xfrm>
            <a:off x="7566822" y="361544"/>
            <a:ext cx="869223" cy="6091516"/>
          </a:xfrm>
          <a:prstGeom prst="leftBrace">
            <a:avLst>
              <a:gd name="adj1" fmla="val 5391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50">
            <a:extLst>
              <a:ext uri="{FF2B5EF4-FFF2-40B4-BE49-F238E27FC236}">
                <a16:creationId xmlns:a16="http://schemas.microsoft.com/office/drawing/2014/main" id="{48F4DEE6-DA45-BAAB-7330-ECEAD73C1381}"/>
              </a:ext>
            </a:extLst>
          </p:cNvPr>
          <p:cNvSpPr txBox="1"/>
          <p:nvPr/>
        </p:nvSpPr>
        <p:spPr>
          <a:xfrm>
            <a:off x="4665224" y="139454"/>
            <a:ext cx="2037737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Solutions: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ECDC602-2C95-33BC-035F-0E3CBBEE391B}"/>
              </a:ext>
            </a:extLst>
          </p:cNvPr>
          <p:cNvGrpSpPr/>
          <p:nvPr/>
        </p:nvGrpSpPr>
        <p:grpSpPr>
          <a:xfrm>
            <a:off x="4155473" y="835868"/>
            <a:ext cx="3127684" cy="2277886"/>
            <a:chOff x="560575" y="835868"/>
            <a:chExt cx="3127684" cy="227788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86C54B31-9F48-F82D-DC4D-EAF89A2A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60575" y="835868"/>
              <a:ext cx="3127684" cy="2078461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5B7C7A83-3F74-0006-D94F-5DF69B8D744A}"/>
                </a:ext>
              </a:extLst>
            </p:cNvPr>
            <p:cNvSpPr/>
            <p:nvPr/>
          </p:nvSpPr>
          <p:spPr>
            <a:xfrm>
              <a:off x="761509" y="271490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Denying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the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phenomenon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2D4B147B-D8E4-20FC-2E1D-19B03FEE6BA3}"/>
              </a:ext>
            </a:extLst>
          </p:cNvPr>
          <p:cNvGrpSpPr/>
          <p:nvPr/>
        </p:nvGrpSpPr>
        <p:grpSpPr>
          <a:xfrm>
            <a:off x="3947272" y="3098763"/>
            <a:ext cx="3543183" cy="1653049"/>
            <a:chOff x="352374" y="3098763"/>
            <a:chExt cx="3543183" cy="1653049"/>
          </a:xfrm>
        </p:grpSpPr>
        <p:pic>
          <p:nvPicPr>
            <p:cNvPr id="34" name="Immagine 33" descr="Immagine che contiene schermata, cartone animato&#10;&#10;Descrizione generata automaticamente">
              <a:extLst>
                <a:ext uri="{FF2B5EF4-FFF2-40B4-BE49-F238E27FC236}">
                  <a16:creationId xmlns:a16="http://schemas.microsoft.com/office/drawing/2014/main" id="{F47A5674-9D70-D19A-6D52-703C0FB14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14153" b="32464"/>
            <a:stretch/>
          </p:blipFill>
          <p:spPr>
            <a:xfrm>
              <a:off x="352374" y="3098763"/>
              <a:ext cx="3543183" cy="1642898"/>
            </a:xfrm>
            <a:prstGeom prst="rect">
              <a:avLst/>
            </a:prstGeom>
          </p:spPr>
        </p:pic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F40891B6-3D57-AE3F-2B81-A97884C3A4D8}"/>
                </a:ext>
              </a:extLst>
            </p:cNvPr>
            <p:cNvSpPr/>
            <p:nvPr/>
          </p:nvSpPr>
          <p:spPr>
            <a:xfrm>
              <a:off x="717231" y="4352962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Partitioning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1247DBC5-C489-CEFB-F9FD-2FD452BFC468}"/>
              </a:ext>
            </a:extLst>
          </p:cNvPr>
          <p:cNvSpPr/>
          <p:nvPr/>
        </p:nvSpPr>
        <p:spPr>
          <a:xfrm>
            <a:off x="373595" y="7809562"/>
            <a:ext cx="3417412" cy="4421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Mary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Haight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self-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deception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merely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other-deception</a:t>
            </a:r>
            <a:endParaRPr lang="it-IT" sz="2200" b="1" u="sng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endParaRPr lang="it-IT" sz="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David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Kipp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it’s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impossible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consider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something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true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and false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same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time</a:t>
            </a:r>
          </a:p>
          <a:p>
            <a:pPr algn="ctr"/>
            <a:endParaRPr lang="it-IT" sz="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Steffan </a:t>
            </a:r>
            <a:r>
              <a:rPr lang="it-IT" sz="2200" dirty="0" err="1">
                <a:solidFill>
                  <a:schemeClr val="bg1"/>
                </a:solidFill>
                <a:highlight>
                  <a:srgbClr val="941651"/>
                </a:highlight>
                <a:latin typeface="Calibri" panose="020F0502020204030204" pitchFamily="34" charset="0"/>
              </a:rPr>
              <a:t>Borge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: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we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mistakenly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refer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self-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deception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actually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a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failure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comprehend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our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u="sng" dirty="0" err="1">
                <a:solidFill>
                  <a:srgbClr val="941651"/>
                </a:solidFill>
                <a:latin typeface="Calibri" panose="020F0502020204030204" pitchFamily="34" charset="0"/>
              </a:rPr>
              <a:t>emotions</a:t>
            </a:r>
            <a:r>
              <a:rPr lang="it-IT" sz="2200" b="1" u="sng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and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their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influence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on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our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941651"/>
                </a:solidFill>
                <a:latin typeface="Calibri" panose="020F0502020204030204" pitchFamily="34" charset="0"/>
              </a:rPr>
              <a:t>lives</a:t>
            </a:r>
            <a:r>
              <a:rPr lang="it-IT" sz="2200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endParaRPr lang="it-IT" sz="22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F12A2317-30E2-C76F-CCC5-841499C94DF6}"/>
              </a:ext>
            </a:extLst>
          </p:cNvPr>
          <p:cNvSpPr txBox="1"/>
          <p:nvPr/>
        </p:nvSpPr>
        <p:spPr>
          <a:xfrm>
            <a:off x="1216455" y="7040213"/>
            <a:ext cx="1731692" cy="646331"/>
          </a:xfrm>
          <a:prstGeom prst="rect">
            <a:avLst/>
          </a:prstGeom>
          <a:solidFill>
            <a:srgbClr val="941651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Deniers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4" name="Arc 59">
            <a:extLst>
              <a:ext uri="{FF2B5EF4-FFF2-40B4-BE49-F238E27FC236}">
                <a16:creationId xmlns:a16="http://schemas.microsoft.com/office/drawing/2014/main" id="{1FB52931-2393-055D-9922-46B55C16F315}"/>
              </a:ext>
            </a:extLst>
          </p:cNvPr>
          <p:cNvSpPr/>
          <p:nvPr/>
        </p:nvSpPr>
        <p:spPr>
          <a:xfrm rot="5400000" flipH="1" flipV="1">
            <a:off x="3214585" y="3796141"/>
            <a:ext cx="1642899" cy="1891040"/>
          </a:xfrm>
          <a:prstGeom prst="arc">
            <a:avLst>
              <a:gd name="adj1" fmla="val 17593136"/>
              <a:gd name="adj2" fmla="val 47787"/>
            </a:avLst>
          </a:prstGeom>
          <a:ln w="762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7" name="Arc 59">
            <a:extLst>
              <a:ext uri="{FF2B5EF4-FFF2-40B4-BE49-F238E27FC236}">
                <a16:creationId xmlns:a16="http://schemas.microsoft.com/office/drawing/2014/main" id="{73DB2C56-4BFD-13C6-5A99-4F79C227C0D6}"/>
              </a:ext>
            </a:extLst>
          </p:cNvPr>
          <p:cNvSpPr/>
          <p:nvPr/>
        </p:nvSpPr>
        <p:spPr>
          <a:xfrm rot="16200000" flipH="1">
            <a:off x="3207090" y="2156096"/>
            <a:ext cx="1642899" cy="1891040"/>
          </a:xfrm>
          <a:prstGeom prst="arc">
            <a:avLst>
              <a:gd name="adj1" fmla="val 17684630"/>
              <a:gd name="adj2" fmla="val 47787"/>
            </a:avLst>
          </a:prstGeom>
          <a:ln w="762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13" name="TextBox 50">
            <a:extLst>
              <a:ext uri="{FF2B5EF4-FFF2-40B4-BE49-F238E27FC236}">
                <a16:creationId xmlns:a16="http://schemas.microsoft.com/office/drawing/2014/main" id="{D44506EF-6789-656C-97E5-689538CF474E}"/>
              </a:ext>
            </a:extLst>
          </p:cNvPr>
          <p:cNvSpPr txBox="1"/>
          <p:nvPr/>
        </p:nvSpPr>
        <p:spPr>
          <a:xfrm>
            <a:off x="636067" y="4410000"/>
            <a:ext cx="2882712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Cognitive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partitioning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sp>
        <p:nvSpPr>
          <p:cNvPr id="15" name="TextBox 50">
            <a:extLst>
              <a:ext uri="{FF2B5EF4-FFF2-40B4-BE49-F238E27FC236}">
                <a16:creationId xmlns:a16="http://schemas.microsoft.com/office/drawing/2014/main" id="{EAD90BC1-F031-0AE4-87DD-5B7433FF39B6}"/>
              </a:ext>
            </a:extLst>
          </p:cNvPr>
          <p:cNvSpPr txBox="1"/>
          <p:nvPr/>
        </p:nvSpPr>
        <p:spPr>
          <a:xfrm>
            <a:off x="702912" y="3010725"/>
            <a:ext cx="274902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Doxastic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segregation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pic>
        <p:nvPicPr>
          <p:cNvPr id="19" name="Immagine 18" descr="Immagine che contiene arte&#10;&#10;Descrizione generata automaticamente">
            <a:extLst>
              <a:ext uri="{FF2B5EF4-FFF2-40B4-BE49-F238E27FC236}">
                <a16:creationId xmlns:a16="http://schemas.microsoft.com/office/drawing/2014/main" id="{94775990-19C5-3B5E-AF1A-6DF8005752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0323" y="-1603572"/>
            <a:ext cx="1854200" cy="139700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1728153C-BE29-DA69-BAB9-5ECB9DBB5B18}"/>
              </a:ext>
            </a:extLst>
          </p:cNvPr>
          <p:cNvSpPr/>
          <p:nvPr/>
        </p:nvSpPr>
        <p:spPr>
          <a:xfrm>
            <a:off x="714967" y="-2037916"/>
            <a:ext cx="2724912" cy="39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Two or more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selves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797C86C9-6F91-AA3D-B32A-5CACC4A0C4D7}"/>
              </a:ext>
            </a:extLst>
          </p:cNvPr>
          <p:cNvSpPr/>
          <p:nvPr/>
        </p:nvSpPr>
        <p:spPr>
          <a:xfrm>
            <a:off x="714967" y="-2635507"/>
            <a:ext cx="2724912" cy="642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(problem of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regression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absence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reflexivity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7B568E1-15D4-0334-303F-22857A6A14EC}"/>
              </a:ext>
            </a:extLst>
          </p:cNvPr>
          <p:cNvSpPr/>
          <p:nvPr/>
        </p:nvSpPr>
        <p:spPr>
          <a:xfrm>
            <a:off x="158228" y="1211635"/>
            <a:ext cx="383294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Separation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between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beliefs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E11B1825-171A-9481-3846-E301790EA6C8}"/>
              </a:ext>
            </a:extLst>
          </p:cNvPr>
          <p:cNvSpPr/>
          <p:nvPr/>
        </p:nvSpPr>
        <p:spPr>
          <a:xfrm>
            <a:off x="127652" y="767704"/>
            <a:ext cx="383294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Davidson: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Intentionalism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F5505F60-9D95-10E0-6D0E-BC454E1E5B28}"/>
              </a:ext>
            </a:extLst>
          </p:cNvPr>
          <p:cNvSpPr/>
          <p:nvPr/>
        </p:nvSpPr>
        <p:spPr>
          <a:xfrm>
            <a:off x="578075" y="141194"/>
            <a:ext cx="2993248" cy="642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twisted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self-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deception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separated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but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interacting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?!)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6FF01442-2C6A-2926-81B5-B339078AEC2F}"/>
              </a:ext>
            </a:extLst>
          </p:cNvPr>
          <p:cNvGrpSpPr/>
          <p:nvPr/>
        </p:nvGrpSpPr>
        <p:grpSpPr>
          <a:xfrm>
            <a:off x="4321636" y="7061963"/>
            <a:ext cx="2724912" cy="1948367"/>
            <a:chOff x="726738" y="4809417"/>
            <a:chExt cx="2724912" cy="1948367"/>
          </a:xfrm>
        </p:grpSpPr>
        <p:pic>
          <p:nvPicPr>
            <p:cNvPr id="44" name="Immagine 43" descr="Immagine che contiene clipart, cartone animato, illustrazione&#10;&#10;Descrizione generata automaticamente">
              <a:extLst>
                <a:ext uri="{FF2B5EF4-FFF2-40B4-BE49-F238E27FC236}">
                  <a16:creationId xmlns:a16="http://schemas.microsoft.com/office/drawing/2014/main" id="{955ABAB0-8D61-8812-B248-D5640A027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7287" t="9458" r="15981" b="5612"/>
            <a:stretch/>
          </p:blipFill>
          <p:spPr>
            <a:xfrm>
              <a:off x="1005842" y="4809417"/>
              <a:ext cx="2237150" cy="1898114"/>
            </a:xfrm>
            <a:prstGeom prst="rect">
              <a:avLst/>
            </a:prstGeom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75690BEF-3BC0-CEC1-050E-130F70B3B876}"/>
                </a:ext>
              </a:extLst>
            </p:cNvPr>
            <p:cNvSpPr/>
            <p:nvPr/>
          </p:nvSpPr>
          <p:spPr>
            <a:xfrm>
              <a:off x="726738" y="635893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Reformulation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333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21021681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36AFBE8-61E9-C262-2FD5-234937302409}"/>
              </a:ext>
            </a:extLst>
          </p:cNvPr>
          <p:cNvCxnSpPr>
            <a:cxnSpLocks/>
          </p:cNvCxnSpPr>
          <p:nvPr/>
        </p:nvCxnSpPr>
        <p:spPr>
          <a:xfrm>
            <a:off x="25841003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1A57D06-9CA4-818B-1F6A-AF3644061298}"/>
              </a:ext>
            </a:extLst>
          </p:cNvPr>
          <p:cNvCxnSpPr>
            <a:cxnSpLocks/>
          </p:cNvCxnSpPr>
          <p:nvPr/>
        </p:nvCxnSpPr>
        <p:spPr>
          <a:xfrm flipH="1">
            <a:off x="25841003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61204CF8-9333-CA76-1E99-AD074AFEA937}"/>
              </a:ext>
            </a:extLst>
          </p:cNvPr>
          <p:cNvSpPr/>
          <p:nvPr/>
        </p:nvSpPr>
        <p:spPr>
          <a:xfrm>
            <a:off x="24334491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6C35B1-7B34-B205-F9AD-041B3D728044}"/>
              </a:ext>
            </a:extLst>
          </p:cNvPr>
          <p:cNvSpPr txBox="1"/>
          <p:nvPr/>
        </p:nvSpPr>
        <p:spPr>
          <a:xfrm>
            <a:off x="24368994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957742-38F1-C96B-B7E1-2D4D0CE65B36}"/>
              </a:ext>
            </a:extLst>
          </p:cNvPr>
          <p:cNvSpPr txBox="1"/>
          <p:nvPr/>
        </p:nvSpPr>
        <p:spPr>
          <a:xfrm>
            <a:off x="24299988" y="344921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limitations</a:t>
            </a:r>
            <a:r>
              <a:rPr lang="it-IT" sz="2800" dirty="0"/>
              <a:t> of human agents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21167370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22469411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20656302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22095051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15984715" y="462620"/>
            <a:ext cx="3110660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0CCBE09-4027-3162-B90A-CDF735DE2F56}"/>
              </a:ext>
            </a:extLst>
          </p:cNvPr>
          <p:cNvSpPr/>
          <p:nvPr/>
        </p:nvSpPr>
        <p:spPr>
          <a:xfrm>
            <a:off x="12887947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The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E3357A4-6A34-16CD-E102-52EB4E1EF52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4356087" y="187509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79F733D-2A58-9B8C-E8EB-E4A0968314A7}"/>
              </a:ext>
            </a:extLst>
          </p:cNvPr>
          <p:cNvCxnSpPr>
            <a:cxnSpLocks/>
          </p:cNvCxnSpPr>
          <p:nvPr/>
        </p:nvCxnSpPr>
        <p:spPr>
          <a:xfrm flipV="1">
            <a:off x="14356087" y="416732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3">
            <a:extLst>
              <a:ext uri="{FF2B5EF4-FFF2-40B4-BE49-F238E27FC236}">
                <a16:creationId xmlns:a16="http://schemas.microsoft.com/office/drawing/2014/main" id="{F59B1040-420F-1695-96AE-4BFBDB138A36}"/>
              </a:ext>
            </a:extLst>
          </p:cNvPr>
          <p:cNvGrpSpPr/>
          <p:nvPr/>
        </p:nvGrpSpPr>
        <p:grpSpPr>
          <a:xfrm>
            <a:off x="15987072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A905421B-2B16-DB29-A279-8F5BC5E69000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1CA2F447-F949-57FF-7AC5-C8F2089FF61A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2B39D73C-E3CF-29E5-F680-0C2FE3E0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6C7F7642-A4EA-A996-6222-B92CD91F300E}"/>
              </a:ext>
            </a:extLst>
          </p:cNvPr>
          <p:cNvGrpSpPr/>
          <p:nvPr/>
        </p:nvGrpSpPr>
        <p:grpSpPr>
          <a:xfrm>
            <a:off x="16503828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63" name="TextBox 37">
              <a:extLst>
                <a:ext uri="{FF2B5EF4-FFF2-40B4-BE49-F238E27FC236}">
                  <a16:creationId xmlns:a16="http://schemas.microsoft.com/office/drawing/2014/main" id="{29C4ACCA-EBA3-AA6D-BA36-0C9427E3300B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6BAA098E-E440-F49D-37AE-9BED2C9FDEBE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E4838B89-1349-3C52-64A6-2895036E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66" name="Group 56">
            <a:extLst>
              <a:ext uri="{FF2B5EF4-FFF2-40B4-BE49-F238E27FC236}">
                <a16:creationId xmlns:a16="http://schemas.microsoft.com/office/drawing/2014/main" id="{25D39672-C6C2-80F8-1804-49B899C06279}"/>
              </a:ext>
            </a:extLst>
          </p:cNvPr>
          <p:cNvGrpSpPr/>
          <p:nvPr/>
        </p:nvGrpSpPr>
        <p:grpSpPr>
          <a:xfrm>
            <a:off x="15963710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EEA3E1E5-C757-65F1-CA43-D0174053AA2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sz="2000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standards</a:t>
              </a: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EFC847D0-5D9A-31A5-AF20-59328545C9FA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9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9F9321FE-6188-A110-998C-CCDB607D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70" name="Group 55">
            <a:extLst>
              <a:ext uri="{FF2B5EF4-FFF2-40B4-BE49-F238E27FC236}">
                <a16:creationId xmlns:a16="http://schemas.microsoft.com/office/drawing/2014/main" id="{4D0424A7-828D-23A2-8AD8-B49B3D290784}"/>
              </a:ext>
            </a:extLst>
          </p:cNvPr>
          <p:cNvGrpSpPr/>
          <p:nvPr/>
        </p:nvGrpSpPr>
        <p:grpSpPr>
          <a:xfrm>
            <a:off x="15963710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71" name="TextBox 35">
              <a:extLst>
                <a:ext uri="{FF2B5EF4-FFF2-40B4-BE49-F238E27FC236}">
                  <a16:creationId xmlns:a16="http://schemas.microsoft.com/office/drawing/2014/main" id="{5799EAF8-3A39-9A17-82D5-F1E3A0C2FF70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DF5809F9-7831-DC9A-60BB-0722CDF8234A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3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FE4C434-FB30-C7FF-9AD4-A80F4A771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74" name="Group 54">
            <a:extLst>
              <a:ext uri="{FF2B5EF4-FFF2-40B4-BE49-F238E27FC236}">
                <a16:creationId xmlns:a16="http://schemas.microsoft.com/office/drawing/2014/main" id="{C28E7374-9421-0314-FC7E-6918E7284129}"/>
              </a:ext>
            </a:extLst>
          </p:cNvPr>
          <p:cNvGrpSpPr/>
          <p:nvPr/>
        </p:nvGrpSpPr>
        <p:grpSpPr>
          <a:xfrm>
            <a:off x="15963710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DE3C8E5E-6496-9214-BF57-66222BF4333B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id="{A47482C0-0E96-0884-6814-7C88D0759E1A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88A6E3D3-F9F7-04A7-44B0-EDAB1F90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A0E9F8EB-21AA-6466-F08B-430EA6C2CE79}"/>
              </a:ext>
            </a:extLst>
          </p:cNvPr>
          <p:cNvSpPr/>
          <p:nvPr/>
        </p:nvSpPr>
        <p:spPr>
          <a:xfrm>
            <a:off x="13356205" y="976704"/>
            <a:ext cx="1999762" cy="81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941651"/>
                </a:solidFill>
                <a:latin typeface="Calibri" panose="020F0502020204030204" pitchFamily="34" charset="0"/>
              </a:rPr>
              <a:t>Dual-</a:t>
            </a:r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ounded Rectangle 3">
            <a:extLst>
              <a:ext uri="{FF2B5EF4-FFF2-40B4-BE49-F238E27FC236}">
                <a16:creationId xmlns:a16="http://schemas.microsoft.com/office/drawing/2014/main" id="{0AF6F61A-D05F-38AA-8130-D968679E81EC}"/>
              </a:ext>
            </a:extLst>
          </p:cNvPr>
          <p:cNvSpPr/>
          <p:nvPr/>
        </p:nvSpPr>
        <p:spPr>
          <a:xfrm>
            <a:off x="13356205" y="4980318"/>
            <a:ext cx="1999762" cy="8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Intention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0689F62D-A1C1-5CFF-D524-C69ABA700C8E}"/>
              </a:ext>
            </a:extLst>
          </p:cNvPr>
          <p:cNvCxnSpPr>
            <a:cxnSpLocks/>
          </p:cNvCxnSpPr>
          <p:nvPr/>
        </p:nvCxnSpPr>
        <p:spPr>
          <a:xfrm flipH="1">
            <a:off x="12294184" y="1439646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8CCF199F-F292-584D-37A4-D30D6331B15C}"/>
              </a:ext>
            </a:extLst>
          </p:cNvPr>
          <p:cNvCxnSpPr>
            <a:cxnSpLocks/>
          </p:cNvCxnSpPr>
          <p:nvPr/>
        </p:nvCxnSpPr>
        <p:spPr>
          <a:xfrm flipH="1">
            <a:off x="12379338" y="5400689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50">
            <a:extLst>
              <a:ext uri="{FF2B5EF4-FFF2-40B4-BE49-F238E27FC236}">
                <a16:creationId xmlns:a16="http://schemas.microsoft.com/office/drawing/2014/main" id="{0302C0BA-4FAF-37AE-B111-680DB18C684E}"/>
              </a:ext>
            </a:extLst>
          </p:cNvPr>
          <p:cNvSpPr txBox="1"/>
          <p:nvPr/>
        </p:nvSpPr>
        <p:spPr>
          <a:xfrm>
            <a:off x="8608135" y="2109850"/>
            <a:ext cx="321677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a self-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deceiver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simultaneously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disbelieve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6" name="Immagine 85" descr="Immagine che contiene Ruota di bicicletta, Veicolo terrestre, veicolo, ruota&#10;&#10;Descrizione generata automaticamente">
            <a:extLst>
              <a:ext uri="{FF2B5EF4-FFF2-40B4-BE49-F238E27FC236}">
                <a16:creationId xmlns:a16="http://schemas.microsoft.com/office/drawing/2014/main" id="{8EA029B7-66FC-094E-B19D-A8FE054D6AB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196" t="13161" r="16005" b="12328"/>
          <a:stretch/>
        </p:blipFill>
        <p:spPr>
          <a:xfrm>
            <a:off x="9095870" y="361543"/>
            <a:ext cx="2241305" cy="1704945"/>
          </a:xfrm>
          <a:prstGeom prst="rect">
            <a:avLst/>
          </a:prstGeom>
        </p:spPr>
      </p:pic>
      <p:sp>
        <p:nvSpPr>
          <p:cNvPr id="87" name="TextBox 50">
            <a:extLst>
              <a:ext uri="{FF2B5EF4-FFF2-40B4-BE49-F238E27FC236}">
                <a16:creationId xmlns:a16="http://schemas.microsoft.com/office/drawing/2014/main" id="{7BDA1303-766E-4FB4-0A1F-578A498B9BAA}"/>
              </a:ext>
            </a:extLst>
          </p:cNvPr>
          <p:cNvSpPr txBox="1"/>
          <p:nvPr/>
        </p:nvSpPr>
        <p:spPr>
          <a:xfrm>
            <a:off x="8227050" y="5208301"/>
            <a:ext cx="396688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people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intentionally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cause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themselves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to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while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believing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false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9" name="Immagine 88" descr="Immagine che contiene disegno, cartone animato, illustrazione, clipart&#10;&#10;Descrizione generata automaticamente">
            <a:extLst>
              <a:ext uri="{FF2B5EF4-FFF2-40B4-BE49-F238E27FC236}">
                <a16:creationId xmlns:a16="http://schemas.microsoft.com/office/drawing/2014/main" id="{4FEB84CE-9492-A903-73EA-53165676375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6" t="5983" r="13446" b="10512"/>
          <a:stretch/>
        </p:blipFill>
        <p:spPr>
          <a:xfrm>
            <a:off x="9095869" y="3503356"/>
            <a:ext cx="2241306" cy="1704945"/>
          </a:xfrm>
          <a:prstGeom prst="rect">
            <a:avLst/>
          </a:prstGeom>
        </p:spPr>
      </p:pic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16F8714C-C28E-7AE3-FBE4-486CEB6A7E2F}"/>
              </a:ext>
            </a:extLst>
          </p:cNvPr>
          <p:cNvSpPr/>
          <p:nvPr/>
        </p:nvSpPr>
        <p:spPr>
          <a:xfrm>
            <a:off x="7566822" y="361544"/>
            <a:ext cx="869223" cy="6091516"/>
          </a:xfrm>
          <a:prstGeom prst="leftBrace">
            <a:avLst>
              <a:gd name="adj1" fmla="val 5391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50">
            <a:extLst>
              <a:ext uri="{FF2B5EF4-FFF2-40B4-BE49-F238E27FC236}">
                <a16:creationId xmlns:a16="http://schemas.microsoft.com/office/drawing/2014/main" id="{48F4DEE6-DA45-BAAB-7330-ECEAD73C1381}"/>
              </a:ext>
            </a:extLst>
          </p:cNvPr>
          <p:cNvSpPr txBox="1"/>
          <p:nvPr/>
        </p:nvSpPr>
        <p:spPr>
          <a:xfrm>
            <a:off x="4665224" y="139454"/>
            <a:ext cx="2037737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Solutions: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ECDC602-2C95-33BC-035F-0E3CBBEE391B}"/>
              </a:ext>
            </a:extLst>
          </p:cNvPr>
          <p:cNvGrpSpPr/>
          <p:nvPr/>
        </p:nvGrpSpPr>
        <p:grpSpPr>
          <a:xfrm>
            <a:off x="4155473" y="835868"/>
            <a:ext cx="3127684" cy="2277886"/>
            <a:chOff x="560575" y="835868"/>
            <a:chExt cx="3127684" cy="227788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86C54B31-9F48-F82D-DC4D-EAF89A2A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0575" y="835868"/>
              <a:ext cx="3127684" cy="2078461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5B7C7A83-3F74-0006-D94F-5DF69B8D744A}"/>
                </a:ext>
              </a:extLst>
            </p:cNvPr>
            <p:cNvSpPr/>
            <p:nvPr/>
          </p:nvSpPr>
          <p:spPr>
            <a:xfrm>
              <a:off x="761509" y="271490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Denying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the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phenomenon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2D4B147B-D8E4-20FC-2E1D-19B03FEE6BA3}"/>
              </a:ext>
            </a:extLst>
          </p:cNvPr>
          <p:cNvGrpSpPr/>
          <p:nvPr/>
        </p:nvGrpSpPr>
        <p:grpSpPr>
          <a:xfrm>
            <a:off x="3947272" y="3098763"/>
            <a:ext cx="3543183" cy="1653049"/>
            <a:chOff x="352374" y="3098763"/>
            <a:chExt cx="3543183" cy="1653049"/>
          </a:xfrm>
        </p:grpSpPr>
        <p:pic>
          <p:nvPicPr>
            <p:cNvPr id="34" name="Immagine 33" descr="Immagine che contiene schermata, cartone animato&#10;&#10;Descrizione generata automaticamente">
              <a:extLst>
                <a:ext uri="{FF2B5EF4-FFF2-40B4-BE49-F238E27FC236}">
                  <a16:creationId xmlns:a16="http://schemas.microsoft.com/office/drawing/2014/main" id="{F47A5674-9D70-D19A-6D52-703C0FB14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4153" b="32464"/>
            <a:stretch/>
          </p:blipFill>
          <p:spPr>
            <a:xfrm>
              <a:off x="352374" y="3098763"/>
              <a:ext cx="3543183" cy="1642898"/>
            </a:xfrm>
            <a:prstGeom prst="rect">
              <a:avLst/>
            </a:prstGeom>
          </p:spPr>
        </p:pic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F40891B6-3D57-AE3F-2B81-A97884C3A4D8}"/>
                </a:ext>
              </a:extLst>
            </p:cNvPr>
            <p:cNvSpPr/>
            <p:nvPr/>
          </p:nvSpPr>
          <p:spPr>
            <a:xfrm>
              <a:off x="717231" y="4352962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Partitioning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C8C93D2D-D1D3-53B6-7DAE-4FBE6B42595D}"/>
              </a:ext>
            </a:extLst>
          </p:cNvPr>
          <p:cNvGrpSpPr/>
          <p:nvPr/>
        </p:nvGrpSpPr>
        <p:grpSpPr>
          <a:xfrm>
            <a:off x="4321636" y="4809417"/>
            <a:ext cx="2724912" cy="1948367"/>
            <a:chOff x="726738" y="4809417"/>
            <a:chExt cx="2724912" cy="1948367"/>
          </a:xfrm>
        </p:grpSpPr>
        <p:pic>
          <p:nvPicPr>
            <p:cNvPr id="36" name="Immagine 35" descr="Immagine che contiene clipart, cartone animato, illustrazione&#10;&#10;Descrizione generata automaticamente">
              <a:extLst>
                <a:ext uri="{FF2B5EF4-FFF2-40B4-BE49-F238E27FC236}">
                  <a16:creationId xmlns:a16="http://schemas.microsoft.com/office/drawing/2014/main" id="{C8B2ED59-F0B9-0AE3-AD2D-03703E12D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17287" t="9458" r="15981" b="5612"/>
            <a:stretch/>
          </p:blipFill>
          <p:spPr>
            <a:xfrm>
              <a:off x="1005842" y="4809417"/>
              <a:ext cx="2237150" cy="1898114"/>
            </a:xfrm>
            <a:prstGeom prst="rect">
              <a:avLst/>
            </a:prstGeom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FB9A4FD5-149E-5813-BBF4-CB9E7E8FA926}"/>
                </a:ext>
              </a:extLst>
            </p:cNvPr>
            <p:cNvSpPr/>
            <p:nvPr/>
          </p:nvSpPr>
          <p:spPr>
            <a:xfrm>
              <a:off x="726738" y="635893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Reformulation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  <p:sp>
        <p:nvSpPr>
          <p:cNvPr id="4" name="Arc 59">
            <a:extLst>
              <a:ext uri="{FF2B5EF4-FFF2-40B4-BE49-F238E27FC236}">
                <a16:creationId xmlns:a16="http://schemas.microsoft.com/office/drawing/2014/main" id="{E4F029AD-551E-40F6-99C3-3EB0DE05AC32}"/>
              </a:ext>
            </a:extLst>
          </p:cNvPr>
          <p:cNvSpPr/>
          <p:nvPr/>
        </p:nvSpPr>
        <p:spPr>
          <a:xfrm rot="16200000" flipH="1">
            <a:off x="3596556" y="4814627"/>
            <a:ext cx="1642899" cy="1891040"/>
          </a:xfrm>
          <a:prstGeom prst="arc">
            <a:avLst>
              <a:gd name="adj1" fmla="val 17684630"/>
              <a:gd name="adj2" fmla="val 47787"/>
            </a:avLst>
          </a:prstGeom>
          <a:ln w="762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143BA6AB-FEE6-CE68-2B7F-1F73EA6AF4AA}"/>
              </a:ext>
            </a:extLst>
          </p:cNvPr>
          <p:cNvSpPr txBox="1"/>
          <p:nvPr/>
        </p:nvSpPr>
        <p:spPr>
          <a:xfrm>
            <a:off x="804821" y="5582948"/>
            <a:ext cx="2786404" cy="461665"/>
          </a:xfrm>
          <a:prstGeom prst="rect">
            <a:avLst/>
          </a:prstGeom>
          <a:solidFill>
            <a:srgbClr val="55A4B2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Deflationary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account</a:t>
            </a:r>
          </a:p>
        </p:txBody>
      </p:sp>
      <p:pic>
        <p:nvPicPr>
          <p:cNvPr id="15" name="Immagine 14" descr="Immagine che contiene cartone animato, clipart, vestiti, schermata&#10;&#10;Descrizione generata automaticamente">
            <a:extLst>
              <a:ext uri="{FF2B5EF4-FFF2-40B4-BE49-F238E27FC236}">
                <a16:creationId xmlns:a16="http://schemas.microsoft.com/office/drawing/2014/main" id="{E18AF232-D075-2CCC-3CF9-E0958E9D1E6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2699"/>
          <a:stretch/>
        </p:blipFill>
        <p:spPr>
          <a:xfrm>
            <a:off x="802842" y="3648250"/>
            <a:ext cx="2787446" cy="1898114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67629329-438F-0029-45A9-42CFE718DFAF}"/>
              </a:ext>
            </a:extLst>
          </p:cNvPr>
          <p:cNvSpPr/>
          <p:nvPr/>
        </p:nvSpPr>
        <p:spPr>
          <a:xfrm>
            <a:off x="33081" y="2922576"/>
            <a:ext cx="4079955" cy="898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Mele: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Explaining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self-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deception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with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everyday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heuristics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93D7C47-92CE-1172-8BAB-A509FFB1D827}"/>
              </a:ext>
            </a:extLst>
          </p:cNvPr>
          <p:cNvSpPr/>
          <p:nvPr/>
        </p:nvSpPr>
        <p:spPr>
          <a:xfrm>
            <a:off x="703334" y="2519507"/>
            <a:ext cx="2993248" cy="39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really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self-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deception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?)</a:t>
            </a:r>
          </a:p>
        </p:txBody>
      </p:sp>
      <p:sp>
        <p:nvSpPr>
          <p:cNvPr id="5" name="TextBox 50">
            <a:extLst>
              <a:ext uri="{FF2B5EF4-FFF2-40B4-BE49-F238E27FC236}">
                <a16:creationId xmlns:a16="http://schemas.microsoft.com/office/drawing/2014/main" id="{80B014CE-289C-29E2-27FC-C3B14DEAA443}"/>
              </a:ext>
            </a:extLst>
          </p:cNvPr>
          <p:cNvSpPr txBox="1"/>
          <p:nvPr/>
        </p:nvSpPr>
        <p:spPr>
          <a:xfrm>
            <a:off x="-3619625" y="2837123"/>
            <a:ext cx="3208699" cy="1754326"/>
          </a:xfrm>
          <a:prstGeom prst="rect">
            <a:avLst/>
          </a:prstGeom>
          <a:solidFill>
            <a:srgbClr val="8A71C2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Can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we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help </a:t>
            </a:r>
          </a:p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self-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deceiver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? </a:t>
            </a:r>
          </a:p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And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If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so,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how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8806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3ED2DAD-2357-0B40-BB1F-971A1FF7F9BD}"/>
              </a:ext>
            </a:extLst>
          </p:cNvPr>
          <p:cNvSpPr txBox="1"/>
          <p:nvPr/>
        </p:nvSpPr>
        <p:spPr>
          <a:xfrm>
            <a:off x="21021681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0F5DC3B9-A763-68D7-9F17-27926B0DEAF0}"/>
              </a:ext>
            </a:extLst>
          </p:cNvPr>
          <p:cNvSpPr txBox="1"/>
          <p:nvPr/>
        </p:nvSpPr>
        <p:spPr>
          <a:xfrm>
            <a:off x="21167370" y="5806728"/>
            <a:ext cx="3109954" cy="646331"/>
          </a:xfrm>
          <a:prstGeom prst="rect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few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examples</a:t>
            </a:r>
            <a:endParaRPr lang="it-IT" sz="3600" dirty="0">
              <a:solidFill>
                <a:schemeClr val="bg1"/>
              </a:solidFill>
              <a:latin typeface="Calibri" panose="020F0502020204030204" pitchFamily="34" charset="0"/>
              <a:ea typeface="CooperHewitt-Light" pitchFamily="2" charset="77"/>
            </a:endParaRPr>
          </a:p>
        </p:txBody>
      </p:sp>
      <p:grpSp>
        <p:nvGrpSpPr>
          <p:cNvPr id="9" name="Group 48">
            <a:extLst>
              <a:ext uri="{FF2B5EF4-FFF2-40B4-BE49-F238E27FC236}">
                <a16:creationId xmlns:a16="http://schemas.microsoft.com/office/drawing/2014/main" id="{7CA2CC05-DD86-2FA9-80CA-EB7FD93BDF7F}"/>
              </a:ext>
            </a:extLst>
          </p:cNvPr>
          <p:cNvGrpSpPr/>
          <p:nvPr/>
        </p:nvGrpSpPr>
        <p:grpSpPr>
          <a:xfrm>
            <a:off x="22469411" y="3652155"/>
            <a:ext cx="2383358" cy="2167481"/>
            <a:chOff x="9104797" y="3986411"/>
            <a:chExt cx="1802019" cy="182524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193DCA5-4209-71C7-EA95-484533F2570F}"/>
                </a:ext>
              </a:extLst>
            </p:cNvPr>
            <p:cNvSpPr/>
            <p:nvPr/>
          </p:nvSpPr>
          <p:spPr>
            <a:xfrm>
              <a:off x="9191237" y="4047055"/>
              <a:ext cx="1700432" cy="17596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DE74DCF5-5B48-0FB3-33D7-BE6DEE558591}"/>
                </a:ext>
              </a:extLst>
            </p:cNvPr>
            <p:cNvGrpSpPr/>
            <p:nvPr/>
          </p:nvGrpSpPr>
          <p:grpSpPr>
            <a:xfrm>
              <a:off x="9104797" y="3986411"/>
              <a:ext cx="1802019" cy="1825247"/>
              <a:chOff x="9104797" y="3765355"/>
              <a:chExt cx="1802019" cy="1825247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77EF0D79-AE22-A74B-EAD4-4EEC88812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b="16586"/>
              <a:stretch/>
            </p:blipFill>
            <p:spPr>
              <a:xfrm>
                <a:off x="9397794" y="4496212"/>
                <a:ext cx="1250961" cy="1043473"/>
              </a:xfrm>
              <a:prstGeom prst="rect">
                <a:avLst/>
              </a:prstGeom>
            </p:spPr>
          </p:pic>
          <p:pic>
            <p:nvPicPr>
              <p:cNvPr id="22" name="Picture 1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6ED3C83-9EA9-D2A8-E73B-A37C765C4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r="48390" b="20148"/>
              <a:stretch/>
            </p:blipFill>
            <p:spPr>
              <a:xfrm rot="20752620">
                <a:off x="9104797" y="3765355"/>
                <a:ext cx="693152" cy="1072458"/>
              </a:xfrm>
              <a:prstGeom prst="rect">
                <a:avLst/>
              </a:prstGeom>
            </p:spPr>
          </p:pic>
          <p:pic>
            <p:nvPicPr>
              <p:cNvPr id="23" name="Picture 44">
                <a:extLst>
                  <a:ext uri="{FF2B5EF4-FFF2-40B4-BE49-F238E27FC236}">
                    <a16:creationId xmlns:a16="http://schemas.microsoft.com/office/drawing/2014/main" id="{3A73241A-8D05-6B06-13E5-9A895FA4C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594" r="7229"/>
              <a:stretch/>
            </p:blipFill>
            <p:spPr>
              <a:xfrm>
                <a:off x="9170020" y="3789692"/>
                <a:ext cx="1736796" cy="1800910"/>
              </a:xfrm>
              <a:prstGeom prst="rect">
                <a:avLst/>
              </a:prstGeom>
            </p:spPr>
          </p:pic>
        </p:grpSp>
      </p:grpSp>
      <p:grpSp>
        <p:nvGrpSpPr>
          <p:cNvPr id="24" name="Group 47">
            <a:extLst>
              <a:ext uri="{FF2B5EF4-FFF2-40B4-BE49-F238E27FC236}">
                <a16:creationId xmlns:a16="http://schemas.microsoft.com/office/drawing/2014/main" id="{3E6EC03B-78BE-9311-1BE9-B42C566C5B48}"/>
              </a:ext>
            </a:extLst>
          </p:cNvPr>
          <p:cNvGrpSpPr/>
          <p:nvPr/>
        </p:nvGrpSpPr>
        <p:grpSpPr>
          <a:xfrm>
            <a:off x="20656302" y="3202483"/>
            <a:ext cx="1930084" cy="1321912"/>
            <a:chOff x="9484991" y="2587397"/>
            <a:chExt cx="2165902" cy="1466026"/>
          </a:xfrm>
        </p:grpSpPr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8309D0BE-4DB9-0B7E-6601-0D1BCF967BB9}"/>
                </a:ext>
              </a:extLst>
            </p:cNvPr>
            <p:cNvSpPr/>
            <p:nvPr/>
          </p:nvSpPr>
          <p:spPr>
            <a:xfrm>
              <a:off x="9504294" y="2594931"/>
              <a:ext cx="2088085" cy="144709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B9DEB81B-34FF-9EEE-3F5A-B039E823E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92" t="20219" r="5973" b="20444"/>
            <a:stretch/>
          </p:blipFill>
          <p:spPr>
            <a:xfrm>
              <a:off x="9484991" y="2587397"/>
              <a:ext cx="2165902" cy="1466026"/>
            </a:xfrm>
            <a:prstGeom prst="rect">
              <a:avLst/>
            </a:prstGeom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337F34A5-1367-4881-3D26-2A9EE6A48665}"/>
              </a:ext>
            </a:extLst>
          </p:cNvPr>
          <p:cNvGrpSpPr/>
          <p:nvPr/>
        </p:nvGrpSpPr>
        <p:grpSpPr>
          <a:xfrm>
            <a:off x="22095051" y="1633511"/>
            <a:ext cx="2109641" cy="1487484"/>
            <a:chOff x="8568734" y="730873"/>
            <a:chExt cx="2924323" cy="1904299"/>
          </a:xfrm>
        </p:grpSpPr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1CDF4718-9AE2-13DB-B426-3E3EE63F8A41}"/>
                </a:ext>
              </a:extLst>
            </p:cNvPr>
            <p:cNvSpPr/>
            <p:nvPr/>
          </p:nvSpPr>
          <p:spPr>
            <a:xfrm>
              <a:off x="8579655" y="936227"/>
              <a:ext cx="2766881" cy="167048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936086F4-C7B7-9F01-5587-57FB3E1D1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058" t="11882" r="9564" b="14513"/>
            <a:stretch/>
          </p:blipFill>
          <p:spPr>
            <a:xfrm>
              <a:off x="8568734" y="730873"/>
              <a:ext cx="2924323" cy="1904299"/>
            </a:xfrm>
            <a:prstGeom prst="rect">
              <a:avLst/>
            </a:prstGeom>
          </p:spPr>
        </p:pic>
      </p:grpSp>
      <p:sp>
        <p:nvSpPr>
          <p:cNvPr id="31" name="TextBox 50">
            <a:extLst>
              <a:ext uri="{FF2B5EF4-FFF2-40B4-BE49-F238E27FC236}">
                <a16:creationId xmlns:a16="http://schemas.microsoft.com/office/drawing/2014/main" id="{6849E108-C302-50A3-CD8A-E07985C811F4}"/>
              </a:ext>
            </a:extLst>
          </p:cNvPr>
          <p:cNvSpPr txBox="1"/>
          <p:nvPr/>
        </p:nvSpPr>
        <p:spPr>
          <a:xfrm>
            <a:off x="15984715" y="462620"/>
            <a:ext cx="3110660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Main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elements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: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0CCBE09-4027-3162-B90A-CDF735DE2F56}"/>
              </a:ext>
            </a:extLst>
          </p:cNvPr>
          <p:cNvSpPr/>
          <p:nvPr/>
        </p:nvSpPr>
        <p:spPr>
          <a:xfrm>
            <a:off x="12887947" y="2690671"/>
            <a:ext cx="2936279" cy="1476658"/>
          </a:xfrm>
          <a:prstGeom prst="round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Calibri" panose="020F0502020204030204" pitchFamily="34" charset="0"/>
              </a:rPr>
              <a:t>The self-</a:t>
            </a:r>
            <a:r>
              <a:rPr lang="it-IT" sz="2800" dirty="0" err="1">
                <a:latin typeface="Calibri" panose="020F0502020204030204" pitchFamily="34" charset="0"/>
              </a:rPr>
              <a:t>deceivers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want</a:t>
            </a:r>
            <a:r>
              <a:rPr lang="it-IT" sz="2800" dirty="0">
                <a:latin typeface="Calibri" panose="020F0502020204030204" pitchFamily="34" charset="0"/>
              </a:rPr>
              <a:t> to </a:t>
            </a:r>
            <a:r>
              <a:rPr lang="it-IT" sz="2800" dirty="0" err="1">
                <a:latin typeface="Calibri" panose="020F0502020204030204" pitchFamily="34" charset="0"/>
              </a:rPr>
              <a:t>deceive</a:t>
            </a:r>
            <a:r>
              <a:rPr lang="it-IT" sz="2800" dirty="0">
                <a:latin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</a:rPr>
              <a:t>themselves</a:t>
            </a:r>
            <a:r>
              <a:rPr lang="it-IT" sz="2800" dirty="0"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E3357A4-6A34-16CD-E102-52EB4E1EF52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14356087" y="187509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C79F733D-2A58-9B8C-E8EB-E4A0968314A7}"/>
              </a:ext>
            </a:extLst>
          </p:cNvPr>
          <p:cNvCxnSpPr>
            <a:cxnSpLocks/>
          </p:cNvCxnSpPr>
          <p:nvPr/>
        </p:nvCxnSpPr>
        <p:spPr>
          <a:xfrm flipV="1">
            <a:off x="14356087" y="4167329"/>
            <a:ext cx="0" cy="81557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3">
            <a:extLst>
              <a:ext uri="{FF2B5EF4-FFF2-40B4-BE49-F238E27FC236}">
                <a16:creationId xmlns:a16="http://schemas.microsoft.com/office/drawing/2014/main" id="{F59B1040-420F-1695-96AE-4BFBDB138A36}"/>
              </a:ext>
            </a:extLst>
          </p:cNvPr>
          <p:cNvGrpSpPr/>
          <p:nvPr/>
        </p:nvGrpSpPr>
        <p:grpSpPr>
          <a:xfrm>
            <a:off x="15987072" y="1189197"/>
            <a:ext cx="4433228" cy="1021656"/>
            <a:chOff x="3791587" y="1189197"/>
            <a:chExt cx="4433228" cy="1021656"/>
          </a:xfrm>
          <a:effectLst/>
        </p:grpSpPr>
        <p:sp>
          <p:nvSpPr>
            <p:cNvPr id="59" name="TextBox 33">
              <a:extLst>
                <a:ext uri="{FF2B5EF4-FFF2-40B4-BE49-F238E27FC236}">
                  <a16:creationId xmlns:a16="http://schemas.microsoft.com/office/drawing/2014/main" id="{A905421B-2B16-DB29-A279-8F5BC5E69000}"/>
                </a:ext>
              </a:extLst>
            </p:cNvPr>
            <p:cNvSpPr txBox="1"/>
            <p:nvPr/>
          </p:nvSpPr>
          <p:spPr>
            <a:xfrm>
              <a:off x="3791587" y="1438333"/>
              <a:ext cx="333427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believes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the 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false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CooperHewitt-Light" pitchFamily="2" charset="77"/>
                </a:rPr>
                <a:t>desirable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proposition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P</a:t>
              </a:r>
              <a:endParaRPr lang="it-IT" sz="2000" dirty="0"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1CA2F447-F949-57FF-7AC5-C8F2089FF61A}"/>
                </a:ext>
              </a:extLst>
            </p:cNvPr>
            <p:cNvSpPr/>
            <p:nvPr/>
          </p:nvSpPr>
          <p:spPr>
            <a:xfrm>
              <a:off x="7067397" y="1189197"/>
              <a:ext cx="1157418" cy="1021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2B39D73C-E3CF-29E5-F680-0C2FE3E0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3652"/>
            <a:stretch/>
          </p:blipFill>
          <p:spPr>
            <a:xfrm>
              <a:off x="7090234" y="1225167"/>
              <a:ext cx="1134581" cy="979693"/>
            </a:xfrm>
            <a:prstGeom prst="rect">
              <a:avLst/>
            </a:prstGeom>
          </p:spPr>
        </p:pic>
      </p:grpSp>
      <p:grpSp>
        <p:nvGrpSpPr>
          <p:cNvPr id="62" name="Group 57">
            <a:extLst>
              <a:ext uri="{FF2B5EF4-FFF2-40B4-BE49-F238E27FC236}">
                <a16:creationId xmlns:a16="http://schemas.microsoft.com/office/drawing/2014/main" id="{6C7F7642-A4EA-A996-6222-B92CD91F300E}"/>
              </a:ext>
            </a:extLst>
          </p:cNvPr>
          <p:cNvGrpSpPr/>
          <p:nvPr/>
        </p:nvGrpSpPr>
        <p:grpSpPr>
          <a:xfrm>
            <a:off x="16503828" y="5400689"/>
            <a:ext cx="3916472" cy="1016810"/>
            <a:chOff x="4308343" y="5400689"/>
            <a:chExt cx="3916472" cy="1016810"/>
          </a:xfrm>
          <a:effectLst/>
        </p:grpSpPr>
        <p:sp>
          <p:nvSpPr>
            <p:cNvPr id="63" name="TextBox 37">
              <a:extLst>
                <a:ext uri="{FF2B5EF4-FFF2-40B4-BE49-F238E27FC236}">
                  <a16:creationId xmlns:a16="http://schemas.microsoft.com/office/drawing/2014/main" id="{29C4ACCA-EBA3-AA6D-BA36-0C9427E3300B}"/>
                </a:ext>
              </a:extLst>
            </p:cNvPr>
            <p:cNvSpPr txBox="1"/>
            <p:nvPr/>
          </p:nvSpPr>
          <p:spPr>
            <a:xfrm>
              <a:off x="4308343" y="5401836"/>
              <a:ext cx="2794159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gives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reasons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(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norms</a:t>
              </a:r>
              <a:r>
                <a:rPr lang="it-IT" sz="2000" b="1" dirty="0">
                  <a:solidFill>
                    <a:srgbClr val="941651"/>
                  </a:solidFill>
                  <a:latin typeface="Calibri" panose="020F0502020204030204" pitchFamily="34" charset="0"/>
                  <a:ea typeface="CooperHewitt-Light" pitchFamily="2" charset="77"/>
                </a:rPr>
                <a:t>)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to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explain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6BAA098E-E440-F49D-37AE-9BED2C9FDEBE}"/>
                </a:ext>
              </a:extLst>
            </p:cNvPr>
            <p:cNvSpPr/>
            <p:nvPr/>
          </p:nvSpPr>
          <p:spPr>
            <a:xfrm>
              <a:off x="7067397" y="5400689"/>
              <a:ext cx="1157418" cy="1016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5" name="Picture 27" descr="A close up of a logo&#10;&#10;Description automatically generated">
              <a:extLst>
                <a:ext uri="{FF2B5EF4-FFF2-40B4-BE49-F238E27FC236}">
                  <a16:creationId xmlns:a16="http://schemas.microsoft.com/office/drawing/2014/main" id="{E4838B89-1349-3C52-64A6-2895036E4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5617"/>
            <a:stretch/>
          </p:blipFill>
          <p:spPr>
            <a:xfrm>
              <a:off x="6991947" y="5446889"/>
              <a:ext cx="1095493" cy="924409"/>
            </a:xfrm>
            <a:prstGeom prst="rect">
              <a:avLst/>
            </a:prstGeom>
          </p:spPr>
        </p:pic>
      </p:grpSp>
      <p:grpSp>
        <p:nvGrpSpPr>
          <p:cNvPr id="66" name="Group 56">
            <a:extLst>
              <a:ext uri="{FF2B5EF4-FFF2-40B4-BE49-F238E27FC236}">
                <a16:creationId xmlns:a16="http://schemas.microsoft.com/office/drawing/2014/main" id="{25D39672-C6C2-80F8-1804-49B899C06279}"/>
              </a:ext>
            </a:extLst>
          </p:cNvPr>
          <p:cNvGrpSpPr/>
          <p:nvPr/>
        </p:nvGrpSpPr>
        <p:grpSpPr>
          <a:xfrm>
            <a:off x="15963710" y="4276960"/>
            <a:ext cx="4456590" cy="1015663"/>
            <a:chOff x="3768225" y="4276960"/>
            <a:chExt cx="4456590" cy="1015663"/>
          </a:xfrm>
          <a:effectLst/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EEA3E1E5-C757-65F1-CA43-D0174053AA22}"/>
                </a:ext>
              </a:extLst>
            </p:cNvPr>
            <p:cNvSpPr txBox="1"/>
            <p:nvPr/>
          </p:nvSpPr>
          <p:spPr>
            <a:xfrm>
              <a:off x="4764900" y="4276960"/>
              <a:ext cx="3459915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subject’s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metacognitive </a:t>
              </a:r>
              <a:r>
                <a:rPr lang="it-IT" sz="2000" b="1" dirty="0" err="1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abilities</a:t>
              </a:r>
              <a:r>
                <a:rPr lang="it-IT" sz="2000" b="1" dirty="0">
                  <a:solidFill>
                    <a:srgbClr val="EC6333"/>
                  </a:solidFill>
                  <a:latin typeface="Calibri" panose="020F0502020204030204" pitchFamily="34" charset="0"/>
                  <a:ea typeface="CooperHewitt-Light" pitchFamily="2" charset="77"/>
                </a:rPr>
                <a:t> are sound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but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not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their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epistemic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standards</a:t>
              </a:r>
            </a:p>
          </p:txBody>
        </p:sp>
        <p:sp>
          <p:nvSpPr>
            <p:cNvPr id="68" name="Rectangle 51">
              <a:extLst>
                <a:ext uri="{FF2B5EF4-FFF2-40B4-BE49-F238E27FC236}">
                  <a16:creationId xmlns:a16="http://schemas.microsoft.com/office/drawing/2014/main" id="{EFC847D0-5D9A-31A5-AF20-59328545C9FA}"/>
                </a:ext>
              </a:extLst>
            </p:cNvPr>
            <p:cNvSpPr/>
            <p:nvPr/>
          </p:nvSpPr>
          <p:spPr>
            <a:xfrm>
              <a:off x="3768225" y="4280065"/>
              <a:ext cx="996675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69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9F9321FE-6188-A110-998C-CCDB607D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3652"/>
            <a:stretch/>
          </p:blipFill>
          <p:spPr>
            <a:xfrm>
              <a:off x="3819430" y="4336811"/>
              <a:ext cx="1044829" cy="902193"/>
            </a:xfrm>
            <a:prstGeom prst="rect">
              <a:avLst/>
            </a:prstGeom>
          </p:spPr>
        </p:pic>
      </p:grpSp>
      <p:grpSp>
        <p:nvGrpSpPr>
          <p:cNvPr id="70" name="Group 55">
            <a:extLst>
              <a:ext uri="{FF2B5EF4-FFF2-40B4-BE49-F238E27FC236}">
                <a16:creationId xmlns:a16="http://schemas.microsoft.com/office/drawing/2014/main" id="{4D0424A7-828D-23A2-8AD8-B49B3D290784}"/>
              </a:ext>
            </a:extLst>
          </p:cNvPr>
          <p:cNvGrpSpPr/>
          <p:nvPr/>
        </p:nvGrpSpPr>
        <p:grpSpPr>
          <a:xfrm>
            <a:off x="15963710" y="3139845"/>
            <a:ext cx="4456590" cy="1016810"/>
            <a:chOff x="3768225" y="3139845"/>
            <a:chExt cx="4456590" cy="1016810"/>
          </a:xfrm>
          <a:effectLst/>
        </p:grpSpPr>
        <p:sp>
          <p:nvSpPr>
            <p:cNvPr id="71" name="TextBox 35">
              <a:extLst>
                <a:ext uri="{FF2B5EF4-FFF2-40B4-BE49-F238E27FC236}">
                  <a16:creationId xmlns:a16="http://schemas.microsoft.com/office/drawing/2014/main" id="{5799EAF8-3A39-9A17-82D5-F1E3A0C2FF70}"/>
                </a:ext>
              </a:extLst>
            </p:cNvPr>
            <p:cNvSpPr txBox="1"/>
            <p:nvPr/>
          </p:nvSpPr>
          <p:spPr>
            <a:xfrm>
              <a:off x="3768225" y="3140991"/>
              <a:ext cx="3334277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is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competent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and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cannot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be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blamed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for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intellectual</a:t>
              </a:r>
              <a:r>
                <a:rPr lang="it-IT" sz="2000" b="1" dirty="0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CooperHewitt-Light" pitchFamily="2" charset="77"/>
                </a:rPr>
                <a:t>sloppiness</a:t>
              </a:r>
              <a:endParaRPr lang="it-IT" sz="2000" b="1" dirty="0">
                <a:solidFill>
                  <a:srgbClr val="FFC00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2" name="Rectangle 42">
              <a:extLst>
                <a:ext uri="{FF2B5EF4-FFF2-40B4-BE49-F238E27FC236}">
                  <a16:creationId xmlns:a16="http://schemas.microsoft.com/office/drawing/2014/main" id="{DF5809F9-7831-DC9A-60BB-0722CDF8234A}"/>
                </a:ext>
              </a:extLst>
            </p:cNvPr>
            <p:cNvSpPr/>
            <p:nvPr/>
          </p:nvSpPr>
          <p:spPr>
            <a:xfrm>
              <a:off x="7005336" y="3144097"/>
              <a:ext cx="1219479" cy="10125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3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8FE4C434-FB30-C7FF-9AD4-A80F4A771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5182"/>
            <a:stretch/>
          </p:blipFill>
          <p:spPr>
            <a:xfrm>
              <a:off x="7008791" y="3139845"/>
              <a:ext cx="1198823" cy="1016810"/>
            </a:xfrm>
            <a:prstGeom prst="rect">
              <a:avLst/>
            </a:prstGeom>
          </p:spPr>
        </p:pic>
      </p:grpSp>
      <p:grpSp>
        <p:nvGrpSpPr>
          <p:cNvPr id="74" name="Group 54">
            <a:extLst>
              <a:ext uri="{FF2B5EF4-FFF2-40B4-BE49-F238E27FC236}">
                <a16:creationId xmlns:a16="http://schemas.microsoft.com/office/drawing/2014/main" id="{C28E7374-9421-0314-FC7E-6918E7284129}"/>
              </a:ext>
            </a:extLst>
          </p:cNvPr>
          <p:cNvGrpSpPr/>
          <p:nvPr/>
        </p:nvGrpSpPr>
        <p:grpSpPr>
          <a:xfrm>
            <a:off x="15963710" y="2275508"/>
            <a:ext cx="4687448" cy="782291"/>
            <a:chOff x="3768225" y="2275508"/>
            <a:chExt cx="4687448" cy="782291"/>
          </a:xfrm>
          <a:effectLst/>
        </p:grpSpPr>
        <p:sp>
          <p:nvSpPr>
            <p:cNvPr id="75" name="TextBox 34">
              <a:extLst>
                <a:ext uri="{FF2B5EF4-FFF2-40B4-BE49-F238E27FC236}">
                  <a16:creationId xmlns:a16="http://schemas.microsoft.com/office/drawing/2014/main" id="{DE3C8E5E-6496-9214-BF57-66222BF4333B}"/>
                </a:ext>
              </a:extLst>
            </p:cNvPr>
            <p:cNvSpPr txBox="1"/>
            <p:nvPr/>
          </p:nvSpPr>
          <p:spPr>
            <a:xfrm>
              <a:off x="4839998" y="2312926"/>
              <a:ext cx="3615675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The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subject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holds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that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dirty="0" err="1">
                  <a:latin typeface="Calibri" panose="020F0502020204030204" pitchFamily="34" charset="0"/>
                  <a:ea typeface="CooperHewitt-Light" pitchFamily="2" charset="77"/>
                </a:rPr>
                <a:t>belief</a:t>
              </a:r>
              <a:r>
                <a:rPr lang="it-IT" sz="2000" dirty="0"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"in the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teeth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" of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available</a:t>
              </a:r>
              <a:r>
                <a:rPr lang="it-IT" sz="2000" b="1" dirty="0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 </a:t>
              </a:r>
              <a:r>
                <a:rPr lang="it-IT" sz="2000" b="1" dirty="0" err="1">
                  <a:solidFill>
                    <a:srgbClr val="92D050"/>
                  </a:solidFill>
                  <a:latin typeface="Calibri" panose="020F0502020204030204" pitchFamily="34" charset="0"/>
                  <a:ea typeface="CooperHewitt-Light" pitchFamily="2" charset="77"/>
                </a:rPr>
                <a:t>evidence</a:t>
              </a:r>
              <a:endParaRPr lang="it-IT" sz="20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</a:endParaRPr>
            </a:p>
          </p:txBody>
        </p:sp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id="{A47482C0-0E96-0884-6814-7C88D0759E1A}"/>
                </a:ext>
              </a:extLst>
            </p:cNvPr>
            <p:cNvSpPr/>
            <p:nvPr/>
          </p:nvSpPr>
          <p:spPr>
            <a:xfrm>
              <a:off x="3768225" y="2341238"/>
              <a:ext cx="1157418" cy="690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alibri" panose="020F0502020204030204" pitchFamily="34" charset="0"/>
              </a:endParaRPr>
            </a:p>
          </p:txBody>
        </p:sp>
        <p:pic>
          <p:nvPicPr>
            <p:cNvPr id="77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88A6E3D3-F9F7-04A7-44B0-EDAB1F90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3652"/>
            <a:stretch/>
          </p:blipFill>
          <p:spPr>
            <a:xfrm>
              <a:off x="3800826" y="2275508"/>
              <a:ext cx="905971" cy="782291"/>
            </a:xfrm>
            <a:prstGeom prst="rect">
              <a:avLst/>
            </a:prstGeom>
          </p:spPr>
        </p:pic>
      </p:grpSp>
      <p:sp>
        <p:nvSpPr>
          <p:cNvPr id="79" name="Rounded Rectangle 3">
            <a:extLst>
              <a:ext uri="{FF2B5EF4-FFF2-40B4-BE49-F238E27FC236}">
                <a16:creationId xmlns:a16="http://schemas.microsoft.com/office/drawing/2014/main" id="{A0E9F8EB-21AA-6466-F08B-430EA6C2CE79}"/>
              </a:ext>
            </a:extLst>
          </p:cNvPr>
          <p:cNvSpPr/>
          <p:nvPr/>
        </p:nvSpPr>
        <p:spPr>
          <a:xfrm>
            <a:off x="13356205" y="976704"/>
            <a:ext cx="1999762" cy="815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941651"/>
                </a:solidFill>
                <a:latin typeface="Calibri" panose="020F0502020204030204" pitchFamily="34" charset="0"/>
              </a:rPr>
              <a:t>Dual-</a:t>
            </a:r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belief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ounded Rectangle 3">
            <a:extLst>
              <a:ext uri="{FF2B5EF4-FFF2-40B4-BE49-F238E27FC236}">
                <a16:creationId xmlns:a16="http://schemas.microsoft.com/office/drawing/2014/main" id="{0AF6F61A-D05F-38AA-8130-D968679E81EC}"/>
              </a:ext>
            </a:extLst>
          </p:cNvPr>
          <p:cNvSpPr/>
          <p:nvPr/>
        </p:nvSpPr>
        <p:spPr>
          <a:xfrm>
            <a:off x="13356205" y="4980318"/>
            <a:ext cx="1999762" cy="833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Intention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941651"/>
                </a:solidFill>
                <a:latin typeface="Calibri" panose="020F0502020204030204" pitchFamily="34" charset="0"/>
              </a:rPr>
              <a:t>condition</a:t>
            </a:r>
            <a:endParaRPr lang="it-IT" sz="2800" dirty="0">
              <a:solidFill>
                <a:srgbClr val="941651"/>
              </a:solidFill>
              <a:latin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0689F62D-A1C1-5CFF-D524-C69ABA700C8E}"/>
              </a:ext>
            </a:extLst>
          </p:cNvPr>
          <p:cNvCxnSpPr>
            <a:cxnSpLocks/>
          </p:cNvCxnSpPr>
          <p:nvPr/>
        </p:nvCxnSpPr>
        <p:spPr>
          <a:xfrm flipH="1">
            <a:off x="12294184" y="1439646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8CCF199F-F292-584D-37A4-D30D6331B15C}"/>
              </a:ext>
            </a:extLst>
          </p:cNvPr>
          <p:cNvCxnSpPr>
            <a:cxnSpLocks/>
          </p:cNvCxnSpPr>
          <p:nvPr/>
        </p:nvCxnSpPr>
        <p:spPr>
          <a:xfrm flipH="1">
            <a:off x="12379338" y="5400689"/>
            <a:ext cx="10172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50">
            <a:extLst>
              <a:ext uri="{FF2B5EF4-FFF2-40B4-BE49-F238E27FC236}">
                <a16:creationId xmlns:a16="http://schemas.microsoft.com/office/drawing/2014/main" id="{0302C0BA-4FAF-37AE-B111-680DB18C684E}"/>
              </a:ext>
            </a:extLst>
          </p:cNvPr>
          <p:cNvSpPr txBox="1"/>
          <p:nvPr/>
        </p:nvSpPr>
        <p:spPr>
          <a:xfrm>
            <a:off x="8608135" y="2109850"/>
            <a:ext cx="321677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a self-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deceiver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simultaneously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disbelieve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6" name="Immagine 85" descr="Immagine che contiene Ruota di bicicletta, Veicolo terrestre, veicolo, ruota&#10;&#10;Descrizione generata automaticamente">
            <a:extLst>
              <a:ext uri="{FF2B5EF4-FFF2-40B4-BE49-F238E27FC236}">
                <a16:creationId xmlns:a16="http://schemas.microsoft.com/office/drawing/2014/main" id="{8EA029B7-66FC-094E-B19D-A8FE054D6AB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196" t="13161" r="16005" b="12328"/>
          <a:stretch/>
        </p:blipFill>
        <p:spPr>
          <a:xfrm>
            <a:off x="9095870" y="361543"/>
            <a:ext cx="2241305" cy="1704945"/>
          </a:xfrm>
          <a:prstGeom prst="rect">
            <a:avLst/>
          </a:prstGeom>
        </p:spPr>
      </p:pic>
      <p:sp>
        <p:nvSpPr>
          <p:cNvPr id="87" name="TextBox 50">
            <a:extLst>
              <a:ext uri="{FF2B5EF4-FFF2-40B4-BE49-F238E27FC236}">
                <a16:creationId xmlns:a16="http://schemas.microsoft.com/office/drawing/2014/main" id="{7BDA1303-766E-4FB4-0A1F-578A498B9BAA}"/>
              </a:ext>
            </a:extLst>
          </p:cNvPr>
          <p:cNvSpPr txBox="1"/>
          <p:nvPr/>
        </p:nvSpPr>
        <p:spPr>
          <a:xfrm>
            <a:off x="8227050" y="5208301"/>
            <a:ext cx="3966882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How can people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intentionally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cause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themselves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to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while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believing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it-IT" sz="2400" b="1" dirty="0">
                <a:solidFill>
                  <a:schemeClr val="tx2">
                    <a:lumMod val="50000"/>
                  </a:schemeClr>
                </a:solidFill>
              </a:rPr>
              <a:t> false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89" name="Immagine 88" descr="Immagine che contiene disegno, cartone animato, illustrazione, clipart&#10;&#10;Descrizione generata automaticamente">
            <a:extLst>
              <a:ext uri="{FF2B5EF4-FFF2-40B4-BE49-F238E27FC236}">
                <a16:creationId xmlns:a16="http://schemas.microsoft.com/office/drawing/2014/main" id="{4FEB84CE-9492-A903-73EA-53165676375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46" t="5983" r="13446" b="10512"/>
          <a:stretch/>
        </p:blipFill>
        <p:spPr>
          <a:xfrm>
            <a:off x="9095869" y="3503356"/>
            <a:ext cx="2241306" cy="1704945"/>
          </a:xfrm>
          <a:prstGeom prst="rect">
            <a:avLst/>
          </a:prstGeom>
        </p:spPr>
      </p:pic>
      <p:sp>
        <p:nvSpPr>
          <p:cNvPr id="2" name="Parentesi graffa aperta 1">
            <a:extLst>
              <a:ext uri="{FF2B5EF4-FFF2-40B4-BE49-F238E27FC236}">
                <a16:creationId xmlns:a16="http://schemas.microsoft.com/office/drawing/2014/main" id="{16F8714C-C28E-7AE3-FBE4-486CEB6A7E2F}"/>
              </a:ext>
            </a:extLst>
          </p:cNvPr>
          <p:cNvSpPr/>
          <p:nvPr/>
        </p:nvSpPr>
        <p:spPr>
          <a:xfrm>
            <a:off x="7566822" y="361544"/>
            <a:ext cx="869223" cy="6091516"/>
          </a:xfrm>
          <a:prstGeom prst="leftBrace">
            <a:avLst>
              <a:gd name="adj1" fmla="val 5391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50">
            <a:extLst>
              <a:ext uri="{FF2B5EF4-FFF2-40B4-BE49-F238E27FC236}">
                <a16:creationId xmlns:a16="http://schemas.microsoft.com/office/drawing/2014/main" id="{48F4DEE6-DA45-BAAB-7330-ECEAD73C1381}"/>
              </a:ext>
            </a:extLst>
          </p:cNvPr>
          <p:cNvSpPr txBox="1"/>
          <p:nvPr/>
        </p:nvSpPr>
        <p:spPr>
          <a:xfrm>
            <a:off x="4665224" y="139454"/>
            <a:ext cx="2037737" cy="646331"/>
          </a:xfrm>
          <a:prstGeom prst="rect">
            <a:avLst/>
          </a:prstGeom>
          <a:solidFill>
            <a:srgbClr val="002060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Solutions: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ECDC602-2C95-33BC-035F-0E3CBBEE391B}"/>
              </a:ext>
            </a:extLst>
          </p:cNvPr>
          <p:cNvGrpSpPr/>
          <p:nvPr/>
        </p:nvGrpSpPr>
        <p:grpSpPr>
          <a:xfrm>
            <a:off x="4155473" y="835868"/>
            <a:ext cx="3127684" cy="2277886"/>
            <a:chOff x="560575" y="835868"/>
            <a:chExt cx="3127684" cy="2277886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86C54B31-9F48-F82D-DC4D-EAF89A2A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0575" y="835868"/>
              <a:ext cx="3127684" cy="2078461"/>
            </a:xfrm>
            <a:prstGeom prst="rect">
              <a:avLst/>
            </a:prstGeom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5B7C7A83-3F74-0006-D94F-5DF69B8D744A}"/>
                </a:ext>
              </a:extLst>
            </p:cNvPr>
            <p:cNvSpPr/>
            <p:nvPr/>
          </p:nvSpPr>
          <p:spPr>
            <a:xfrm>
              <a:off x="761509" y="271490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Denying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the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phenomenon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2D4B147B-D8E4-20FC-2E1D-19B03FEE6BA3}"/>
              </a:ext>
            </a:extLst>
          </p:cNvPr>
          <p:cNvGrpSpPr/>
          <p:nvPr/>
        </p:nvGrpSpPr>
        <p:grpSpPr>
          <a:xfrm>
            <a:off x="3947272" y="3098763"/>
            <a:ext cx="3543183" cy="1653049"/>
            <a:chOff x="352374" y="3098763"/>
            <a:chExt cx="3543183" cy="1653049"/>
          </a:xfrm>
        </p:grpSpPr>
        <p:pic>
          <p:nvPicPr>
            <p:cNvPr id="34" name="Immagine 33" descr="Immagine che contiene schermata, cartone animato&#10;&#10;Descrizione generata automaticamente">
              <a:extLst>
                <a:ext uri="{FF2B5EF4-FFF2-40B4-BE49-F238E27FC236}">
                  <a16:creationId xmlns:a16="http://schemas.microsoft.com/office/drawing/2014/main" id="{F47A5674-9D70-D19A-6D52-703C0FB14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4153" b="32464"/>
            <a:stretch/>
          </p:blipFill>
          <p:spPr>
            <a:xfrm>
              <a:off x="352374" y="3098763"/>
              <a:ext cx="3543183" cy="1642898"/>
            </a:xfrm>
            <a:prstGeom prst="rect">
              <a:avLst/>
            </a:prstGeom>
          </p:spPr>
        </p:pic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F40891B6-3D57-AE3F-2B81-A97884C3A4D8}"/>
                </a:ext>
              </a:extLst>
            </p:cNvPr>
            <p:cNvSpPr/>
            <p:nvPr/>
          </p:nvSpPr>
          <p:spPr>
            <a:xfrm>
              <a:off x="717231" y="4352962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Partitioning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C8C93D2D-D1D3-53B6-7DAE-4FBE6B42595D}"/>
              </a:ext>
            </a:extLst>
          </p:cNvPr>
          <p:cNvGrpSpPr/>
          <p:nvPr/>
        </p:nvGrpSpPr>
        <p:grpSpPr>
          <a:xfrm>
            <a:off x="4321636" y="4809417"/>
            <a:ext cx="2724912" cy="1948367"/>
            <a:chOff x="726738" y="4809417"/>
            <a:chExt cx="2724912" cy="1948367"/>
          </a:xfrm>
        </p:grpSpPr>
        <p:pic>
          <p:nvPicPr>
            <p:cNvPr id="36" name="Immagine 35" descr="Immagine che contiene clipart, cartone animato, illustrazione&#10;&#10;Descrizione generata automaticamente">
              <a:extLst>
                <a:ext uri="{FF2B5EF4-FFF2-40B4-BE49-F238E27FC236}">
                  <a16:creationId xmlns:a16="http://schemas.microsoft.com/office/drawing/2014/main" id="{C8B2ED59-F0B9-0AE3-AD2D-03703E12D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17287" t="9458" r="15981" b="5612"/>
            <a:stretch/>
          </p:blipFill>
          <p:spPr>
            <a:xfrm>
              <a:off x="1005842" y="4809417"/>
              <a:ext cx="2237150" cy="1898114"/>
            </a:xfrm>
            <a:prstGeom prst="rect">
              <a:avLst/>
            </a:prstGeom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FB9A4FD5-149E-5813-BBF4-CB9E7E8FA926}"/>
                </a:ext>
              </a:extLst>
            </p:cNvPr>
            <p:cNvSpPr/>
            <p:nvPr/>
          </p:nvSpPr>
          <p:spPr>
            <a:xfrm>
              <a:off x="726738" y="6358934"/>
              <a:ext cx="2724912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Reformulation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strategies</a:t>
              </a:r>
            </a:p>
          </p:txBody>
        </p:sp>
      </p:grpSp>
      <p:sp>
        <p:nvSpPr>
          <p:cNvPr id="4" name="Arc 59">
            <a:extLst>
              <a:ext uri="{FF2B5EF4-FFF2-40B4-BE49-F238E27FC236}">
                <a16:creationId xmlns:a16="http://schemas.microsoft.com/office/drawing/2014/main" id="{E4F029AD-551E-40F6-99C3-3EB0DE05AC32}"/>
              </a:ext>
            </a:extLst>
          </p:cNvPr>
          <p:cNvSpPr/>
          <p:nvPr/>
        </p:nvSpPr>
        <p:spPr>
          <a:xfrm rot="16200000" flipH="1">
            <a:off x="3596556" y="9268091"/>
            <a:ext cx="1642899" cy="1891040"/>
          </a:xfrm>
          <a:prstGeom prst="arc">
            <a:avLst>
              <a:gd name="adj1" fmla="val 17684630"/>
              <a:gd name="adj2" fmla="val 47787"/>
            </a:avLst>
          </a:prstGeom>
          <a:ln w="762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143BA6AB-FEE6-CE68-2B7F-1F73EA6AF4AA}"/>
              </a:ext>
            </a:extLst>
          </p:cNvPr>
          <p:cNvSpPr txBox="1"/>
          <p:nvPr/>
        </p:nvSpPr>
        <p:spPr>
          <a:xfrm>
            <a:off x="804821" y="10036412"/>
            <a:ext cx="2786404" cy="461665"/>
          </a:xfrm>
          <a:prstGeom prst="rect">
            <a:avLst/>
          </a:prstGeom>
          <a:solidFill>
            <a:srgbClr val="55A4B2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Deflationary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account</a:t>
            </a:r>
          </a:p>
        </p:txBody>
      </p:sp>
      <p:pic>
        <p:nvPicPr>
          <p:cNvPr id="15" name="Immagine 14" descr="Immagine che contiene cartone animato, clipart, vestiti, schermata&#10;&#10;Descrizione generata automaticamente">
            <a:extLst>
              <a:ext uri="{FF2B5EF4-FFF2-40B4-BE49-F238E27FC236}">
                <a16:creationId xmlns:a16="http://schemas.microsoft.com/office/drawing/2014/main" id="{E18AF232-D075-2CCC-3CF9-E0958E9D1E6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2699"/>
          <a:stretch/>
        </p:blipFill>
        <p:spPr>
          <a:xfrm>
            <a:off x="802842" y="8101714"/>
            <a:ext cx="2787446" cy="1898114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67629329-438F-0029-45A9-42CFE718DFAF}"/>
              </a:ext>
            </a:extLst>
          </p:cNvPr>
          <p:cNvSpPr/>
          <p:nvPr/>
        </p:nvSpPr>
        <p:spPr>
          <a:xfrm>
            <a:off x="280093" y="7376040"/>
            <a:ext cx="3832943" cy="898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Explaining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self-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deception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with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everyday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</a:rPr>
              <a:t>heuristics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93D7C47-92CE-1172-8BAB-A509FFB1D827}"/>
              </a:ext>
            </a:extLst>
          </p:cNvPr>
          <p:cNvSpPr/>
          <p:nvPr/>
        </p:nvSpPr>
        <p:spPr>
          <a:xfrm>
            <a:off x="703334" y="6972971"/>
            <a:ext cx="2993248" cy="39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is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really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self-</a:t>
            </a:r>
            <a:r>
              <a:rPr lang="it-IT" dirty="0" err="1">
                <a:solidFill>
                  <a:schemeClr val="tx2">
                    <a:lumMod val="50000"/>
                  </a:schemeClr>
                </a:solidFill>
              </a:rPr>
              <a:t>deception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?)</a:t>
            </a:r>
          </a:p>
        </p:txBody>
      </p:sp>
      <p:sp>
        <p:nvSpPr>
          <p:cNvPr id="5" name="TextBox 50">
            <a:extLst>
              <a:ext uri="{FF2B5EF4-FFF2-40B4-BE49-F238E27FC236}">
                <a16:creationId xmlns:a16="http://schemas.microsoft.com/office/drawing/2014/main" id="{FC1C286F-4EAE-8ECC-96E0-224AC856A949}"/>
              </a:ext>
            </a:extLst>
          </p:cNvPr>
          <p:cNvSpPr txBox="1"/>
          <p:nvPr/>
        </p:nvSpPr>
        <p:spPr>
          <a:xfrm>
            <a:off x="528627" y="2837123"/>
            <a:ext cx="3208699" cy="1754326"/>
          </a:xfrm>
          <a:prstGeom prst="rect">
            <a:avLst/>
          </a:prstGeom>
          <a:solidFill>
            <a:srgbClr val="8A71C2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Can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we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help </a:t>
            </a:r>
          </a:p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 self-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deceiver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? </a:t>
            </a:r>
          </a:p>
          <a:p>
            <a:pPr algn="ctr"/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And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If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 so, </a:t>
            </a:r>
            <a:r>
              <a:rPr lang="it-IT" sz="36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how</a:t>
            </a:r>
            <a:r>
              <a:rPr lang="it-IT" sz="36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</a:rPr>
              <a:t>?</a:t>
            </a: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90841A1F-67DB-CC3A-FF52-03C00990A1B8}"/>
              </a:ext>
            </a:extLst>
          </p:cNvPr>
          <p:cNvCxnSpPr>
            <a:cxnSpLocks/>
          </p:cNvCxnSpPr>
          <p:nvPr/>
        </p:nvCxnSpPr>
        <p:spPr>
          <a:xfrm>
            <a:off x="26685356" y="2156622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05DB8604-792D-605A-49F5-8A7B769A93E9}"/>
              </a:ext>
            </a:extLst>
          </p:cNvPr>
          <p:cNvCxnSpPr>
            <a:cxnSpLocks/>
          </p:cNvCxnSpPr>
          <p:nvPr/>
        </p:nvCxnSpPr>
        <p:spPr>
          <a:xfrm flipH="1">
            <a:off x="26685356" y="2156622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21BBACA3-0E7C-2A0E-38B3-437418AE2C00}"/>
              </a:ext>
            </a:extLst>
          </p:cNvPr>
          <p:cNvSpPr/>
          <p:nvPr/>
        </p:nvSpPr>
        <p:spPr>
          <a:xfrm>
            <a:off x="25178844" y="2784264"/>
            <a:ext cx="3013023" cy="497834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939F228B-95D3-9009-D651-FB5849435259}"/>
              </a:ext>
            </a:extLst>
          </p:cNvPr>
          <p:cNvSpPr txBox="1"/>
          <p:nvPr/>
        </p:nvSpPr>
        <p:spPr>
          <a:xfrm>
            <a:off x="25213347" y="2710015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0E5C912-9285-4C83-CD49-E09FCA930F14}"/>
              </a:ext>
            </a:extLst>
          </p:cNvPr>
          <p:cNvSpPr txBox="1"/>
          <p:nvPr/>
        </p:nvSpPr>
        <p:spPr>
          <a:xfrm>
            <a:off x="25144341" y="344921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941651"/>
                </a:solidFill>
              </a:rPr>
              <a:t>limitations</a:t>
            </a:r>
            <a:r>
              <a:rPr lang="it-IT" sz="2800" dirty="0"/>
              <a:t> of human agents</a:t>
            </a:r>
          </a:p>
        </p:txBody>
      </p:sp>
      <p:sp>
        <p:nvSpPr>
          <p:cNvPr id="44" name="TextBox 77">
            <a:extLst>
              <a:ext uri="{FF2B5EF4-FFF2-40B4-BE49-F238E27FC236}">
                <a16:creationId xmlns:a16="http://schemas.microsoft.com/office/drawing/2014/main" id="{5D4BE9A1-83F1-78E5-7157-AF72F7589793}"/>
              </a:ext>
            </a:extLst>
          </p:cNvPr>
          <p:cNvSpPr txBox="1"/>
          <p:nvPr/>
        </p:nvSpPr>
        <p:spPr>
          <a:xfrm>
            <a:off x="28027408" y="462620"/>
            <a:ext cx="5707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7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Self-</a:t>
            </a:r>
            <a:r>
              <a:rPr lang="it-IT" sz="7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deception</a:t>
            </a:r>
            <a:endParaRPr lang="it-IT" sz="7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5" name="Picture 14" descr="A person with a helmet on&#10;&#10;Description automatically generated">
            <a:extLst>
              <a:ext uri="{FF2B5EF4-FFF2-40B4-BE49-F238E27FC236}">
                <a16:creationId xmlns:a16="http://schemas.microsoft.com/office/drawing/2014/main" id="{98B05411-74A7-FE64-067F-2A634DF8100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391" b="16733"/>
          <a:stretch/>
        </p:blipFill>
        <p:spPr>
          <a:xfrm>
            <a:off x="28611628" y="1662948"/>
            <a:ext cx="4538765" cy="5142808"/>
          </a:xfrm>
          <a:prstGeom prst="rect">
            <a:avLst/>
          </a:prstGeom>
        </p:spPr>
      </p:pic>
      <p:cxnSp>
        <p:nvCxnSpPr>
          <p:cNvPr id="46" name="Connettore diritto 4">
            <a:extLst>
              <a:ext uri="{FF2B5EF4-FFF2-40B4-BE49-F238E27FC236}">
                <a16:creationId xmlns:a16="http://schemas.microsoft.com/office/drawing/2014/main" id="{BDA1A1F8-D7CB-0D4E-9603-C34848EDAAA2}"/>
              </a:ext>
            </a:extLst>
          </p:cNvPr>
          <p:cNvCxnSpPr>
            <a:cxnSpLocks/>
          </p:cNvCxnSpPr>
          <p:nvPr/>
        </p:nvCxnSpPr>
        <p:spPr>
          <a:xfrm>
            <a:off x="35083253" y="5742458"/>
            <a:ext cx="0" cy="584373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">
            <a:extLst>
              <a:ext uri="{FF2B5EF4-FFF2-40B4-BE49-F238E27FC236}">
                <a16:creationId xmlns:a16="http://schemas.microsoft.com/office/drawing/2014/main" id="{C786A56C-FBF5-B0A3-4800-AB85C01093D7}"/>
              </a:ext>
            </a:extLst>
          </p:cNvPr>
          <p:cNvCxnSpPr>
            <a:cxnSpLocks/>
          </p:cNvCxnSpPr>
          <p:nvPr/>
        </p:nvCxnSpPr>
        <p:spPr>
          <a:xfrm flipH="1">
            <a:off x="33150393" y="6326831"/>
            <a:ext cx="1932860" cy="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47">
            <a:extLst>
              <a:ext uri="{FF2B5EF4-FFF2-40B4-BE49-F238E27FC236}">
                <a16:creationId xmlns:a16="http://schemas.microsoft.com/office/drawing/2014/main" id="{F3963EDE-29BE-E5EF-2D8E-A40D56C64A28}"/>
              </a:ext>
            </a:extLst>
          </p:cNvPr>
          <p:cNvSpPr/>
          <p:nvPr/>
        </p:nvSpPr>
        <p:spPr>
          <a:xfrm>
            <a:off x="33576740" y="5201355"/>
            <a:ext cx="3013023" cy="497834"/>
          </a:xfrm>
          <a:prstGeom prst="rect">
            <a:avLst/>
          </a:prstGeom>
          <a:solidFill>
            <a:srgbClr val="55A4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5442EEC2-BFDF-F85D-057A-B513E028A1FA}"/>
              </a:ext>
            </a:extLst>
          </p:cNvPr>
          <p:cNvSpPr txBox="1"/>
          <p:nvPr/>
        </p:nvSpPr>
        <p:spPr>
          <a:xfrm>
            <a:off x="33576741" y="5127106"/>
            <a:ext cx="301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UNAVOIDABLE</a:t>
            </a:r>
            <a:endParaRPr lang="it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869A75B-ED5A-10AD-3521-15D843EA4FC0}"/>
              </a:ext>
            </a:extLst>
          </p:cNvPr>
          <p:cNvSpPr txBox="1"/>
          <p:nvPr/>
        </p:nvSpPr>
        <p:spPr>
          <a:xfrm>
            <a:off x="33507735" y="2784264"/>
            <a:ext cx="304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affects</a:t>
            </a:r>
            <a:r>
              <a:rPr lang="it-IT" sz="2800" dirty="0"/>
              <a:t> the cognitive and metacognitive </a:t>
            </a:r>
            <a:r>
              <a:rPr lang="it-IT" sz="2800" b="1" dirty="0" err="1">
                <a:solidFill>
                  <a:srgbClr val="55A4B2"/>
                </a:solidFill>
              </a:rPr>
              <a:t>limits</a:t>
            </a:r>
            <a:r>
              <a:rPr lang="it-IT" sz="2800" dirty="0"/>
              <a:t> of human agents</a:t>
            </a:r>
          </a:p>
        </p:txBody>
      </p:sp>
    </p:spTree>
    <p:extLst>
      <p:ext uri="{BB962C8B-B14F-4D97-AF65-F5344CB8AC3E}">
        <p14:creationId xmlns:p14="http://schemas.microsoft.com/office/powerpoint/2010/main" val="291900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3429000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1" r="531"/>
          <a:stretch/>
        </p:blipFill>
        <p:spPr>
          <a:xfrm>
            <a:off x="1011677" y="11322"/>
            <a:ext cx="5544766" cy="6846678"/>
          </a:xfrm>
          <a:prstGeom prst="rect">
            <a:avLst/>
          </a:prstGeom>
        </p:spPr>
      </p:pic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C5330C00-C883-A6A4-555A-1CCFE7539A1F}"/>
              </a:ext>
            </a:extLst>
          </p:cNvPr>
          <p:cNvCxnSpPr>
            <a:cxnSpLocks/>
          </p:cNvCxnSpPr>
          <p:nvPr/>
        </p:nvCxnSpPr>
        <p:spPr>
          <a:xfrm flipH="1">
            <a:off x="10497312" y="6019485"/>
            <a:ext cx="1714357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549EF900-37FE-1449-0B64-782AB1895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5" t="7984" r="11285" b="5392"/>
          <a:stretch/>
        </p:blipFill>
        <p:spPr>
          <a:xfrm>
            <a:off x="6455008" y="116932"/>
            <a:ext cx="4143740" cy="67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203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7" descr="Text&#10;&#10;Description automatically generated">
            <a:extLst>
              <a:ext uri="{FF2B5EF4-FFF2-40B4-BE49-F238E27FC236}">
                <a16:creationId xmlns:a16="http://schemas.microsoft.com/office/drawing/2014/main" id="{3E6927DC-1A4A-11EC-5798-3A463C0F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564" y="3125449"/>
            <a:ext cx="4090202" cy="6117950"/>
          </a:xfrm>
          <a:prstGeom prst="rect">
            <a:avLst/>
          </a:prstGeom>
        </p:spPr>
      </p:pic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A130E28A-5A29-F343-83A9-D4518987F8B7}"/>
              </a:ext>
            </a:extLst>
          </p:cNvPr>
          <p:cNvSpPr txBox="1"/>
          <p:nvPr/>
        </p:nvSpPr>
        <p:spPr>
          <a:xfrm>
            <a:off x="1436311" y="3225138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cxnSp>
        <p:nvCxnSpPr>
          <p:cNvPr id="36" name="Connettore diritto 4">
            <a:extLst>
              <a:ext uri="{FF2B5EF4-FFF2-40B4-BE49-F238E27FC236}">
                <a16:creationId xmlns:a16="http://schemas.microsoft.com/office/drawing/2014/main" id="{DB1AB53A-9017-18A9-72AB-2E0EC072BE0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3145299" y="4302356"/>
            <a:ext cx="0" cy="1342783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B7053A19-D580-94BF-52B0-6CD85200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7" r="1367"/>
          <a:stretch/>
        </p:blipFill>
        <p:spPr>
          <a:xfrm>
            <a:off x="4679334" y="-4510915"/>
            <a:ext cx="3642545" cy="4383024"/>
          </a:xfrm>
          <a:prstGeom prst="rect">
            <a:avLst/>
          </a:prstGeom>
        </p:spPr>
      </p:pic>
      <p:sp>
        <p:nvSpPr>
          <p:cNvPr id="7" name="CasellaDiTesto 12">
            <a:extLst>
              <a:ext uri="{FF2B5EF4-FFF2-40B4-BE49-F238E27FC236}">
                <a16:creationId xmlns:a16="http://schemas.microsoft.com/office/drawing/2014/main" id="{E6E2C91A-7F4F-F429-F6B2-EE47DAD2EEC3}"/>
              </a:ext>
            </a:extLst>
          </p:cNvPr>
          <p:cNvSpPr txBox="1"/>
          <p:nvPr/>
        </p:nvSpPr>
        <p:spPr>
          <a:xfrm>
            <a:off x="429168" y="2570994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active</a:t>
            </a:r>
          </a:p>
        </p:txBody>
      </p:sp>
      <p:sp>
        <p:nvSpPr>
          <p:cNvPr id="37" name="Arc 84">
            <a:extLst>
              <a:ext uri="{FF2B5EF4-FFF2-40B4-BE49-F238E27FC236}">
                <a16:creationId xmlns:a16="http://schemas.microsoft.com/office/drawing/2014/main" id="{D6053677-6CFE-F714-A2D3-242027892D23}"/>
              </a:ext>
            </a:extLst>
          </p:cNvPr>
          <p:cNvSpPr/>
          <p:nvPr/>
        </p:nvSpPr>
        <p:spPr>
          <a:xfrm rot="19718576" flipH="1" flipV="1">
            <a:off x="1421884" y="2697545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E627ADE7-72E0-391E-8465-E230A4180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1" r="3511"/>
          <a:stretch/>
        </p:blipFill>
        <p:spPr>
          <a:xfrm>
            <a:off x="8321879" y="-4497497"/>
            <a:ext cx="3701133" cy="4365060"/>
          </a:xfrm>
          <a:prstGeom prst="rect">
            <a:avLst/>
          </a:prstGeom>
        </p:spPr>
      </p:pic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E9AB243D-D187-DA69-D397-8930C2B719CB}"/>
              </a:ext>
            </a:extLst>
          </p:cNvPr>
          <p:cNvSpPr txBox="1"/>
          <p:nvPr/>
        </p:nvSpPr>
        <p:spPr>
          <a:xfrm>
            <a:off x="2802652" y="2020439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passive</a:t>
            </a:r>
          </a:p>
        </p:txBody>
      </p:sp>
      <p:sp>
        <p:nvSpPr>
          <p:cNvPr id="35" name="Arc 84">
            <a:extLst>
              <a:ext uri="{FF2B5EF4-FFF2-40B4-BE49-F238E27FC236}">
                <a16:creationId xmlns:a16="http://schemas.microsoft.com/office/drawing/2014/main" id="{E72A1C1F-A969-2497-58F0-F680837C2087}"/>
              </a:ext>
            </a:extLst>
          </p:cNvPr>
          <p:cNvSpPr/>
          <p:nvPr/>
        </p:nvSpPr>
        <p:spPr>
          <a:xfrm rot="1970503" flipH="1" flipV="1">
            <a:off x="2659168" y="2418256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9" name="CasellaDiTesto 12">
            <a:extLst>
              <a:ext uri="{FF2B5EF4-FFF2-40B4-BE49-F238E27FC236}">
                <a16:creationId xmlns:a16="http://schemas.microsoft.com/office/drawing/2014/main" id="{C2DDA032-BC5C-54A3-244C-39BC2047DB1A}"/>
              </a:ext>
            </a:extLst>
          </p:cNvPr>
          <p:cNvSpPr txBox="1"/>
          <p:nvPr/>
        </p:nvSpPr>
        <p:spPr>
          <a:xfrm>
            <a:off x="3767137" y="2590678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virtuous</a:t>
            </a:r>
          </a:p>
        </p:txBody>
      </p:sp>
      <p:sp>
        <p:nvSpPr>
          <p:cNvPr id="48" name="Arc 84">
            <a:extLst>
              <a:ext uri="{FF2B5EF4-FFF2-40B4-BE49-F238E27FC236}">
                <a16:creationId xmlns:a16="http://schemas.microsoft.com/office/drawing/2014/main" id="{048FAD63-5251-AE1D-8A0E-F294BA682175}"/>
              </a:ext>
            </a:extLst>
          </p:cNvPr>
          <p:cNvSpPr/>
          <p:nvPr/>
        </p:nvSpPr>
        <p:spPr>
          <a:xfrm rot="1881424" flipV="1">
            <a:off x="3629178" y="2696597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9E56985B-72DD-0903-43B8-FB1DB70AC8D7}"/>
              </a:ext>
            </a:extLst>
          </p:cNvPr>
          <p:cNvSpPr txBox="1"/>
          <p:nvPr/>
        </p:nvSpPr>
        <p:spPr>
          <a:xfrm>
            <a:off x="7063139" y="3209511"/>
            <a:ext cx="3248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Are there things we shouldn’t know? </a:t>
            </a:r>
            <a:endParaRPr lang="en-IT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0" name="Picture 40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DAB9D24B-20C8-145E-58EB-161C07B3A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520" y="1297068"/>
            <a:ext cx="1886432" cy="1886432"/>
          </a:xfrm>
          <a:prstGeom prst="rect">
            <a:avLst/>
          </a:prstGeom>
        </p:spPr>
      </p:pic>
      <p:pic>
        <p:nvPicPr>
          <p:cNvPr id="51" name="Picture 51" descr="A monkey wearing a gas mask&#10;&#10;Description automatically generated with low confidence">
            <a:extLst>
              <a:ext uri="{FF2B5EF4-FFF2-40B4-BE49-F238E27FC236}">
                <a16:creationId xmlns:a16="http://schemas.microsoft.com/office/drawing/2014/main" id="{8C8C24C4-1AE5-2E1D-B20B-AF34F49EF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4" t="16238" r="44" b="12237"/>
          <a:stretch/>
        </p:blipFill>
        <p:spPr>
          <a:xfrm>
            <a:off x="5672270" y="1297068"/>
            <a:ext cx="1932311" cy="1884631"/>
          </a:xfrm>
          <a:prstGeom prst="rect">
            <a:avLst/>
          </a:prstGeom>
        </p:spPr>
      </p:pic>
      <p:pic>
        <p:nvPicPr>
          <p:cNvPr id="52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AC95D23-6E9D-E2EA-4C62-119D949D73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6"/>
          <a:stretch/>
        </p:blipFill>
        <p:spPr>
          <a:xfrm>
            <a:off x="9513952" y="1297068"/>
            <a:ext cx="2091244" cy="187838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E9CE1FA-39EC-329B-45D5-461873753289}"/>
              </a:ext>
            </a:extLst>
          </p:cNvPr>
          <p:cNvSpPr txBox="1"/>
          <p:nvPr/>
        </p:nvSpPr>
        <p:spPr>
          <a:xfrm>
            <a:off x="77336" y="90635"/>
            <a:ext cx="4433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Kourany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J</a:t>
            </a:r>
            <a:r>
              <a:rPr lang="it-IT" dirty="0">
                <a:solidFill>
                  <a:schemeClr val="bg1"/>
                </a:solidFill>
              </a:rPr>
              <a:t>., &amp; Carrier, M. (</a:t>
            </a:r>
            <a:r>
              <a:rPr lang="it-IT" dirty="0" err="1">
                <a:solidFill>
                  <a:schemeClr val="bg1"/>
                </a:solidFill>
              </a:rPr>
              <a:t>Eds</a:t>
            </a:r>
            <a:r>
              <a:rPr lang="it-IT" dirty="0">
                <a:solidFill>
                  <a:schemeClr val="bg1"/>
                </a:solidFill>
              </a:rPr>
              <a:t>.). (2020). </a:t>
            </a:r>
            <a:r>
              <a:rPr lang="it-IT" i="1" dirty="0">
                <a:solidFill>
                  <a:schemeClr val="bg1"/>
                </a:solidFill>
              </a:rPr>
              <a:t>Science and the production of </a:t>
            </a:r>
            <a:r>
              <a:rPr lang="it-IT" i="1" dirty="0" err="1">
                <a:solidFill>
                  <a:schemeClr val="bg1"/>
                </a:solidFill>
              </a:rPr>
              <a:t>ignorance</a:t>
            </a:r>
            <a:r>
              <a:rPr lang="it-IT" i="1" dirty="0">
                <a:solidFill>
                  <a:schemeClr val="bg1"/>
                </a:solidFill>
              </a:rPr>
              <a:t>: </a:t>
            </a:r>
            <a:r>
              <a:rPr lang="it-IT" i="1" dirty="0" err="1">
                <a:solidFill>
                  <a:schemeClr val="bg1"/>
                </a:solidFill>
              </a:rPr>
              <a:t>When</a:t>
            </a:r>
            <a:r>
              <a:rPr lang="it-IT" i="1" dirty="0">
                <a:solidFill>
                  <a:schemeClr val="bg1"/>
                </a:solidFill>
              </a:rPr>
              <a:t> the </a:t>
            </a:r>
            <a:r>
              <a:rPr lang="it-IT" i="1" dirty="0" err="1">
                <a:solidFill>
                  <a:schemeClr val="bg1"/>
                </a:solidFill>
              </a:rPr>
              <a:t>quest</a:t>
            </a:r>
            <a:r>
              <a:rPr lang="it-IT" i="1" dirty="0">
                <a:solidFill>
                  <a:schemeClr val="bg1"/>
                </a:solidFill>
              </a:rPr>
              <a:t> for knowledge </a:t>
            </a:r>
            <a:r>
              <a:rPr lang="it-IT" i="1" dirty="0" err="1">
                <a:solidFill>
                  <a:schemeClr val="bg1"/>
                </a:solidFill>
              </a:rPr>
              <a:t>is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thwarted</a:t>
            </a:r>
            <a:r>
              <a:rPr lang="it-IT" dirty="0">
                <a:solidFill>
                  <a:schemeClr val="bg1"/>
                </a:solidFill>
              </a:rPr>
              <a:t>. The MIT Press.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sp>
        <p:nvSpPr>
          <p:cNvPr id="76" name="CasellaDiTesto 12">
            <a:extLst>
              <a:ext uri="{FF2B5EF4-FFF2-40B4-BE49-F238E27FC236}">
                <a16:creationId xmlns:a16="http://schemas.microsoft.com/office/drawing/2014/main" id="{F296A1FF-A248-9BA5-E8B1-FF940CF7057E}"/>
              </a:ext>
            </a:extLst>
          </p:cNvPr>
          <p:cNvSpPr txBox="1"/>
          <p:nvPr/>
        </p:nvSpPr>
        <p:spPr>
          <a:xfrm>
            <a:off x="-2096348" y="3666183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bias</a:t>
            </a:r>
          </a:p>
        </p:txBody>
      </p:sp>
      <p:cxnSp>
        <p:nvCxnSpPr>
          <p:cNvPr id="77" name="Connettore diritto 4">
            <a:extLst>
              <a:ext uri="{FF2B5EF4-FFF2-40B4-BE49-F238E27FC236}">
                <a16:creationId xmlns:a16="http://schemas.microsoft.com/office/drawing/2014/main" id="{B3622466-4549-7F57-F649-2526214F63A1}"/>
              </a:ext>
            </a:extLst>
          </p:cNvPr>
          <p:cNvCxnSpPr>
            <a:cxnSpLocks/>
          </p:cNvCxnSpPr>
          <p:nvPr/>
        </p:nvCxnSpPr>
        <p:spPr>
          <a:xfrm>
            <a:off x="750343" y="5216805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c 84">
            <a:extLst>
              <a:ext uri="{FF2B5EF4-FFF2-40B4-BE49-F238E27FC236}">
                <a16:creationId xmlns:a16="http://schemas.microsoft.com/office/drawing/2014/main" id="{30516E7D-9E86-5673-0C64-1EC9B729D900}"/>
              </a:ext>
            </a:extLst>
          </p:cNvPr>
          <p:cNvSpPr/>
          <p:nvPr/>
        </p:nvSpPr>
        <p:spPr>
          <a:xfrm flipH="1">
            <a:off x="-677320" y="3983639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D19CDEBC-D162-16CF-01B6-61033B92BE1A}"/>
              </a:ext>
            </a:extLst>
          </p:cNvPr>
          <p:cNvSpPr txBox="1"/>
          <p:nvPr/>
        </p:nvSpPr>
        <p:spPr>
          <a:xfrm>
            <a:off x="-958645" y="46320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0" name="TextBox 6">
            <a:extLst>
              <a:ext uri="{FF2B5EF4-FFF2-40B4-BE49-F238E27FC236}">
                <a16:creationId xmlns:a16="http://schemas.microsoft.com/office/drawing/2014/main" id="{B1D18EAB-96E5-E91F-B0F5-5C87B6ED35B9}"/>
              </a:ext>
            </a:extLst>
          </p:cNvPr>
          <p:cNvSpPr txBox="1"/>
          <p:nvPr/>
        </p:nvSpPr>
        <p:spPr>
          <a:xfrm>
            <a:off x="449161" y="5760177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81" name="CasellaDiTesto 12">
            <a:extLst>
              <a:ext uri="{FF2B5EF4-FFF2-40B4-BE49-F238E27FC236}">
                <a16:creationId xmlns:a16="http://schemas.microsoft.com/office/drawing/2014/main" id="{B4D833CA-F300-A57A-FB3C-617034422F10}"/>
              </a:ext>
            </a:extLst>
          </p:cNvPr>
          <p:cNvSpPr txBox="1"/>
          <p:nvPr/>
        </p:nvSpPr>
        <p:spPr>
          <a:xfrm>
            <a:off x="-958645" y="729160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82" name="CasellaDiTesto 12">
            <a:extLst>
              <a:ext uri="{FF2B5EF4-FFF2-40B4-BE49-F238E27FC236}">
                <a16:creationId xmlns:a16="http://schemas.microsoft.com/office/drawing/2014/main" id="{9C2B8390-66C1-D767-FADF-503AC271DB9E}"/>
              </a:ext>
            </a:extLst>
          </p:cNvPr>
          <p:cNvSpPr txBox="1"/>
          <p:nvPr/>
        </p:nvSpPr>
        <p:spPr>
          <a:xfrm>
            <a:off x="-958645" y="8737349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83" name="Connettore diritto 4">
            <a:extLst>
              <a:ext uri="{FF2B5EF4-FFF2-40B4-BE49-F238E27FC236}">
                <a16:creationId xmlns:a16="http://schemas.microsoft.com/office/drawing/2014/main" id="{56B4BBC8-2423-A38F-8114-14F715771CD3}"/>
              </a:ext>
            </a:extLst>
          </p:cNvPr>
          <p:cNvCxnSpPr>
            <a:cxnSpLocks/>
          </p:cNvCxnSpPr>
          <p:nvPr/>
        </p:nvCxnSpPr>
        <p:spPr>
          <a:xfrm flipH="1">
            <a:off x="750343" y="6783979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rc 84">
            <a:extLst>
              <a:ext uri="{FF2B5EF4-FFF2-40B4-BE49-F238E27FC236}">
                <a16:creationId xmlns:a16="http://schemas.microsoft.com/office/drawing/2014/main" id="{1BB78694-5B03-61E2-79EA-54AB8BD00F07}"/>
              </a:ext>
            </a:extLst>
          </p:cNvPr>
          <p:cNvSpPr/>
          <p:nvPr/>
        </p:nvSpPr>
        <p:spPr>
          <a:xfrm flipH="1">
            <a:off x="-969182" y="685515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CE69A5D7-95C1-4749-8D26-8FF7A2FDBD00}"/>
              </a:ext>
            </a:extLst>
          </p:cNvPr>
          <p:cNvSpPr/>
          <p:nvPr/>
        </p:nvSpPr>
        <p:spPr>
          <a:xfrm flipH="1" flipV="1">
            <a:off x="-973205" y="728151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86" name="Arc 84">
            <a:extLst>
              <a:ext uri="{FF2B5EF4-FFF2-40B4-BE49-F238E27FC236}">
                <a16:creationId xmlns:a16="http://schemas.microsoft.com/office/drawing/2014/main" id="{2F0C17B8-8ECC-E62D-C7D9-6928E68F5745}"/>
              </a:ext>
            </a:extLst>
          </p:cNvPr>
          <p:cNvSpPr/>
          <p:nvPr/>
        </p:nvSpPr>
        <p:spPr>
          <a:xfrm rot="18218590" flipH="1" flipV="1">
            <a:off x="119178" y="783101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87" name="CasellaDiTesto 12">
            <a:extLst>
              <a:ext uri="{FF2B5EF4-FFF2-40B4-BE49-F238E27FC236}">
                <a16:creationId xmlns:a16="http://schemas.microsoft.com/office/drawing/2014/main" id="{2F01120D-0A33-BFBF-F194-2665DE24A2CD}"/>
              </a:ext>
            </a:extLst>
          </p:cNvPr>
          <p:cNvSpPr txBox="1"/>
          <p:nvPr/>
        </p:nvSpPr>
        <p:spPr>
          <a:xfrm>
            <a:off x="1540639" y="7278217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88" name="Connettore diritto 4">
            <a:extLst>
              <a:ext uri="{FF2B5EF4-FFF2-40B4-BE49-F238E27FC236}">
                <a16:creationId xmlns:a16="http://schemas.microsoft.com/office/drawing/2014/main" id="{82B9E0D7-6148-67C1-6825-54938F64E46B}"/>
              </a:ext>
            </a:extLst>
          </p:cNvPr>
          <p:cNvCxnSpPr>
            <a:cxnSpLocks/>
          </p:cNvCxnSpPr>
          <p:nvPr/>
        </p:nvCxnSpPr>
        <p:spPr>
          <a:xfrm>
            <a:off x="3266347" y="6723914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Arc 84">
            <a:extLst>
              <a:ext uri="{FF2B5EF4-FFF2-40B4-BE49-F238E27FC236}">
                <a16:creationId xmlns:a16="http://schemas.microsoft.com/office/drawing/2014/main" id="{0471C23E-1054-6D61-0C45-D467D6D952DA}"/>
              </a:ext>
            </a:extLst>
          </p:cNvPr>
          <p:cNvSpPr/>
          <p:nvPr/>
        </p:nvSpPr>
        <p:spPr>
          <a:xfrm rot="8753707">
            <a:off x="525847" y="7727521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90" name="Arc 84">
            <a:extLst>
              <a:ext uri="{FF2B5EF4-FFF2-40B4-BE49-F238E27FC236}">
                <a16:creationId xmlns:a16="http://schemas.microsoft.com/office/drawing/2014/main" id="{A4265E4F-4B96-0FCD-333F-19EC9F193DFD}"/>
              </a:ext>
            </a:extLst>
          </p:cNvPr>
          <p:cNvSpPr/>
          <p:nvPr/>
        </p:nvSpPr>
        <p:spPr>
          <a:xfrm rot="11515695" flipH="1">
            <a:off x="4102436" y="7407309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91" name="CasellaDiTesto 12">
            <a:extLst>
              <a:ext uri="{FF2B5EF4-FFF2-40B4-BE49-F238E27FC236}">
                <a16:creationId xmlns:a16="http://schemas.microsoft.com/office/drawing/2014/main" id="{55BDBFAD-9C14-9B20-F3CE-95250F5AB474}"/>
              </a:ext>
            </a:extLst>
          </p:cNvPr>
          <p:cNvSpPr txBox="1"/>
          <p:nvPr/>
        </p:nvSpPr>
        <p:spPr>
          <a:xfrm>
            <a:off x="5247610" y="8254049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92" name="Arc 84">
            <a:extLst>
              <a:ext uri="{FF2B5EF4-FFF2-40B4-BE49-F238E27FC236}">
                <a16:creationId xmlns:a16="http://schemas.microsoft.com/office/drawing/2014/main" id="{9E88273A-4E71-D01B-3A6B-4EBBE7DBE6E6}"/>
              </a:ext>
            </a:extLst>
          </p:cNvPr>
          <p:cNvSpPr/>
          <p:nvPr/>
        </p:nvSpPr>
        <p:spPr>
          <a:xfrm rot="13238963" flipH="1" flipV="1">
            <a:off x="3746586" y="7466279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93" name="CasellaDiTesto 12">
            <a:extLst>
              <a:ext uri="{FF2B5EF4-FFF2-40B4-BE49-F238E27FC236}">
                <a16:creationId xmlns:a16="http://schemas.microsoft.com/office/drawing/2014/main" id="{EA1C1269-0FF1-B7B0-1B02-9D8AD4E52890}"/>
              </a:ext>
            </a:extLst>
          </p:cNvPr>
          <p:cNvSpPr txBox="1"/>
          <p:nvPr/>
        </p:nvSpPr>
        <p:spPr>
          <a:xfrm>
            <a:off x="5077144" y="7589858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94" name="CasellaDiTesto 12">
            <a:extLst>
              <a:ext uri="{FF2B5EF4-FFF2-40B4-BE49-F238E27FC236}">
                <a16:creationId xmlns:a16="http://schemas.microsoft.com/office/drawing/2014/main" id="{D707D967-E547-3565-7B1C-9CD5D02D82F5}"/>
              </a:ext>
            </a:extLst>
          </p:cNvPr>
          <p:cNvSpPr txBox="1"/>
          <p:nvPr/>
        </p:nvSpPr>
        <p:spPr>
          <a:xfrm>
            <a:off x="4958686" y="59463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95" name="CasellaDiTesto 12">
            <a:extLst>
              <a:ext uri="{FF2B5EF4-FFF2-40B4-BE49-F238E27FC236}">
                <a16:creationId xmlns:a16="http://schemas.microsoft.com/office/drawing/2014/main" id="{408C9588-7F37-13C0-A04C-6860C5B3B97B}"/>
              </a:ext>
            </a:extLst>
          </p:cNvPr>
          <p:cNvSpPr txBox="1"/>
          <p:nvPr/>
        </p:nvSpPr>
        <p:spPr>
          <a:xfrm>
            <a:off x="7022750" y="6553258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96" name="CasellaDiTesto 12">
            <a:extLst>
              <a:ext uri="{FF2B5EF4-FFF2-40B4-BE49-F238E27FC236}">
                <a16:creationId xmlns:a16="http://schemas.microsoft.com/office/drawing/2014/main" id="{8BFB39F1-C5C4-6D78-559D-D3E162E17A4C}"/>
              </a:ext>
            </a:extLst>
          </p:cNvPr>
          <p:cNvSpPr txBox="1"/>
          <p:nvPr/>
        </p:nvSpPr>
        <p:spPr>
          <a:xfrm>
            <a:off x="7599863" y="5521161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97" name="Connettore diritto 4">
            <a:extLst>
              <a:ext uri="{FF2B5EF4-FFF2-40B4-BE49-F238E27FC236}">
                <a16:creationId xmlns:a16="http://schemas.microsoft.com/office/drawing/2014/main" id="{8F3E28DA-9631-7DEF-3A7A-D12C8C514EA3}"/>
              </a:ext>
            </a:extLst>
          </p:cNvPr>
          <p:cNvCxnSpPr>
            <a:cxnSpLocks/>
          </p:cNvCxnSpPr>
          <p:nvPr/>
        </p:nvCxnSpPr>
        <p:spPr>
          <a:xfrm>
            <a:off x="5167178" y="6312108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84">
            <a:extLst>
              <a:ext uri="{FF2B5EF4-FFF2-40B4-BE49-F238E27FC236}">
                <a16:creationId xmlns:a16="http://schemas.microsoft.com/office/drawing/2014/main" id="{C825735D-9AD5-9437-BFBF-E43AC9C0ABFE}"/>
              </a:ext>
            </a:extLst>
          </p:cNvPr>
          <p:cNvSpPr/>
          <p:nvPr/>
        </p:nvSpPr>
        <p:spPr>
          <a:xfrm flipV="1">
            <a:off x="6391182" y="6127221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99" name="Arc 84">
            <a:extLst>
              <a:ext uri="{FF2B5EF4-FFF2-40B4-BE49-F238E27FC236}">
                <a16:creationId xmlns:a16="http://schemas.microsoft.com/office/drawing/2014/main" id="{DC620EF9-253A-4B65-E56A-22A452E38C80}"/>
              </a:ext>
            </a:extLst>
          </p:cNvPr>
          <p:cNvSpPr/>
          <p:nvPr/>
        </p:nvSpPr>
        <p:spPr>
          <a:xfrm rot="5400000" flipH="1" flipV="1">
            <a:off x="6943284" y="5792471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00" name="Arc 84">
            <a:extLst>
              <a:ext uri="{FF2B5EF4-FFF2-40B4-BE49-F238E27FC236}">
                <a16:creationId xmlns:a16="http://schemas.microsoft.com/office/drawing/2014/main" id="{CB5F7820-E149-879E-6807-DEA64233F255}"/>
              </a:ext>
            </a:extLst>
          </p:cNvPr>
          <p:cNvSpPr/>
          <p:nvPr/>
        </p:nvSpPr>
        <p:spPr>
          <a:xfrm rot="16200000" flipH="1">
            <a:off x="2334025" y="8186630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01" name="CasellaDiTesto 12">
            <a:extLst>
              <a:ext uri="{FF2B5EF4-FFF2-40B4-BE49-F238E27FC236}">
                <a16:creationId xmlns:a16="http://schemas.microsoft.com/office/drawing/2014/main" id="{569A0421-69E7-68F8-F5B2-5F979BA19F14}"/>
              </a:ext>
            </a:extLst>
          </p:cNvPr>
          <p:cNvSpPr txBox="1"/>
          <p:nvPr/>
        </p:nvSpPr>
        <p:spPr>
          <a:xfrm>
            <a:off x="1868814" y="8918240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102" name="CasellaDiTesto 12">
            <a:extLst>
              <a:ext uri="{FF2B5EF4-FFF2-40B4-BE49-F238E27FC236}">
                <a16:creationId xmlns:a16="http://schemas.microsoft.com/office/drawing/2014/main" id="{C6AB3B7B-7FC5-C2B1-0E2F-8EF12B1FC578}"/>
              </a:ext>
            </a:extLst>
          </p:cNvPr>
          <p:cNvSpPr txBox="1"/>
          <p:nvPr/>
        </p:nvSpPr>
        <p:spPr>
          <a:xfrm>
            <a:off x="-2587470" y="6452680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103" name="CasellaDiTesto 12">
            <a:extLst>
              <a:ext uri="{FF2B5EF4-FFF2-40B4-BE49-F238E27FC236}">
                <a16:creationId xmlns:a16="http://schemas.microsoft.com/office/drawing/2014/main" id="{AD4CA022-9D21-ADCD-6AAB-E7E0E2DBAF1D}"/>
              </a:ext>
            </a:extLst>
          </p:cNvPr>
          <p:cNvSpPr txBox="1"/>
          <p:nvPr/>
        </p:nvSpPr>
        <p:spPr>
          <a:xfrm>
            <a:off x="-2115715" y="8139494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F00781-AA07-7D89-8783-7A1B2D4A9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89" t="10102" b="15727"/>
          <a:stretch/>
        </p:blipFill>
        <p:spPr>
          <a:xfrm>
            <a:off x="4626840" y="-2502338"/>
            <a:ext cx="4451364" cy="1804553"/>
          </a:xfrm>
          <a:prstGeom prst="rect">
            <a:avLst/>
          </a:prstGeom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965E2461-28EC-8A63-E6AC-88771A9E4262}"/>
              </a:ext>
            </a:extLst>
          </p:cNvPr>
          <p:cNvSpPr txBox="1"/>
          <p:nvPr/>
        </p:nvSpPr>
        <p:spPr>
          <a:xfrm>
            <a:off x="4624352" y="-650186"/>
            <a:ext cx="44513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</a:rPr>
              <a:t>Ignaz Semmelweis, 1818 - 1865</a:t>
            </a:r>
            <a:endParaRPr lang="en-IT" sz="2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572119" y="4588164"/>
            <a:ext cx="1163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Next time: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Embodying</a:t>
            </a:r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Rationality</a:t>
            </a:r>
            <a:endParaRPr lang="it-IT" sz="4000" dirty="0">
              <a:solidFill>
                <a:srgbClr val="2E4057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5E3532-A3ED-9E41-B780-930835DB8492}"/>
              </a:ext>
            </a:extLst>
          </p:cNvPr>
          <p:cNvSpPr/>
          <p:nvPr/>
        </p:nvSpPr>
        <p:spPr>
          <a:xfrm>
            <a:off x="509214" y="5296050"/>
            <a:ext cx="113526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457200" algn="just"/>
            <a:r>
              <a:rPr lang="en-US" dirty="0" err="1">
                <a:latin typeface="Calibri" panose="020F0502020204030204" pitchFamily="34" charset="0"/>
              </a:rPr>
              <a:t>Baghramian</a:t>
            </a:r>
            <a:r>
              <a:rPr lang="en-US" dirty="0">
                <a:latin typeface="Calibri" panose="020F0502020204030204" pitchFamily="34" charset="0"/>
              </a:rPr>
              <a:t>, M., &amp; Nicholson, A. (2013). The Puzzle of Self‐Deception. Philosophy Compass, 8(11), 1018–1029. https://</a:t>
            </a:r>
            <a:r>
              <a:rPr lang="en-US" dirty="0" err="1">
                <a:latin typeface="Calibri" panose="020F0502020204030204" pitchFamily="34" charset="0"/>
              </a:rPr>
              <a:t>doi.org</a:t>
            </a:r>
            <a:r>
              <a:rPr lang="en-US" dirty="0">
                <a:latin typeface="Calibri" panose="020F0502020204030204" pitchFamily="34" charset="0"/>
              </a:rPr>
              <a:t>/10.1111/phc3.12083</a:t>
            </a:r>
          </a:p>
          <a:p>
            <a:pPr marL="540000" indent="-457200" algn="just"/>
            <a:r>
              <a:rPr lang="en-US" dirty="0" err="1">
                <a:latin typeface="Calibri" panose="020F0502020204030204" pitchFamily="34" charset="0"/>
              </a:rPr>
              <a:t>Räikkä</a:t>
            </a:r>
            <a:r>
              <a:rPr lang="en-US" dirty="0">
                <a:latin typeface="Calibri" panose="020F0502020204030204" pitchFamily="34" charset="0"/>
              </a:rPr>
              <a:t>, J. (2007). Self-Deception and Religious Beliefs. The </a:t>
            </a:r>
            <a:r>
              <a:rPr lang="en-US" dirty="0" err="1">
                <a:latin typeface="Calibri" panose="020F0502020204030204" pitchFamily="34" charset="0"/>
              </a:rPr>
              <a:t>Heythrop</a:t>
            </a:r>
            <a:r>
              <a:rPr lang="en-US" dirty="0">
                <a:latin typeface="Calibri" panose="020F0502020204030204" pitchFamily="34" charset="0"/>
              </a:rPr>
              <a:t> Journal, 48(4), 513–526. https://</a:t>
            </a:r>
            <a:r>
              <a:rPr lang="en-US" dirty="0" err="1">
                <a:latin typeface="Calibri" panose="020F0502020204030204" pitchFamily="34" charset="0"/>
              </a:rPr>
              <a:t>doi.org</a:t>
            </a:r>
            <a:r>
              <a:rPr lang="en-US" dirty="0">
                <a:latin typeface="Calibri" panose="020F0502020204030204" pitchFamily="34" charset="0"/>
              </a:rPr>
              <a:t>/10.1111/j.1468-2265.2007.00327.x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297033C8-468A-1313-90E6-1254A38C4E53}"/>
              </a:ext>
            </a:extLst>
          </p:cNvPr>
          <p:cNvCxnSpPr>
            <a:cxnSpLocks/>
          </p:cNvCxnSpPr>
          <p:nvPr/>
        </p:nvCxnSpPr>
        <p:spPr>
          <a:xfrm flipH="1">
            <a:off x="572119" y="5261548"/>
            <a:ext cx="1128970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F8FC39DE-D791-D902-6BE5-9BB0DB1FE38B}"/>
              </a:ext>
            </a:extLst>
          </p:cNvPr>
          <p:cNvCxnSpPr>
            <a:cxnSpLocks/>
          </p:cNvCxnSpPr>
          <p:nvPr/>
        </p:nvCxnSpPr>
        <p:spPr>
          <a:xfrm>
            <a:off x="11893272" y="5261548"/>
            <a:ext cx="0" cy="162204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66F3A55D-277C-8F7F-870B-82C07611F53D}"/>
              </a:ext>
            </a:extLst>
          </p:cNvPr>
          <p:cNvCxnSpPr>
            <a:cxnSpLocks/>
          </p:cNvCxnSpPr>
          <p:nvPr/>
        </p:nvCxnSpPr>
        <p:spPr>
          <a:xfrm>
            <a:off x="-19703" y="6019481"/>
            <a:ext cx="59182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C73D997D-AB57-7E2A-CDDC-39B56C19D7D1}"/>
              </a:ext>
            </a:extLst>
          </p:cNvPr>
          <p:cNvCxnSpPr>
            <a:cxnSpLocks/>
          </p:cNvCxnSpPr>
          <p:nvPr/>
        </p:nvCxnSpPr>
        <p:spPr>
          <a:xfrm flipV="1">
            <a:off x="572119" y="5261548"/>
            <a:ext cx="0" cy="75761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>
            <a:extLst>
              <a:ext uri="{FF2B5EF4-FFF2-40B4-BE49-F238E27FC236}">
                <a16:creationId xmlns:a16="http://schemas.microsoft.com/office/drawing/2014/main" id="{BD6967C4-C8D4-7ACC-FADD-60E8E4776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" t="12691" r="1517" b="20284"/>
          <a:stretch/>
        </p:blipFill>
        <p:spPr>
          <a:xfrm>
            <a:off x="-1" y="-1"/>
            <a:ext cx="12191997" cy="466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15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775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7" descr="Text&#10;&#10;Description automatically generated">
            <a:extLst>
              <a:ext uri="{FF2B5EF4-FFF2-40B4-BE49-F238E27FC236}">
                <a16:creationId xmlns:a16="http://schemas.microsoft.com/office/drawing/2014/main" id="{3E6927DC-1A4A-11EC-5798-3A463C0F2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564" y="3125449"/>
            <a:ext cx="4090202" cy="611795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7053A19-D580-94BF-52B0-6CD85200A0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7" r="1367"/>
          <a:stretch/>
        </p:blipFill>
        <p:spPr>
          <a:xfrm>
            <a:off x="4679334" y="-4510915"/>
            <a:ext cx="3642545" cy="4383024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E627ADE7-72E0-391E-8465-E230A4180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1" r="3511"/>
          <a:stretch/>
        </p:blipFill>
        <p:spPr>
          <a:xfrm>
            <a:off x="8321879" y="-4497497"/>
            <a:ext cx="3701133" cy="4365060"/>
          </a:xfrm>
          <a:prstGeom prst="rect">
            <a:avLst/>
          </a:prstGeom>
        </p:spPr>
      </p:pic>
      <p:sp>
        <p:nvSpPr>
          <p:cNvPr id="53" name="CasellaDiTesto 12">
            <a:extLst>
              <a:ext uri="{FF2B5EF4-FFF2-40B4-BE49-F238E27FC236}">
                <a16:creationId xmlns:a16="http://schemas.microsoft.com/office/drawing/2014/main" id="{D960953D-2C43-6506-140D-B150716A2B61}"/>
              </a:ext>
            </a:extLst>
          </p:cNvPr>
          <p:cNvSpPr txBox="1"/>
          <p:nvPr/>
        </p:nvSpPr>
        <p:spPr>
          <a:xfrm>
            <a:off x="3985335" y="445892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ea typeface="COOPERHEWITT-MEDIUM" pitchFamily="2" charset="77"/>
              </a:rPr>
              <a:t>rational </a:t>
            </a:r>
          </a:p>
        </p:txBody>
      </p:sp>
      <p:cxnSp>
        <p:nvCxnSpPr>
          <p:cNvPr id="54" name="Connettore diritto 4">
            <a:extLst>
              <a:ext uri="{FF2B5EF4-FFF2-40B4-BE49-F238E27FC236}">
                <a16:creationId xmlns:a16="http://schemas.microsoft.com/office/drawing/2014/main" id="{75960719-000A-31D4-B2C8-B685B37E6924}"/>
              </a:ext>
            </a:extLst>
          </p:cNvPr>
          <p:cNvCxnSpPr>
            <a:cxnSpLocks/>
          </p:cNvCxnSpPr>
          <p:nvPr/>
        </p:nvCxnSpPr>
        <p:spPr>
          <a:xfrm flipH="1">
            <a:off x="4936457" y="5084727"/>
            <a:ext cx="689869" cy="54225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1" descr="Icon&#10;&#10;Description automatically generated">
            <a:extLst>
              <a:ext uri="{FF2B5EF4-FFF2-40B4-BE49-F238E27FC236}">
                <a16:creationId xmlns:a16="http://schemas.microsoft.com/office/drawing/2014/main" id="{2D6D6DAB-7276-67D1-5B6C-7878E937A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2" t="7990" r="14464" b="7553"/>
          <a:stretch/>
        </p:blipFill>
        <p:spPr>
          <a:xfrm>
            <a:off x="5554706" y="1765155"/>
            <a:ext cx="1843861" cy="2132258"/>
          </a:xfrm>
          <a:prstGeom prst="rect">
            <a:avLst/>
          </a:prstGeom>
        </p:spPr>
      </p:pic>
      <p:sp>
        <p:nvSpPr>
          <p:cNvPr id="44" name="TextBox 3">
            <a:extLst>
              <a:ext uri="{FF2B5EF4-FFF2-40B4-BE49-F238E27FC236}">
                <a16:creationId xmlns:a16="http://schemas.microsoft.com/office/drawing/2014/main" id="{1C2B8600-F728-F803-3F21-A7A97AC76BF5}"/>
              </a:ext>
            </a:extLst>
          </p:cNvPr>
          <p:cNvSpPr txBox="1"/>
          <p:nvPr/>
        </p:nvSpPr>
        <p:spPr>
          <a:xfrm>
            <a:off x="961628" y="139306"/>
            <a:ext cx="10268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person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rationally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ignorant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whenever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he or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has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decided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not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learn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some body of knowledge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because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the costs of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doing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so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exceed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the benefits,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based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on the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decision-maker’s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own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objectives</a:t>
            </a:r>
            <a:endParaRPr lang="en-IT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Arc 84">
            <a:extLst>
              <a:ext uri="{FF2B5EF4-FFF2-40B4-BE49-F238E27FC236}">
                <a16:creationId xmlns:a16="http://schemas.microsoft.com/office/drawing/2014/main" id="{E73440C6-489A-4614-B460-3DFABF430986}"/>
              </a:ext>
            </a:extLst>
          </p:cNvPr>
          <p:cNvSpPr/>
          <p:nvPr/>
        </p:nvSpPr>
        <p:spPr>
          <a:xfrm flipH="1" flipV="1">
            <a:off x="6809417" y="536360"/>
            <a:ext cx="1208681" cy="1760705"/>
          </a:xfrm>
          <a:prstGeom prst="arc">
            <a:avLst>
              <a:gd name="adj1" fmla="val 10822321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 Light" panose="020F0302020204030204" pitchFamily="34" charset="0"/>
              <a:ea typeface="CooperHewitt-Medium" pitchFamily="2" charset="77"/>
            </a:endParaRPr>
          </a:p>
        </p:txBody>
      </p:sp>
      <p:pic>
        <p:nvPicPr>
          <p:cNvPr id="47" name="Picture 25" descr="A group of people holding signs&#10;&#10;Description automatically generated with low confidence">
            <a:extLst>
              <a:ext uri="{FF2B5EF4-FFF2-40B4-BE49-F238E27FC236}">
                <a16:creationId xmlns:a16="http://schemas.microsoft.com/office/drawing/2014/main" id="{A4B4FCD7-3099-778F-304D-92D68A1FE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230" y="1477523"/>
            <a:ext cx="3048000" cy="2540000"/>
          </a:xfrm>
          <a:prstGeom prst="rect">
            <a:avLst/>
          </a:prstGeom>
        </p:spPr>
      </p:pic>
      <p:sp>
        <p:nvSpPr>
          <p:cNvPr id="55" name="Arc 84">
            <a:extLst>
              <a:ext uri="{FF2B5EF4-FFF2-40B4-BE49-F238E27FC236}">
                <a16:creationId xmlns:a16="http://schemas.microsoft.com/office/drawing/2014/main" id="{BB631D92-3CCF-2AB5-42F1-45D135983251}"/>
              </a:ext>
            </a:extLst>
          </p:cNvPr>
          <p:cNvSpPr/>
          <p:nvPr/>
        </p:nvSpPr>
        <p:spPr>
          <a:xfrm flipV="1">
            <a:off x="8151987" y="544708"/>
            <a:ext cx="1208681" cy="1753306"/>
          </a:xfrm>
          <a:prstGeom prst="arc">
            <a:avLst>
              <a:gd name="adj1" fmla="val 10822321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 Light" panose="020F0302020204030204" pitchFamily="34" charset="0"/>
              <a:ea typeface="CooperHewitt-Medium" pitchFamily="2" charset="77"/>
            </a:endParaRPr>
          </a:p>
        </p:txBody>
      </p:sp>
      <p:sp>
        <p:nvSpPr>
          <p:cNvPr id="40" name="CasellaDiTesto 12">
            <a:extLst>
              <a:ext uri="{FF2B5EF4-FFF2-40B4-BE49-F238E27FC236}">
                <a16:creationId xmlns:a16="http://schemas.microsoft.com/office/drawing/2014/main" id="{51680400-EDA8-9CFB-9F93-58517DF8432E}"/>
              </a:ext>
            </a:extLst>
          </p:cNvPr>
          <p:cNvSpPr txBox="1"/>
          <p:nvPr/>
        </p:nvSpPr>
        <p:spPr>
          <a:xfrm>
            <a:off x="1436311" y="3225138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cxnSp>
        <p:nvCxnSpPr>
          <p:cNvPr id="41" name="Connettore diritto 4">
            <a:extLst>
              <a:ext uri="{FF2B5EF4-FFF2-40B4-BE49-F238E27FC236}">
                <a16:creationId xmlns:a16="http://schemas.microsoft.com/office/drawing/2014/main" id="{DF684FE5-B78F-DA1D-8CA3-3B15112E4CF6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3145299" y="4302356"/>
            <a:ext cx="0" cy="1342783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12">
            <a:extLst>
              <a:ext uri="{FF2B5EF4-FFF2-40B4-BE49-F238E27FC236}">
                <a16:creationId xmlns:a16="http://schemas.microsoft.com/office/drawing/2014/main" id="{A12E3A37-E692-6704-F816-95E01482F48D}"/>
              </a:ext>
            </a:extLst>
          </p:cNvPr>
          <p:cNvSpPr txBox="1"/>
          <p:nvPr/>
        </p:nvSpPr>
        <p:spPr>
          <a:xfrm>
            <a:off x="429168" y="2570994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active</a:t>
            </a:r>
          </a:p>
        </p:txBody>
      </p:sp>
      <p:sp>
        <p:nvSpPr>
          <p:cNvPr id="46" name="Arc 84">
            <a:extLst>
              <a:ext uri="{FF2B5EF4-FFF2-40B4-BE49-F238E27FC236}">
                <a16:creationId xmlns:a16="http://schemas.microsoft.com/office/drawing/2014/main" id="{795AEBB4-D777-5119-0DD0-0F9F86594404}"/>
              </a:ext>
            </a:extLst>
          </p:cNvPr>
          <p:cNvSpPr/>
          <p:nvPr/>
        </p:nvSpPr>
        <p:spPr>
          <a:xfrm rot="19718576" flipH="1" flipV="1">
            <a:off x="1421884" y="2697545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76BDE276-CA6E-9034-AF96-0BC6E34C9A75}"/>
              </a:ext>
            </a:extLst>
          </p:cNvPr>
          <p:cNvSpPr txBox="1"/>
          <p:nvPr/>
        </p:nvSpPr>
        <p:spPr>
          <a:xfrm>
            <a:off x="2802652" y="2020439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passive</a:t>
            </a:r>
          </a:p>
        </p:txBody>
      </p:sp>
      <p:sp>
        <p:nvSpPr>
          <p:cNvPr id="50" name="Arc 84">
            <a:extLst>
              <a:ext uri="{FF2B5EF4-FFF2-40B4-BE49-F238E27FC236}">
                <a16:creationId xmlns:a16="http://schemas.microsoft.com/office/drawing/2014/main" id="{B9071F31-E120-E35F-1A64-223A67D74A52}"/>
              </a:ext>
            </a:extLst>
          </p:cNvPr>
          <p:cNvSpPr/>
          <p:nvPr/>
        </p:nvSpPr>
        <p:spPr>
          <a:xfrm rot="1970503" flipH="1" flipV="1">
            <a:off x="2659168" y="2418256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1" name="CasellaDiTesto 12">
            <a:extLst>
              <a:ext uri="{FF2B5EF4-FFF2-40B4-BE49-F238E27FC236}">
                <a16:creationId xmlns:a16="http://schemas.microsoft.com/office/drawing/2014/main" id="{46BFD33D-DF60-2A6E-C33C-77DC92643EF7}"/>
              </a:ext>
            </a:extLst>
          </p:cNvPr>
          <p:cNvSpPr txBox="1"/>
          <p:nvPr/>
        </p:nvSpPr>
        <p:spPr>
          <a:xfrm>
            <a:off x="3767137" y="2590678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virtuous</a:t>
            </a:r>
          </a:p>
        </p:txBody>
      </p:sp>
      <p:sp>
        <p:nvSpPr>
          <p:cNvPr id="52" name="Arc 84">
            <a:extLst>
              <a:ext uri="{FF2B5EF4-FFF2-40B4-BE49-F238E27FC236}">
                <a16:creationId xmlns:a16="http://schemas.microsoft.com/office/drawing/2014/main" id="{4BE50450-E323-29D2-B799-79484DA6F727}"/>
              </a:ext>
            </a:extLst>
          </p:cNvPr>
          <p:cNvSpPr/>
          <p:nvPr/>
        </p:nvSpPr>
        <p:spPr>
          <a:xfrm rot="1881424" flipV="1">
            <a:off x="3629178" y="2696597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6" name="CasellaDiTesto 12">
            <a:extLst>
              <a:ext uri="{FF2B5EF4-FFF2-40B4-BE49-F238E27FC236}">
                <a16:creationId xmlns:a16="http://schemas.microsoft.com/office/drawing/2014/main" id="{D051059F-68C5-72F3-1542-6604F257DFDB}"/>
              </a:ext>
            </a:extLst>
          </p:cNvPr>
          <p:cNvSpPr txBox="1"/>
          <p:nvPr/>
        </p:nvSpPr>
        <p:spPr>
          <a:xfrm>
            <a:off x="-2096348" y="3666183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bias</a:t>
            </a:r>
          </a:p>
        </p:txBody>
      </p:sp>
      <p:cxnSp>
        <p:nvCxnSpPr>
          <p:cNvPr id="57" name="Connettore diritto 4">
            <a:extLst>
              <a:ext uri="{FF2B5EF4-FFF2-40B4-BE49-F238E27FC236}">
                <a16:creationId xmlns:a16="http://schemas.microsoft.com/office/drawing/2014/main" id="{43E0FA56-14ED-56E4-B593-D0498FA9D38E}"/>
              </a:ext>
            </a:extLst>
          </p:cNvPr>
          <p:cNvCxnSpPr>
            <a:cxnSpLocks/>
          </p:cNvCxnSpPr>
          <p:nvPr/>
        </p:nvCxnSpPr>
        <p:spPr>
          <a:xfrm>
            <a:off x="750343" y="5216805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rc 84">
            <a:extLst>
              <a:ext uri="{FF2B5EF4-FFF2-40B4-BE49-F238E27FC236}">
                <a16:creationId xmlns:a16="http://schemas.microsoft.com/office/drawing/2014/main" id="{9468505A-33F0-DD69-1E4F-FC34A5BA7323}"/>
              </a:ext>
            </a:extLst>
          </p:cNvPr>
          <p:cNvSpPr/>
          <p:nvPr/>
        </p:nvSpPr>
        <p:spPr>
          <a:xfrm flipH="1">
            <a:off x="-677320" y="3983639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FF893895-551D-A529-72E9-E8409749EA32}"/>
              </a:ext>
            </a:extLst>
          </p:cNvPr>
          <p:cNvSpPr txBox="1"/>
          <p:nvPr/>
        </p:nvSpPr>
        <p:spPr>
          <a:xfrm>
            <a:off x="-958645" y="46320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60" name="TextBox 6">
            <a:extLst>
              <a:ext uri="{FF2B5EF4-FFF2-40B4-BE49-F238E27FC236}">
                <a16:creationId xmlns:a16="http://schemas.microsoft.com/office/drawing/2014/main" id="{A68B17C7-C40B-01CD-5BC0-6E3F90F04E32}"/>
              </a:ext>
            </a:extLst>
          </p:cNvPr>
          <p:cNvSpPr txBox="1"/>
          <p:nvPr/>
        </p:nvSpPr>
        <p:spPr>
          <a:xfrm>
            <a:off x="449161" y="5760177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61" name="CasellaDiTesto 12">
            <a:extLst>
              <a:ext uri="{FF2B5EF4-FFF2-40B4-BE49-F238E27FC236}">
                <a16:creationId xmlns:a16="http://schemas.microsoft.com/office/drawing/2014/main" id="{C532F65C-B720-417C-1A74-A987176454E0}"/>
              </a:ext>
            </a:extLst>
          </p:cNvPr>
          <p:cNvSpPr txBox="1"/>
          <p:nvPr/>
        </p:nvSpPr>
        <p:spPr>
          <a:xfrm>
            <a:off x="-958645" y="729160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62" name="CasellaDiTesto 12">
            <a:extLst>
              <a:ext uri="{FF2B5EF4-FFF2-40B4-BE49-F238E27FC236}">
                <a16:creationId xmlns:a16="http://schemas.microsoft.com/office/drawing/2014/main" id="{BE5519A5-61EE-4350-9C53-17870C2A2F85}"/>
              </a:ext>
            </a:extLst>
          </p:cNvPr>
          <p:cNvSpPr txBox="1"/>
          <p:nvPr/>
        </p:nvSpPr>
        <p:spPr>
          <a:xfrm>
            <a:off x="-958645" y="8737349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63" name="Connettore diritto 4">
            <a:extLst>
              <a:ext uri="{FF2B5EF4-FFF2-40B4-BE49-F238E27FC236}">
                <a16:creationId xmlns:a16="http://schemas.microsoft.com/office/drawing/2014/main" id="{55B8FB9A-F1E8-0F83-80EC-9EB61B0E6E66}"/>
              </a:ext>
            </a:extLst>
          </p:cNvPr>
          <p:cNvCxnSpPr>
            <a:cxnSpLocks/>
          </p:cNvCxnSpPr>
          <p:nvPr/>
        </p:nvCxnSpPr>
        <p:spPr>
          <a:xfrm flipH="1">
            <a:off x="750343" y="6783979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rc 84">
            <a:extLst>
              <a:ext uri="{FF2B5EF4-FFF2-40B4-BE49-F238E27FC236}">
                <a16:creationId xmlns:a16="http://schemas.microsoft.com/office/drawing/2014/main" id="{F952EF6C-F42B-F8FD-9BBF-0A6A4FE7B7E4}"/>
              </a:ext>
            </a:extLst>
          </p:cNvPr>
          <p:cNvSpPr/>
          <p:nvPr/>
        </p:nvSpPr>
        <p:spPr>
          <a:xfrm flipH="1">
            <a:off x="-969182" y="685515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5" name="Arc 84">
            <a:extLst>
              <a:ext uri="{FF2B5EF4-FFF2-40B4-BE49-F238E27FC236}">
                <a16:creationId xmlns:a16="http://schemas.microsoft.com/office/drawing/2014/main" id="{5E920C68-E34E-40DD-E6E2-ACF1C24FD846}"/>
              </a:ext>
            </a:extLst>
          </p:cNvPr>
          <p:cNvSpPr/>
          <p:nvPr/>
        </p:nvSpPr>
        <p:spPr>
          <a:xfrm flipH="1" flipV="1">
            <a:off x="-973205" y="7281513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6" name="Arc 84">
            <a:extLst>
              <a:ext uri="{FF2B5EF4-FFF2-40B4-BE49-F238E27FC236}">
                <a16:creationId xmlns:a16="http://schemas.microsoft.com/office/drawing/2014/main" id="{7EED01C1-C1FF-62A5-1C88-28F3CBF7427A}"/>
              </a:ext>
            </a:extLst>
          </p:cNvPr>
          <p:cNvSpPr/>
          <p:nvPr/>
        </p:nvSpPr>
        <p:spPr>
          <a:xfrm rot="18218590" flipH="1" flipV="1">
            <a:off x="119178" y="783101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7" name="CasellaDiTesto 12">
            <a:extLst>
              <a:ext uri="{FF2B5EF4-FFF2-40B4-BE49-F238E27FC236}">
                <a16:creationId xmlns:a16="http://schemas.microsoft.com/office/drawing/2014/main" id="{10B58CC4-3337-0BD5-B836-2A89510B9DD8}"/>
              </a:ext>
            </a:extLst>
          </p:cNvPr>
          <p:cNvSpPr txBox="1"/>
          <p:nvPr/>
        </p:nvSpPr>
        <p:spPr>
          <a:xfrm>
            <a:off x="1540639" y="7278217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68" name="Connettore diritto 4">
            <a:extLst>
              <a:ext uri="{FF2B5EF4-FFF2-40B4-BE49-F238E27FC236}">
                <a16:creationId xmlns:a16="http://schemas.microsoft.com/office/drawing/2014/main" id="{F76E95C7-A7F7-B2ED-E300-0D30ABD3F53E}"/>
              </a:ext>
            </a:extLst>
          </p:cNvPr>
          <p:cNvCxnSpPr>
            <a:cxnSpLocks/>
          </p:cNvCxnSpPr>
          <p:nvPr/>
        </p:nvCxnSpPr>
        <p:spPr>
          <a:xfrm>
            <a:off x="3266347" y="6723914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c 84">
            <a:extLst>
              <a:ext uri="{FF2B5EF4-FFF2-40B4-BE49-F238E27FC236}">
                <a16:creationId xmlns:a16="http://schemas.microsoft.com/office/drawing/2014/main" id="{EE598982-6E22-1EE2-F67F-C235D172C0A4}"/>
              </a:ext>
            </a:extLst>
          </p:cNvPr>
          <p:cNvSpPr/>
          <p:nvPr/>
        </p:nvSpPr>
        <p:spPr>
          <a:xfrm rot="8753707">
            <a:off x="525847" y="7727521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70" name="Arc 84">
            <a:extLst>
              <a:ext uri="{FF2B5EF4-FFF2-40B4-BE49-F238E27FC236}">
                <a16:creationId xmlns:a16="http://schemas.microsoft.com/office/drawing/2014/main" id="{F21410F1-C63A-8531-0D70-8DD4551701CD}"/>
              </a:ext>
            </a:extLst>
          </p:cNvPr>
          <p:cNvSpPr/>
          <p:nvPr/>
        </p:nvSpPr>
        <p:spPr>
          <a:xfrm rot="11515695" flipH="1">
            <a:off x="4102436" y="7407309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71" name="CasellaDiTesto 12">
            <a:extLst>
              <a:ext uri="{FF2B5EF4-FFF2-40B4-BE49-F238E27FC236}">
                <a16:creationId xmlns:a16="http://schemas.microsoft.com/office/drawing/2014/main" id="{74B2996A-2EB2-559E-319D-0ACA3C7D19F4}"/>
              </a:ext>
            </a:extLst>
          </p:cNvPr>
          <p:cNvSpPr txBox="1"/>
          <p:nvPr/>
        </p:nvSpPr>
        <p:spPr>
          <a:xfrm>
            <a:off x="5247610" y="8254049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72" name="Arc 84">
            <a:extLst>
              <a:ext uri="{FF2B5EF4-FFF2-40B4-BE49-F238E27FC236}">
                <a16:creationId xmlns:a16="http://schemas.microsoft.com/office/drawing/2014/main" id="{B31822B1-F6FF-E2E9-36FD-E548E2474067}"/>
              </a:ext>
            </a:extLst>
          </p:cNvPr>
          <p:cNvSpPr/>
          <p:nvPr/>
        </p:nvSpPr>
        <p:spPr>
          <a:xfrm rot="13238963" flipH="1" flipV="1">
            <a:off x="3746586" y="7466279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73" name="CasellaDiTesto 12">
            <a:extLst>
              <a:ext uri="{FF2B5EF4-FFF2-40B4-BE49-F238E27FC236}">
                <a16:creationId xmlns:a16="http://schemas.microsoft.com/office/drawing/2014/main" id="{AB3EBF67-072C-C38B-9164-811F820D6A2E}"/>
              </a:ext>
            </a:extLst>
          </p:cNvPr>
          <p:cNvSpPr txBox="1"/>
          <p:nvPr/>
        </p:nvSpPr>
        <p:spPr>
          <a:xfrm>
            <a:off x="5077144" y="7589858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74" name="CasellaDiTesto 12">
            <a:extLst>
              <a:ext uri="{FF2B5EF4-FFF2-40B4-BE49-F238E27FC236}">
                <a16:creationId xmlns:a16="http://schemas.microsoft.com/office/drawing/2014/main" id="{CBF102F6-5AA0-A4FD-2AF6-786913DF0CC8}"/>
              </a:ext>
            </a:extLst>
          </p:cNvPr>
          <p:cNvSpPr txBox="1"/>
          <p:nvPr/>
        </p:nvSpPr>
        <p:spPr>
          <a:xfrm>
            <a:off x="4958686" y="59463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75" name="CasellaDiTesto 12">
            <a:extLst>
              <a:ext uri="{FF2B5EF4-FFF2-40B4-BE49-F238E27FC236}">
                <a16:creationId xmlns:a16="http://schemas.microsoft.com/office/drawing/2014/main" id="{A52A6E3F-3673-8A99-C0EE-046FB88A3FBC}"/>
              </a:ext>
            </a:extLst>
          </p:cNvPr>
          <p:cNvSpPr txBox="1"/>
          <p:nvPr/>
        </p:nvSpPr>
        <p:spPr>
          <a:xfrm>
            <a:off x="7022750" y="6553258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76" name="CasellaDiTesto 12">
            <a:extLst>
              <a:ext uri="{FF2B5EF4-FFF2-40B4-BE49-F238E27FC236}">
                <a16:creationId xmlns:a16="http://schemas.microsoft.com/office/drawing/2014/main" id="{26537E1F-17FB-396D-5DF9-28677C862844}"/>
              </a:ext>
            </a:extLst>
          </p:cNvPr>
          <p:cNvSpPr txBox="1"/>
          <p:nvPr/>
        </p:nvSpPr>
        <p:spPr>
          <a:xfrm>
            <a:off x="7599863" y="5521161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77" name="Connettore diritto 4">
            <a:extLst>
              <a:ext uri="{FF2B5EF4-FFF2-40B4-BE49-F238E27FC236}">
                <a16:creationId xmlns:a16="http://schemas.microsoft.com/office/drawing/2014/main" id="{31115102-233C-B562-3FDE-2256713BAF0C}"/>
              </a:ext>
            </a:extLst>
          </p:cNvPr>
          <p:cNvCxnSpPr>
            <a:cxnSpLocks/>
          </p:cNvCxnSpPr>
          <p:nvPr/>
        </p:nvCxnSpPr>
        <p:spPr>
          <a:xfrm>
            <a:off x="5167178" y="6312108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c 84">
            <a:extLst>
              <a:ext uri="{FF2B5EF4-FFF2-40B4-BE49-F238E27FC236}">
                <a16:creationId xmlns:a16="http://schemas.microsoft.com/office/drawing/2014/main" id="{E9902D29-E1BD-7EF9-B927-187776CCE5E1}"/>
              </a:ext>
            </a:extLst>
          </p:cNvPr>
          <p:cNvSpPr/>
          <p:nvPr/>
        </p:nvSpPr>
        <p:spPr>
          <a:xfrm flipV="1">
            <a:off x="6391182" y="6127221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79" name="Arc 84">
            <a:extLst>
              <a:ext uri="{FF2B5EF4-FFF2-40B4-BE49-F238E27FC236}">
                <a16:creationId xmlns:a16="http://schemas.microsoft.com/office/drawing/2014/main" id="{3F3B55DD-A96B-9F60-32F6-EAB7FD2A0F9B}"/>
              </a:ext>
            </a:extLst>
          </p:cNvPr>
          <p:cNvSpPr/>
          <p:nvPr/>
        </p:nvSpPr>
        <p:spPr>
          <a:xfrm rot="5400000" flipH="1" flipV="1">
            <a:off x="6943284" y="5792471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80" name="Arc 84">
            <a:extLst>
              <a:ext uri="{FF2B5EF4-FFF2-40B4-BE49-F238E27FC236}">
                <a16:creationId xmlns:a16="http://schemas.microsoft.com/office/drawing/2014/main" id="{5B6FADED-C067-00AF-821C-015FA4401B43}"/>
              </a:ext>
            </a:extLst>
          </p:cNvPr>
          <p:cNvSpPr/>
          <p:nvPr/>
        </p:nvSpPr>
        <p:spPr>
          <a:xfrm rot="16200000" flipH="1">
            <a:off x="2334025" y="8186630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81" name="CasellaDiTesto 12">
            <a:extLst>
              <a:ext uri="{FF2B5EF4-FFF2-40B4-BE49-F238E27FC236}">
                <a16:creationId xmlns:a16="http://schemas.microsoft.com/office/drawing/2014/main" id="{1B410FF7-585C-2BB6-39D3-4FF0FB765098}"/>
              </a:ext>
            </a:extLst>
          </p:cNvPr>
          <p:cNvSpPr txBox="1"/>
          <p:nvPr/>
        </p:nvSpPr>
        <p:spPr>
          <a:xfrm>
            <a:off x="1868814" y="8918240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82" name="CasellaDiTesto 12">
            <a:extLst>
              <a:ext uri="{FF2B5EF4-FFF2-40B4-BE49-F238E27FC236}">
                <a16:creationId xmlns:a16="http://schemas.microsoft.com/office/drawing/2014/main" id="{1346094D-821A-E667-45E9-A8704C81A09E}"/>
              </a:ext>
            </a:extLst>
          </p:cNvPr>
          <p:cNvSpPr txBox="1"/>
          <p:nvPr/>
        </p:nvSpPr>
        <p:spPr>
          <a:xfrm>
            <a:off x="-2587470" y="6452680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83" name="CasellaDiTesto 12">
            <a:extLst>
              <a:ext uri="{FF2B5EF4-FFF2-40B4-BE49-F238E27FC236}">
                <a16:creationId xmlns:a16="http://schemas.microsoft.com/office/drawing/2014/main" id="{CE03265C-EFB3-EF5B-833F-8454DBCC2DC5}"/>
              </a:ext>
            </a:extLst>
          </p:cNvPr>
          <p:cNvSpPr txBox="1"/>
          <p:nvPr/>
        </p:nvSpPr>
        <p:spPr>
          <a:xfrm>
            <a:off x="-2115715" y="8139494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F10BCF1B-6E47-C6FD-B83C-8D78FB34EBA7}"/>
              </a:ext>
            </a:extLst>
          </p:cNvPr>
          <p:cNvSpPr txBox="1"/>
          <p:nvPr/>
        </p:nvSpPr>
        <p:spPr>
          <a:xfrm>
            <a:off x="6809417" y="4110021"/>
            <a:ext cx="5179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Somin</a:t>
            </a:r>
            <a:r>
              <a:rPr lang="it-IT" dirty="0">
                <a:solidFill>
                  <a:schemeClr val="bg1"/>
                </a:solidFill>
                <a:effectLst/>
              </a:rPr>
              <a:t>, I. (2015). </a:t>
            </a:r>
            <a:r>
              <a:rPr lang="it-IT" dirty="0" err="1">
                <a:solidFill>
                  <a:schemeClr val="bg1"/>
                </a:solidFill>
                <a:effectLst/>
              </a:rPr>
              <a:t>Rational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In M. Gross &amp; L. </a:t>
            </a:r>
            <a:r>
              <a:rPr lang="it-IT" dirty="0" err="1">
                <a:solidFill>
                  <a:schemeClr val="bg1"/>
                </a:solidFill>
                <a:effectLst/>
              </a:rPr>
              <a:t>McGoey</a:t>
            </a:r>
            <a:r>
              <a:rPr lang="it-IT" dirty="0">
                <a:solidFill>
                  <a:schemeClr val="bg1"/>
                </a:solidFill>
                <a:effectLst/>
              </a:rPr>
              <a:t>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Routledge</a:t>
            </a:r>
            <a:r>
              <a:rPr lang="it-IT" i="1" dirty="0">
                <a:solidFill>
                  <a:schemeClr val="bg1"/>
                </a:solidFill>
                <a:effectLst/>
              </a:rPr>
              <a:t> International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Handbook</a:t>
            </a:r>
            <a:r>
              <a:rPr lang="it-IT" i="1" dirty="0">
                <a:solidFill>
                  <a:schemeClr val="bg1"/>
                </a:solidFill>
                <a:effectLst/>
              </a:rPr>
              <a:t> of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i="1" dirty="0">
                <a:solidFill>
                  <a:schemeClr val="bg1"/>
                </a:solidFill>
                <a:effectLst/>
              </a:rPr>
              <a:t> Studies</a:t>
            </a:r>
            <a:r>
              <a:rPr lang="it-IT" dirty="0">
                <a:solidFill>
                  <a:schemeClr val="bg1"/>
                </a:solidFill>
                <a:effectLst/>
              </a:rPr>
              <a:t> (pp. 274–281). </a:t>
            </a:r>
            <a:r>
              <a:rPr lang="it-IT" dirty="0" err="1">
                <a:solidFill>
                  <a:schemeClr val="bg1"/>
                </a:solidFill>
                <a:effectLst/>
              </a:rPr>
              <a:t>Routledge</a:t>
            </a:r>
            <a:r>
              <a:rPr lang="it-IT" dirty="0">
                <a:solidFill>
                  <a:schemeClr val="bg1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3518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4" grpId="0"/>
      <p:bldP spid="45" grpId="0" animBg="1"/>
      <p:bldP spid="55" grpId="0" animBg="1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AFF3756-BCE7-01A8-BEE3-DFE25B4515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A130E28A-5A29-F343-83A9-D4518987F8B7}"/>
              </a:ext>
            </a:extLst>
          </p:cNvPr>
          <p:cNvSpPr txBox="1"/>
          <p:nvPr/>
        </p:nvSpPr>
        <p:spPr>
          <a:xfrm>
            <a:off x="4479783" y="1359413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cxnSp>
        <p:nvCxnSpPr>
          <p:cNvPr id="36" name="Connettore diritto 4">
            <a:extLst>
              <a:ext uri="{FF2B5EF4-FFF2-40B4-BE49-F238E27FC236}">
                <a16:creationId xmlns:a16="http://schemas.microsoft.com/office/drawing/2014/main" id="{DB1AB53A-9017-18A9-72AB-2E0EC072BE0C}"/>
              </a:ext>
            </a:extLst>
          </p:cNvPr>
          <p:cNvCxnSpPr>
            <a:cxnSpLocks/>
          </p:cNvCxnSpPr>
          <p:nvPr/>
        </p:nvCxnSpPr>
        <p:spPr>
          <a:xfrm>
            <a:off x="6205491" y="2487367"/>
            <a:ext cx="0" cy="512108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2">
            <a:extLst>
              <a:ext uri="{FF2B5EF4-FFF2-40B4-BE49-F238E27FC236}">
                <a16:creationId xmlns:a16="http://schemas.microsoft.com/office/drawing/2014/main" id="{C2ACFF50-EC1F-4242-9C86-364756AE3EA3}"/>
              </a:ext>
            </a:extLst>
          </p:cNvPr>
          <p:cNvSpPr txBox="1"/>
          <p:nvPr/>
        </p:nvSpPr>
        <p:spPr>
          <a:xfrm>
            <a:off x="842796" y="825010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bias</a:t>
            </a:r>
          </a:p>
        </p:txBody>
      </p:sp>
      <p:cxnSp>
        <p:nvCxnSpPr>
          <p:cNvPr id="35" name="Connettore diritto 4">
            <a:extLst>
              <a:ext uri="{FF2B5EF4-FFF2-40B4-BE49-F238E27FC236}">
                <a16:creationId xmlns:a16="http://schemas.microsoft.com/office/drawing/2014/main" id="{C425FF6F-C52C-5760-17AC-C942F59F4D27}"/>
              </a:ext>
            </a:extLst>
          </p:cNvPr>
          <p:cNvCxnSpPr>
            <a:cxnSpLocks/>
          </p:cNvCxnSpPr>
          <p:nvPr/>
        </p:nvCxnSpPr>
        <p:spPr>
          <a:xfrm>
            <a:off x="3689487" y="2375632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84">
            <a:extLst>
              <a:ext uri="{FF2B5EF4-FFF2-40B4-BE49-F238E27FC236}">
                <a16:creationId xmlns:a16="http://schemas.microsoft.com/office/drawing/2014/main" id="{8E18ED83-7FC0-1F30-319C-83F3C0CC218E}"/>
              </a:ext>
            </a:extLst>
          </p:cNvPr>
          <p:cNvSpPr/>
          <p:nvPr/>
        </p:nvSpPr>
        <p:spPr>
          <a:xfrm flipH="1">
            <a:off x="2261824" y="1142466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D260C17-FB9B-BFE8-893D-7AA2C6B71EF7}"/>
              </a:ext>
            </a:extLst>
          </p:cNvPr>
          <p:cNvSpPr txBox="1"/>
          <p:nvPr/>
        </p:nvSpPr>
        <p:spPr>
          <a:xfrm>
            <a:off x="1980499" y="179085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5C3F366E-E97B-2D35-AF19-082F667F753C}"/>
              </a:ext>
            </a:extLst>
          </p:cNvPr>
          <p:cNvSpPr txBox="1"/>
          <p:nvPr/>
        </p:nvSpPr>
        <p:spPr>
          <a:xfrm>
            <a:off x="3388305" y="2919004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40" name="CasellaDiTesto 12">
            <a:extLst>
              <a:ext uri="{FF2B5EF4-FFF2-40B4-BE49-F238E27FC236}">
                <a16:creationId xmlns:a16="http://schemas.microsoft.com/office/drawing/2014/main" id="{79A09BDF-553C-2266-3F1E-704E2D24D3D1}"/>
              </a:ext>
            </a:extLst>
          </p:cNvPr>
          <p:cNvSpPr txBox="1"/>
          <p:nvPr/>
        </p:nvSpPr>
        <p:spPr>
          <a:xfrm>
            <a:off x="1980499" y="445042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1" name="CasellaDiTesto 12">
            <a:extLst>
              <a:ext uri="{FF2B5EF4-FFF2-40B4-BE49-F238E27FC236}">
                <a16:creationId xmlns:a16="http://schemas.microsoft.com/office/drawing/2014/main" id="{8F6F0EB3-13BF-847D-83B0-896D2AE85204}"/>
              </a:ext>
            </a:extLst>
          </p:cNvPr>
          <p:cNvSpPr txBox="1"/>
          <p:nvPr/>
        </p:nvSpPr>
        <p:spPr>
          <a:xfrm>
            <a:off x="1980499" y="5896176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serendipity</a:t>
            </a:r>
          </a:p>
        </p:txBody>
      </p:sp>
      <p:cxnSp>
        <p:nvCxnSpPr>
          <p:cNvPr id="42" name="Connettore diritto 4">
            <a:extLst>
              <a:ext uri="{FF2B5EF4-FFF2-40B4-BE49-F238E27FC236}">
                <a16:creationId xmlns:a16="http://schemas.microsoft.com/office/drawing/2014/main" id="{DEA1D52F-C981-1DDE-1ECE-6F12E231B9F8}"/>
              </a:ext>
            </a:extLst>
          </p:cNvPr>
          <p:cNvCxnSpPr>
            <a:cxnSpLocks/>
          </p:cNvCxnSpPr>
          <p:nvPr/>
        </p:nvCxnSpPr>
        <p:spPr>
          <a:xfrm flipH="1">
            <a:off x="3689487" y="3942806"/>
            <a:ext cx="712696" cy="61577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rc 84">
            <a:extLst>
              <a:ext uri="{FF2B5EF4-FFF2-40B4-BE49-F238E27FC236}">
                <a16:creationId xmlns:a16="http://schemas.microsoft.com/office/drawing/2014/main" id="{EB1EC1BA-49DD-7208-AC39-C75975558EE1}"/>
              </a:ext>
            </a:extLst>
          </p:cNvPr>
          <p:cNvSpPr/>
          <p:nvPr/>
        </p:nvSpPr>
        <p:spPr>
          <a:xfrm flipH="1">
            <a:off x="1969962" y="401398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4" name="Arc 84">
            <a:extLst>
              <a:ext uri="{FF2B5EF4-FFF2-40B4-BE49-F238E27FC236}">
                <a16:creationId xmlns:a16="http://schemas.microsoft.com/office/drawing/2014/main" id="{E09741A8-1087-849D-F586-603FE022175F}"/>
              </a:ext>
            </a:extLst>
          </p:cNvPr>
          <p:cNvSpPr/>
          <p:nvPr/>
        </p:nvSpPr>
        <p:spPr>
          <a:xfrm flipH="1" flipV="1">
            <a:off x="1965939" y="4440340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5" name="Arc 84">
            <a:extLst>
              <a:ext uri="{FF2B5EF4-FFF2-40B4-BE49-F238E27FC236}">
                <a16:creationId xmlns:a16="http://schemas.microsoft.com/office/drawing/2014/main" id="{3EF3A22D-42F8-65C8-60A7-B682BCCFACE9}"/>
              </a:ext>
            </a:extLst>
          </p:cNvPr>
          <p:cNvSpPr/>
          <p:nvPr/>
        </p:nvSpPr>
        <p:spPr>
          <a:xfrm rot="18218590" flipH="1" flipV="1">
            <a:off x="3058322" y="4989845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6" name="CasellaDiTesto 12">
            <a:extLst>
              <a:ext uri="{FF2B5EF4-FFF2-40B4-BE49-F238E27FC236}">
                <a16:creationId xmlns:a16="http://schemas.microsoft.com/office/drawing/2014/main" id="{EBD71F24-F11B-732B-3DD6-2A2347B16C1E}"/>
              </a:ext>
            </a:extLst>
          </p:cNvPr>
          <p:cNvSpPr txBox="1"/>
          <p:nvPr/>
        </p:nvSpPr>
        <p:spPr>
          <a:xfrm>
            <a:off x="4479783" y="443704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cxnSp>
        <p:nvCxnSpPr>
          <p:cNvPr id="47" name="Connettore diritto 4">
            <a:extLst>
              <a:ext uri="{FF2B5EF4-FFF2-40B4-BE49-F238E27FC236}">
                <a16:creationId xmlns:a16="http://schemas.microsoft.com/office/drawing/2014/main" id="{FCD6E0BA-60A8-3063-619C-47D421B30194}"/>
              </a:ext>
            </a:extLst>
          </p:cNvPr>
          <p:cNvCxnSpPr>
            <a:cxnSpLocks/>
          </p:cNvCxnSpPr>
          <p:nvPr/>
        </p:nvCxnSpPr>
        <p:spPr>
          <a:xfrm>
            <a:off x="6205491" y="3882741"/>
            <a:ext cx="0" cy="557599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84">
            <a:extLst>
              <a:ext uri="{FF2B5EF4-FFF2-40B4-BE49-F238E27FC236}">
                <a16:creationId xmlns:a16="http://schemas.microsoft.com/office/drawing/2014/main" id="{55562393-D075-00DB-66DF-92F4313C4018}"/>
              </a:ext>
            </a:extLst>
          </p:cNvPr>
          <p:cNvSpPr/>
          <p:nvPr/>
        </p:nvSpPr>
        <p:spPr>
          <a:xfrm rot="8753707">
            <a:off x="3464991" y="4886348"/>
            <a:ext cx="1779192" cy="1158682"/>
          </a:xfrm>
          <a:prstGeom prst="arc">
            <a:avLst>
              <a:gd name="adj1" fmla="val 1266689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49" name="Arc 84">
            <a:extLst>
              <a:ext uri="{FF2B5EF4-FFF2-40B4-BE49-F238E27FC236}">
                <a16:creationId xmlns:a16="http://schemas.microsoft.com/office/drawing/2014/main" id="{CECBA4AD-28BA-FCE4-4B2E-391A839A4D87}"/>
              </a:ext>
            </a:extLst>
          </p:cNvPr>
          <p:cNvSpPr/>
          <p:nvPr/>
        </p:nvSpPr>
        <p:spPr>
          <a:xfrm rot="11515695" flipH="1">
            <a:off x="7041580" y="4566136"/>
            <a:ext cx="1779192" cy="1158682"/>
          </a:xfrm>
          <a:prstGeom prst="arc">
            <a:avLst>
              <a:gd name="adj1" fmla="val 12291659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0" name="CasellaDiTesto 12">
            <a:extLst>
              <a:ext uri="{FF2B5EF4-FFF2-40B4-BE49-F238E27FC236}">
                <a16:creationId xmlns:a16="http://schemas.microsoft.com/office/drawing/2014/main" id="{01A18342-D9DB-5D7D-D71A-7D604E21A0DF}"/>
              </a:ext>
            </a:extLst>
          </p:cNvPr>
          <p:cNvSpPr txBox="1"/>
          <p:nvPr/>
        </p:nvSpPr>
        <p:spPr>
          <a:xfrm>
            <a:off x="8186754" y="54128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interdisciplinarity</a:t>
            </a:r>
          </a:p>
        </p:txBody>
      </p:sp>
      <p:sp>
        <p:nvSpPr>
          <p:cNvPr id="51" name="Arc 84">
            <a:extLst>
              <a:ext uri="{FF2B5EF4-FFF2-40B4-BE49-F238E27FC236}">
                <a16:creationId xmlns:a16="http://schemas.microsoft.com/office/drawing/2014/main" id="{5DE9B95D-D54E-7781-3460-E06D929E72BC}"/>
              </a:ext>
            </a:extLst>
          </p:cNvPr>
          <p:cNvSpPr/>
          <p:nvPr/>
        </p:nvSpPr>
        <p:spPr>
          <a:xfrm rot="13238963" flipH="1" flipV="1">
            <a:off x="6685730" y="4625106"/>
            <a:ext cx="1779192" cy="1158682"/>
          </a:xfrm>
          <a:prstGeom prst="arc">
            <a:avLst>
              <a:gd name="adj1" fmla="val 12291659"/>
              <a:gd name="adj2" fmla="val 17797279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2" name="CasellaDiTesto 12">
            <a:extLst>
              <a:ext uri="{FF2B5EF4-FFF2-40B4-BE49-F238E27FC236}">
                <a16:creationId xmlns:a16="http://schemas.microsoft.com/office/drawing/2014/main" id="{80714D41-F474-B24A-3C50-1FCD6D88B8B7}"/>
              </a:ext>
            </a:extLst>
          </p:cNvPr>
          <p:cNvSpPr txBox="1"/>
          <p:nvPr/>
        </p:nvSpPr>
        <p:spPr>
          <a:xfrm>
            <a:off x="8016288" y="4748685"/>
            <a:ext cx="3610039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pluralistic ignorance</a:t>
            </a:r>
          </a:p>
        </p:txBody>
      </p:sp>
      <p:sp>
        <p:nvSpPr>
          <p:cNvPr id="53" name="CasellaDiTesto 12">
            <a:extLst>
              <a:ext uri="{FF2B5EF4-FFF2-40B4-BE49-F238E27FC236}">
                <a16:creationId xmlns:a16="http://schemas.microsoft.com/office/drawing/2014/main" id="{5CDC0A52-4D39-9274-D0C2-0FCC8067BA93}"/>
              </a:ext>
            </a:extLst>
          </p:cNvPr>
          <p:cNvSpPr txBox="1"/>
          <p:nvPr/>
        </p:nvSpPr>
        <p:spPr>
          <a:xfrm>
            <a:off x="7897830" y="310515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54" name="CasellaDiTesto 12">
            <a:extLst>
              <a:ext uri="{FF2B5EF4-FFF2-40B4-BE49-F238E27FC236}">
                <a16:creationId xmlns:a16="http://schemas.microsoft.com/office/drawing/2014/main" id="{401F5A76-E0D3-2ACE-62DF-41B15A2DE93D}"/>
              </a:ext>
            </a:extLst>
          </p:cNvPr>
          <p:cNvSpPr txBox="1"/>
          <p:nvPr/>
        </p:nvSpPr>
        <p:spPr>
          <a:xfrm>
            <a:off x="9961894" y="3712085"/>
            <a:ext cx="2240643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conspiracy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theories</a:t>
            </a:r>
          </a:p>
        </p:txBody>
      </p:sp>
      <p:sp>
        <p:nvSpPr>
          <p:cNvPr id="55" name="CasellaDiTesto 12">
            <a:extLst>
              <a:ext uri="{FF2B5EF4-FFF2-40B4-BE49-F238E27FC236}">
                <a16:creationId xmlns:a16="http://schemas.microsoft.com/office/drawing/2014/main" id="{D3939874-6810-FC07-28D3-EBD27012E347}"/>
              </a:ext>
            </a:extLst>
          </p:cNvPr>
          <p:cNvSpPr txBox="1"/>
          <p:nvPr/>
        </p:nvSpPr>
        <p:spPr>
          <a:xfrm>
            <a:off x="10539007" y="2679988"/>
            <a:ext cx="1784488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fake news</a:t>
            </a:r>
          </a:p>
        </p:txBody>
      </p:sp>
      <p:cxnSp>
        <p:nvCxnSpPr>
          <p:cNvPr id="56" name="Connettore diritto 4">
            <a:extLst>
              <a:ext uri="{FF2B5EF4-FFF2-40B4-BE49-F238E27FC236}">
                <a16:creationId xmlns:a16="http://schemas.microsoft.com/office/drawing/2014/main" id="{C9A4C369-35D8-30F6-6C4B-EEA06F32E452}"/>
              </a:ext>
            </a:extLst>
          </p:cNvPr>
          <p:cNvCxnSpPr>
            <a:cxnSpLocks/>
          </p:cNvCxnSpPr>
          <p:nvPr/>
        </p:nvCxnSpPr>
        <p:spPr>
          <a:xfrm>
            <a:off x="8106322" y="3470935"/>
            <a:ext cx="353978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rc 84">
            <a:extLst>
              <a:ext uri="{FF2B5EF4-FFF2-40B4-BE49-F238E27FC236}">
                <a16:creationId xmlns:a16="http://schemas.microsoft.com/office/drawing/2014/main" id="{8452C13F-37D1-7047-1909-C8BB30933651}"/>
              </a:ext>
            </a:extLst>
          </p:cNvPr>
          <p:cNvSpPr/>
          <p:nvPr/>
        </p:nvSpPr>
        <p:spPr>
          <a:xfrm flipV="1">
            <a:off x="9330326" y="3286048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8" name="Arc 84">
            <a:extLst>
              <a:ext uri="{FF2B5EF4-FFF2-40B4-BE49-F238E27FC236}">
                <a16:creationId xmlns:a16="http://schemas.microsoft.com/office/drawing/2014/main" id="{9B5FC04F-E1EC-E942-14B0-181BBDB593A1}"/>
              </a:ext>
            </a:extLst>
          </p:cNvPr>
          <p:cNvSpPr/>
          <p:nvPr/>
        </p:nvSpPr>
        <p:spPr>
          <a:xfrm rot="5400000" flipH="1" flipV="1">
            <a:off x="9882428" y="2951298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59" name="Arc 84">
            <a:extLst>
              <a:ext uri="{FF2B5EF4-FFF2-40B4-BE49-F238E27FC236}">
                <a16:creationId xmlns:a16="http://schemas.microsoft.com/office/drawing/2014/main" id="{1C467B2D-B9A4-E729-DCC7-85B4DF3A9A9A}"/>
              </a:ext>
            </a:extLst>
          </p:cNvPr>
          <p:cNvSpPr/>
          <p:nvPr/>
        </p:nvSpPr>
        <p:spPr>
          <a:xfrm rot="16200000" flipH="1">
            <a:off x="5273169" y="5345457"/>
            <a:ext cx="1779192" cy="1158682"/>
          </a:xfrm>
          <a:prstGeom prst="arc">
            <a:avLst>
              <a:gd name="adj1" fmla="val 14033211"/>
              <a:gd name="adj2" fmla="val 1890124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60" name="CasellaDiTesto 12">
            <a:extLst>
              <a:ext uri="{FF2B5EF4-FFF2-40B4-BE49-F238E27FC236}">
                <a16:creationId xmlns:a16="http://schemas.microsoft.com/office/drawing/2014/main" id="{A3B0F893-3F72-EE8B-2F58-46186975B1FC}"/>
              </a:ext>
            </a:extLst>
          </p:cNvPr>
          <p:cNvSpPr txBox="1"/>
          <p:nvPr/>
        </p:nvSpPr>
        <p:spPr>
          <a:xfrm>
            <a:off x="4807958" y="6077067"/>
            <a:ext cx="782802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epistemic trust/relational ignorance</a:t>
            </a:r>
          </a:p>
        </p:txBody>
      </p:sp>
      <p:sp>
        <p:nvSpPr>
          <p:cNvPr id="61" name="CasellaDiTesto 12">
            <a:extLst>
              <a:ext uri="{FF2B5EF4-FFF2-40B4-BE49-F238E27FC236}">
                <a16:creationId xmlns:a16="http://schemas.microsoft.com/office/drawing/2014/main" id="{DAE760B8-CC89-58A4-A908-F0267240F3D7}"/>
              </a:ext>
            </a:extLst>
          </p:cNvPr>
          <p:cNvSpPr txBox="1"/>
          <p:nvPr/>
        </p:nvSpPr>
        <p:spPr>
          <a:xfrm>
            <a:off x="351674" y="3611507"/>
            <a:ext cx="2206841" cy="954107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hypothetical reasoning</a:t>
            </a:r>
          </a:p>
        </p:txBody>
      </p:sp>
      <p:sp>
        <p:nvSpPr>
          <p:cNvPr id="62" name="CasellaDiTesto 12">
            <a:extLst>
              <a:ext uri="{FF2B5EF4-FFF2-40B4-BE49-F238E27FC236}">
                <a16:creationId xmlns:a16="http://schemas.microsoft.com/office/drawing/2014/main" id="{EDC7756A-EB8B-4BC9-85F0-9217A4CC2755}"/>
              </a:ext>
            </a:extLst>
          </p:cNvPr>
          <p:cNvSpPr txBox="1"/>
          <p:nvPr/>
        </p:nvSpPr>
        <p:spPr>
          <a:xfrm>
            <a:off x="823429" y="5298321"/>
            <a:ext cx="220684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risk</a:t>
            </a:r>
          </a:p>
        </p:txBody>
      </p:sp>
      <p:sp>
        <p:nvSpPr>
          <p:cNvPr id="2" name="Arc 84">
            <a:extLst>
              <a:ext uri="{FF2B5EF4-FFF2-40B4-BE49-F238E27FC236}">
                <a16:creationId xmlns:a16="http://schemas.microsoft.com/office/drawing/2014/main" id="{15F436FF-BAA0-B8E1-553E-0BB6E94F7F68}"/>
              </a:ext>
            </a:extLst>
          </p:cNvPr>
          <p:cNvSpPr/>
          <p:nvPr/>
        </p:nvSpPr>
        <p:spPr>
          <a:xfrm rot="1970503" flipH="1" flipV="1">
            <a:off x="1798277" y="-768250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EE644252-F11C-BE14-5E08-33EFF0FF37E7}"/>
              </a:ext>
            </a:extLst>
          </p:cNvPr>
          <p:cNvSpPr txBox="1"/>
          <p:nvPr/>
        </p:nvSpPr>
        <p:spPr>
          <a:xfrm>
            <a:off x="1871209" y="-1114146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active</a:t>
            </a: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056B9223-79C5-A6BB-5F5C-3F4692AC331A}"/>
              </a:ext>
            </a:extLst>
          </p:cNvPr>
          <p:cNvSpPr txBox="1"/>
          <p:nvPr/>
        </p:nvSpPr>
        <p:spPr>
          <a:xfrm>
            <a:off x="77336" y="-3338370"/>
            <a:ext cx="4433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Kourany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J</a:t>
            </a:r>
            <a:r>
              <a:rPr lang="it-IT" dirty="0">
                <a:solidFill>
                  <a:schemeClr val="bg1"/>
                </a:solidFill>
              </a:rPr>
              <a:t>., &amp; Carrier, M. (</a:t>
            </a:r>
            <a:r>
              <a:rPr lang="it-IT" dirty="0" err="1">
                <a:solidFill>
                  <a:schemeClr val="bg1"/>
                </a:solidFill>
              </a:rPr>
              <a:t>Eds</a:t>
            </a:r>
            <a:r>
              <a:rPr lang="it-IT" dirty="0">
                <a:solidFill>
                  <a:schemeClr val="bg1"/>
                </a:solidFill>
              </a:rPr>
              <a:t>.). (2020). </a:t>
            </a:r>
            <a:r>
              <a:rPr lang="it-IT" i="1" dirty="0">
                <a:solidFill>
                  <a:schemeClr val="bg1"/>
                </a:solidFill>
              </a:rPr>
              <a:t>Science and the production of </a:t>
            </a:r>
            <a:r>
              <a:rPr lang="it-IT" i="1" dirty="0" err="1">
                <a:solidFill>
                  <a:schemeClr val="bg1"/>
                </a:solidFill>
              </a:rPr>
              <a:t>ignorance</a:t>
            </a:r>
            <a:r>
              <a:rPr lang="it-IT" i="1" dirty="0">
                <a:solidFill>
                  <a:schemeClr val="bg1"/>
                </a:solidFill>
              </a:rPr>
              <a:t>: </a:t>
            </a:r>
            <a:r>
              <a:rPr lang="it-IT" i="1" dirty="0" err="1">
                <a:solidFill>
                  <a:schemeClr val="bg1"/>
                </a:solidFill>
              </a:rPr>
              <a:t>When</a:t>
            </a:r>
            <a:r>
              <a:rPr lang="it-IT" i="1" dirty="0">
                <a:solidFill>
                  <a:schemeClr val="bg1"/>
                </a:solidFill>
              </a:rPr>
              <a:t> the </a:t>
            </a:r>
            <a:r>
              <a:rPr lang="it-IT" i="1" dirty="0" err="1">
                <a:solidFill>
                  <a:schemeClr val="bg1"/>
                </a:solidFill>
              </a:rPr>
              <a:t>quest</a:t>
            </a:r>
            <a:r>
              <a:rPr lang="it-IT" i="1" dirty="0">
                <a:solidFill>
                  <a:schemeClr val="bg1"/>
                </a:solidFill>
              </a:rPr>
              <a:t> for knowledge </a:t>
            </a:r>
            <a:r>
              <a:rPr lang="it-IT" i="1" dirty="0" err="1">
                <a:solidFill>
                  <a:schemeClr val="bg1"/>
                </a:solidFill>
              </a:rPr>
              <a:t>is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thwarted</a:t>
            </a:r>
            <a:r>
              <a:rPr lang="it-IT" dirty="0">
                <a:solidFill>
                  <a:schemeClr val="bg1"/>
                </a:solidFill>
              </a:rPr>
              <a:t>. The MIT Press.</a:t>
            </a:r>
            <a:endParaRPr lang="it-IT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29EF98D5-05D6-1E3B-F6BD-1AEBBC983395}"/>
              </a:ext>
            </a:extLst>
          </p:cNvPr>
          <p:cNvCxnSpPr>
            <a:cxnSpLocks/>
          </p:cNvCxnSpPr>
          <p:nvPr/>
        </p:nvCxnSpPr>
        <p:spPr>
          <a:xfrm flipH="1" flipV="1">
            <a:off x="6046820" y="-432987"/>
            <a:ext cx="6096000" cy="11148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71A2E8C-D555-B4D5-98C4-E8587F4524A1}"/>
              </a:ext>
            </a:extLst>
          </p:cNvPr>
          <p:cNvCxnSpPr>
            <a:cxnSpLocks/>
          </p:cNvCxnSpPr>
          <p:nvPr/>
        </p:nvCxnSpPr>
        <p:spPr>
          <a:xfrm>
            <a:off x="6205491" y="2679988"/>
            <a:ext cx="355" cy="290571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8E6C5C05-3A8D-FCD1-FF56-338F5789FFDA}"/>
              </a:ext>
            </a:extLst>
          </p:cNvPr>
          <p:cNvSpPr txBox="1"/>
          <p:nvPr/>
        </p:nvSpPr>
        <p:spPr>
          <a:xfrm>
            <a:off x="6989536" y="186156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ea typeface="COOPERHEWITT-MEDIUM" pitchFamily="2" charset="77"/>
              </a:rPr>
              <a:t>rational </a:t>
            </a:r>
          </a:p>
        </p:txBody>
      </p: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D17E5E9D-D168-585A-589C-B5DCD9E76F68}"/>
              </a:ext>
            </a:extLst>
          </p:cNvPr>
          <p:cNvCxnSpPr>
            <a:cxnSpLocks/>
          </p:cNvCxnSpPr>
          <p:nvPr/>
        </p:nvCxnSpPr>
        <p:spPr>
          <a:xfrm flipH="1">
            <a:off x="7940658" y="2487367"/>
            <a:ext cx="689869" cy="542257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9F221A32-F760-926E-00B2-1A86434F0ECE}"/>
              </a:ext>
            </a:extLst>
          </p:cNvPr>
          <p:cNvSpPr txBox="1"/>
          <p:nvPr/>
        </p:nvSpPr>
        <p:spPr>
          <a:xfrm>
            <a:off x="3489360" y="803154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active</a:t>
            </a:r>
          </a:p>
        </p:txBody>
      </p:sp>
      <p:sp>
        <p:nvSpPr>
          <p:cNvPr id="12" name="Arc 84">
            <a:extLst>
              <a:ext uri="{FF2B5EF4-FFF2-40B4-BE49-F238E27FC236}">
                <a16:creationId xmlns:a16="http://schemas.microsoft.com/office/drawing/2014/main" id="{BE95818C-B923-84C2-A01B-8CC76387CCD5}"/>
              </a:ext>
            </a:extLst>
          </p:cNvPr>
          <p:cNvSpPr/>
          <p:nvPr/>
        </p:nvSpPr>
        <p:spPr>
          <a:xfrm rot="19718576" flipH="1" flipV="1">
            <a:off x="4482076" y="929705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74DC5CD-37D3-06EE-CCF5-82906D54FEA4}"/>
              </a:ext>
            </a:extLst>
          </p:cNvPr>
          <p:cNvSpPr txBox="1"/>
          <p:nvPr/>
        </p:nvSpPr>
        <p:spPr>
          <a:xfrm>
            <a:off x="5862844" y="252599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passive</a:t>
            </a:r>
          </a:p>
        </p:txBody>
      </p:sp>
      <p:sp>
        <p:nvSpPr>
          <p:cNvPr id="14" name="Arc 84">
            <a:extLst>
              <a:ext uri="{FF2B5EF4-FFF2-40B4-BE49-F238E27FC236}">
                <a16:creationId xmlns:a16="http://schemas.microsoft.com/office/drawing/2014/main" id="{A11F1D43-A58B-F711-BD13-F3C73EB574C3}"/>
              </a:ext>
            </a:extLst>
          </p:cNvPr>
          <p:cNvSpPr/>
          <p:nvPr/>
        </p:nvSpPr>
        <p:spPr>
          <a:xfrm rot="1970503" flipH="1" flipV="1">
            <a:off x="5719360" y="650416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5" name="CasellaDiTesto 12">
            <a:extLst>
              <a:ext uri="{FF2B5EF4-FFF2-40B4-BE49-F238E27FC236}">
                <a16:creationId xmlns:a16="http://schemas.microsoft.com/office/drawing/2014/main" id="{F472C3A1-416C-420F-7483-FEE4D0DCEB60}"/>
              </a:ext>
            </a:extLst>
          </p:cNvPr>
          <p:cNvSpPr txBox="1"/>
          <p:nvPr/>
        </p:nvSpPr>
        <p:spPr>
          <a:xfrm>
            <a:off x="6827329" y="822838"/>
            <a:ext cx="204110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virtuous</a:t>
            </a:r>
          </a:p>
        </p:txBody>
      </p:sp>
      <p:sp>
        <p:nvSpPr>
          <p:cNvPr id="16" name="Arc 84">
            <a:extLst>
              <a:ext uri="{FF2B5EF4-FFF2-40B4-BE49-F238E27FC236}">
                <a16:creationId xmlns:a16="http://schemas.microsoft.com/office/drawing/2014/main" id="{763393F4-F3D1-DD6F-E49F-1EB0E88017F5}"/>
              </a:ext>
            </a:extLst>
          </p:cNvPr>
          <p:cNvSpPr/>
          <p:nvPr/>
        </p:nvSpPr>
        <p:spPr>
          <a:xfrm rot="1881424" flipV="1">
            <a:off x="6689370" y="928757"/>
            <a:ext cx="1208681" cy="1158682"/>
          </a:xfrm>
          <a:prstGeom prst="arc">
            <a:avLst>
              <a:gd name="adj1" fmla="val 19021939"/>
              <a:gd name="adj2" fmla="val 2500592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  <p:sp>
        <p:nvSpPr>
          <p:cNvPr id="17" name="CasellaDiTesto 12">
            <a:extLst>
              <a:ext uri="{FF2B5EF4-FFF2-40B4-BE49-F238E27FC236}">
                <a16:creationId xmlns:a16="http://schemas.microsoft.com/office/drawing/2014/main" id="{F5E06D91-54C0-3429-DE9F-73D3D670CED0}"/>
              </a:ext>
            </a:extLst>
          </p:cNvPr>
          <p:cNvSpPr txBox="1"/>
          <p:nvPr/>
        </p:nvSpPr>
        <p:spPr>
          <a:xfrm>
            <a:off x="541236" y="2573388"/>
            <a:ext cx="2732768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impasse</a:t>
            </a:r>
          </a:p>
        </p:txBody>
      </p:sp>
      <p:sp>
        <p:nvSpPr>
          <p:cNvPr id="18" name="Arc 84">
            <a:extLst>
              <a:ext uri="{FF2B5EF4-FFF2-40B4-BE49-F238E27FC236}">
                <a16:creationId xmlns:a16="http://schemas.microsoft.com/office/drawing/2014/main" id="{031E828C-AA39-52AE-FE05-DE096FAA8592}"/>
              </a:ext>
            </a:extLst>
          </p:cNvPr>
          <p:cNvSpPr/>
          <p:nvPr/>
        </p:nvSpPr>
        <p:spPr>
          <a:xfrm flipH="1" flipV="1">
            <a:off x="2251287" y="1791037"/>
            <a:ext cx="1208681" cy="1158682"/>
          </a:xfrm>
          <a:prstGeom prst="arc">
            <a:avLst>
              <a:gd name="adj1" fmla="val 10947389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" panose="020F0502020204030204" pitchFamily="34" charset="0"/>
              <a:ea typeface="CooperHewitt-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9475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6436306" y="2921167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</p:cNvCxnSpPr>
          <p:nvPr/>
        </p:nvCxnSpPr>
        <p:spPr>
          <a:xfrm>
            <a:off x="9144001" y="681708"/>
            <a:ext cx="0" cy="223946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738FC-167D-AFE3-4EAA-7F5A0D3A7FDA}"/>
              </a:ext>
            </a:extLst>
          </p:cNvPr>
          <p:cNvGrpSpPr/>
          <p:nvPr/>
        </p:nvGrpSpPr>
        <p:grpSpPr>
          <a:xfrm>
            <a:off x="699422" y="7220563"/>
            <a:ext cx="3107632" cy="3577747"/>
            <a:chOff x="2395217" y="2345891"/>
            <a:chExt cx="3107632" cy="357774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DCCE5D-A48F-057F-69AA-7436F3C999DC}"/>
                </a:ext>
              </a:extLst>
            </p:cNvPr>
            <p:cNvSpPr txBox="1"/>
            <p:nvPr/>
          </p:nvSpPr>
          <p:spPr>
            <a:xfrm>
              <a:off x="2395217" y="5108030"/>
              <a:ext cx="3107632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2400" dirty="0">
                  <a:latin typeface="Calibri" panose="020F0502020204030204" pitchFamily="34" charset="0"/>
                  <a:ea typeface="Nexa Bold" charset="0"/>
                  <a:cs typeface="Nexa Bold" charset="0"/>
                </a:rPr>
                <a:t>Karl Popper</a:t>
              </a:r>
            </a:p>
            <a:p>
              <a:pPr algn="ctr">
                <a:spcAft>
                  <a:spcPts val="600"/>
                </a:spcAft>
              </a:pPr>
              <a:r>
                <a:rPr lang="en-IT" cap="all" dirty="0"/>
                <a:t>(1902-1994)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3255A2F-797D-D88D-9E48-79ACB78CB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564" r="10258"/>
            <a:stretch/>
          </p:blipFill>
          <p:spPr>
            <a:xfrm>
              <a:off x="2395217" y="2345891"/>
              <a:ext cx="3107632" cy="2734866"/>
            </a:xfrm>
            <a:prstGeom prst="rect">
              <a:avLst/>
            </a:prstGeom>
          </p:spPr>
        </p:pic>
      </p:grp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A3ACECCA-BFBC-E770-7B0A-50D1BC0BBF2F}"/>
              </a:ext>
            </a:extLst>
          </p:cNvPr>
          <p:cNvCxnSpPr>
            <a:cxnSpLocks/>
          </p:cNvCxnSpPr>
          <p:nvPr/>
        </p:nvCxnSpPr>
        <p:spPr>
          <a:xfrm flipH="1">
            <a:off x="3944460" y="8707189"/>
            <a:ext cx="578133" cy="0"/>
          </a:xfrm>
          <a:prstGeom prst="line">
            <a:avLst/>
          </a:prstGeom>
          <a:ln w="57150" cap="rnd">
            <a:solidFill>
              <a:srgbClr val="2E4057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black and white drawing of birds&#10;&#10;Description automatically generated with low confidence">
            <a:extLst>
              <a:ext uri="{FF2B5EF4-FFF2-40B4-BE49-F238E27FC236}">
                <a16:creationId xmlns:a16="http://schemas.microsoft.com/office/drawing/2014/main" id="{C8A8D366-D4D8-1BEF-E1A6-1FB51B29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4" t="13119" r="14013" b="14838"/>
          <a:stretch/>
        </p:blipFill>
        <p:spPr>
          <a:xfrm>
            <a:off x="4636310" y="7281639"/>
            <a:ext cx="2777824" cy="27289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4E3D70-74EA-5731-6441-CBDF21CB590B}"/>
              </a:ext>
            </a:extLst>
          </p:cNvPr>
          <p:cNvSpPr txBox="1"/>
          <p:nvPr/>
        </p:nvSpPr>
        <p:spPr>
          <a:xfrm rot="19734378">
            <a:off x="4561883" y="8384503"/>
            <a:ext cx="2958776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800" dirty="0">
                <a:solidFill>
                  <a:srgbClr val="C00000"/>
                </a:solidFill>
                <a:latin typeface="Calibri" panose="020F0502020204030204" pitchFamily="34" charset="0"/>
                <a:ea typeface="Nexa Bold" charset="0"/>
                <a:cs typeface="Nexa Bold" charset="0"/>
              </a:rPr>
              <a:t>FALSIFICABILE</a:t>
            </a:r>
            <a:endParaRPr lang="en-IT" sz="2800" b="1" cap="all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A67FA-2812-2E97-D953-9184EC10711E}"/>
              </a:ext>
            </a:extLst>
          </p:cNvPr>
          <p:cNvSpPr txBox="1"/>
          <p:nvPr/>
        </p:nvSpPr>
        <p:spPr>
          <a:xfrm>
            <a:off x="7595086" y="7368361"/>
            <a:ext cx="4034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Un'ipotesi è falsificabile </a:t>
            </a:r>
          </a:p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 esiste almeno una proposizione osservativa logicamente possibile incompatibile con essa, ossia che, se vera, </a:t>
            </a:r>
          </a:p>
          <a:p>
            <a:pPr algn="ctr"/>
            <a:r>
              <a:rPr lang="it-IT" sz="2400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la possa falsificare</a:t>
            </a:r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</a:t>
            </a:r>
            <a:endParaRPr lang="en-IT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340304" y="2921168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EEDB0A8-E6BF-6774-39EB-03D1B44D3837}"/>
              </a:ext>
            </a:extLst>
          </p:cNvPr>
          <p:cNvCxnSpPr>
            <a:cxnSpLocks/>
          </p:cNvCxnSpPr>
          <p:nvPr/>
        </p:nvCxnSpPr>
        <p:spPr>
          <a:xfrm>
            <a:off x="3047999" y="681708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>
            <a:off x="3047999" y="670560"/>
            <a:ext cx="3048000" cy="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E5D27805-9AEF-0125-183F-5C2B43FA7D1A}"/>
              </a:ext>
            </a:extLst>
          </p:cNvPr>
          <p:cNvCxnSpPr>
            <a:cxnSpLocks/>
          </p:cNvCxnSpPr>
          <p:nvPr/>
        </p:nvCxnSpPr>
        <p:spPr>
          <a:xfrm>
            <a:off x="6096000" y="681708"/>
            <a:ext cx="304800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9C3D0093-4A79-E759-2FB9-60E8DFF877BF}"/>
              </a:ext>
            </a:extLst>
          </p:cNvPr>
          <p:cNvSpPr txBox="1"/>
          <p:nvPr/>
        </p:nvSpPr>
        <p:spPr>
          <a:xfrm>
            <a:off x="-86206" y="3936830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E603DAF0-DAFD-D9E4-F2ED-7C3940893135}"/>
              </a:ext>
            </a:extLst>
          </p:cNvPr>
          <p:cNvSpPr txBox="1"/>
          <p:nvPr/>
        </p:nvSpPr>
        <p:spPr>
          <a:xfrm>
            <a:off x="2694540" y="5453993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39DDC65B-24FA-7D6D-869E-1E11A254B44B}"/>
              </a:ext>
            </a:extLst>
          </p:cNvPr>
          <p:cNvSpPr txBox="1"/>
          <p:nvPr/>
        </p:nvSpPr>
        <p:spPr>
          <a:xfrm>
            <a:off x="2694540" y="4748975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285DF3-2ABA-42BD-8BD1-FA01E2C23433}"/>
              </a:ext>
            </a:extLst>
          </p:cNvPr>
          <p:cNvSpPr txBox="1"/>
          <p:nvPr/>
        </p:nvSpPr>
        <p:spPr>
          <a:xfrm>
            <a:off x="-86206" y="4696257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264C4D18-6C58-ED20-9203-4F7908812B76}"/>
              </a:ext>
            </a:extLst>
          </p:cNvPr>
          <p:cNvSpPr txBox="1"/>
          <p:nvPr/>
        </p:nvSpPr>
        <p:spPr>
          <a:xfrm>
            <a:off x="-86206" y="545568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AC78BA-86EF-0564-A1F8-5CE539CAA81F}"/>
              </a:ext>
            </a:extLst>
          </p:cNvPr>
          <p:cNvSpPr txBox="1"/>
          <p:nvPr/>
        </p:nvSpPr>
        <p:spPr>
          <a:xfrm>
            <a:off x="2694540" y="3929465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OOPERHEWITT-MEDIUM" pitchFamily="2" charset="77"/>
              </a:rPr>
              <a:t>rational ignorance</a:t>
            </a: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03EEEDD-0A42-E170-BC9A-C70BB0E88152}"/>
              </a:ext>
            </a:extLst>
          </p:cNvPr>
          <p:cNvCxnSpPr>
            <a:cxnSpLocks/>
          </p:cNvCxnSpPr>
          <p:nvPr/>
        </p:nvCxnSpPr>
        <p:spPr>
          <a:xfrm>
            <a:off x="5676445" y="2226309"/>
            <a:ext cx="0" cy="1202689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2">
            <a:extLst>
              <a:ext uri="{FF2B5EF4-FFF2-40B4-BE49-F238E27FC236}">
                <a16:creationId xmlns:a16="http://schemas.microsoft.com/office/drawing/2014/main" id="{66E7CCD1-0B2F-C9F2-FEC1-7F2440533CFA}"/>
              </a:ext>
            </a:extLst>
          </p:cNvPr>
          <p:cNvSpPr txBox="1"/>
          <p:nvPr/>
        </p:nvSpPr>
        <p:spPr>
          <a:xfrm>
            <a:off x="4387962" y="1624273"/>
            <a:ext cx="3756381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OOPERHEWITT-MEDIUM" pitchFamily="2" charset="77"/>
              </a:rPr>
              <a:t>irrational</a:t>
            </a:r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OOPERHEWITT-MEDIUM" pitchFamily="2" charset="77"/>
              </a:rPr>
              <a:t>  </a:t>
            </a:r>
            <a:r>
              <a:rPr lang="en-US" sz="3200" dirty="0">
                <a:latin typeface="Calibri" panose="020F0502020204030204" pitchFamily="34" charset="0"/>
                <a:ea typeface="COOPERHEWITT-MEDIUM" pitchFamily="2" charset="77"/>
              </a:rPr>
              <a:t>ignorance?</a:t>
            </a:r>
          </a:p>
        </p:txBody>
      </p: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6C5E1843-6D91-16F5-37B5-C5014DAE99EC}"/>
              </a:ext>
            </a:extLst>
          </p:cNvPr>
          <p:cNvCxnSpPr>
            <a:cxnSpLocks/>
          </p:cNvCxnSpPr>
          <p:nvPr/>
        </p:nvCxnSpPr>
        <p:spPr>
          <a:xfrm flipV="1">
            <a:off x="5091229" y="3429000"/>
            <a:ext cx="579121" cy="914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46FE99B8-475A-74F8-9707-F501307FD972}"/>
              </a:ext>
            </a:extLst>
          </p:cNvPr>
          <p:cNvCxnSpPr>
            <a:cxnSpLocks/>
          </p:cNvCxnSpPr>
          <p:nvPr/>
        </p:nvCxnSpPr>
        <p:spPr>
          <a:xfrm>
            <a:off x="9144001" y="0"/>
            <a:ext cx="0" cy="67056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D2DE00FC-AD25-8FE6-5C5A-815A11764789}"/>
              </a:ext>
            </a:extLst>
          </p:cNvPr>
          <p:cNvCxnSpPr>
            <a:cxnSpLocks/>
          </p:cNvCxnSpPr>
          <p:nvPr/>
        </p:nvCxnSpPr>
        <p:spPr>
          <a:xfrm>
            <a:off x="9150097" y="3936830"/>
            <a:ext cx="0" cy="610786"/>
          </a:xfrm>
          <a:prstGeom prst="line">
            <a:avLst/>
          </a:prstGeom>
          <a:ln w="57150" cap="rnd">
            <a:solidFill>
              <a:srgbClr val="01142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12">
            <a:extLst>
              <a:ext uri="{FF2B5EF4-FFF2-40B4-BE49-F238E27FC236}">
                <a16:creationId xmlns:a16="http://schemas.microsoft.com/office/drawing/2014/main" id="{22A605E0-4A46-CF7D-4E81-FC6A7468E188}"/>
              </a:ext>
            </a:extLst>
          </p:cNvPr>
          <p:cNvSpPr txBox="1"/>
          <p:nvPr/>
        </p:nvSpPr>
        <p:spPr>
          <a:xfrm>
            <a:off x="7083245" y="4557122"/>
            <a:ext cx="4121512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EC6333"/>
                </a:solidFill>
                <a:latin typeface="Calibri" panose="020F0502020204030204" pitchFamily="34" charset="0"/>
                <a:ea typeface="COOPERHEWITT-MEDIUM" pitchFamily="2" charset="77"/>
              </a:rPr>
              <a:t>willful ignorance?</a:t>
            </a:r>
          </a:p>
          <a:p>
            <a:pPr algn="ctr"/>
            <a:r>
              <a:rPr lang="en-US" sz="3200" dirty="0">
                <a:solidFill>
                  <a:srgbClr val="941651"/>
                </a:solidFill>
                <a:latin typeface="Calibri" panose="020F0502020204030204" pitchFamily="34" charset="0"/>
                <a:ea typeface="COOPERHEWITT-MEDIUM" pitchFamily="2" charset="77"/>
              </a:rPr>
              <a:t>knowledge avoidance?</a:t>
            </a:r>
          </a:p>
        </p:txBody>
      </p:sp>
      <p:pic>
        <p:nvPicPr>
          <p:cNvPr id="2" name="Picture 31" descr="Icon&#10;&#10;Description automatically generated">
            <a:extLst>
              <a:ext uri="{FF2B5EF4-FFF2-40B4-BE49-F238E27FC236}">
                <a16:creationId xmlns:a16="http://schemas.microsoft.com/office/drawing/2014/main" id="{018BDE4D-1724-1694-06EF-8CE8E9CC2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2" t="7990" r="14464" b="7553"/>
          <a:stretch/>
        </p:blipFill>
        <p:spPr>
          <a:xfrm>
            <a:off x="5554706" y="-2389405"/>
            <a:ext cx="1843861" cy="2132258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A09198E0-E123-33AB-C3ED-3E8541298D6E}"/>
              </a:ext>
            </a:extLst>
          </p:cNvPr>
          <p:cNvSpPr txBox="1"/>
          <p:nvPr/>
        </p:nvSpPr>
        <p:spPr>
          <a:xfrm>
            <a:off x="961628" y="-4015254"/>
            <a:ext cx="10268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A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person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rationally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ignorant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whenever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he or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has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decided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not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learn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some body of knowledge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because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the costs of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doing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so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exceed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the benefits,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based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on the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decision-maker’s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own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objectives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r>
              <a:rPr lang="en-IT" sz="240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endParaRPr lang="en-IT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Arc 84">
            <a:extLst>
              <a:ext uri="{FF2B5EF4-FFF2-40B4-BE49-F238E27FC236}">
                <a16:creationId xmlns:a16="http://schemas.microsoft.com/office/drawing/2014/main" id="{9F3F9353-7B31-3EC8-0C51-7378966453FA}"/>
              </a:ext>
            </a:extLst>
          </p:cNvPr>
          <p:cNvSpPr/>
          <p:nvPr/>
        </p:nvSpPr>
        <p:spPr>
          <a:xfrm flipH="1" flipV="1">
            <a:off x="6809417" y="-3618200"/>
            <a:ext cx="1208681" cy="1760705"/>
          </a:xfrm>
          <a:prstGeom prst="arc">
            <a:avLst>
              <a:gd name="adj1" fmla="val 10822321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 Light" panose="020F0302020204030204" pitchFamily="34" charset="0"/>
              <a:ea typeface="CooperHewitt-Medium" pitchFamily="2" charset="77"/>
            </a:endParaRPr>
          </a:p>
        </p:txBody>
      </p:sp>
      <p:pic>
        <p:nvPicPr>
          <p:cNvPr id="24" name="Picture 25" descr="A group of people holding signs&#10;&#10;Description automatically generated with low confidence">
            <a:extLst>
              <a:ext uri="{FF2B5EF4-FFF2-40B4-BE49-F238E27FC236}">
                <a16:creationId xmlns:a16="http://schemas.microsoft.com/office/drawing/2014/main" id="{9E3E4585-90CA-5B2D-AB60-90CD0BF6E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230" y="-2677037"/>
            <a:ext cx="3048000" cy="2540000"/>
          </a:xfrm>
          <a:prstGeom prst="rect">
            <a:avLst/>
          </a:prstGeom>
        </p:spPr>
      </p:pic>
      <p:sp>
        <p:nvSpPr>
          <p:cNvPr id="25" name="Arc 84">
            <a:extLst>
              <a:ext uri="{FF2B5EF4-FFF2-40B4-BE49-F238E27FC236}">
                <a16:creationId xmlns:a16="http://schemas.microsoft.com/office/drawing/2014/main" id="{2E4F1EBB-4A7F-625C-5451-B16C56F389E0}"/>
              </a:ext>
            </a:extLst>
          </p:cNvPr>
          <p:cNvSpPr/>
          <p:nvPr/>
        </p:nvSpPr>
        <p:spPr>
          <a:xfrm flipV="1">
            <a:off x="8151987" y="-3609852"/>
            <a:ext cx="1208681" cy="1753306"/>
          </a:xfrm>
          <a:prstGeom prst="arc">
            <a:avLst>
              <a:gd name="adj1" fmla="val 10822321"/>
              <a:gd name="adj2" fmla="val 17001951"/>
            </a:avLst>
          </a:prstGeom>
          <a:ln w="63500" cap="rnd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latin typeface="Calibri Light" panose="020F0302020204030204" pitchFamily="34" charset="0"/>
              <a:ea typeface="CooperHewitt-Medium" pitchFamily="2" charset="77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2D859A8-9A6B-2D16-F817-7AAE99D8780A}"/>
              </a:ext>
            </a:extLst>
          </p:cNvPr>
          <p:cNvSpPr txBox="1"/>
          <p:nvPr/>
        </p:nvSpPr>
        <p:spPr>
          <a:xfrm>
            <a:off x="12295823" y="-44539"/>
            <a:ext cx="5179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schemeClr val="bg1"/>
                </a:solidFill>
                <a:effectLst/>
              </a:rPr>
              <a:t>Somin</a:t>
            </a:r>
            <a:r>
              <a:rPr lang="it-IT" dirty="0">
                <a:solidFill>
                  <a:schemeClr val="bg1"/>
                </a:solidFill>
                <a:effectLst/>
              </a:rPr>
              <a:t>, I. (2015). </a:t>
            </a:r>
            <a:r>
              <a:rPr lang="it-IT" dirty="0" err="1">
                <a:solidFill>
                  <a:schemeClr val="bg1"/>
                </a:solidFill>
                <a:effectLst/>
              </a:rPr>
              <a:t>Rational</a:t>
            </a:r>
            <a:r>
              <a:rPr lang="it-IT" dirty="0">
                <a:solidFill>
                  <a:schemeClr val="bg1"/>
                </a:solidFill>
                <a:effectLst/>
              </a:rPr>
              <a:t> </a:t>
            </a:r>
            <a:r>
              <a:rPr lang="it-IT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dirty="0">
                <a:solidFill>
                  <a:schemeClr val="bg1"/>
                </a:solidFill>
                <a:effectLst/>
              </a:rPr>
              <a:t>. In M. Gross &amp; L. </a:t>
            </a:r>
            <a:r>
              <a:rPr lang="it-IT" dirty="0" err="1">
                <a:solidFill>
                  <a:schemeClr val="bg1"/>
                </a:solidFill>
                <a:effectLst/>
              </a:rPr>
              <a:t>McGoey</a:t>
            </a:r>
            <a:r>
              <a:rPr lang="it-IT" dirty="0">
                <a:solidFill>
                  <a:schemeClr val="bg1"/>
                </a:solidFill>
                <a:effectLst/>
              </a:rPr>
              <a:t> (</a:t>
            </a:r>
            <a:r>
              <a:rPr lang="it-IT" dirty="0" err="1">
                <a:solidFill>
                  <a:schemeClr val="bg1"/>
                </a:solidFill>
                <a:effectLst/>
              </a:rPr>
              <a:t>Eds</a:t>
            </a:r>
            <a:r>
              <a:rPr lang="it-IT" dirty="0">
                <a:solidFill>
                  <a:schemeClr val="bg1"/>
                </a:solidFill>
                <a:effectLst/>
              </a:rPr>
              <a:t>.),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Routledge</a:t>
            </a:r>
            <a:r>
              <a:rPr lang="it-IT" i="1" dirty="0">
                <a:solidFill>
                  <a:schemeClr val="bg1"/>
                </a:solidFill>
                <a:effectLst/>
              </a:rPr>
              <a:t> International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Handbook</a:t>
            </a:r>
            <a:r>
              <a:rPr lang="it-IT" i="1" dirty="0">
                <a:solidFill>
                  <a:schemeClr val="bg1"/>
                </a:solidFill>
                <a:effectLst/>
              </a:rPr>
              <a:t> of </a:t>
            </a:r>
            <a:r>
              <a:rPr lang="it-IT" i="1" dirty="0" err="1">
                <a:solidFill>
                  <a:schemeClr val="bg1"/>
                </a:solidFill>
                <a:effectLst/>
              </a:rPr>
              <a:t>Ignorance</a:t>
            </a:r>
            <a:r>
              <a:rPr lang="it-IT" i="1" dirty="0">
                <a:solidFill>
                  <a:schemeClr val="bg1"/>
                </a:solidFill>
                <a:effectLst/>
              </a:rPr>
              <a:t> Studies</a:t>
            </a:r>
            <a:r>
              <a:rPr lang="it-IT" dirty="0">
                <a:solidFill>
                  <a:schemeClr val="bg1"/>
                </a:solidFill>
                <a:effectLst/>
              </a:rPr>
              <a:t> (pp. 274–281). </a:t>
            </a:r>
            <a:r>
              <a:rPr lang="it-IT" dirty="0" err="1">
                <a:solidFill>
                  <a:schemeClr val="bg1"/>
                </a:solidFill>
                <a:effectLst/>
              </a:rPr>
              <a:t>Routledge</a:t>
            </a:r>
            <a:r>
              <a:rPr lang="it-IT" dirty="0">
                <a:solidFill>
                  <a:schemeClr val="bg1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967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o 36">
            <a:extLst>
              <a:ext uri="{FF2B5EF4-FFF2-40B4-BE49-F238E27FC236}">
                <a16:creationId xmlns:a16="http://schemas.microsoft.com/office/drawing/2014/main" id="{31EA5077-9D2A-3FE1-0D59-9A733F2E8F1F}"/>
              </a:ext>
            </a:extLst>
          </p:cNvPr>
          <p:cNvGrpSpPr/>
          <p:nvPr/>
        </p:nvGrpSpPr>
        <p:grpSpPr>
          <a:xfrm>
            <a:off x="10215268" y="-199867"/>
            <a:ext cx="2146300" cy="2146300"/>
            <a:chOff x="10215268" y="-199867"/>
            <a:chExt cx="2146300" cy="2146300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BAC04B17-83F1-03A1-960E-7FE2A2B3B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5268" y="-199867"/>
              <a:ext cx="2146300" cy="2146300"/>
            </a:xfrm>
            <a:prstGeom prst="rect">
              <a:avLst/>
            </a:prstGeom>
          </p:spPr>
        </p:pic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33ADCC68-C030-72FD-6061-E7BD493C39E7}"/>
                </a:ext>
              </a:extLst>
            </p:cNvPr>
            <p:cNvSpPr/>
            <p:nvPr/>
          </p:nvSpPr>
          <p:spPr>
            <a:xfrm>
              <a:off x="10488388" y="1101263"/>
              <a:ext cx="1541275" cy="374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Risk of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disease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46" name="Immagine 45" descr="Immagine che contiene cartone animato, vestiti, clipart, illustrazione&#10;&#10;Descrizione generata automaticamente">
            <a:extLst>
              <a:ext uri="{FF2B5EF4-FFF2-40B4-BE49-F238E27FC236}">
                <a16:creationId xmlns:a16="http://schemas.microsoft.com/office/drawing/2014/main" id="{8033802C-D35D-A9F8-A7DC-BCD6113F5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70"/>
          <a:stretch/>
        </p:blipFill>
        <p:spPr>
          <a:xfrm>
            <a:off x="8150661" y="4723800"/>
            <a:ext cx="2492352" cy="213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3388305" y="312885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96000" y="-1926574"/>
            <a:ext cx="0" cy="223945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-6400800" y="-2593299"/>
            <a:ext cx="6095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-6060496" y="32786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EEDB0A8-E6BF-6774-39EB-03D1B44D3837}"/>
              </a:ext>
            </a:extLst>
          </p:cNvPr>
          <p:cNvCxnSpPr>
            <a:cxnSpLocks/>
          </p:cNvCxnSpPr>
          <p:nvPr/>
        </p:nvCxnSpPr>
        <p:spPr>
          <a:xfrm>
            <a:off x="-3352801" y="-1911591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>
            <a:off x="-3352801" y="-1922739"/>
            <a:ext cx="3048000" cy="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9C3D0093-4A79-E759-2FB9-60E8DFF877BF}"/>
              </a:ext>
            </a:extLst>
          </p:cNvPr>
          <p:cNvSpPr txBox="1"/>
          <p:nvPr/>
        </p:nvSpPr>
        <p:spPr>
          <a:xfrm>
            <a:off x="-6487006" y="13435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E603DAF0-DAFD-D9E4-F2ED-7C3940893135}"/>
              </a:ext>
            </a:extLst>
          </p:cNvPr>
          <p:cNvSpPr txBox="1"/>
          <p:nvPr/>
        </p:nvSpPr>
        <p:spPr>
          <a:xfrm>
            <a:off x="-3706260" y="286069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39DDC65B-24FA-7D6D-869E-1E11A254B44B}"/>
              </a:ext>
            </a:extLst>
          </p:cNvPr>
          <p:cNvSpPr txBox="1"/>
          <p:nvPr/>
        </p:nvSpPr>
        <p:spPr>
          <a:xfrm>
            <a:off x="-3706260" y="21556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285DF3-2ABA-42BD-8BD1-FA01E2C23433}"/>
              </a:ext>
            </a:extLst>
          </p:cNvPr>
          <p:cNvSpPr txBox="1"/>
          <p:nvPr/>
        </p:nvSpPr>
        <p:spPr>
          <a:xfrm>
            <a:off x="-6487006" y="210295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264C4D18-6C58-ED20-9203-4F7908812B76}"/>
              </a:ext>
            </a:extLst>
          </p:cNvPr>
          <p:cNvSpPr txBox="1"/>
          <p:nvPr/>
        </p:nvSpPr>
        <p:spPr>
          <a:xfrm>
            <a:off x="-6487006" y="2862385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AC78BA-86EF-0564-A1F8-5CE539CAA81F}"/>
              </a:ext>
            </a:extLst>
          </p:cNvPr>
          <p:cNvSpPr txBox="1"/>
          <p:nvPr/>
        </p:nvSpPr>
        <p:spPr>
          <a:xfrm>
            <a:off x="-3706260" y="133616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OOPERHEWITT-MEDIUM" pitchFamily="2" charset="77"/>
              </a:rPr>
              <a:t>rational ignorance</a:t>
            </a: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03EEEDD-0A42-E170-BC9A-C70BB0E88152}"/>
              </a:ext>
            </a:extLst>
          </p:cNvPr>
          <p:cNvCxnSpPr>
            <a:cxnSpLocks/>
          </p:cNvCxnSpPr>
          <p:nvPr/>
        </p:nvCxnSpPr>
        <p:spPr>
          <a:xfrm>
            <a:off x="-724355" y="-366990"/>
            <a:ext cx="0" cy="1202689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6C5E1843-6D91-16F5-37B5-C5014DAE99EC}"/>
              </a:ext>
            </a:extLst>
          </p:cNvPr>
          <p:cNvCxnSpPr>
            <a:cxnSpLocks/>
          </p:cNvCxnSpPr>
          <p:nvPr/>
        </p:nvCxnSpPr>
        <p:spPr>
          <a:xfrm flipV="1">
            <a:off x="-1309571" y="835701"/>
            <a:ext cx="579121" cy="914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1A92A3E5-68C4-DA7C-1156-3116AC89008D}"/>
              </a:ext>
            </a:extLst>
          </p:cNvPr>
          <p:cNvCxnSpPr>
            <a:cxnSpLocks/>
          </p:cNvCxnSpPr>
          <p:nvPr/>
        </p:nvCxnSpPr>
        <p:spPr>
          <a:xfrm>
            <a:off x="6096000" y="1329506"/>
            <a:ext cx="0" cy="610786"/>
          </a:xfrm>
          <a:prstGeom prst="line">
            <a:avLst/>
          </a:prstGeom>
          <a:ln w="57150" cap="rnd">
            <a:solidFill>
              <a:srgbClr val="01142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C0819771-95DE-CBA2-C2FC-EC4ABA25F581}"/>
              </a:ext>
            </a:extLst>
          </p:cNvPr>
          <p:cNvSpPr txBox="1"/>
          <p:nvPr/>
        </p:nvSpPr>
        <p:spPr>
          <a:xfrm>
            <a:off x="4029148" y="1949798"/>
            <a:ext cx="4121512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EC6333"/>
                </a:solidFill>
                <a:latin typeface="Calibri" panose="020F0502020204030204" pitchFamily="34" charset="0"/>
                <a:ea typeface="COOPERHEWITT-MEDIUM" pitchFamily="2" charset="77"/>
              </a:rPr>
              <a:t>willful ignorance</a:t>
            </a:r>
          </a:p>
          <a:p>
            <a:pPr algn="ctr"/>
            <a:r>
              <a:rPr lang="en-US" sz="3200" dirty="0">
                <a:solidFill>
                  <a:srgbClr val="941651"/>
                </a:solidFill>
                <a:latin typeface="Calibri" panose="020F0502020204030204" pitchFamily="34" charset="0"/>
                <a:ea typeface="COOPERHEWITT-MEDIUM" pitchFamily="2" charset="77"/>
              </a:rPr>
              <a:t>knowledge avoidance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D9B970-51DD-5FB3-484A-84B0EB00A935}"/>
              </a:ext>
            </a:extLst>
          </p:cNvPr>
          <p:cNvSpPr txBox="1"/>
          <p:nvPr/>
        </p:nvSpPr>
        <p:spPr>
          <a:xfrm>
            <a:off x="7783368" y="3471702"/>
            <a:ext cx="3119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</a:t>
            </a:r>
            <a:r>
              <a:rPr lang="it-IT" sz="2400" dirty="0">
                <a:effectLst/>
                <a:latin typeface="Calibri" panose="020F0502020204030204" pitchFamily="34" charset="0"/>
              </a:rPr>
              <a:t>he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choice</a:t>
            </a:r>
            <a:r>
              <a:rPr lang="it-IT" sz="2400" dirty="0">
                <a:effectLst/>
                <a:latin typeface="Calibri" panose="020F0502020204030204" pitchFamily="34" charset="0"/>
              </a:rPr>
              <a:t> of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not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getting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specific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pieces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of information </a:t>
            </a:r>
            <a:r>
              <a:rPr lang="it-IT" sz="2400" dirty="0">
                <a:effectLst/>
                <a:latin typeface="Calibri" panose="020F0502020204030204" pitchFamily="34" charset="0"/>
              </a:rPr>
              <a:t>for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particular</a:t>
            </a:r>
            <a:r>
              <a:rPr lang="it-IT" sz="2400" dirty="0"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reasons</a:t>
            </a:r>
            <a:endParaRPr lang="it-IT" sz="2400" dirty="0"/>
          </a:p>
        </p:txBody>
      </p: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EF439780-FEC6-AD27-7556-963908FFC568}"/>
              </a:ext>
            </a:extLst>
          </p:cNvPr>
          <p:cNvCxnSpPr>
            <a:cxnSpLocks/>
          </p:cNvCxnSpPr>
          <p:nvPr/>
        </p:nvCxnSpPr>
        <p:spPr>
          <a:xfrm flipH="1">
            <a:off x="9342953" y="2742360"/>
            <a:ext cx="1" cy="729342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8D2AA169-7BDC-0CC5-AA02-00F9421F4AB9}"/>
              </a:ext>
            </a:extLst>
          </p:cNvPr>
          <p:cNvCxnSpPr>
            <a:cxnSpLocks/>
          </p:cNvCxnSpPr>
          <p:nvPr/>
        </p:nvCxnSpPr>
        <p:spPr>
          <a:xfrm>
            <a:off x="7943572" y="2742360"/>
            <a:ext cx="139938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22D1AE8D-7632-CA98-43CE-C3DE0CF1981F}"/>
              </a:ext>
            </a:extLst>
          </p:cNvPr>
          <p:cNvCxnSpPr>
            <a:cxnSpLocks/>
          </p:cNvCxnSpPr>
          <p:nvPr/>
        </p:nvCxnSpPr>
        <p:spPr>
          <a:xfrm>
            <a:off x="2617574" y="2226309"/>
            <a:ext cx="0" cy="120268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4">
            <a:extLst>
              <a:ext uri="{FF2B5EF4-FFF2-40B4-BE49-F238E27FC236}">
                <a16:creationId xmlns:a16="http://schemas.microsoft.com/office/drawing/2014/main" id="{3DCB7B67-B9F9-2F18-34B9-A649B85C7881}"/>
              </a:ext>
            </a:extLst>
          </p:cNvPr>
          <p:cNvCxnSpPr>
            <a:cxnSpLocks/>
          </p:cNvCxnSpPr>
          <p:nvPr/>
        </p:nvCxnSpPr>
        <p:spPr>
          <a:xfrm>
            <a:off x="2617574" y="2226309"/>
            <a:ext cx="199939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F95C231-C24F-CB48-5B66-2BF0849D4BF4}"/>
              </a:ext>
            </a:extLst>
          </p:cNvPr>
          <p:cNvSpPr txBox="1"/>
          <p:nvPr/>
        </p:nvSpPr>
        <p:spPr>
          <a:xfrm>
            <a:off x="556824" y="3471702"/>
            <a:ext cx="4121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the 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general </a:t>
            </a:r>
            <a:r>
              <a:rPr lang="it-IT" sz="2400" dirty="0" err="1">
                <a:solidFill>
                  <a:srgbClr val="EC6333"/>
                </a:solidFill>
                <a:latin typeface="Calibri" panose="020F0502020204030204" pitchFamily="34" charset="0"/>
              </a:rPr>
              <a:t>avoidance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 of situations </a:t>
            </a:r>
            <a:r>
              <a:rPr lang="it-IT" sz="2400" dirty="0" err="1">
                <a:latin typeface="Calibri" panose="020F0502020204030204" pitchFamily="34" charset="0"/>
              </a:rPr>
              <a:t>that</a:t>
            </a:r>
            <a:r>
              <a:rPr lang="it-IT" sz="2400" dirty="0">
                <a:latin typeface="Calibri" panose="020F0502020204030204" pitchFamily="34" charset="0"/>
              </a:rPr>
              <a:t> make </a:t>
            </a:r>
            <a:r>
              <a:rPr lang="it-IT" sz="2400" dirty="0" err="1">
                <a:latin typeface="Calibri" panose="020F0502020204030204" pitchFamily="34" charset="0"/>
              </a:rPr>
              <a:t>someone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aware</a:t>
            </a:r>
            <a:r>
              <a:rPr lang="it-IT" sz="2400" dirty="0">
                <a:latin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</a:rPr>
              <a:t>certain</a:t>
            </a:r>
            <a:r>
              <a:rPr lang="it-IT" sz="2400" dirty="0">
                <a:latin typeface="Calibri" panose="020F0502020204030204" pitchFamily="34" charset="0"/>
              </a:rPr>
              <a:t> information, </a:t>
            </a:r>
            <a:r>
              <a:rPr lang="it-IT" sz="2400" dirty="0" err="1">
                <a:latin typeface="Calibri" panose="020F0502020204030204" pitchFamily="34" charset="0"/>
              </a:rPr>
              <a:t>evidence</a:t>
            </a:r>
            <a:r>
              <a:rPr lang="it-IT" sz="2400" dirty="0">
                <a:latin typeface="Calibri" panose="020F0502020204030204" pitchFamily="34" charset="0"/>
              </a:rPr>
              <a:t>, or knowledge. </a:t>
            </a:r>
          </a:p>
        </p:txBody>
      </p:sp>
      <p:pic>
        <p:nvPicPr>
          <p:cNvPr id="48" name="Immagine 47" descr="Immagine che contiene disegno, schizzo, illustrazione, clipart&#10;&#10;Descrizione generata automaticamente">
            <a:extLst>
              <a:ext uri="{FF2B5EF4-FFF2-40B4-BE49-F238E27FC236}">
                <a16:creationId xmlns:a16="http://schemas.microsoft.com/office/drawing/2014/main" id="{12B8D09B-4BB4-52CD-CFAC-187CE92F3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397" y="5041362"/>
            <a:ext cx="2492352" cy="1838110"/>
          </a:xfrm>
          <a:prstGeom prst="rect">
            <a:avLst/>
          </a:prstGeom>
        </p:spPr>
      </p:pic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1F7220F5-119B-D13D-8F0A-2BCBFC804AB0}"/>
              </a:ext>
            </a:extLst>
          </p:cNvPr>
          <p:cNvSpPr txBox="1"/>
          <p:nvPr/>
        </p:nvSpPr>
        <p:spPr>
          <a:xfrm>
            <a:off x="4436434" y="5421808"/>
            <a:ext cx="3306939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OOPERHEWITT-MEDIUM" pitchFamily="2" charset="77"/>
              </a:rPr>
              <a:t>Are they both irrational?</a:t>
            </a:r>
          </a:p>
        </p:txBody>
      </p:sp>
      <p:sp>
        <p:nvSpPr>
          <p:cNvPr id="2" name="Arc 38">
            <a:extLst>
              <a:ext uri="{FF2B5EF4-FFF2-40B4-BE49-F238E27FC236}">
                <a16:creationId xmlns:a16="http://schemas.microsoft.com/office/drawing/2014/main" id="{CEF752B3-0258-76ED-9C28-63EAFF3852D5}"/>
              </a:ext>
            </a:extLst>
          </p:cNvPr>
          <p:cNvSpPr/>
          <p:nvPr/>
        </p:nvSpPr>
        <p:spPr>
          <a:xfrm flipH="1">
            <a:off x="6334106" y="4186224"/>
            <a:ext cx="2359146" cy="2471167"/>
          </a:xfrm>
          <a:prstGeom prst="arc">
            <a:avLst>
              <a:gd name="adj1" fmla="val 15750790"/>
              <a:gd name="adj2" fmla="val 14934"/>
            </a:avLst>
          </a:prstGeom>
          <a:ln w="762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sp>
        <p:nvSpPr>
          <p:cNvPr id="17" name="Arc 38">
            <a:extLst>
              <a:ext uri="{FF2B5EF4-FFF2-40B4-BE49-F238E27FC236}">
                <a16:creationId xmlns:a16="http://schemas.microsoft.com/office/drawing/2014/main" id="{7AEA2DCD-C43B-FF4B-BF9E-699FA117E3C8}"/>
              </a:ext>
            </a:extLst>
          </p:cNvPr>
          <p:cNvSpPr/>
          <p:nvPr/>
        </p:nvSpPr>
        <p:spPr>
          <a:xfrm rot="5400000">
            <a:off x="10207936" y="2862894"/>
            <a:ext cx="1105385" cy="1541275"/>
          </a:xfrm>
          <a:prstGeom prst="arc">
            <a:avLst>
              <a:gd name="adj1" fmla="val 15723430"/>
              <a:gd name="adj2" fmla="val 21437387"/>
            </a:avLst>
          </a:prstGeom>
          <a:ln w="762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Calibri" panose="020F0502020204030204" pitchFamily="34" charset="0"/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3EA51880-B09C-2DFF-C0C5-53CC2341CC7F}"/>
              </a:ext>
            </a:extLst>
          </p:cNvPr>
          <p:cNvGrpSpPr/>
          <p:nvPr/>
        </p:nvGrpSpPr>
        <p:grpSpPr>
          <a:xfrm>
            <a:off x="10374917" y="1783080"/>
            <a:ext cx="1721327" cy="1721327"/>
            <a:chOff x="10374917" y="1478280"/>
            <a:chExt cx="1721327" cy="1721327"/>
          </a:xfrm>
        </p:grpSpPr>
        <p:pic>
          <p:nvPicPr>
            <p:cNvPr id="24" name="Immagine 23" descr="Immagine che contiene testo, arte, grafica, cartone animato&#10;&#10;Descrizione generata automaticamente">
              <a:extLst>
                <a:ext uri="{FF2B5EF4-FFF2-40B4-BE49-F238E27FC236}">
                  <a16:creationId xmlns:a16="http://schemas.microsoft.com/office/drawing/2014/main" id="{F9A3698D-39C9-BBF3-64C5-BF511723D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74917" y="1478280"/>
              <a:ext cx="1721327" cy="1721327"/>
            </a:xfrm>
            <a:prstGeom prst="rect">
              <a:avLst/>
            </a:prstGeom>
          </p:spPr>
        </p:pic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FBB088F9-918B-9BCB-30F0-1088B7DF672A}"/>
                </a:ext>
              </a:extLst>
            </p:cNvPr>
            <p:cNvSpPr/>
            <p:nvPr/>
          </p:nvSpPr>
          <p:spPr>
            <a:xfrm>
              <a:off x="10464942" y="2681989"/>
              <a:ext cx="154127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Spoiler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7EF9E8D9-E121-AB8F-CD28-66AF27A3B74B}"/>
              </a:ext>
            </a:extLst>
          </p:cNvPr>
          <p:cNvGrpSpPr/>
          <p:nvPr/>
        </p:nvGrpSpPr>
        <p:grpSpPr>
          <a:xfrm>
            <a:off x="8531877" y="670948"/>
            <a:ext cx="1843040" cy="1929939"/>
            <a:chOff x="8531877" y="670948"/>
            <a:chExt cx="1843040" cy="1929939"/>
          </a:xfrm>
        </p:grpSpPr>
        <p:pic>
          <p:nvPicPr>
            <p:cNvPr id="27" name="Immagine 26" descr="Immagine che contiene testo, vestiti, schermata, illustrazione&#10;&#10;Descrizione generata automaticamente">
              <a:extLst>
                <a:ext uri="{FF2B5EF4-FFF2-40B4-BE49-F238E27FC236}">
                  <a16:creationId xmlns:a16="http://schemas.microsoft.com/office/drawing/2014/main" id="{9F442DB9-F87E-5EE0-9353-8DBA262AE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33" t="13922" r="51725" b="17843"/>
            <a:stretch/>
          </p:blipFill>
          <p:spPr>
            <a:xfrm>
              <a:off x="8531877" y="670948"/>
              <a:ext cx="1843040" cy="1929939"/>
            </a:xfrm>
            <a:prstGeom prst="rect">
              <a:avLst/>
            </a:prstGeom>
          </p:spPr>
        </p:pic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EB694771-85B7-621C-A7D1-7C879539EEE1}"/>
                </a:ext>
              </a:extLst>
            </p:cNvPr>
            <p:cNvSpPr/>
            <p:nvPr/>
          </p:nvSpPr>
          <p:spPr>
            <a:xfrm>
              <a:off x="8682759" y="1963331"/>
              <a:ext cx="154127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Peer review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4878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8" grpId="0"/>
      <p:bldP spid="49" grpId="0"/>
      <p:bldP spid="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 descr="Immagine che contiene cartone animato, vestiti, clipart, illustrazione&#10;&#10;Descrizione generata automaticamente">
            <a:extLst>
              <a:ext uri="{FF2B5EF4-FFF2-40B4-BE49-F238E27FC236}">
                <a16:creationId xmlns:a16="http://schemas.microsoft.com/office/drawing/2014/main" id="{8033802C-D35D-A9F8-A7DC-BCD6113F5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0"/>
          <a:stretch/>
        </p:blipFill>
        <p:spPr>
          <a:xfrm>
            <a:off x="8606444" y="2965372"/>
            <a:ext cx="1473018" cy="1261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3388305" y="-1530900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96000" y="-3770359"/>
            <a:ext cx="0" cy="223945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-6400800" y="-2593299"/>
            <a:ext cx="6095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-6060496" y="32786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EEDB0A8-E6BF-6774-39EB-03D1B44D3837}"/>
              </a:ext>
            </a:extLst>
          </p:cNvPr>
          <p:cNvCxnSpPr>
            <a:cxnSpLocks/>
          </p:cNvCxnSpPr>
          <p:nvPr/>
        </p:nvCxnSpPr>
        <p:spPr>
          <a:xfrm>
            <a:off x="-3352801" y="-1911591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>
            <a:off x="-3352801" y="-1922739"/>
            <a:ext cx="3048000" cy="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9C3D0093-4A79-E759-2FB9-60E8DFF877BF}"/>
              </a:ext>
            </a:extLst>
          </p:cNvPr>
          <p:cNvSpPr txBox="1"/>
          <p:nvPr/>
        </p:nvSpPr>
        <p:spPr>
          <a:xfrm>
            <a:off x="-6487006" y="13435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E603DAF0-DAFD-D9E4-F2ED-7C3940893135}"/>
              </a:ext>
            </a:extLst>
          </p:cNvPr>
          <p:cNvSpPr txBox="1"/>
          <p:nvPr/>
        </p:nvSpPr>
        <p:spPr>
          <a:xfrm>
            <a:off x="-3706260" y="286069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39DDC65B-24FA-7D6D-869E-1E11A254B44B}"/>
              </a:ext>
            </a:extLst>
          </p:cNvPr>
          <p:cNvSpPr txBox="1"/>
          <p:nvPr/>
        </p:nvSpPr>
        <p:spPr>
          <a:xfrm>
            <a:off x="-3706260" y="21556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285DF3-2ABA-42BD-8BD1-FA01E2C23433}"/>
              </a:ext>
            </a:extLst>
          </p:cNvPr>
          <p:cNvSpPr txBox="1"/>
          <p:nvPr/>
        </p:nvSpPr>
        <p:spPr>
          <a:xfrm>
            <a:off x="-6487006" y="210295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264C4D18-6C58-ED20-9203-4F7908812B76}"/>
              </a:ext>
            </a:extLst>
          </p:cNvPr>
          <p:cNvSpPr txBox="1"/>
          <p:nvPr/>
        </p:nvSpPr>
        <p:spPr>
          <a:xfrm>
            <a:off x="-6487006" y="2862385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AC78BA-86EF-0564-A1F8-5CE539CAA81F}"/>
              </a:ext>
            </a:extLst>
          </p:cNvPr>
          <p:cNvSpPr txBox="1"/>
          <p:nvPr/>
        </p:nvSpPr>
        <p:spPr>
          <a:xfrm>
            <a:off x="-3706260" y="133616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OOPERHEWITT-MEDIUM" pitchFamily="2" charset="77"/>
              </a:rPr>
              <a:t>rational ignorance</a:t>
            </a: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03EEEDD-0A42-E170-BC9A-C70BB0E88152}"/>
              </a:ext>
            </a:extLst>
          </p:cNvPr>
          <p:cNvCxnSpPr>
            <a:cxnSpLocks/>
          </p:cNvCxnSpPr>
          <p:nvPr/>
        </p:nvCxnSpPr>
        <p:spPr>
          <a:xfrm>
            <a:off x="-724355" y="-366990"/>
            <a:ext cx="0" cy="1202689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6C5E1843-6D91-16F5-37B5-C5014DAE99EC}"/>
              </a:ext>
            </a:extLst>
          </p:cNvPr>
          <p:cNvCxnSpPr>
            <a:cxnSpLocks/>
          </p:cNvCxnSpPr>
          <p:nvPr/>
        </p:nvCxnSpPr>
        <p:spPr>
          <a:xfrm flipV="1">
            <a:off x="-1309571" y="835701"/>
            <a:ext cx="579121" cy="914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1A92A3E5-68C4-DA7C-1156-3116AC89008D}"/>
              </a:ext>
            </a:extLst>
          </p:cNvPr>
          <p:cNvCxnSpPr>
            <a:cxnSpLocks/>
          </p:cNvCxnSpPr>
          <p:nvPr/>
        </p:nvCxnSpPr>
        <p:spPr>
          <a:xfrm>
            <a:off x="6096000" y="-514279"/>
            <a:ext cx="0" cy="610786"/>
          </a:xfrm>
          <a:prstGeom prst="line">
            <a:avLst/>
          </a:prstGeom>
          <a:ln w="57150" cap="rnd">
            <a:solidFill>
              <a:srgbClr val="01142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C0819771-95DE-CBA2-C2FC-EC4ABA25F581}"/>
              </a:ext>
            </a:extLst>
          </p:cNvPr>
          <p:cNvSpPr txBox="1"/>
          <p:nvPr/>
        </p:nvSpPr>
        <p:spPr>
          <a:xfrm>
            <a:off x="4029148" y="106013"/>
            <a:ext cx="4121512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EC6333"/>
                </a:solidFill>
                <a:latin typeface="Calibri" panose="020F0502020204030204" pitchFamily="34" charset="0"/>
                <a:ea typeface="COOPERHEWITT-MEDIUM" pitchFamily="2" charset="77"/>
              </a:rPr>
              <a:t>willful ignorance</a:t>
            </a:r>
          </a:p>
          <a:p>
            <a:pPr algn="ctr"/>
            <a:r>
              <a:rPr lang="en-US" sz="3200" dirty="0">
                <a:solidFill>
                  <a:srgbClr val="941651"/>
                </a:solidFill>
                <a:latin typeface="Calibri" panose="020F0502020204030204" pitchFamily="34" charset="0"/>
                <a:ea typeface="COOPERHEWITT-MEDIUM" pitchFamily="2" charset="77"/>
              </a:rPr>
              <a:t>knowledge avoidance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D9B970-51DD-5FB3-484A-84B0EB00A935}"/>
              </a:ext>
            </a:extLst>
          </p:cNvPr>
          <p:cNvSpPr txBox="1"/>
          <p:nvPr/>
        </p:nvSpPr>
        <p:spPr>
          <a:xfrm>
            <a:off x="7783368" y="1627917"/>
            <a:ext cx="3119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</a:t>
            </a:r>
            <a:r>
              <a:rPr lang="it-IT" sz="2400" dirty="0">
                <a:effectLst/>
                <a:latin typeface="Calibri" panose="020F0502020204030204" pitchFamily="34" charset="0"/>
              </a:rPr>
              <a:t>he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choice</a:t>
            </a:r>
            <a:r>
              <a:rPr lang="it-IT" sz="2400" dirty="0">
                <a:effectLst/>
                <a:latin typeface="Calibri" panose="020F0502020204030204" pitchFamily="34" charset="0"/>
              </a:rPr>
              <a:t> of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not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getting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specific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pieces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of information </a:t>
            </a:r>
            <a:r>
              <a:rPr lang="it-IT" sz="2400" dirty="0">
                <a:effectLst/>
                <a:latin typeface="Calibri" panose="020F0502020204030204" pitchFamily="34" charset="0"/>
              </a:rPr>
              <a:t>for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particular</a:t>
            </a:r>
            <a:r>
              <a:rPr lang="it-IT" sz="2400" dirty="0"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reasons</a:t>
            </a:r>
            <a:endParaRPr lang="it-IT" sz="2400" dirty="0"/>
          </a:p>
        </p:txBody>
      </p: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EF439780-FEC6-AD27-7556-963908FFC568}"/>
              </a:ext>
            </a:extLst>
          </p:cNvPr>
          <p:cNvCxnSpPr>
            <a:cxnSpLocks/>
          </p:cNvCxnSpPr>
          <p:nvPr/>
        </p:nvCxnSpPr>
        <p:spPr>
          <a:xfrm flipH="1">
            <a:off x="9342953" y="898575"/>
            <a:ext cx="1" cy="729342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8D2AA169-7BDC-0CC5-AA02-00F9421F4AB9}"/>
              </a:ext>
            </a:extLst>
          </p:cNvPr>
          <p:cNvCxnSpPr>
            <a:cxnSpLocks/>
          </p:cNvCxnSpPr>
          <p:nvPr/>
        </p:nvCxnSpPr>
        <p:spPr>
          <a:xfrm>
            <a:off x="7943572" y="898575"/>
            <a:ext cx="139938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22D1AE8D-7632-CA98-43CE-C3DE0CF1981F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0" cy="120268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4">
            <a:extLst>
              <a:ext uri="{FF2B5EF4-FFF2-40B4-BE49-F238E27FC236}">
                <a16:creationId xmlns:a16="http://schemas.microsoft.com/office/drawing/2014/main" id="{3DCB7B67-B9F9-2F18-34B9-A649B85C7881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199939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F95C231-C24F-CB48-5B66-2BF0849D4BF4}"/>
              </a:ext>
            </a:extLst>
          </p:cNvPr>
          <p:cNvSpPr txBox="1"/>
          <p:nvPr/>
        </p:nvSpPr>
        <p:spPr>
          <a:xfrm>
            <a:off x="556824" y="1627917"/>
            <a:ext cx="4121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the 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general </a:t>
            </a:r>
            <a:r>
              <a:rPr lang="it-IT" sz="2400" dirty="0" err="1">
                <a:solidFill>
                  <a:srgbClr val="EC6333"/>
                </a:solidFill>
                <a:latin typeface="Calibri" panose="020F0502020204030204" pitchFamily="34" charset="0"/>
              </a:rPr>
              <a:t>avoidance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 of situations </a:t>
            </a:r>
            <a:r>
              <a:rPr lang="it-IT" sz="2400" dirty="0" err="1">
                <a:latin typeface="Calibri" panose="020F0502020204030204" pitchFamily="34" charset="0"/>
              </a:rPr>
              <a:t>that</a:t>
            </a:r>
            <a:r>
              <a:rPr lang="it-IT" sz="2400" dirty="0">
                <a:latin typeface="Calibri" panose="020F0502020204030204" pitchFamily="34" charset="0"/>
              </a:rPr>
              <a:t> make </a:t>
            </a:r>
            <a:r>
              <a:rPr lang="it-IT" sz="2400" dirty="0" err="1">
                <a:latin typeface="Calibri" panose="020F0502020204030204" pitchFamily="34" charset="0"/>
              </a:rPr>
              <a:t>someone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aware</a:t>
            </a:r>
            <a:r>
              <a:rPr lang="it-IT" sz="2400" dirty="0">
                <a:latin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</a:rPr>
              <a:t>certain</a:t>
            </a:r>
            <a:r>
              <a:rPr lang="it-IT" sz="2400" dirty="0">
                <a:latin typeface="Calibri" panose="020F0502020204030204" pitchFamily="34" charset="0"/>
              </a:rPr>
              <a:t> information, </a:t>
            </a:r>
            <a:r>
              <a:rPr lang="it-IT" sz="2400" dirty="0" err="1">
                <a:latin typeface="Calibri" panose="020F0502020204030204" pitchFamily="34" charset="0"/>
              </a:rPr>
              <a:t>evidence</a:t>
            </a:r>
            <a:r>
              <a:rPr lang="it-IT" sz="2400" dirty="0">
                <a:latin typeface="Calibri" panose="020F0502020204030204" pitchFamily="34" charset="0"/>
              </a:rPr>
              <a:t>, or knowledge. </a:t>
            </a:r>
          </a:p>
        </p:txBody>
      </p:sp>
      <p:pic>
        <p:nvPicPr>
          <p:cNvPr id="48" name="Immagine 47" descr="Immagine che contiene disegno, schizzo, illustrazione, clipart&#10;&#10;Descrizione generata automaticamente">
            <a:extLst>
              <a:ext uri="{FF2B5EF4-FFF2-40B4-BE49-F238E27FC236}">
                <a16:creationId xmlns:a16="http://schemas.microsoft.com/office/drawing/2014/main" id="{12B8D09B-4BB4-52CD-CFAC-187CE92F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28" y="3178350"/>
            <a:ext cx="1473018" cy="1086351"/>
          </a:xfrm>
          <a:prstGeom prst="rect">
            <a:avLst/>
          </a:prstGeom>
        </p:spPr>
      </p:pic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1F7220F5-119B-D13D-8F0A-2BCBFC804AB0}"/>
              </a:ext>
            </a:extLst>
          </p:cNvPr>
          <p:cNvSpPr txBox="1"/>
          <p:nvPr/>
        </p:nvSpPr>
        <p:spPr>
          <a:xfrm>
            <a:off x="4318826" y="2663874"/>
            <a:ext cx="3306939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OOPERHEWITT-MEDIUM" pitchFamily="2" charset="77"/>
              </a:rPr>
              <a:t>Are they both irrational?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689F08C-758C-B012-084A-31420CC4D076}"/>
              </a:ext>
            </a:extLst>
          </p:cNvPr>
          <p:cNvGrpSpPr/>
          <p:nvPr/>
        </p:nvGrpSpPr>
        <p:grpSpPr>
          <a:xfrm>
            <a:off x="4810876" y="4464958"/>
            <a:ext cx="2429102" cy="1993817"/>
            <a:chOff x="678886" y="1571663"/>
            <a:chExt cx="2429102" cy="1993817"/>
          </a:xfrm>
        </p:grpSpPr>
        <p:pic>
          <p:nvPicPr>
            <p:cNvPr id="36" name="Immagine 35" descr="Immagine che contiene illustrazione, disegno, schizzo, clipart&#10;&#10;Descrizione generata automaticamente">
              <a:extLst>
                <a:ext uri="{FF2B5EF4-FFF2-40B4-BE49-F238E27FC236}">
                  <a16:creationId xmlns:a16="http://schemas.microsoft.com/office/drawing/2014/main" id="{44CC92F8-4A4E-B561-83C2-5A0131960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74" t="6617" r="14344" b="5375"/>
            <a:stretch/>
          </p:blipFill>
          <p:spPr>
            <a:xfrm>
              <a:off x="678886" y="1571663"/>
              <a:ext cx="2429102" cy="1993817"/>
            </a:xfrm>
            <a:prstGeom prst="rect">
              <a:avLst/>
            </a:prstGeom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DF3C3D5-248B-1BF7-2DE0-7CC6D6E3ED59}"/>
                </a:ext>
              </a:extLst>
            </p:cNvPr>
            <p:cNvSpPr/>
            <p:nvPr/>
          </p:nvSpPr>
          <p:spPr>
            <a:xfrm>
              <a:off x="1007490" y="2803633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Wishful thinking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71E7F6B0-ABFE-C17F-5BC5-F3645ADA813E}"/>
              </a:ext>
            </a:extLst>
          </p:cNvPr>
          <p:cNvGrpSpPr/>
          <p:nvPr/>
        </p:nvGrpSpPr>
        <p:grpSpPr>
          <a:xfrm>
            <a:off x="1736438" y="4373293"/>
            <a:ext cx="2451096" cy="2177149"/>
            <a:chOff x="667889" y="4217616"/>
            <a:chExt cx="2451096" cy="2177149"/>
          </a:xfrm>
        </p:grpSpPr>
        <p:pic>
          <p:nvPicPr>
            <p:cNvPr id="40" name="Immagine 39" descr="Immagine che contiene clipart, disegno, Arte bambini, illustrazione&#10;&#10;Descrizione generata automaticamente">
              <a:extLst>
                <a:ext uri="{FF2B5EF4-FFF2-40B4-BE49-F238E27FC236}">
                  <a16:creationId xmlns:a16="http://schemas.microsoft.com/office/drawing/2014/main" id="{5444548F-FD20-6E78-6097-14182AB01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176"/>
            <a:stretch/>
          </p:blipFill>
          <p:spPr>
            <a:xfrm>
              <a:off x="667889" y="4217616"/>
              <a:ext cx="2451096" cy="2177149"/>
            </a:xfrm>
            <a:prstGeom prst="ellipse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3A703EBE-F436-59CB-B1A9-83D0F1BF47BA}"/>
                </a:ext>
              </a:extLst>
            </p:cNvPr>
            <p:cNvSpPr/>
            <p:nvPr/>
          </p:nvSpPr>
          <p:spPr>
            <a:xfrm>
              <a:off x="938461" y="5435967"/>
              <a:ext cx="1941930" cy="60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Epistemic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akrasia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F9438EB0-8EC7-51CF-C289-3923E4935E3B}"/>
              </a:ext>
            </a:extLst>
          </p:cNvPr>
          <p:cNvGrpSpPr/>
          <p:nvPr/>
        </p:nvGrpSpPr>
        <p:grpSpPr>
          <a:xfrm>
            <a:off x="7863320" y="4273106"/>
            <a:ext cx="2429102" cy="2377520"/>
            <a:chOff x="8198600" y="4273106"/>
            <a:chExt cx="2429102" cy="2377520"/>
          </a:xfrm>
        </p:grpSpPr>
        <p:pic>
          <p:nvPicPr>
            <p:cNvPr id="42" name="Picture 14" descr="A person with a helmet on&#10;&#10;Description automatically generated">
              <a:extLst>
                <a:ext uri="{FF2B5EF4-FFF2-40B4-BE49-F238E27FC236}">
                  <a16:creationId xmlns:a16="http://schemas.microsoft.com/office/drawing/2014/main" id="{2BD5B3E6-3804-6454-A55A-409BEFBC7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31" t="3125" r="3662" b="33437"/>
            <a:stretch/>
          </p:blipFill>
          <p:spPr>
            <a:xfrm>
              <a:off x="8198600" y="4273106"/>
              <a:ext cx="2429102" cy="2377520"/>
            </a:xfrm>
            <a:prstGeom prst="ellipse">
              <a:avLst/>
            </a:prstGeom>
          </p:spPr>
        </p:pic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72BE2CA8-59FF-F7FA-9928-19019EB79ED5}"/>
                </a:ext>
              </a:extLst>
            </p:cNvPr>
            <p:cNvSpPr/>
            <p:nvPr/>
          </p:nvSpPr>
          <p:spPr>
            <a:xfrm>
              <a:off x="8496727" y="5696928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Self-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deception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0C22CCB-5C86-B89B-1E7E-BF43849472FB}"/>
              </a:ext>
            </a:extLst>
          </p:cNvPr>
          <p:cNvSpPr txBox="1"/>
          <p:nvPr/>
        </p:nvSpPr>
        <p:spPr>
          <a:xfrm>
            <a:off x="4182044" y="7065453"/>
            <a:ext cx="77728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it-IT" sz="2800" dirty="0">
                <a:effectLst/>
                <a:latin typeface="MinionPro"/>
              </a:rPr>
              <a:t>a </a:t>
            </a:r>
            <a:r>
              <a:rPr lang="it-IT" sz="2800" dirty="0" err="1">
                <a:effectLst/>
                <a:latin typeface="MinionPro"/>
              </a:rPr>
              <a:t>person’s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>
                <a:effectLst/>
                <a:latin typeface="MinionPro"/>
              </a:rPr>
              <a:t>first-</a:t>
            </a:r>
            <a:r>
              <a:rPr lang="it-IT" sz="2800" b="1" dirty="0" err="1">
                <a:effectLst/>
                <a:latin typeface="MinionPro"/>
              </a:rPr>
              <a:t>order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beliefs</a:t>
            </a:r>
            <a:r>
              <a:rPr lang="it-IT" sz="2800" b="1" dirty="0">
                <a:effectLst/>
                <a:latin typeface="MinionPro"/>
              </a:rPr>
              <a:t> diverge from </a:t>
            </a:r>
            <a:r>
              <a:rPr lang="it-IT" sz="2800" b="1" dirty="0" err="1">
                <a:effectLst/>
                <a:latin typeface="MinionPro"/>
              </a:rPr>
              <a:t>her</a:t>
            </a:r>
            <a:r>
              <a:rPr lang="it-IT" sz="2800" b="1" dirty="0">
                <a:latin typeface="MinionPro"/>
              </a:rPr>
              <a:t>/</a:t>
            </a:r>
            <a:r>
              <a:rPr lang="it-IT" sz="2800" b="1" dirty="0" err="1">
                <a:effectLst/>
                <a:latin typeface="MinionPro"/>
              </a:rPr>
              <a:t>his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higher-order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judgments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about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what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it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would</a:t>
            </a:r>
            <a:r>
              <a:rPr lang="it-IT" sz="2800" b="1" dirty="0">
                <a:effectLst/>
                <a:latin typeface="MinionPro"/>
              </a:rPr>
              <a:t> be </a:t>
            </a:r>
            <a:r>
              <a:rPr lang="it-IT" sz="2800" b="1" dirty="0" err="1">
                <a:effectLst/>
                <a:latin typeface="MinionPro"/>
              </a:rPr>
              <a:t>reasonable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for </a:t>
            </a:r>
            <a:r>
              <a:rPr lang="it-IT" sz="2800" dirty="0" err="1">
                <a:effectLst/>
                <a:latin typeface="MinionPro"/>
              </a:rPr>
              <a:t>her</a:t>
            </a:r>
            <a:r>
              <a:rPr lang="it-IT" sz="2800" dirty="0">
                <a:effectLst/>
                <a:latin typeface="MinionPro"/>
              </a:rPr>
              <a:t>/</a:t>
            </a:r>
            <a:r>
              <a:rPr lang="it-IT" sz="2800" dirty="0" err="1">
                <a:effectLst/>
                <a:latin typeface="MinionPro"/>
              </a:rPr>
              <a:t>him</a:t>
            </a:r>
            <a:r>
              <a:rPr lang="it-IT" sz="2800" dirty="0">
                <a:effectLst/>
                <a:latin typeface="MinionPro"/>
              </a:rPr>
              <a:t> to </a:t>
            </a:r>
            <a:r>
              <a:rPr lang="it-IT" sz="2800" dirty="0" err="1">
                <a:effectLst/>
                <a:latin typeface="MinionPro"/>
              </a:rPr>
              <a:t>believe</a:t>
            </a:r>
            <a:r>
              <a:rPr lang="it-IT" sz="2800" dirty="0">
                <a:effectLst/>
                <a:latin typeface="MinionPro"/>
              </a:rPr>
              <a:t> and </a:t>
            </a:r>
          </a:p>
          <a:p>
            <a:pPr marL="514350" indent="-514350">
              <a:buAutoNum type="alphaLcParenR"/>
            </a:pPr>
            <a:r>
              <a:rPr lang="it-IT" sz="2800" dirty="0" err="1">
                <a:effectLst/>
                <a:latin typeface="MinionPro"/>
              </a:rPr>
              <a:t>these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divergent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beliefs</a:t>
            </a:r>
            <a:r>
              <a:rPr lang="it-IT" sz="2800" b="1" dirty="0">
                <a:effectLst/>
                <a:latin typeface="MinionPro"/>
              </a:rPr>
              <a:t> are </a:t>
            </a:r>
            <a:r>
              <a:rPr lang="it-IT" sz="2800" b="1" dirty="0" err="1">
                <a:effectLst/>
                <a:latin typeface="MinionPro"/>
              </a:rPr>
              <a:t>freely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and </a:t>
            </a:r>
            <a:r>
              <a:rPr lang="it-IT" sz="2800" b="1" dirty="0" err="1">
                <a:effectLst/>
                <a:latin typeface="MinionPro"/>
              </a:rPr>
              <a:t>deliberately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formed</a:t>
            </a:r>
            <a:r>
              <a:rPr lang="it-IT" sz="2800" b="1" dirty="0">
                <a:effectLst/>
                <a:latin typeface="MinionPro"/>
              </a:rPr>
              <a:t> 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454246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magine 45" descr="Immagine che contiene cartone animato, vestiti, clipart, illustrazione&#10;&#10;Descrizione generata automaticamente">
            <a:extLst>
              <a:ext uri="{FF2B5EF4-FFF2-40B4-BE49-F238E27FC236}">
                <a16:creationId xmlns:a16="http://schemas.microsoft.com/office/drawing/2014/main" id="{8033802C-D35D-A9F8-A7DC-BCD6113F5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0"/>
          <a:stretch/>
        </p:blipFill>
        <p:spPr>
          <a:xfrm>
            <a:off x="8606444" y="2965372"/>
            <a:ext cx="1473018" cy="1261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37C090-6072-9042-BD40-E114949A219D}"/>
              </a:ext>
            </a:extLst>
          </p:cNvPr>
          <p:cNvSpPr txBox="1"/>
          <p:nvPr/>
        </p:nvSpPr>
        <p:spPr>
          <a:xfrm>
            <a:off x="3388305" y="-1530900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IRRATIONALITY</a:t>
            </a:r>
            <a:endParaRPr lang="en-IT" sz="6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096000" y="-3770359"/>
            <a:ext cx="0" cy="223945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28A2E2A0-80FB-8871-D9D5-3071C9A78456}"/>
              </a:ext>
            </a:extLst>
          </p:cNvPr>
          <p:cNvSpPr/>
          <p:nvPr/>
        </p:nvSpPr>
        <p:spPr>
          <a:xfrm>
            <a:off x="-6400800" y="-2593299"/>
            <a:ext cx="6095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1F35FBE-35DA-E217-7597-0A8E29A4AE96}"/>
              </a:ext>
            </a:extLst>
          </p:cNvPr>
          <p:cNvSpPr txBox="1"/>
          <p:nvPr/>
        </p:nvSpPr>
        <p:spPr>
          <a:xfrm>
            <a:off x="-6060496" y="327869"/>
            <a:ext cx="5415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kern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IGNORANCE</a:t>
            </a:r>
            <a:endParaRPr lang="en-IT" sz="6000" kern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EEEDB0A8-E6BF-6774-39EB-03D1B44D3837}"/>
              </a:ext>
            </a:extLst>
          </p:cNvPr>
          <p:cNvCxnSpPr>
            <a:cxnSpLocks/>
          </p:cNvCxnSpPr>
          <p:nvPr/>
        </p:nvCxnSpPr>
        <p:spPr>
          <a:xfrm>
            <a:off x="-3352801" y="-1911591"/>
            <a:ext cx="0" cy="223946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4">
            <a:extLst>
              <a:ext uri="{FF2B5EF4-FFF2-40B4-BE49-F238E27FC236}">
                <a16:creationId xmlns:a16="http://schemas.microsoft.com/office/drawing/2014/main" id="{C4466BE5-40DD-A581-A01A-5AFE43B1FD02}"/>
              </a:ext>
            </a:extLst>
          </p:cNvPr>
          <p:cNvCxnSpPr>
            <a:cxnSpLocks/>
          </p:cNvCxnSpPr>
          <p:nvPr/>
        </p:nvCxnSpPr>
        <p:spPr>
          <a:xfrm flipH="1">
            <a:off x="-3352801" y="-1922739"/>
            <a:ext cx="3048000" cy="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9C3D0093-4A79-E759-2FB9-60E8DFF877BF}"/>
              </a:ext>
            </a:extLst>
          </p:cNvPr>
          <p:cNvSpPr txBox="1"/>
          <p:nvPr/>
        </p:nvSpPr>
        <p:spPr>
          <a:xfrm>
            <a:off x="-6487006" y="1343531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ea typeface="COOPERHEWITT-MEDIUM" pitchFamily="2" charset="77"/>
              </a:rPr>
              <a:t>uncertainty</a:t>
            </a:r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E603DAF0-DAFD-D9E4-F2ED-7C3940893135}"/>
              </a:ext>
            </a:extLst>
          </p:cNvPr>
          <p:cNvSpPr txBox="1"/>
          <p:nvPr/>
        </p:nvSpPr>
        <p:spPr>
          <a:xfrm>
            <a:off x="-3706260" y="2860694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distributed</a:t>
            </a:r>
          </a:p>
          <a:p>
            <a:pPr algn="ctr"/>
            <a:r>
              <a:rPr lang="en-US" sz="3200" dirty="0">
                <a:solidFill>
                  <a:srgbClr val="FF6F6E"/>
                </a:solidFill>
                <a:latin typeface="Calibri" panose="020F0502020204030204" pitchFamily="34" charset="0"/>
                <a:ea typeface="COOPERHEWITT-MEDIUM" pitchFamily="2" charset="77"/>
              </a:rPr>
              <a:t>ignorance</a:t>
            </a:r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39DDC65B-24FA-7D6D-869E-1E11A254B44B}"/>
              </a:ext>
            </a:extLst>
          </p:cNvPr>
          <p:cNvSpPr txBox="1"/>
          <p:nvPr/>
        </p:nvSpPr>
        <p:spPr>
          <a:xfrm>
            <a:off x="-3706260" y="215567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ea typeface="COOPERHEWITT-MEDIUM" pitchFamily="2" charset="77"/>
              </a:rPr>
              <a:t>agnotology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285DF3-2ABA-42BD-8BD1-FA01E2C23433}"/>
              </a:ext>
            </a:extLst>
          </p:cNvPr>
          <p:cNvSpPr txBox="1"/>
          <p:nvPr/>
        </p:nvSpPr>
        <p:spPr>
          <a:xfrm>
            <a:off x="-6487006" y="2102958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009193"/>
                </a:solidFill>
                <a:latin typeface="Calibri" panose="020F0502020204030204" pitchFamily="34" charset="0"/>
                <a:ea typeface="COOPERHEWITT-MEDIUM" pitchFamily="2" charset="77"/>
              </a:rPr>
              <a:t>fallibilism</a:t>
            </a: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264C4D18-6C58-ED20-9203-4F7908812B76}"/>
              </a:ext>
            </a:extLst>
          </p:cNvPr>
          <p:cNvSpPr txBox="1"/>
          <p:nvPr/>
        </p:nvSpPr>
        <p:spPr>
          <a:xfrm>
            <a:off x="-6487006" y="2862385"/>
            <a:ext cx="3417976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epistemologies </a:t>
            </a:r>
          </a:p>
          <a:p>
            <a:pPr algn="ctr"/>
            <a:r>
              <a:rPr lang="en-US" sz="3200" dirty="0">
                <a:solidFill>
                  <a:srgbClr val="92D050"/>
                </a:solidFill>
                <a:latin typeface="Calibri" panose="020F0502020204030204" pitchFamily="34" charset="0"/>
                <a:ea typeface="COOPERHEWITT-MEDIUM" pitchFamily="2" charset="77"/>
              </a:rPr>
              <a:t>of ignorance</a:t>
            </a:r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12AC78BA-86EF-0564-A1F8-5CE539CAA81F}"/>
              </a:ext>
            </a:extLst>
          </p:cNvPr>
          <p:cNvSpPr txBox="1"/>
          <p:nvPr/>
        </p:nvSpPr>
        <p:spPr>
          <a:xfrm>
            <a:off x="-3706260" y="1336166"/>
            <a:ext cx="3417976" cy="584775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Calibri" panose="020F0502020204030204" pitchFamily="34" charset="0"/>
                <a:ea typeface="COOPERHEWITT-MEDIUM" pitchFamily="2" charset="77"/>
              </a:rPr>
              <a:t>rational ignorance</a:t>
            </a:r>
          </a:p>
        </p:txBody>
      </p:sp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A03EEEDD-0A42-E170-BC9A-C70BB0E88152}"/>
              </a:ext>
            </a:extLst>
          </p:cNvPr>
          <p:cNvCxnSpPr>
            <a:cxnSpLocks/>
          </p:cNvCxnSpPr>
          <p:nvPr/>
        </p:nvCxnSpPr>
        <p:spPr>
          <a:xfrm>
            <a:off x="-724355" y="-366990"/>
            <a:ext cx="0" cy="1202689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6C5E1843-6D91-16F5-37B5-C5014DAE99EC}"/>
              </a:ext>
            </a:extLst>
          </p:cNvPr>
          <p:cNvCxnSpPr>
            <a:cxnSpLocks/>
          </p:cNvCxnSpPr>
          <p:nvPr/>
        </p:nvCxnSpPr>
        <p:spPr>
          <a:xfrm flipV="1">
            <a:off x="-1309571" y="835701"/>
            <a:ext cx="579121" cy="9140"/>
          </a:xfrm>
          <a:prstGeom prst="line">
            <a:avLst/>
          </a:prstGeom>
          <a:ln w="57150" cap="rnd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1A92A3E5-68C4-DA7C-1156-3116AC89008D}"/>
              </a:ext>
            </a:extLst>
          </p:cNvPr>
          <p:cNvCxnSpPr>
            <a:cxnSpLocks/>
          </p:cNvCxnSpPr>
          <p:nvPr/>
        </p:nvCxnSpPr>
        <p:spPr>
          <a:xfrm>
            <a:off x="6096000" y="-514279"/>
            <a:ext cx="0" cy="610786"/>
          </a:xfrm>
          <a:prstGeom prst="line">
            <a:avLst/>
          </a:prstGeom>
          <a:ln w="57150" cap="rnd">
            <a:solidFill>
              <a:srgbClr val="01142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C0819771-95DE-CBA2-C2FC-EC4ABA25F581}"/>
              </a:ext>
            </a:extLst>
          </p:cNvPr>
          <p:cNvSpPr txBox="1"/>
          <p:nvPr/>
        </p:nvSpPr>
        <p:spPr>
          <a:xfrm>
            <a:off x="4029148" y="106013"/>
            <a:ext cx="4121512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solidFill>
                  <a:srgbClr val="EC6333"/>
                </a:solidFill>
                <a:latin typeface="Calibri" panose="020F0502020204030204" pitchFamily="34" charset="0"/>
                <a:ea typeface="COOPERHEWITT-MEDIUM" pitchFamily="2" charset="77"/>
              </a:rPr>
              <a:t>willful ignorance</a:t>
            </a:r>
          </a:p>
          <a:p>
            <a:pPr algn="ctr"/>
            <a:r>
              <a:rPr lang="en-US" sz="3200" dirty="0">
                <a:solidFill>
                  <a:srgbClr val="941651"/>
                </a:solidFill>
                <a:latin typeface="Calibri" panose="020F0502020204030204" pitchFamily="34" charset="0"/>
                <a:ea typeface="COOPERHEWITT-MEDIUM" pitchFamily="2" charset="77"/>
              </a:rPr>
              <a:t>knowledge avoidance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D9B970-51DD-5FB3-484A-84B0EB00A935}"/>
              </a:ext>
            </a:extLst>
          </p:cNvPr>
          <p:cNvSpPr txBox="1"/>
          <p:nvPr/>
        </p:nvSpPr>
        <p:spPr>
          <a:xfrm>
            <a:off x="7783368" y="1627917"/>
            <a:ext cx="3119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</a:t>
            </a:r>
            <a:r>
              <a:rPr lang="it-IT" sz="2400" dirty="0">
                <a:effectLst/>
                <a:latin typeface="Calibri" panose="020F0502020204030204" pitchFamily="34" charset="0"/>
              </a:rPr>
              <a:t>he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choice</a:t>
            </a:r>
            <a:r>
              <a:rPr lang="it-IT" sz="2400" dirty="0">
                <a:effectLst/>
                <a:latin typeface="Calibri" panose="020F0502020204030204" pitchFamily="34" charset="0"/>
              </a:rPr>
              <a:t> of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not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getting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specific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pieces</a:t>
            </a:r>
            <a:r>
              <a:rPr lang="it-IT" sz="2400" dirty="0">
                <a:solidFill>
                  <a:srgbClr val="941651"/>
                </a:solidFill>
                <a:effectLst/>
                <a:latin typeface="Calibri" panose="020F0502020204030204" pitchFamily="34" charset="0"/>
              </a:rPr>
              <a:t> of information </a:t>
            </a:r>
            <a:r>
              <a:rPr lang="it-IT" sz="2400" dirty="0">
                <a:effectLst/>
                <a:latin typeface="Calibri" panose="020F0502020204030204" pitchFamily="34" charset="0"/>
              </a:rPr>
              <a:t>for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particular</a:t>
            </a:r>
            <a:r>
              <a:rPr lang="it-IT" sz="2400" dirty="0">
                <a:effectLst/>
                <a:latin typeface="Calibri" panose="020F0502020204030204" pitchFamily="34" charset="0"/>
              </a:rPr>
              <a:t> </a:t>
            </a:r>
            <a:r>
              <a:rPr lang="it-IT" sz="2400" dirty="0" err="1">
                <a:effectLst/>
                <a:latin typeface="Calibri" panose="020F0502020204030204" pitchFamily="34" charset="0"/>
              </a:rPr>
              <a:t>reasons</a:t>
            </a:r>
            <a:endParaRPr lang="it-IT" sz="2400" dirty="0"/>
          </a:p>
        </p:txBody>
      </p: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EF439780-FEC6-AD27-7556-963908FFC568}"/>
              </a:ext>
            </a:extLst>
          </p:cNvPr>
          <p:cNvCxnSpPr>
            <a:cxnSpLocks/>
          </p:cNvCxnSpPr>
          <p:nvPr/>
        </p:nvCxnSpPr>
        <p:spPr>
          <a:xfrm flipH="1">
            <a:off x="9342953" y="898575"/>
            <a:ext cx="1" cy="729342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8D2AA169-7BDC-0CC5-AA02-00F9421F4AB9}"/>
              </a:ext>
            </a:extLst>
          </p:cNvPr>
          <p:cNvCxnSpPr>
            <a:cxnSpLocks/>
          </p:cNvCxnSpPr>
          <p:nvPr/>
        </p:nvCxnSpPr>
        <p:spPr>
          <a:xfrm>
            <a:off x="7943572" y="898575"/>
            <a:ext cx="139938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22D1AE8D-7632-CA98-43CE-C3DE0CF1981F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0" cy="120268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4">
            <a:extLst>
              <a:ext uri="{FF2B5EF4-FFF2-40B4-BE49-F238E27FC236}">
                <a16:creationId xmlns:a16="http://schemas.microsoft.com/office/drawing/2014/main" id="{3DCB7B67-B9F9-2F18-34B9-A649B85C7881}"/>
              </a:ext>
            </a:extLst>
          </p:cNvPr>
          <p:cNvCxnSpPr>
            <a:cxnSpLocks/>
          </p:cNvCxnSpPr>
          <p:nvPr/>
        </p:nvCxnSpPr>
        <p:spPr>
          <a:xfrm>
            <a:off x="2617574" y="382524"/>
            <a:ext cx="199939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F95C231-C24F-CB48-5B66-2BF0849D4BF4}"/>
              </a:ext>
            </a:extLst>
          </p:cNvPr>
          <p:cNvSpPr txBox="1"/>
          <p:nvPr/>
        </p:nvSpPr>
        <p:spPr>
          <a:xfrm>
            <a:off x="556824" y="1627917"/>
            <a:ext cx="4121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alibri" panose="020F0502020204030204" pitchFamily="34" charset="0"/>
              </a:rPr>
              <a:t>the 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general </a:t>
            </a:r>
            <a:r>
              <a:rPr lang="it-IT" sz="2400" dirty="0" err="1">
                <a:solidFill>
                  <a:srgbClr val="EC6333"/>
                </a:solidFill>
                <a:latin typeface="Calibri" panose="020F0502020204030204" pitchFamily="34" charset="0"/>
              </a:rPr>
              <a:t>avoidance</a:t>
            </a:r>
            <a:r>
              <a:rPr lang="it-IT" sz="2400" dirty="0">
                <a:solidFill>
                  <a:srgbClr val="EC6333"/>
                </a:solidFill>
                <a:latin typeface="Calibri" panose="020F0502020204030204" pitchFamily="34" charset="0"/>
              </a:rPr>
              <a:t> of situations </a:t>
            </a:r>
            <a:r>
              <a:rPr lang="it-IT" sz="2400" dirty="0" err="1">
                <a:latin typeface="Calibri" panose="020F0502020204030204" pitchFamily="34" charset="0"/>
              </a:rPr>
              <a:t>that</a:t>
            </a:r>
            <a:r>
              <a:rPr lang="it-IT" sz="2400" dirty="0">
                <a:latin typeface="Calibri" panose="020F0502020204030204" pitchFamily="34" charset="0"/>
              </a:rPr>
              <a:t> make </a:t>
            </a:r>
            <a:r>
              <a:rPr lang="it-IT" sz="2400" dirty="0" err="1">
                <a:latin typeface="Calibri" panose="020F0502020204030204" pitchFamily="34" charset="0"/>
              </a:rPr>
              <a:t>someone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aware</a:t>
            </a:r>
            <a:r>
              <a:rPr lang="it-IT" sz="2400" dirty="0">
                <a:latin typeface="Calibri" panose="020F0502020204030204" pitchFamily="34" charset="0"/>
              </a:rPr>
              <a:t> of </a:t>
            </a:r>
            <a:r>
              <a:rPr lang="it-IT" sz="2400" dirty="0" err="1">
                <a:latin typeface="Calibri" panose="020F0502020204030204" pitchFamily="34" charset="0"/>
              </a:rPr>
              <a:t>certain</a:t>
            </a:r>
            <a:r>
              <a:rPr lang="it-IT" sz="2400" dirty="0">
                <a:latin typeface="Calibri" panose="020F0502020204030204" pitchFamily="34" charset="0"/>
              </a:rPr>
              <a:t> information, </a:t>
            </a:r>
            <a:r>
              <a:rPr lang="it-IT" sz="2400" dirty="0" err="1">
                <a:latin typeface="Calibri" panose="020F0502020204030204" pitchFamily="34" charset="0"/>
              </a:rPr>
              <a:t>evidence</a:t>
            </a:r>
            <a:r>
              <a:rPr lang="it-IT" sz="2400" dirty="0">
                <a:latin typeface="Calibri" panose="020F0502020204030204" pitchFamily="34" charset="0"/>
              </a:rPr>
              <a:t>, or knowledge. </a:t>
            </a:r>
          </a:p>
        </p:txBody>
      </p:sp>
      <p:pic>
        <p:nvPicPr>
          <p:cNvPr id="48" name="Immagine 47" descr="Immagine che contiene disegno, schizzo, illustrazione, clipart&#10;&#10;Descrizione generata automaticamente">
            <a:extLst>
              <a:ext uri="{FF2B5EF4-FFF2-40B4-BE49-F238E27FC236}">
                <a16:creationId xmlns:a16="http://schemas.microsoft.com/office/drawing/2014/main" id="{12B8D09B-4BB4-52CD-CFAC-187CE92F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28" y="3178350"/>
            <a:ext cx="1473018" cy="1086351"/>
          </a:xfrm>
          <a:prstGeom prst="rect">
            <a:avLst/>
          </a:prstGeom>
        </p:spPr>
      </p:pic>
      <p:sp>
        <p:nvSpPr>
          <p:cNvPr id="49" name="CasellaDiTesto 12">
            <a:extLst>
              <a:ext uri="{FF2B5EF4-FFF2-40B4-BE49-F238E27FC236}">
                <a16:creationId xmlns:a16="http://schemas.microsoft.com/office/drawing/2014/main" id="{1F7220F5-119B-D13D-8F0A-2BCBFC804AB0}"/>
              </a:ext>
            </a:extLst>
          </p:cNvPr>
          <p:cNvSpPr txBox="1"/>
          <p:nvPr/>
        </p:nvSpPr>
        <p:spPr>
          <a:xfrm>
            <a:off x="4318826" y="2663874"/>
            <a:ext cx="3306939" cy="1077218"/>
          </a:xfrm>
          <a:prstGeom prst="rect">
            <a:avLst/>
          </a:prstGeom>
          <a:noFill/>
          <a:ln>
            <a:noFill/>
          </a:ln>
        </p:spPr>
        <p:txBody>
          <a:bodyPr wrap="square" lIns="9000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OOPERHEWITT-MEDIUM" pitchFamily="2" charset="77"/>
              </a:rPr>
              <a:t>Are they both irrational?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689F08C-758C-B012-084A-31420CC4D076}"/>
              </a:ext>
            </a:extLst>
          </p:cNvPr>
          <p:cNvGrpSpPr/>
          <p:nvPr/>
        </p:nvGrpSpPr>
        <p:grpSpPr>
          <a:xfrm>
            <a:off x="4810876" y="7174291"/>
            <a:ext cx="2429102" cy="1993817"/>
            <a:chOff x="678886" y="1571663"/>
            <a:chExt cx="2429102" cy="1993817"/>
          </a:xfrm>
        </p:grpSpPr>
        <p:pic>
          <p:nvPicPr>
            <p:cNvPr id="36" name="Immagine 35" descr="Immagine che contiene illustrazione, disegno, schizzo, clipart&#10;&#10;Descrizione generata automaticamente">
              <a:extLst>
                <a:ext uri="{FF2B5EF4-FFF2-40B4-BE49-F238E27FC236}">
                  <a16:creationId xmlns:a16="http://schemas.microsoft.com/office/drawing/2014/main" id="{44CC92F8-4A4E-B561-83C2-5A0131960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174" t="6617" r="14344" b="5375"/>
            <a:stretch/>
          </p:blipFill>
          <p:spPr>
            <a:xfrm>
              <a:off x="678886" y="1571663"/>
              <a:ext cx="2429102" cy="1993817"/>
            </a:xfrm>
            <a:prstGeom prst="rect">
              <a:avLst/>
            </a:prstGeom>
          </p:spPr>
        </p:pic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DF3C3D5-248B-1BF7-2DE0-7CC6D6E3ED59}"/>
                </a:ext>
              </a:extLst>
            </p:cNvPr>
            <p:cNvSpPr/>
            <p:nvPr/>
          </p:nvSpPr>
          <p:spPr>
            <a:xfrm>
              <a:off x="1007490" y="2803633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Wishful thinking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71E7F6B0-ABFE-C17F-5BC5-F3645ADA813E}"/>
              </a:ext>
            </a:extLst>
          </p:cNvPr>
          <p:cNvGrpSpPr/>
          <p:nvPr/>
        </p:nvGrpSpPr>
        <p:grpSpPr>
          <a:xfrm>
            <a:off x="1736438" y="4373293"/>
            <a:ext cx="2451096" cy="2177149"/>
            <a:chOff x="667889" y="4217616"/>
            <a:chExt cx="2451096" cy="2177149"/>
          </a:xfrm>
        </p:grpSpPr>
        <p:pic>
          <p:nvPicPr>
            <p:cNvPr id="40" name="Immagine 39" descr="Immagine che contiene clipart, disegno, Arte bambini, illustrazione&#10;&#10;Descrizione generata automaticamente">
              <a:extLst>
                <a:ext uri="{FF2B5EF4-FFF2-40B4-BE49-F238E27FC236}">
                  <a16:creationId xmlns:a16="http://schemas.microsoft.com/office/drawing/2014/main" id="{5444548F-FD20-6E78-6097-14182AB01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176"/>
            <a:stretch/>
          </p:blipFill>
          <p:spPr>
            <a:xfrm>
              <a:off x="667889" y="4217616"/>
              <a:ext cx="2451096" cy="2177149"/>
            </a:xfrm>
            <a:prstGeom prst="ellipse">
              <a:avLst/>
            </a:prstGeom>
          </p:spPr>
        </p:pic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3A703EBE-F436-59CB-B1A9-83D0F1BF47BA}"/>
                </a:ext>
              </a:extLst>
            </p:cNvPr>
            <p:cNvSpPr/>
            <p:nvPr/>
          </p:nvSpPr>
          <p:spPr>
            <a:xfrm>
              <a:off x="938461" y="5435967"/>
              <a:ext cx="1941930" cy="609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Epistemic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akrasia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F9438EB0-8EC7-51CF-C289-3923E4935E3B}"/>
              </a:ext>
            </a:extLst>
          </p:cNvPr>
          <p:cNvGrpSpPr/>
          <p:nvPr/>
        </p:nvGrpSpPr>
        <p:grpSpPr>
          <a:xfrm>
            <a:off x="7863320" y="6982439"/>
            <a:ext cx="2429102" cy="2377520"/>
            <a:chOff x="8198600" y="4273106"/>
            <a:chExt cx="2429102" cy="2377520"/>
          </a:xfrm>
        </p:grpSpPr>
        <p:pic>
          <p:nvPicPr>
            <p:cNvPr id="42" name="Picture 14" descr="A person with a helmet on&#10;&#10;Description automatically generated">
              <a:extLst>
                <a:ext uri="{FF2B5EF4-FFF2-40B4-BE49-F238E27FC236}">
                  <a16:creationId xmlns:a16="http://schemas.microsoft.com/office/drawing/2014/main" id="{2BD5B3E6-3804-6454-A55A-409BEFBC7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31" t="3125" r="3662" b="33437"/>
            <a:stretch/>
          </p:blipFill>
          <p:spPr>
            <a:xfrm>
              <a:off x="8198600" y="4273106"/>
              <a:ext cx="2429102" cy="2377520"/>
            </a:xfrm>
            <a:prstGeom prst="ellipse">
              <a:avLst/>
            </a:prstGeom>
          </p:spPr>
        </p:pic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72BE2CA8-59FF-F7FA-9928-19019EB79ED5}"/>
                </a:ext>
              </a:extLst>
            </p:cNvPr>
            <p:cNvSpPr/>
            <p:nvPr/>
          </p:nvSpPr>
          <p:spPr>
            <a:xfrm>
              <a:off x="8496727" y="5696928"/>
              <a:ext cx="1771895" cy="398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2">
                      <a:lumMod val="50000"/>
                    </a:schemeClr>
                  </a:solidFill>
                </a:rPr>
                <a:t>Self-</a:t>
              </a:r>
              <a:r>
                <a:rPr lang="it-IT" dirty="0" err="1">
                  <a:solidFill>
                    <a:schemeClr val="tx2">
                      <a:lumMod val="50000"/>
                    </a:schemeClr>
                  </a:solidFill>
                </a:rPr>
                <a:t>deception</a:t>
              </a:r>
              <a:endParaRPr lang="it-IT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0B7702-E0E3-C3D8-151C-5462ECA3C17B}"/>
              </a:ext>
            </a:extLst>
          </p:cNvPr>
          <p:cNvSpPr txBox="1"/>
          <p:nvPr/>
        </p:nvSpPr>
        <p:spPr>
          <a:xfrm>
            <a:off x="4182044" y="4440787"/>
            <a:ext cx="77728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it-IT" sz="2800" dirty="0">
                <a:effectLst/>
                <a:latin typeface="MinionPro"/>
              </a:rPr>
              <a:t>a </a:t>
            </a:r>
            <a:r>
              <a:rPr lang="it-IT" sz="2800" dirty="0" err="1">
                <a:effectLst/>
                <a:latin typeface="MinionPro"/>
              </a:rPr>
              <a:t>person’s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>
                <a:effectLst/>
                <a:latin typeface="MinionPro"/>
              </a:rPr>
              <a:t>first-</a:t>
            </a:r>
            <a:r>
              <a:rPr lang="it-IT" sz="2800" b="1" dirty="0" err="1">
                <a:effectLst/>
                <a:latin typeface="MinionPro"/>
              </a:rPr>
              <a:t>order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beliefs</a:t>
            </a:r>
            <a:r>
              <a:rPr lang="it-IT" sz="2800" b="1" dirty="0">
                <a:effectLst/>
                <a:latin typeface="MinionPro"/>
              </a:rPr>
              <a:t> diverge from </a:t>
            </a:r>
            <a:r>
              <a:rPr lang="it-IT" sz="2800" b="1" dirty="0" err="1">
                <a:effectLst/>
                <a:latin typeface="MinionPro"/>
              </a:rPr>
              <a:t>her</a:t>
            </a:r>
            <a:r>
              <a:rPr lang="it-IT" sz="2800" b="1" dirty="0">
                <a:latin typeface="MinionPro"/>
              </a:rPr>
              <a:t>/</a:t>
            </a:r>
            <a:r>
              <a:rPr lang="it-IT" sz="2800" b="1" dirty="0" err="1">
                <a:effectLst/>
                <a:latin typeface="MinionPro"/>
              </a:rPr>
              <a:t>his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higher-order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judgments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about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what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it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would</a:t>
            </a:r>
            <a:r>
              <a:rPr lang="it-IT" sz="2800" b="1" dirty="0">
                <a:effectLst/>
                <a:latin typeface="MinionPro"/>
              </a:rPr>
              <a:t> be </a:t>
            </a:r>
            <a:r>
              <a:rPr lang="it-IT" sz="2800" b="1" dirty="0" err="1">
                <a:effectLst/>
                <a:latin typeface="MinionPro"/>
              </a:rPr>
              <a:t>reasonable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for </a:t>
            </a:r>
            <a:r>
              <a:rPr lang="it-IT" sz="2800" dirty="0" err="1">
                <a:effectLst/>
                <a:latin typeface="MinionPro"/>
              </a:rPr>
              <a:t>her</a:t>
            </a:r>
            <a:r>
              <a:rPr lang="it-IT" sz="2800" dirty="0">
                <a:effectLst/>
                <a:latin typeface="MinionPro"/>
              </a:rPr>
              <a:t>/</a:t>
            </a:r>
            <a:r>
              <a:rPr lang="it-IT" sz="2800" dirty="0" err="1">
                <a:effectLst/>
                <a:latin typeface="MinionPro"/>
              </a:rPr>
              <a:t>him</a:t>
            </a:r>
            <a:r>
              <a:rPr lang="it-IT" sz="2800" dirty="0">
                <a:effectLst/>
                <a:latin typeface="MinionPro"/>
              </a:rPr>
              <a:t> to </a:t>
            </a:r>
            <a:r>
              <a:rPr lang="it-IT" sz="2800" dirty="0" err="1">
                <a:effectLst/>
                <a:latin typeface="MinionPro"/>
              </a:rPr>
              <a:t>believe</a:t>
            </a:r>
            <a:r>
              <a:rPr lang="it-IT" sz="2800" dirty="0">
                <a:effectLst/>
                <a:latin typeface="MinionPro"/>
              </a:rPr>
              <a:t> and </a:t>
            </a:r>
          </a:p>
          <a:p>
            <a:pPr marL="514350" indent="-514350">
              <a:buAutoNum type="alphaLcParenR"/>
            </a:pPr>
            <a:r>
              <a:rPr lang="it-IT" sz="2800" dirty="0" err="1">
                <a:effectLst/>
                <a:latin typeface="MinionPro"/>
              </a:rPr>
              <a:t>these</a:t>
            </a:r>
            <a:r>
              <a:rPr lang="it-IT" sz="2800" dirty="0">
                <a:effectLst/>
                <a:latin typeface="MinionPro"/>
              </a:rPr>
              <a:t> </a:t>
            </a:r>
            <a:r>
              <a:rPr lang="it-IT" sz="2800" dirty="0" err="1">
                <a:effectLst/>
                <a:latin typeface="MinionPro"/>
              </a:rPr>
              <a:t>divergent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beliefs</a:t>
            </a:r>
            <a:r>
              <a:rPr lang="it-IT" sz="2800" b="1" dirty="0">
                <a:effectLst/>
                <a:latin typeface="MinionPro"/>
              </a:rPr>
              <a:t> are </a:t>
            </a:r>
            <a:r>
              <a:rPr lang="it-IT" sz="2800" b="1" dirty="0" err="1">
                <a:effectLst/>
                <a:latin typeface="MinionPro"/>
              </a:rPr>
              <a:t>freely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dirty="0">
                <a:effectLst/>
                <a:latin typeface="MinionPro"/>
              </a:rPr>
              <a:t>and </a:t>
            </a:r>
            <a:r>
              <a:rPr lang="it-IT" sz="2800" b="1" dirty="0" err="1">
                <a:effectLst/>
                <a:latin typeface="MinionPro"/>
              </a:rPr>
              <a:t>deliberately</a:t>
            </a:r>
            <a:r>
              <a:rPr lang="it-IT" sz="2800" b="1" dirty="0">
                <a:effectLst/>
                <a:latin typeface="MinionPro"/>
              </a:rPr>
              <a:t> </a:t>
            </a:r>
            <a:r>
              <a:rPr lang="it-IT" sz="2800" b="1" dirty="0" err="1">
                <a:effectLst/>
                <a:latin typeface="MinionPro"/>
              </a:rPr>
              <a:t>formed</a:t>
            </a:r>
            <a:r>
              <a:rPr lang="it-IT" sz="2800" b="1" dirty="0">
                <a:effectLst/>
                <a:latin typeface="MinionPro"/>
              </a:rPr>
              <a:t> 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12940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10624</TotalTime>
  <Words>2971</Words>
  <Application>Microsoft Macintosh PowerPoint</Application>
  <PresentationFormat>Widescreen</PresentationFormat>
  <Paragraphs>592</Paragraphs>
  <Slides>30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COOPERHEWITT-MEDIUM</vt:lpstr>
      <vt:lpstr>MinionPro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Selene Arfini</dc:creator>
  <cp:lastModifiedBy>Selene Arfini</cp:lastModifiedBy>
  <cp:revision>444</cp:revision>
  <dcterms:created xsi:type="dcterms:W3CDTF">2020-01-02T17:23:13Z</dcterms:created>
  <dcterms:modified xsi:type="dcterms:W3CDTF">2025-05-19T11:53:21Z</dcterms:modified>
</cp:coreProperties>
</file>