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54" r:id="rId4"/>
    <p:sldId id="263" r:id="rId5"/>
    <p:sldId id="356" r:id="rId6"/>
    <p:sldId id="266" r:id="rId7"/>
    <p:sldId id="268" r:id="rId8"/>
    <p:sldId id="265" r:id="rId9"/>
    <p:sldId id="267" r:id="rId10"/>
    <p:sldId id="290" r:id="rId11"/>
    <p:sldId id="298" r:id="rId12"/>
    <p:sldId id="299" r:id="rId13"/>
    <p:sldId id="305" r:id="rId14"/>
    <p:sldId id="300" r:id="rId15"/>
    <p:sldId id="303" r:id="rId16"/>
    <p:sldId id="301" r:id="rId17"/>
    <p:sldId id="297" r:id="rId18"/>
    <p:sldId id="291" r:id="rId19"/>
    <p:sldId id="302" r:id="rId20"/>
    <p:sldId id="304" r:id="rId21"/>
    <p:sldId id="313" r:id="rId22"/>
    <p:sldId id="353" r:id="rId23"/>
    <p:sldId id="314" r:id="rId24"/>
    <p:sldId id="317" r:id="rId25"/>
    <p:sldId id="342" r:id="rId26"/>
    <p:sldId id="320" r:id="rId27"/>
    <p:sldId id="321" r:id="rId28"/>
    <p:sldId id="35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62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4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5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86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20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21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4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9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6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4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0196-C762-46DA-B96B-F431777F11B4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A08C-F76C-4C26-8232-95AB7A09C25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2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5mondeplus.com/f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ance24.com/fr/direct" TargetMode="External"/><Relationship Id="rId4" Type="http://schemas.openxmlformats.org/officeDocument/2006/relationships/hyperlink" Target="https://www.rfi.fr/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84163" y="1997838"/>
            <a:ext cx="4398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000" dirty="0"/>
              <a:t>AALFRAB1.01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33800" y="3013501"/>
            <a:ext cx="3028393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4800" dirty="0" err="1"/>
              <a:t>Bienvenue</a:t>
            </a:r>
            <a:r>
              <a:rPr lang="it-IT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471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61963" y="407496"/>
            <a:ext cx="4139738" cy="883141"/>
          </a:xfr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 err="1">
                <a:solidFill>
                  <a:schemeClr val="tx1"/>
                </a:solidFill>
              </a:rPr>
              <a:t>Saluer</a:t>
            </a:r>
            <a:r>
              <a:rPr lang="it-IT" sz="3600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31832" y="8077786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6F89C9-9728-F395-6A3C-7AC2D210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3" y="1416512"/>
            <a:ext cx="467637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E8717-65B5-4004-B986-39A7B4A5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SALUER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3079D0-D527-4F82-8406-45CA68A7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/>
              <a:t>Bonjour</a:t>
            </a:r>
            <a:r>
              <a:rPr lang="fr-FR" sz="3200" dirty="0"/>
              <a:t> [</a:t>
            </a:r>
            <a:r>
              <a:rPr lang="fr-FR" sz="3200" dirty="0" err="1"/>
              <a:t>bɔ̃ʒuR</a:t>
            </a:r>
            <a:r>
              <a:rPr lang="fr-FR" sz="3200" dirty="0"/>
              <a:t>] Monsieur / Madame / Mademoiselle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/>
              <a:t>Comment allez-vous? </a:t>
            </a:r>
            <a:r>
              <a:rPr lang="fr-FR" sz="3200" dirty="0"/>
              <a:t>[</a:t>
            </a:r>
            <a:r>
              <a:rPr lang="fr-FR" sz="3200" dirty="0" err="1"/>
              <a:t>kɔmɑ̃talevu</a:t>
            </a:r>
            <a:r>
              <a:rPr lang="fr-FR" sz="3200" dirty="0"/>
              <a:t>]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/>
              <a:t>Bien, merci! </a:t>
            </a:r>
            <a:r>
              <a:rPr lang="fr-FR" sz="3200" dirty="0"/>
              <a:t>[</a:t>
            </a:r>
            <a:r>
              <a:rPr lang="fr-FR" sz="3200" dirty="0" err="1"/>
              <a:t>bjɛ</a:t>
            </a:r>
            <a:r>
              <a:rPr lang="fr-FR" sz="3200" dirty="0"/>
              <a:t>̃_</a:t>
            </a:r>
            <a:r>
              <a:rPr lang="fr-FR" sz="3200" dirty="0" err="1"/>
              <a:t>mɛRsi</a:t>
            </a:r>
            <a:r>
              <a:rPr lang="fr-FR" sz="3200" dirty="0"/>
              <a:t>]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/>
              <a:t>Au revoir Monsieur! </a:t>
            </a:r>
            <a:r>
              <a:rPr lang="fr-FR" sz="3200" dirty="0"/>
              <a:t>[</a:t>
            </a:r>
            <a:r>
              <a:rPr lang="fr-FR" sz="3200" dirty="0" err="1"/>
              <a:t>oRəvwaRməsjø</a:t>
            </a:r>
            <a:r>
              <a:rPr lang="fr-FR" sz="3200" dirty="0"/>
              <a:t>]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47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8FF10-C74B-DC49-9A1B-271598C6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64785-46CE-D374-0E77-FC5E8EA7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b="1" dirty="0" err="1"/>
              <a:t>Salut</a:t>
            </a:r>
            <a:r>
              <a:rPr lang="it-IT" sz="3200" b="1" dirty="0"/>
              <a:t>! </a:t>
            </a:r>
          </a:p>
          <a:p>
            <a:pPr marL="0" indent="0">
              <a:buNone/>
            </a:pPr>
            <a:r>
              <a:rPr lang="it-IT" sz="3200" dirty="0" err="1"/>
              <a:t>Coucou</a:t>
            </a:r>
            <a:r>
              <a:rPr lang="it-IT" sz="3200" dirty="0"/>
              <a:t>!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err="1"/>
              <a:t>Salut</a:t>
            </a:r>
            <a:r>
              <a:rPr lang="it-IT" sz="3200" dirty="0"/>
              <a:t> ! Moi, </a:t>
            </a:r>
            <a:r>
              <a:rPr lang="it-IT" sz="3200" b="1" dirty="0"/>
              <a:t>je m’</a:t>
            </a:r>
            <a:r>
              <a:rPr lang="it-IT" sz="3200" b="1" dirty="0" err="1"/>
              <a:t>appelle</a:t>
            </a:r>
            <a:r>
              <a:rPr lang="it-IT" sz="3200" b="1" dirty="0"/>
              <a:t> </a:t>
            </a:r>
            <a:r>
              <a:rPr lang="it-IT" sz="3200" dirty="0"/>
              <a:t>/</a:t>
            </a:r>
            <a:r>
              <a:rPr lang="it-IT" sz="3200" dirty="0" err="1"/>
              <a:t>ʒəmapɛl</a:t>
            </a:r>
            <a:r>
              <a:rPr lang="it-IT" sz="3200" dirty="0"/>
              <a:t>/ _________ et </a:t>
            </a:r>
            <a:r>
              <a:rPr lang="it-IT" sz="3200" dirty="0" err="1"/>
              <a:t>toi</a:t>
            </a:r>
            <a:r>
              <a:rPr lang="it-IT" sz="3200" dirty="0"/>
              <a:t>?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Moi, c’est ___________ </a:t>
            </a:r>
          </a:p>
          <a:p>
            <a:pPr marL="0" indent="0">
              <a:buNone/>
            </a:pPr>
            <a:r>
              <a:rPr lang="it-IT" sz="3200" dirty="0"/>
              <a:t>Moi, je m’</a:t>
            </a:r>
            <a:r>
              <a:rPr lang="it-IT" sz="3200" dirty="0" err="1"/>
              <a:t>appelle</a:t>
            </a:r>
            <a:r>
              <a:rPr lang="it-IT" sz="3200" dirty="0"/>
              <a:t> ___________</a:t>
            </a:r>
          </a:p>
          <a:p>
            <a:pPr marL="0" indent="0">
              <a:buNone/>
            </a:pP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02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8597-0BC8-4CC5-EE3B-F19D62241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98369-DE35-97E6-81FF-AC15C896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03352-3497-B62E-E425-B5E41D9C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err="1"/>
              <a:t>Comment</a:t>
            </a:r>
            <a:r>
              <a:rPr lang="it-IT" sz="3200" dirty="0"/>
              <a:t> </a:t>
            </a:r>
            <a:r>
              <a:rPr lang="it-IT" sz="3200" dirty="0" err="1"/>
              <a:t>vas</a:t>
            </a:r>
            <a:r>
              <a:rPr lang="it-IT" sz="3200" dirty="0"/>
              <a:t>-tu? </a:t>
            </a:r>
          </a:p>
          <a:p>
            <a:pPr marL="0" indent="0">
              <a:buNone/>
            </a:pPr>
            <a:r>
              <a:rPr lang="it-IT" sz="3200" dirty="0" err="1"/>
              <a:t>Comment</a:t>
            </a:r>
            <a:r>
              <a:rPr lang="it-IT" sz="3200" dirty="0"/>
              <a:t> </a:t>
            </a:r>
            <a:r>
              <a:rPr lang="it-IT" sz="3200" dirty="0" err="1"/>
              <a:t>ça</a:t>
            </a:r>
            <a:r>
              <a:rPr lang="it-IT" sz="3200" dirty="0"/>
              <a:t> va?</a:t>
            </a:r>
          </a:p>
          <a:p>
            <a:pPr>
              <a:buFontTx/>
              <a:buChar char="-"/>
            </a:pPr>
            <a:r>
              <a:rPr lang="it-IT" sz="3200" dirty="0" err="1"/>
              <a:t>Bien</a:t>
            </a:r>
            <a:r>
              <a:rPr lang="it-IT" sz="3200" dirty="0"/>
              <a:t>, merci et </a:t>
            </a:r>
            <a:r>
              <a:rPr lang="it-IT" sz="3200" dirty="0" err="1"/>
              <a:t>toi</a:t>
            </a:r>
            <a:r>
              <a:rPr lang="it-IT" sz="3200" dirty="0"/>
              <a:t>?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err="1"/>
              <a:t>Salut</a:t>
            </a:r>
            <a:r>
              <a:rPr lang="it-IT" sz="3200" dirty="0"/>
              <a:t>! Au </a:t>
            </a:r>
            <a:r>
              <a:rPr lang="it-IT" sz="3200" dirty="0" err="1"/>
              <a:t>revoir</a:t>
            </a:r>
            <a:r>
              <a:rPr lang="it-IT" sz="3200" dirty="0"/>
              <a:t>! Ciao! (</a:t>
            </a:r>
            <a:r>
              <a:rPr lang="it-IT" sz="3200" dirty="0" err="1"/>
              <a:t>Tchao</a:t>
            </a:r>
            <a:r>
              <a:rPr lang="it-IT" sz="3200" dirty="0"/>
              <a:t>!) </a:t>
            </a:r>
          </a:p>
          <a:p>
            <a:pPr marL="0" indent="0">
              <a:buNone/>
            </a:pPr>
            <a:r>
              <a:rPr lang="it-IT" sz="3200" dirty="0"/>
              <a:t>à </a:t>
            </a:r>
            <a:r>
              <a:rPr lang="it-IT" sz="3200" dirty="0" err="1"/>
              <a:t>plus!</a:t>
            </a:r>
            <a:r>
              <a:rPr lang="it-IT" sz="3200" dirty="0"/>
              <a:t> À </a:t>
            </a:r>
            <a:r>
              <a:rPr lang="it-IT" sz="3200" dirty="0" err="1"/>
              <a:t>bientôt</a:t>
            </a:r>
            <a:r>
              <a:rPr lang="it-IT" sz="3200" dirty="0"/>
              <a:t>!  </a:t>
            </a:r>
          </a:p>
          <a:p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072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974A8-AD63-F12F-4C3E-CBEF0C7A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SALUER / </a:t>
            </a:r>
            <a:r>
              <a:rPr lang="it-IT" dirty="0" err="1">
                <a:solidFill>
                  <a:srgbClr val="FF0000"/>
                </a:solidFill>
              </a:rPr>
              <a:t>Vous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tu</a:t>
            </a:r>
            <a:r>
              <a:rPr lang="it-IT" dirty="0"/>
              <a:t>? (</a:t>
            </a:r>
            <a:r>
              <a:rPr lang="it-IT" dirty="0" err="1"/>
              <a:t>tutoyer</a:t>
            </a:r>
            <a:r>
              <a:rPr lang="it-IT" dirty="0"/>
              <a:t>, </a:t>
            </a:r>
            <a:r>
              <a:rPr lang="it-IT" dirty="0" err="1"/>
              <a:t>vouvoyer</a:t>
            </a:r>
            <a:r>
              <a:rPr lang="it-IT" dirty="0"/>
              <a:t>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13F3C-C7A6-3AE3-9BFB-77106EAF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VOUS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êtes</a:t>
            </a:r>
            <a:r>
              <a:rPr lang="it-IT" dirty="0"/>
              <a:t> </a:t>
            </a:r>
            <a:r>
              <a:rPr lang="it-IT" dirty="0" err="1"/>
              <a:t>français</a:t>
            </a:r>
            <a:r>
              <a:rPr lang="it-IT" dirty="0"/>
              <a:t>, Monsieur? - </a:t>
            </a:r>
            <a:r>
              <a:rPr lang="it-IT" dirty="0" err="1"/>
              <a:t>Oui</a:t>
            </a:r>
            <a:r>
              <a:rPr lang="it-IT" dirty="0"/>
              <a:t>, je </a:t>
            </a:r>
            <a:r>
              <a:rPr lang="it-IT" dirty="0" err="1"/>
              <a:t>suis</a:t>
            </a:r>
            <a:r>
              <a:rPr lang="it-IT" dirty="0"/>
              <a:t> </a:t>
            </a:r>
            <a:r>
              <a:rPr lang="it-IT" dirty="0" err="1"/>
              <a:t>français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 TU </a:t>
            </a:r>
          </a:p>
          <a:p>
            <a:pPr marL="0" indent="0">
              <a:buNone/>
            </a:pPr>
            <a:r>
              <a:rPr lang="it-IT" dirty="0"/>
              <a:t>- Tu es </a:t>
            </a:r>
            <a:r>
              <a:rPr lang="it-IT" dirty="0" err="1"/>
              <a:t>français</a:t>
            </a:r>
            <a:r>
              <a:rPr lang="it-IT" dirty="0"/>
              <a:t>, Alain? - </a:t>
            </a:r>
            <a:r>
              <a:rPr lang="it-IT" dirty="0" err="1"/>
              <a:t>Oui</a:t>
            </a:r>
            <a:r>
              <a:rPr lang="it-IT" dirty="0"/>
              <a:t> je </a:t>
            </a:r>
            <a:r>
              <a:rPr lang="it-IT" dirty="0" err="1"/>
              <a:t>suis</a:t>
            </a:r>
            <a:r>
              <a:rPr lang="it-IT" dirty="0"/>
              <a:t> </a:t>
            </a:r>
            <a:r>
              <a:rPr lang="it-IT" dirty="0" err="1"/>
              <a:t>français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VOUS</a:t>
            </a:r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êtes</a:t>
            </a:r>
            <a:r>
              <a:rPr lang="it-IT" dirty="0"/>
              <a:t> </a:t>
            </a:r>
            <a:r>
              <a:rPr lang="it-IT" dirty="0" err="1"/>
              <a:t>italiens</a:t>
            </a:r>
            <a:r>
              <a:rPr lang="it-IT" dirty="0"/>
              <a:t>? – </a:t>
            </a:r>
            <a:r>
              <a:rPr lang="it-IT" dirty="0" err="1"/>
              <a:t>Oui</a:t>
            </a:r>
            <a:r>
              <a:rPr lang="it-IT" dirty="0"/>
              <a:t>, nous </a:t>
            </a:r>
            <a:r>
              <a:rPr lang="it-IT" dirty="0" err="1"/>
              <a:t>sommes</a:t>
            </a:r>
            <a:r>
              <a:rPr lang="it-IT" dirty="0"/>
              <a:t> </a:t>
            </a:r>
            <a:r>
              <a:rPr lang="it-IT" dirty="0" err="1"/>
              <a:t>italiens</a:t>
            </a:r>
            <a:r>
              <a:rPr lang="it-IT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3363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CBBDA-D3E8-48BB-A831-3DDF1290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 verbe être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68708-0CE6-443B-8FBE-88E7A1DC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Je suis </a:t>
            </a:r>
          </a:p>
          <a:p>
            <a:r>
              <a:rPr lang="fr-FR" b="1" dirty="0"/>
              <a:t>Tu es</a:t>
            </a:r>
          </a:p>
          <a:p>
            <a:r>
              <a:rPr lang="fr-FR" b="1" dirty="0"/>
              <a:t>Il est / elle est / on est</a:t>
            </a:r>
          </a:p>
          <a:p>
            <a:r>
              <a:rPr lang="fr-FR" b="1" dirty="0"/>
              <a:t>Nous sommes</a:t>
            </a:r>
          </a:p>
          <a:p>
            <a:r>
              <a:rPr lang="fr-FR" b="1" dirty="0"/>
              <a:t>Vous êtes </a:t>
            </a:r>
          </a:p>
          <a:p>
            <a:r>
              <a:rPr lang="fr-FR" b="1" dirty="0"/>
              <a:t>Ils sont / elles sont</a:t>
            </a:r>
          </a:p>
          <a:p>
            <a:endParaRPr lang="fr-FR" dirty="0"/>
          </a:p>
          <a:p>
            <a:r>
              <a:rPr lang="fr-FR" dirty="0"/>
              <a:t>Le verbe est toujours précédé d’un sujet, substantif ou pronom</a:t>
            </a:r>
            <a:r>
              <a:rPr lang="fr-FR" i="1" dirty="0"/>
              <a:t>.</a:t>
            </a:r>
          </a:p>
          <a:p>
            <a:r>
              <a:rPr lang="fr-FR" dirty="0"/>
              <a:t>Les pronoms sujet: </a:t>
            </a:r>
            <a:r>
              <a:rPr lang="fr-FR" i="1" dirty="0"/>
              <a:t>je, tu, il, elle, </a:t>
            </a:r>
            <a:r>
              <a:rPr lang="fr-FR" i="1" dirty="0">
                <a:solidFill>
                  <a:srgbClr val="FF0000"/>
                </a:solidFill>
              </a:rPr>
              <a:t>on</a:t>
            </a:r>
            <a:r>
              <a:rPr lang="fr-FR" i="1" dirty="0"/>
              <a:t>, nous, vous, ils, elles.</a:t>
            </a:r>
          </a:p>
          <a:p>
            <a:r>
              <a:rPr lang="fr-FR" dirty="0"/>
              <a:t>Les pronoms toniques: </a:t>
            </a:r>
            <a:r>
              <a:rPr lang="fr-FR" i="1" dirty="0"/>
              <a:t>moi, toi, lui, elle, nous, vous, eux, elles</a:t>
            </a:r>
          </a:p>
        </p:txBody>
      </p:sp>
    </p:spTree>
    <p:extLst>
      <p:ext uri="{BB962C8B-B14F-4D97-AF65-F5344CB8AC3E}">
        <p14:creationId xmlns:p14="http://schemas.microsoft.com/office/powerpoint/2010/main" val="187242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D089E-9B65-02D5-BB8A-927B6D28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Le </a:t>
            </a:r>
            <a:r>
              <a:rPr lang="it-IT" u="sng" dirty="0" err="1"/>
              <a:t>verbe</a:t>
            </a:r>
            <a:r>
              <a:rPr lang="it-IT" u="sng" dirty="0"/>
              <a:t> </a:t>
            </a:r>
            <a:r>
              <a:rPr lang="it-IT" u="sng" dirty="0" err="1"/>
              <a:t>être</a:t>
            </a:r>
            <a:r>
              <a:rPr lang="it-IT" u="sng" dirty="0"/>
              <a:t> et le </a:t>
            </a:r>
            <a:r>
              <a:rPr lang="it-IT" u="sng" dirty="0" err="1"/>
              <a:t>verbe</a:t>
            </a:r>
            <a:r>
              <a:rPr lang="it-IT" u="sng" dirty="0"/>
              <a:t> s’</a:t>
            </a:r>
            <a:r>
              <a:rPr lang="it-IT" u="sng" dirty="0" err="1"/>
              <a:t>appeler</a:t>
            </a:r>
            <a:endParaRPr lang="it-IT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AF955E6-10D0-ED73-1600-A64C4A081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59453"/>
              </p:ext>
            </p:extLst>
          </p:nvPr>
        </p:nvGraphicFramePr>
        <p:xfrm>
          <a:off x="838200" y="1825625"/>
          <a:ext cx="10515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93">
                  <a:extLst>
                    <a:ext uri="{9D8B030D-6E8A-4147-A177-3AD203B41FA5}">
                      <a16:colId xmlns:a16="http://schemas.microsoft.com/office/drawing/2014/main" val="1977422581"/>
                    </a:ext>
                  </a:extLst>
                </a:gridCol>
                <a:gridCol w="6228907">
                  <a:extLst>
                    <a:ext uri="{9D8B030D-6E8A-4147-A177-3AD203B41FA5}">
                      <a16:colId xmlns:a16="http://schemas.microsoft.com/office/drawing/2014/main" val="2959762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3200" dirty="0"/>
                        <a:t>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dirty="0"/>
                        <a:t>S’APPELER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03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/>
                        <a:t>Je </a:t>
                      </a:r>
                      <a:r>
                        <a:rPr lang="it-IT" sz="3200" dirty="0" err="1"/>
                        <a:t>sui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s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/>
                        <a:t>Tu e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s</a:t>
                      </a:r>
                    </a:p>
                    <a:p>
                      <a:r>
                        <a:rPr lang="it-IT" sz="3200" dirty="0"/>
                        <a:t>Il e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it-IT" sz="3200" dirty="0"/>
                        <a:t> / Elle e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st</a:t>
                      </a:r>
                      <a:r>
                        <a:rPr lang="it-IT" sz="3200" dirty="0"/>
                        <a:t> / On e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st</a:t>
                      </a:r>
                    </a:p>
                    <a:p>
                      <a:r>
                        <a:rPr lang="it-IT" sz="3200" dirty="0"/>
                        <a:t>Nous </a:t>
                      </a:r>
                      <a:r>
                        <a:rPr lang="it-IT" sz="3200" dirty="0" err="1"/>
                        <a:t>somm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es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 err="1"/>
                        <a:t>Vous</a:t>
                      </a:r>
                      <a:r>
                        <a:rPr lang="it-IT" sz="3200" dirty="0"/>
                        <a:t> </a:t>
                      </a:r>
                      <a:r>
                        <a:rPr lang="it-IT" sz="3200" dirty="0" err="1"/>
                        <a:t>êt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es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 err="1"/>
                        <a:t>Ils</a:t>
                      </a:r>
                      <a:r>
                        <a:rPr lang="it-IT" sz="3200" dirty="0"/>
                        <a:t> </a:t>
                      </a:r>
                      <a:r>
                        <a:rPr lang="it-IT" sz="3200" dirty="0" err="1"/>
                        <a:t>son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it-IT" sz="3200" dirty="0"/>
                        <a:t>/ Elles </a:t>
                      </a:r>
                      <a:r>
                        <a:rPr lang="it-IT" sz="3200" dirty="0" err="1"/>
                        <a:t>son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t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dirty="0"/>
                        <a:t>Je m’</a:t>
                      </a:r>
                      <a:r>
                        <a:rPr lang="it-IT" sz="3200" dirty="0" err="1"/>
                        <a:t>appe</a:t>
                      </a:r>
                      <a:r>
                        <a:rPr lang="it-IT" sz="3200" dirty="0" err="1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/>
                        <a:t>Tu t’</a:t>
                      </a:r>
                      <a:r>
                        <a:rPr lang="it-IT" sz="3200" dirty="0" err="1"/>
                        <a:t>appe</a:t>
                      </a:r>
                      <a:r>
                        <a:rPr lang="it-IT" sz="3200" dirty="0" err="1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es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/>
                        <a:t>Il / Elle / On s’</a:t>
                      </a:r>
                      <a:r>
                        <a:rPr lang="it-IT" sz="3200" dirty="0" err="1"/>
                        <a:t>appe</a:t>
                      </a:r>
                      <a:r>
                        <a:rPr lang="it-IT" sz="3200" dirty="0" err="1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it-IT" sz="3200" dirty="0" err="1"/>
                        <a:t>e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/>
                        <a:t>Nous </a:t>
                      </a:r>
                      <a:r>
                        <a:rPr lang="it-IT" sz="3200" dirty="0" err="1"/>
                        <a:t>nous</a:t>
                      </a:r>
                      <a:r>
                        <a:rPr lang="it-IT" sz="3200" dirty="0"/>
                        <a:t> </a:t>
                      </a:r>
                      <a:r>
                        <a:rPr lang="it-IT" sz="3200" dirty="0" err="1"/>
                        <a:t>appelon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s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 err="1"/>
                        <a:t>Vous</a:t>
                      </a:r>
                      <a:r>
                        <a:rPr lang="it-IT" sz="3200" dirty="0"/>
                        <a:t> </a:t>
                      </a:r>
                      <a:r>
                        <a:rPr lang="it-IT" sz="3200" dirty="0" err="1"/>
                        <a:t>vous</a:t>
                      </a:r>
                      <a:r>
                        <a:rPr lang="it-IT" sz="3200" dirty="0"/>
                        <a:t> </a:t>
                      </a:r>
                      <a:r>
                        <a:rPr lang="it-IT" sz="3200" dirty="0" err="1"/>
                        <a:t>appele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z</a:t>
                      </a:r>
                      <a:endParaRPr lang="it-IT" sz="3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it-IT" sz="3200" dirty="0" err="1"/>
                        <a:t>Ils</a:t>
                      </a:r>
                      <a:r>
                        <a:rPr lang="it-IT" sz="3200" dirty="0"/>
                        <a:t> s’</a:t>
                      </a:r>
                      <a:r>
                        <a:rPr lang="it-IT" sz="3200" dirty="0" err="1"/>
                        <a:t>appell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ent</a:t>
                      </a:r>
                      <a:r>
                        <a:rPr lang="it-IT" sz="3200" dirty="0"/>
                        <a:t> / Elles s’</a:t>
                      </a:r>
                      <a:r>
                        <a:rPr lang="it-IT" sz="3200" dirty="0" err="1"/>
                        <a:t>appe</a:t>
                      </a:r>
                      <a:r>
                        <a:rPr lang="it-IT" sz="3200" dirty="0" err="1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it-IT" sz="3200" dirty="0" err="1">
                          <a:solidFill>
                            <a:srgbClr val="00B050"/>
                          </a:solidFill>
                        </a:rPr>
                        <a:t>ent</a:t>
                      </a:r>
                      <a:r>
                        <a:rPr lang="it-IT" sz="320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19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2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67150" y="2190751"/>
            <a:ext cx="4212821" cy="13192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4000" dirty="0"/>
              <a:t>Ton </a:t>
            </a:r>
            <a:r>
              <a:rPr lang="it-IT" sz="4000" dirty="0" err="1"/>
              <a:t>nom</a:t>
            </a:r>
            <a:r>
              <a:rPr lang="it-IT" sz="4000" dirty="0"/>
              <a:t>, il s’</a:t>
            </a:r>
            <a:r>
              <a:rPr lang="it-IT" sz="4000" dirty="0" err="1"/>
              <a:t>écrit</a:t>
            </a:r>
            <a:r>
              <a:rPr lang="it-IT" sz="4000" dirty="0"/>
              <a:t> </a:t>
            </a:r>
            <a:r>
              <a:rPr lang="it-IT" sz="4000" dirty="0" err="1"/>
              <a:t>comment</a:t>
            </a:r>
            <a:r>
              <a:rPr lang="it-IT" sz="4000" dirty="0"/>
              <a:t>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31832" y="8077786"/>
            <a:ext cx="9144000" cy="165576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255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L’ALPHABET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u="sng" dirty="0"/>
          </a:p>
          <a:p>
            <a:pPr marL="0" indent="0">
              <a:buNone/>
            </a:pPr>
            <a:r>
              <a:rPr lang="it-IT" u="sng" dirty="0"/>
              <a:t>ALPHABET FRANÇAIS (26 </a:t>
            </a:r>
            <a:r>
              <a:rPr lang="it-IT" u="sng" dirty="0" err="1"/>
              <a:t>lettres</a:t>
            </a:r>
            <a:r>
              <a:rPr lang="it-IT" u="sng" dirty="0"/>
              <a:t>)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b="1" dirty="0"/>
              <a:t>A B C D E F G H I J K L M N O P Q R S T U V W X Y Z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Les </a:t>
            </a:r>
            <a:r>
              <a:rPr lang="it-IT" dirty="0" err="1"/>
              <a:t>voyelles</a:t>
            </a:r>
            <a:r>
              <a:rPr lang="it-IT" dirty="0"/>
              <a:t>: A, E, I, O, U. </a:t>
            </a:r>
          </a:p>
          <a:p>
            <a:pPr marL="0" indent="0">
              <a:buNone/>
            </a:pPr>
            <a:r>
              <a:rPr lang="it-IT" dirty="0"/>
              <a:t>Les </a:t>
            </a:r>
            <a:r>
              <a:rPr lang="it-IT" dirty="0" err="1"/>
              <a:t>consonnes</a:t>
            </a:r>
            <a:r>
              <a:rPr lang="it-IT" dirty="0"/>
              <a:t>: B, C, D, F, G, H, J, K, L, M, N, P, Q, R, S, T, V, W, X, Y, Z.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On </a:t>
            </a:r>
            <a:r>
              <a:rPr lang="it-IT" dirty="0" err="1"/>
              <a:t>utilise</a:t>
            </a:r>
            <a:r>
              <a:rPr lang="it-IT" dirty="0"/>
              <a:t> l’</a:t>
            </a:r>
            <a:r>
              <a:rPr lang="it-IT" dirty="0" err="1"/>
              <a:t>alphabet</a:t>
            </a:r>
            <a:r>
              <a:rPr lang="it-IT" dirty="0"/>
              <a:t>, par </a:t>
            </a:r>
            <a:r>
              <a:rPr lang="it-IT" dirty="0" err="1"/>
              <a:t>exemple</a:t>
            </a:r>
            <a:r>
              <a:rPr lang="it-IT" dirty="0"/>
              <a:t>, pour </a:t>
            </a:r>
            <a:r>
              <a:rPr lang="it-IT" b="1" dirty="0" err="1"/>
              <a:t>épeler</a:t>
            </a:r>
            <a:r>
              <a:rPr lang="it-IT" dirty="0"/>
              <a:t> un </a:t>
            </a:r>
            <a:r>
              <a:rPr lang="it-IT" dirty="0" err="1"/>
              <a:t>nom</a:t>
            </a:r>
            <a:r>
              <a:rPr lang="it-IT" dirty="0"/>
              <a:t> </a:t>
            </a:r>
            <a:r>
              <a:rPr lang="it-IT" dirty="0" err="1"/>
              <a:t>propre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36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A378E-DD48-1110-5DF7-F8E80464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L’ALPHABET FRANÇAIS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BD07D0-D92D-08A9-D014-693175473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62931"/>
            <a:ext cx="9753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803F770-1EE9-45E5-8A82-DEC29906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2497" y="1308158"/>
            <a:ext cx="3707448" cy="38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DBC62-7109-CAB9-F317-95CD682D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L’ALPHABET: </a:t>
            </a:r>
            <a:r>
              <a:rPr lang="it-IT" dirty="0" err="1"/>
              <a:t>épelez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noms</a:t>
            </a:r>
            <a:r>
              <a:rPr lang="it-IT" dirty="0"/>
              <a:t> </a:t>
            </a:r>
            <a:r>
              <a:rPr lang="it-IT" dirty="0" err="1"/>
              <a:t>suivants</a:t>
            </a:r>
            <a:r>
              <a:rPr lang="it-IT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299E8-2FF7-AD27-9E3B-5D3645F6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AD70C3F-2CA4-4FEC-234C-EB28620F5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72359"/>
              </p:ext>
            </p:extLst>
          </p:nvPr>
        </p:nvGraphicFramePr>
        <p:xfrm>
          <a:off x="838200" y="1825625"/>
          <a:ext cx="105067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605">
                  <a:extLst>
                    <a:ext uri="{9D8B030D-6E8A-4147-A177-3AD203B41FA5}">
                      <a16:colId xmlns:a16="http://schemas.microsoft.com/office/drawing/2014/main" val="665256361"/>
                    </a:ext>
                  </a:extLst>
                </a:gridCol>
                <a:gridCol w="5465135">
                  <a:extLst>
                    <a:ext uri="{9D8B030D-6E8A-4147-A177-3AD203B41FA5}">
                      <a16:colId xmlns:a16="http://schemas.microsoft.com/office/drawing/2014/main" val="1108696036"/>
                    </a:ext>
                  </a:extLst>
                </a:gridCol>
              </a:tblGrid>
              <a:tr h="19456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Henri de TOULOUSE-LAUTREC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Joris-Karl HUYSMANS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Guy de MAUPASSANT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Émile ZOLA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87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Arthur RIMBAUD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Charles BAUDELAIRE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83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Renée de CHATEAUBRIAND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Victor HUGO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3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Madame de STAËL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Eugène DELACROIX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7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7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CED1F6-B3BA-46F5-8A8C-E2A239311291}"/>
              </a:ext>
            </a:extLst>
          </p:cNvPr>
          <p:cNvSpPr txBox="1"/>
          <p:nvPr/>
        </p:nvSpPr>
        <p:spPr>
          <a:xfrm>
            <a:off x="4427455" y="984379"/>
            <a:ext cx="333708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/>
              <a:t>Se présenter</a:t>
            </a:r>
            <a:endParaRPr lang="fr-FR" sz="4000" b="1" dirty="0"/>
          </a:p>
        </p:txBody>
      </p:sp>
      <p:pic>
        <p:nvPicPr>
          <p:cNvPr id="4" name="Image 3" descr="Une image contenant texte, clipart, Dessin animé, illustration&#10;&#10;Description générée automatiquement">
            <a:extLst>
              <a:ext uri="{FF2B5EF4-FFF2-40B4-BE49-F238E27FC236}">
                <a16:creationId xmlns:a16="http://schemas.microsoft.com/office/drawing/2014/main" id="{8C282410-E7E6-46B6-4DD7-2A003029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20454" r="1095" b="20085"/>
          <a:stretch>
            <a:fillRect/>
          </a:stretch>
        </p:blipFill>
        <p:spPr>
          <a:xfrm>
            <a:off x="4133462" y="2113384"/>
            <a:ext cx="4170784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B8898-85F2-D4AA-76AE-5C3E3801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C’est </a:t>
            </a:r>
            <a:r>
              <a:rPr lang="it-IT" dirty="0" err="1"/>
              <a:t>moi</a:t>
            </a:r>
            <a:r>
              <a:rPr lang="it-IT" dirty="0"/>
              <a:t>… /</a:t>
            </a:r>
            <a:r>
              <a:rPr lang="it-IT" dirty="0" err="1"/>
              <a:t>sƐmwa</a:t>
            </a:r>
            <a:r>
              <a:rPr lang="it-IT" dirty="0"/>
              <a:t>/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B635CE-CD41-83D5-95D6-F4D17D719A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Je m’</a:t>
            </a:r>
            <a:r>
              <a:rPr lang="fr-FR" dirty="0">
                <a:solidFill>
                  <a:srgbClr val="FF0000"/>
                </a:solidFill>
              </a:rPr>
              <a:t>appelle</a:t>
            </a:r>
            <a:r>
              <a:rPr lang="fr-FR" dirty="0"/>
              <a:t> Philippe Geluck</a:t>
            </a:r>
          </a:p>
          <a:p>
            <a:r>
              <a:rPr lang="fr-FR" dirty="0"/>
              <a:t>Je </a:t>
            </a:r>
            <a:r>
              <a:rPr lang="fr-FR" dirty="0">
                <a:solidFill>
                  <a:srgbClr val="FF0000"/>
                </a:solidFill>
              </a:rPr>
              <a:t>suis</a:t>
            </a:r>
            <a:r>
              <a:rPr lang="fr-FR" dirty="0"/>
              <a:t> un homme</a:t>
            </a:r>
          </a:p>
          <a:p>
            <a:r>
              <a:rPr lang="fr-FR" dirty="0"/>
              <a:t>Je </a:t>
            </a:r>
            <a:r>
              <a:rPr lang="fr-FR" dirty="0">
                <a:solidFill>
                  <a:srgbClr val="FF0000"/>
                </a:solidFill>
              </a:rPr>
              <a:t>suis</a:t>
            </a:r>
            <a:r>
              <a:rPr lang="fr-FR" dirty="0"/>
              <a:t> belge</a:t>
            </a:r>
          </a:p>
          <a:p>
            <a:r>
              <a:rPr lang="fr-FR" dirty="0"/>
              <a:t>J’</a:t>
            </a:r>
            <a:r>
              <a:rPr lang="fr-FR" dirty="0">
                <a:solidFill>
                  <a:srgbClr val="FF0000"/>
                </a:solidFill>
              </a:rPr>
              <a:t>habite</a:t>
            </a:r>
            <a:r>
              <a:rPr lang="fr-FR" dirty="0"/>
              <a:t> à Bruxelles</a:t>
            </a:r>
          </a:p>
          <a:p>
            <a:r>
              <a:rPr lang="fr-FR" dirty="0"/>
              <a:t>Je </a:t>
            </a:r>
            <a:r>
              <a:rPr lang="fr-FR" dirty="0">
                <a:solidFill>
                  <a:srgbClr val="FF0000"/>
                </a:solidFill>
              </a:rPr>
              <a:t>suis </a:t>
            </a:r>
            <a:r>
              <a:rPr lang="fr-FR" dirty="0"/>
              <a:t>un auteur de BD (Bande Dessinée)</a:t>
            </a:r>
          </a:p>
          <a:p>
            <a:r>
              <a:rPr lang="fr-FR" dirty="0"/>
              <a:t>Mon héro s’</a:t>
            </a:r>
            <a:r>
              <a:rPr lang="fr-FR" dirty="0">
                <a:solidFill>
                  <a:srgbClr val="FF0000"/>
                </a:solidFill>
              </a:rPr>
              <a:t>appelle</a:t>
            </a:r>
            <a:r>
              <a:rPr lang="fr-FR" dirty="0"/>
              <a:t> Le Chat. </a:t>
            </a:r>
          </a:p>
          <a:p>
            <a:r>
              <a:rPr lang="fr-FR" dirty="0"/>
              <a:t>Il </a:t>
            </a:r>
            <a:r>
              <a:rPr lang="fr-FR" dirty="0">
                <a:solidFill>
                  <a:srgbClr val="FF0000"/>
                </a:solidFill>
              </a:rPr>
              <a:t>est</a:t>
            </a:r>
            <a:r>
              <a:rPr lang="fr-FR" dirty="0"/>
              <a:t> sympa. Il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 un gros nez!</a:t>
            </a:r>
          </a:p>
          <a:p>
            <a:endParaRPr lang="it-IT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7E850D-F90F-AE52-ED37-D73D718ABC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4689"/>
            <a:ext cx="5181600" cy="29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73D07-8689-4D6E-9D68-0956C5DC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/>
              <a:t>Je me présente…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BE7E8-A254-4580-92C3-91B1BAE0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dirty="0"/>
              <a:t>Mon prénom </a:t>
            </a:r>
            <a:r>
              <a:rPr lang="fr-FR" dirty="0">
                <a:solidFill>
                  <a:srgbClr val="FF0000"/>
                </a:solidFill>
              </a:rPr>
              <a:t>est</a:t>
            </a:r>
            <a:r>
              <a:rPr lang="fr-FR" dirty="0"/>
              <a:t> Emmanuelle </a:t>
            </a:r>
          </a:p>
          <a:p>
            <a:r>
              <a:rPr lang="fr-FR" dirty="0"/>
              <a:t>Mon nom (de famille) est Charpentier </a:t>
            </a:r>
          </a:p>
          <a:p>
            <a:r>
              <a:rPr lang="fr-FR" dirty="0"/>
              <a:t>Je </a:t>
            </a:r>
            <a:r>
              <a:rPr lang="fr-FR" dirty="0">
                <a:solidFill>
                  <a:srgbClr val="FF0000"/>
                </a:solidFill>
              </a:rPr>
              <a:t>suis</a:t>
            </a:r>
            <a:r>
              <a:rPr lang="fr-FR" dirty="0"/>
              <a:t> une femme</a:t>
            </a:r>
          </a:p>
          <a:p>
            <a:r>
              <a:rPr lang="fr-FR" dirty="0"/>
              <a:t>Je suis française </a:t>
            </a:r>
          </a:p>
          <a:p>
            <a:r>
              <a:rPr lang="fr-FR" dirty="0"/>
              <a:t>Je </a:t>
            </a:r>
            <a:r>
              <a:rPr lang="fr-FR" dirty="0">
                <a:solidFill>
                  <a:srgbClr val="FF0000"/>
                </a:solidFill>
              </a:rPr>
              <a:t>suis</a:t>
            </a:r>
            <a:r>
              <a:rPr lang="fr-FR" dirty="0"/>
              <a:t> chercheuse en chimie</a:t>
            </a:r>
          </a:p>
          <a:p>
            <a:r>
              <a:rPr lang="fr-FR" dirty="0"/>
              <a:t>J’</a:t>
            </a:r>
            <a:r>
              <a:rPr lang="fr-FR" dirty="0">
                <a:solidFill>
                  <a:srgbClr val="FF0000"/>
                </a:solidFill>
              </a:rPr>
              <a:t>ai</a:t>
            </a:r>
            <a:r>
              <a:rPr lang="fr-FR" dirty="0"/>
              <a:t> le prix Nobel de chimie!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E60B8D-3695-4335-9D80-2B25CA27E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100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3B8B7-8743-4BDF-8766-0B0A8954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 verbe avoir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ACC3F8-53EF-4D6C-9835-5B6191C15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J’</a:t>
            </a:r>
            <a:r>
              <a:rPr lang="fr-FR" sz="3000" b="1" dirty="0"/>
              <a:t>ai</a:t>
            </a:r>
          </a:p>
          <a:p>
            <a:r>
              <a:rPr lang="fr-FR" sz="3000" b="1" dirty="0"/>
              <a:t>Tu as</a:t>
            </a:r>
          </a:p>
          <a:p>
            <a:r>
              <a:rPr lang="fr-FR" sz="3000" b="1" dirty="0"/>
              <a:t>Il a / elle a / on a</a:t>
            </a:r>
          </a:p>
          <a:p>
            <a:r>
              <a:rPr lang="fr-FR" sz="3000" b="1" dirty="0"/>
              <a:t>Nous avons</a:t>
            </a:r>
          </a:p>
          <a:p>
            <a:r>
              <a:rPr lang="fr-FR" sz="3000" b="1" dirty="0"/>
              <a:t>Vous avez</a:t>
            </a:r>
          </a:p>
          <a:p>
            <a:r>
              <a:rPr lang="fr-FR" sz="3000" b="1" dirty="0"/>
              <a:t>Ils ont / elles ont</a:t>
            </a:r>
          </a:p>
          <a:p>
            <a:endParaRPr lang="fr-FR" dirty="0"/>
          </a:p>
          <a:p>
            <a:r>
              <a:rPr lang="fr-FR" dirty="0"/>
              <a:t>Devant une voyelle, le pronom</a:t>
            </a:r>
            <a:r>
              <a:rPr lang="fr-FR" b="1" i="1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Je</a:t>
            </a:r>
            <a:r>
              <a:rPr lang="fr-FR" b="1" i="1" dirty="0"/>
              <a:t> </a:t>
            </a:r>
            <a:r>
              <a:rPr lang="fr-FR" dirty="0"/>
              <a:t>devient</a:t>
            </a:r>
            <a:r>
              <a:rPr lang="fr-FR" b="1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j’</a:t>
            </a:r>
            <a:r>
              <a:rPr lang="fr-FR" b="1" i="1" dirty="0"/>
              <a:t> </a:t>
            </a:r>
            <a:r>
              <a:rPr lang="fr-FR" i="1" dirty="0"/>
              <a:t>: </a:t>
            </a:r>
            <a:r>
              <a:rPr lang="fr-FR" dirty="0"/>
              <a:t>c’est </a:t>
            </a:r>
            <a:r>
              <a:rPr lang="fr-FR" u="sng" dirty="0"/>
              <a:t>l’</a:t>
            </a:r>
            <a:r>
              <a:rPr lang="fr-FR" b="1" u="sng" dirty="0"/>
              <a:t>élision</a:t>
            </a:r>
            <a:r>
              <a:rPr lang="fr-FR" i="1" dirty="0"/>
              <a:t>. </a:t>
            </a:r>
          </a:p>
          <a:p>
            <a:r>
              <a:rPr lang="fr-FR" dirty="0"/>
              <a:t>À l’oral, quand le verbe commence par une voyelle, on doit faire </a:t>
            </a:r>
            <a:r>
              <a:rPr lang="fr-FR" u="sng" dirty="0"/>
              <a:t>la </a:t>
            </a:r>
            <a:r>
              <a:rPr lang="fr-FR" b="1" u="sng" dirty="0"/>
              <a:t>liaison</a:t>
            </a:r>
            <a:r>
              <a:rPr lang="fr-FR" u="sng" dirty="0"/>
              <a:t> </a:t>
            </a:r>
            <a:r>
              <a:rPr lang="fr-FR" dirty="0"/>
              <a:t>au pluriel: </a:t>
            </a:r>
            <a:r>
              <a:rPr lang="fr-FR" i="1" dirty="0"/>
              <a:t>nou</a:t>
            </a:r>
            <a:r>
              <a:rPr lang="fr-FR" i="1" dirty="0">
                <a:solidFill>
                  <a:srgbClr val="FF0000"/>
                </a:solidFill>
              </a:rPr>
              <a:t>s a</a:t>
            </a:r>
            <a:r>
              <a:rPr lang="fr-FR" i="1" dirty="0"/>
              <a:t>vons [</a:t>
            </a:r>
            <a:r>
              <a:rPr lang="fr-FR" i="1" dirty="0" err="1"/>
              <a:t>nuzavɔ</a:t>
            </a:r>
            <a:r>
              <a:rPr lang="fr-FR" i="1" dirty="0"/>
              <a:t>̃], vou</a:t>
            </a:r>
            <a:r>
              <a:rPr lang="fr-FR" i="1" dirty="0">
                <a:solidFill>
                  <a:srgbClr val="FF0000"/>
                </a:solidFill>
              </a:rPr>
              <a:t>s a</a:t>
            </a:r>
            <a:r>
              <a:rPr lang="fr-FR" i="1" dirty="0"/>
              <a:t>vez[</a:t>
            </a:r>
            <a:r>
              <a:rPr lang="fr-FR" i="1" dirty="0" err="1"/>
              <a:t>vuzave</a:t>
            </a:r>
            <a:r>
              <a:rPr lang="fr-FR" i="1" dirty="0"/>
              <a:t>], il</a:t>
            </a:r>
            <a:r>
              <a:rPr lang="fr-FR" i="1" dirty="0">
                <a:solidFill>
                  <a:srgbClr val="FF0000"/>
                </a:solidFill>
              </a:rPr>
              <a:t>s o</a:t>
            </a:r>
            <a:r>
              <a:rPr lang="fr-FR" i="1" dirty="0"/>
              <a:t>nt [</a:t>
            </a:r>
            <a:r>
              <a:rPr lang="fr-FR" i="1" dirty="0" err="1"/>
              <a:t>ilzɔ</a:t>
            </a:r>
            <a:r>
              <a:rPr lang="fr-FR" i="1" dirty="0"/>
              <a:t>̃]</a:t>
            </a:r>
          </a:p>
        </p:txBody>
      </p:sp>
    </p:spTree>
    <p:extLst>
      <p:ext uri="{BB962C8B-B14F-4D97-AF65-F5344CB8AC3E}">
        <p14:creationId xmlns:p14="http://schemas.microsoft.com/office/powerpoint/2010/main" val="349246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800D6-F552-43E6-8C99-3E6E9B38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/>
              <a:t>Le </a:t>
            </a:r>
            <a:r>
              <a:rPr lang="it-IT" u="sng" dirty="0" err="1"/>
              <a:t>verbe</a:t>
            </a:r>
            <a:r>
              <a:rPr lang="it-IT" u="sng" dirty="0"/>
              <a:t> s’</a:t>
            </a:r>
            <a:r>
              <a:rPr lang="it-IT" u="sng" dirty="0" err="1"/>
              <a:t>appeler</a:t>
            </a:r>
            <a:br>
              <a:rPr lang="it-IT" u="sng" dirty="0"/>
            </a:br>
            <a:r>
              <a:rPr lang="it-IT" sz="3100" b="1" i="1" dirty="0" err="1">
                <a:solidFill>
                  <a:srgbClr val="FF0000"/>
                </a:solidFill>
              </a:rPr>
              <a:t>Comment</a:t>
            </a:r>
            <a:r>
              <a:rPr lang="it-IT" sz="3100" b="1" i="1" dirty="0">
                <a:solidFill>
                  <a:srgbClr val="FF0000"/>
                </a:solidFill>
              </a:rPr>
              <a:t> tu t’</a:t>
            </a:r>
            <a:r>
              <a:rPr lang="it-IT" sz="3100" b="1" i="1" dirty="0" err="1">
                <a:solidFill>
                  <a:srgbClr val="FF0000"/>
                </a:solidFill>
              </a:rPr>
              <a:t>appelles</a:t>
            </a:r>
            <a:r>
              <a:rPr lang="it-IT" sz="3100" b="1" i="1" dirty="0">
                <a:solidFill>
                  <a:srgbClr val="FF0000"/>
                </a:solidFill>
              </a:rPr>
              <a:t>? </a:t>
            </a:r>
            <a:r>
              <a:rPr lang="it-IT" sz="3100" b="1" i="1" dirty="0" err="1">
                <a:solidFill>
                  <a:srgbClr val="FF0000"/>
                </a:solidFill>
              </a:rPr>
              <a:t>Comment</a:t>
            </a:r>
            <a:r>
              <a:rPr lang="it-IT" sz="3100" b="1" i="1" dirty="0">
                <a:solidFill>
                  <a:srgbClr val="FF0000"/>
                </a:solidFill>
              </a:rPr>
              <a:t> </a:t>
            </a:r>
            <a:r>
              <a:rPr lang="it-IT" sz="3100" b="1" i="1" dirty="0" err="1">
                <a:solidFill>
                  <a:srgbClr val="FF0000"/>
                </a:solidFill>
              </a:rPr>
              <a:t>vous</a:t>
            </a:r>
            <a:r>
              <a:rPr lang="it-IT" sz="3100" b="1" i="1" dirty="0">
                <a:solidFill>
                  <a:srgbClr val="FF0000"/>
                </a:solidFill>
              </a:rPr>
              <a:t> </a:t>
            </a:r>
            <a:r>
              <a:rPr lang="it-IT" sz="3100" b="1" i="1" dirty="0" err="1">
                <a:solidFill>
                  <a:srgbClr val="FF0000"/>
                </a:solidFill>
              </a:rPr>
              <a:t>vous</a:t>
            </a:r>
            <a:r>
              <a:rPr lang="it-IT" sz="3100" b="1" i="1" dirty="0">
                <a:solidFill>
                  <a:srgbClr val="FF0000"/>
                </a:solidFill>
              </a:rPr>
              <a:t> </a:t>
            </a:r>
            <a:r>
              <a:rPr lang="it-IT" sz="3100" b="1" i="1" dirty="0" err="1">
                <a:solidFill>
                  <a:srgbClr val="FF0000"/>
                </a:solidFill>
              </a:rPr>
              <a:t>appelez</a:t>
            </a:r>
            <a:r>
              <a:rPr lang="it-IT" sz="3100" b="1" i="1" dirty="0">
                <a:solidFill>
                  <a:srgbClr val="FF0000"/>
                </a:solidFill>
              </a:rPr>
              <a:t>?</a:t>
            </a:r>
            <a:br>
              <a:rPr lang="it-IT" b="1" i="1" dirty="0">
                <a:solidFill>
                  <a:srgbClr val="FF0000"/>
                </a:solidFill>
              </a:rPr>
            </a:br>
            <a:endParaRPr lang="fr-FR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FA0452-D2DB-41C6-8040-FEE8BF6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0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Je m’</a:t>
            </a:r>
            <a:r>
              <a:rPr lang="it-IT" b="1" dirty="0" err="1"/>
              <a:t>appelle</a:t>
            </a:r>
            <a:endParaRPr lang="it-IT" b="1" dirty="0"/>
          </a:p>
          <a:p>
            <a:r>
              <a:rPr lang="it-IT" b="1" dirty="0"/>
              <a:t>Tu t’</a:t>
            </a:r>
            <a:r>
              <a:rPr lang="it-IT" b="1" dirty="0" err="1"/>
              <a:t>appelles</a:t>
            </a:r>
            <a:endParaRPr lang="it-IT" b="1" dirty="0"/>
          </a:p>
          <a:p>
            <a:r>
              <a:rPr lang="it-IT" b="1" dirty="0"/>
              <a:t>Il/elle s’</a:t>
            </a:r>
            <a:r>
              <a:rPr lang="it-IT" b="1" dirty="0" err="1"/>
              <a:t>appelle</a:t>
            </a:r>
            <a:endParaRPr lang="it-IT" b="1" dirty="0"/>
          </a:p>
          <a:p>
            <a:r>
              <a:rPr lang="it-IT" b="1" dirty="0"/>
              <a:t>Nous </a:t>
            </a:r>
            <a:r>
              <a:rPr lang="it-IT" b="1" dirty="0" err="1"/>
              <a:t>nous</a:t>
            </a:r>
            <a:r>
              <a:rPr lang="it-IT" b="1" dirty="0"/>
              <a:t> </a:t>
            </a:r>
            <a:r>
              <a:rPr lang="it-IT" b="1" dirty="0" err="1"/>
              <a:t>appelons</a:t>
            </a:r>
            <a:endParaRPr lang="it-IT" b="1" dirty="0"/>
          </a:p>
          <a:p>
            <a:r>
              <a:rPr lang="it-IT" b="1" dirty="0"/>
              <a:t>Vous </a:t>
            </a:r>
            <a:r>
              <a:rPr lang="it-IT" b="1" dirty="0" err="1"/>
              <a:t>vous</a:t>
            </a:r>
            <a:r>
              <a:rPr lang="it-IT" b="1" dirty="0"/>
              <a:t> </a:t>
            </a:r>
            <a:r>
              <a:rPr lang="it-IT" b="1" dirty="0" err="1"/>
              <a:t>appelez</a:t>
            </a:r>
            <a:endParaRPr lang="it-IT" b="1" dirty="0"/>
          </a:p>
          <a:p>
            <a:r>
              <a:rPr lang="it-IT" b="1" dirty="0" err="1"/>
              <a:t>Ils</a:t>
            </a:r>
            <a:r>
              <a:rPr lang="it-IT" b="1" dirty="0"/>
              <a:t>/</a:t>
            </a:r>
            <a:r>
              <a:rPr lang="it-IT" b="1" dirty="0" err="1"/>
              <a:t>elles</a:t>
            </a:r>
            <a:r>
              <a:rPr lang="it-IT" b="1" dirty="0"/>
              <a:t> s’</a:t>
            </a:r>
            <a:r>
              <a:rPr lang="it-IT" b="1" dirty="0" err="1"/>
              <a:t>appellent</a:t>
            </a:r>
            <a:endParaRPr lang="it-IT" b="1" dirty="0"/>
          </a:p>
          <a:p>
            <a:pPr>
              <a:buFontTx/>
              <a:buChar char="-"/>
            </a:pPr>
            <a:r>
              <a:rPr lang="it-IT" dirty="0"/>
              <a:t>Le </a:t>
            </a:r>
            <a:r>
              <a:rPr lang="it-IT" dirty="0" err="1"/>
              <a:t>verbe</a:t>
            </a:r>
            <a:r>
              <a:rPr lang="it-IT" dirty="0"/>
              <a:t> s’</a:t>
            </a:r>
            <a:r>
              <a:rPr lang="it-IT" dirty="0" err="1"/>
              <a:t>appeler</a:t>
            </a:r>
            <a:r>
              <a:rPr lang="it-IT" dirty="0"/>
              <a:t> est un </a:t>
            </a:r>
            <a:r>
              <a:rPr lang="it-IT" dirty="0" err="1"/>
              <a:t>verbe</a:t>
            </a:r>
            <a:r>
              <a:rPr lang="it-IT" dirty="0"/>
              <a:t> </a:t>
            </a:r>
            <a:r>
              <a:rPr lang="it-IT" dirty="0" err="1"/>
              <a:t>pronominal</a:t>
            </a:r>
            <a:r>
              <a:rPr lang="it-IT" dirty="0"/>
              <a:t>: il est </a:t>
            </a:r>
            <a:r>
              <a:rPr lang="it-IT" dirty="0" err="1"/>
              <a:t>précédé</a:t>
            </a:r>
            <a:r>
              <a:rPr lang="it-IT" dirty="0"/>
              <a:t> par </a:t>
            </a:r>
            <a:r>
              <a:rPr lang="it-IT" dirty="0" err="1"/>
              <a:t>deux</a:t>
            </a:r>
            <a:r>
              <a:rPr lang="it-IT" dirty="0"/>
              <a:t> </a:t>
            </a:r>
            <a:r>
              <a:rPr lang="it-IT" dirty="0" err="1"/>
              <a:t>pronoms</a:t>
            </a:r>
            <a:r>
              <a:rPr lang="it-IT" dirty="0"/>
              <a:t>: le </a:t>
            </a:r>
            <a:r>
              <a:rPr lang="it-IT" b="1" dirty="0" err="1"/>
              <a:t>pronom</a:t>
            </a:r>
            <a:r>
              <a:rPr lang="it-IT" b="1" dirty="0"/>
              <a:t> </a:t>
            </a:r>
            <a:r>
              <a:rPr lang="it-IT" b="1" dirty="0" err="1"/>
              <a:t>sujet</a:t>
            </a:r>
            <a:r>
              <a:rPr lang="it-IT" dirty="0"/>
              <a:t>, le </a:t>
            </a:r>
            <a:r>
              <a:rPr lang="it-IT" b="1" dirty="0" err="1"/>
              <a:t>pronom</a:t>
            </a:r>
            <a:r>
              <a:rPr lang="it-IT" b="1" dirty="0"/>
              <a:t> </a:t>
            </a:r>
            <a:r>
              <a:rPr lang="it-IT" b="1" dirty="0" err="1"/>
              <a:t>réfléchi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me, te, se, nous, </a:t>
            </a:r>
            <a:r>
              <a:rPr lang="it-IT" b="1" dirty="0" err="1"/>
              <a:t>vous</a:t>
            </a:r>
            <a:r>
              <a:rPr lang="it-IT" b="1" dirty="0"/>
              <a:t>, se</a:t>
            </a:r>
            <a:r>
              <a:rPr lang="it-IT" dirty="0"/>
              <a:t>)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pronoms</a:t>
            </a:r>
            <a:r>
              <a:rPr lang="it-IT" dirty="0"/>
              <a:t> me, te, se s’</a:t>
            </a:r>
            <a:r>
              <a:rPr lang="it-IT" dirty="0" err="1"/>
              <a:t>élident</a:t>
            </a:r>
            <a:r>
              <a:rPr lang="it-IT" dirty="0"/>
              <a:t> (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perdent</a:t>
            </a:r>
            <a:r>
              <a:rPr lang="it-IT" dirty="0"/>
              <a:t> la lettre «</a:t>
            </a:r>
            <a:r>
              <a:rPr lang="it-IT" b="1" dirty="0"/>
              <a:t>e</a:t>
            </a:r>
            <a:r>
              <a:rPr lang="it-IT" dirty="0"/>
              <a:t>») </a:t>
            </a:r>
            <a:r>
              <a:rPr lang="it-IT" dirty="0" err="1"/>
              <a:t>devant</a:t>
            </a:r>
            <a:r>
              <a:rPr lang="it-IT" dirty="0"/>
              <a:t> le </a:t>
            </a:r>
            <a:r>
              <a:rPr lang="it-IT" dirty="0" err="1"/>
              <a:t>verbe</a:t>
            </a:r>
            <a:r>
              <a:rPr lang="it-IT" dirty="0"/>
              <a:t> qui </a:t>
            </a:r>
            <a:r>
              <a:rPr lang="it-IT" dirty="0" err="1"/>
              <a:t>commence</a:t>
            </a:r>
            <a:r>
              <a:rPr lang="it-IT" dirty="0"/>
              <a:t> par une </a:t>
            </a:r>
            <a:r>
              <a:rPr lang="it-IT" dirty="0" err="1"/>
              <a:t>voyelle</a:t>
            </a:r>
            <a:r>
              <a:rPr lang="it-IT" dirty="0"/>
              <a:t>.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97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CEAE91-815C-4FCF-9373-58432AA5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2291787"/>
            <a:ext cx="10887765" cy="38851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b="1" dirty="0"/>
              <a:t>Je, tu, il, elle, nous, vous, ils, elles.</a:t>
            </a:r>
          </a:p>
          <a:p>
            <a:r>
              <a:rPr lang="fr-FR" sz="2200" b="1" dirty="0"/>
              <a:t>Je</a:t>
            </a:r>
            <a:r>
              <a:rPr lang="fr-FR" sz="2200" dirty="0"/>
              <a:t>: désigne un sujet masculin ou féminin</a:t>
            </a:r>
          </a:p>
          <a:p>
            <a:r>
              <a:rPr lang="fr-FR" sz="2200" b="1" dirty="0"/>
              <a:t>Tu</a:t>
            </a:r>
            <a:r>
              <a:rPr lang="fr-FR" sz="2200" dirty="0"/>
              <a:t>: s’utilise pour communiquer avec les amis, la famille, les relations informelles</a:t>
            </a:r>
          </a:p>
          <a:p>
            <a:r>
              <a:rPr lang="fr-FR" sz="2200" b="1" dirty="0"/>
              <a:t>Vous</a:t>
            </a:r>
            <a:r>
              <a:rPr lang="fr-FR" sz="2200" dirty="0"/>
              <a:t>: forme de politesse ou pluriel. Vous êtes prêt Monsieur? Vous êtes prêts, les amis?  </a:t>
            </a:r>
          </a:p>
          <a:p>
            <a:r>
              <a:rPr lang="fr-FR" sz="2200" dirty="0"/>
              <a:t>Avec les prénoms, on utilise </a:t>
            </a:r>
            <a:r>
              <a:rPr lang="fr-FR" sz="2200" b="1" dirty="0"/>
              <a:t>tu</a:t>
            </a:r>
            <a:r>
              <a:rPr lang="fr-FR" sz="2200" dirty="0"/>
              <a:t> ou </a:t>
            </a:r>
            <a:r>
              <a:rPr lang="fr-FR" sz="2200" b="1" dirty="0"/>
              <a:t>vous</a:t>
            </a:r>
            <a:r>
              <a:rPr lang="fr-FR" sz="2200" dirty="0"/>
              <a:t> selon le degré de familiarité (</a:t>
            </a:r>
            <a:r>
              <a:rPr lang="fr-FR" sz="2200" b="1" dirty="0"/>
              <a:t>tutoyer</a:t>
            </a:r>
            <a:r>
              <a:rPr lang="fr-FR" sz="2200" dirty="0"/>
              <a:t> /</a:t>
            </a:r>
            <a:r>
              <a:rPr lang="fr-FR" sz="2200" b="1" dirty="0"/>
              <a:t>vouvoyer</a:t>
            </a:r>
            <a:r>
              <a:rPr lang="fr-FR" sz="2200" dirty="0"/>
              <a:t>)</a:t>
            </a:r>
          </a:p>
          <a:p>
            <a:r>
              <a:rPr lang="fr-FR" sz="2200" b="1" dirty="0"/>
              <a:t>Il</a:t>
            </a:r>
            <a:r>
              <a:rPr lang="fr-FR" sz="2200" dirty="0"/>
              <a:t> et </a:t>
            </a:r>
            <a:r>
              <a:rPr lang="fr-FR" sz="2200" b="1" dirty="0"/>
              <a:t>elle</a:t>
            </a:r>
            <a:r>
              <a:rPr lang="fr-FR" sz="2200" dirty="0"/>
              <a:t> : revoient à une personne ou une chose</a:t>
            </a:r>
          </a:p>
          <a:p>
            <a:r>
              <a:rPr lang="fr-FR" sz="2200" b="1" dirty="0"/>
              <a:t>Ils</a:t>
            </a:r>
            <a:r>
              <a:rPr lang="fr-FR" sz="2200" dirty="0"/>
              <a:t> : renvoie à un groupe masculin ou mixte. </a:t>
            </a:r>
            <a:r>
              <a:rPr lang="fr-FR" sz="2200" b="1" dirty="0"/>
              <a:t> Elles </a:t>
            </a:r>
            <a:r>
              <a:rPr lang="fr-FR" sz="2200" dirty="0"/>
              <a:t>: renvoie à un groupe féminin.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CA799A-74FF-C84A-091F-A45F396A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Les </a:t>
            </a:r>
            <a:r>
              <a:rPr lang="it-IT" dirty="0" err="1"/>
              <a:t>pronoms</a:t>
            </a:r>
            <a:r>
              <a:rPr lang="it-IT" dirty="0"/>
              <a:t> </a:t>
            </a:r>
            <a:r>
              <a:rPr lang="it-IT" dirty="0" err="1"/>
              <a:t>sujet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300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416479-E19A-468C-8C38-DAC08539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516777"/>
            <a:ext cx="7691594" cy="366018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Le pronom “ON”</a:t>
            </a:r>
          </a:p>
          <a:p>
            <a:pPr marL="0" indent="0">
              <a:buNone/>
            </a:pPr>
            <a:r>
              <a:rPr lang="fr-FR" sz="2200" b="1" dirty="0"/>
              <a:t>ON = NOUS</a:t>
            </a:r>
            <a:r>
              <a:rPr lang="fr-FR" sz="2200" dirty="0"/>
              <a:t> en langage courant.</a:t>
            </a:r>
          </a:p>
          <a:p>
            <a:pPr marL="0" indent="0">
              <a:buNone/>
            </a:pPr>
            <a:r>
              <a:rPr lang="fr-FR" sz="2200" dirty="0"/>
              <a:t>Paul et moi </a:t>
            </a:r>
            <a:r>
              <a:rPr lang="fr-FR" sz="2200" u="sng" dirty="0"/>
              <a:t>nous sommes </a:t>
            </a:r>
            <a:r>
              <a:rPr lang="fr-FR" sz="2200" dirty="0"/>
              <a:t>Français. </a:t>
            </a:r>
            <a:r>
              <a:rPr lang="fr-FR" sz="2200" u="sng" dirty="0"/>
              <a:t>On est </a:t>
            </a:r>
            <a:r>
              <a:rPr lang="fr-FR" sz="2200" dirty="0"/>
              <a:t>de Nice.</a:t>
            </a:r>
          </a:p>
          <a:p>
            <a:pPr marL="0" indent="0">
              <a:buNone/>
            </a:pPr>
            <a:r>
              <a:rPr lang="fr-FR" sz="2200" dirty="0"/>
              <a:t>	       </a:t>
            </a:r>
            <a:r>
              <a:rPr lang="fr-FR" sz="1600" dirty="0">
                <a:solidFill>
                  <a:srgbClr val="FF0000"/>
                </a:solidFill>
              </a:rPr>
              <a:t>verbe au pluriel		  verbe au singulier</a:t>
            </a:r>
          </a:p>
          <a:p>
            <a:pPr marL="0" indent="0">
              <a:buNone/>
            </a:pPr>
            <a:r>
              <a:rPr lang="fr-FR" sz="2200" b="1" dirty="0"/>
              <a:t>ON</a:t>
            </a:r>
            <a:r>
              <a:rPr lang="fr-FR" sz="2200" dirty="0"/>
              <a:t> signifie aussi “tout le monde”, “les gens”</a:t>
            </a:r>
          </a:p>
          <a:p>
            <a:pPr marL="0" indent="0">
              <a:buNone/>
            </a:pPr>
            <a:r>
              <a:rPr lang="fr-FR" sz="2200" dirty="0"/>
              <a:t>En France on est gourmand: tout le monde est gourmand.</a:t>
            </a:r>
          </a:p>
          <a:p>
            <a:pPr marL="0" indent="0">
              <a:buNone/>
            </a:pPr>
            <a:r>
              <a:rPr lang="fr-FR" sz="2200" dirty="0"/>
              <a:t>La </a:t>
            </a:r>
            <a:r>
              <a:rPr lang="fr-FR" sz="2200" u="sng" dirty="0"/>
              <a:t>liaison</a:t>
            </a:r>
            <a:r>
              <a:rPr lang="fr-FR" sz="2200" dirty="0"/>
              <a:t> est obligatoire entre le pronom </a:t>
            </a:r>
            <a:r>
              <a:rPr lang="fr-FR" sz="2200" b="1" dirty="0"/>
              <a:t>ON</a:t>
            </a:r>
            <a:r>
              <a:rPr lang="fr-FR" sz="2200" dirty="0"/>
              <a:t> et le verbe qui suit:</a:t>
            </a:r>
          </a:p>
          <a:p>
            <a:pPr marL="0" indent="0">
              <a:buNone/>
            </a:pPr>
            <a:r>
              <a:rPr lang="fr-FR" sz="2200" b="1" dirty="0"/>
              <a:t>On a </a:t>
            </a:r>
            <a:r>
              <a:rPr lang="fr-FR" sz="2200" dirty="0"/>
              <a:t>le livre de grammaire. </a:t>
            </a:r>
            <a:r>
              <a:rPr lang="fr-FR" sz="2200" b="1" dirty="0"/>
              <a:t>On est </a:t>
            </a:r>
            <a:r>
              <a:rPr lang="fr-FR" sz="2200" dirty="0"/>
              <a:t>en cours. 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>
                <a:sym typeface="Wingdings 3" panose="05040102010807070707" pitchFamily="18" charset="2"/>
              </a:rPr>
              <a:t>		                         </a:t>
            </a:r>
            <a:endParaRPr lang="en-US" sz="22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061565D-6B92-7A3F-A052-CA85C3E4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Les </a:t>
            </a:r>
            <a:r>
              <a:rPr lang="it-IT" dirty="0" err="1"/>
              <a:t>pronoms</a:t>
            </a:r>
            <a:r>
              <a:rPr lang="it-IT" dirty="0"/>
              <a:t> </a:t>
            </a:r>
            <a:r>
              <a:rPr lang="it-IT" dirty="0" err="1"/>
              <a:t>sujet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891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908808-5886-349D-026F-2784C6D5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1" y="643467"/>
            <a:ext cx="787429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D70E-F047-CB53-D04B-60607E6F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401010-B6F4-97C3-18F6-367EAEFC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OBJECTIFS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AB35E-BA37-1056-851A-1CDA5BB41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Atteindre le niveau B1 du CCRL (cadre commun de référence)</a:t>
            </a:r>
          </a:p>
          <a:p>
            <a:r>
              <a:rPr lang="fr-FR" dirty="0"/>
              <a:t>Améliorer la compétence linguistique: grammaticale, lexicale, phonologique, orthographique. </a:t>
            </a:r>
          </a:p>
          <a:p>
            <a:r>
              <a:rPr lang="fr-FR" dirty="0"/>
              <a:t>Développer la compétence communicative: la compréhension écrite et orale, la production écrite et orale.</a:t>
            </a:r>
          </a:p>
          <a:p>
            <a:r>
              <a:rPr lang="fr-FR" dirty="0"/>
              <a:t>Sensibiliser à la compétence socio-culturelle. </a:t>
            </a:r>
          </a:p>
          <a:p>
            <a:r>
              <a:rPr lang="fr-FR" dirty="0"/>
              <a:t>Renforcer l’autonomie et l’apprentissage collaboratif.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506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8FF48-AD31-4222-BA17-CE58CEC7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2E50D7-CD3B-4DD7-AB94-C01D9969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579"/>
            <a:ext cx="10515600" cy="3592383"/>
          </a:xfrm>
        </p:spPr>
        <p:txBody>
          <a:bodyPr/>
          <a:lstStyle/>
          <a:p>
            <a:r>
              <a:rPr lang="it-IT" dirty="0" err="1"/>
              <a:t>Documents</a:t>
            </a:r>
            <a:r>
              <a:rPr lang="it-IT" dirty="0"/>
              <a:t> </a:t>
            </a:r>
            <a:r>
              <a:rPr lang="it-IT" dirty="0" err="1"/>
              <a:t>écrits</a:t>
            </a:r>
            <a:r>
              <a:rPr lang="it-IT" dirty="0"/>
              <a:t>: </a:t>
            </a:r>
            <a:r>
              <a:rPr lang="it-IT" dirty="0" err="1"/>
              <a:t>articles</a:t>
            </a:r>
            <a:r>
              <a:rPr lang="it-IT" dirty="0"/>
              <a:t> de presse, BD, </a:t>
            </a:r>
            <a:r>
              <a:rPr lang="it-IT" dirty="0" err="1"/>
              <a:t>publications</a:t>
            </a:r>
            <a:r>
              <a:rPr lang="it-IT" dirty="0"/>
              <a:t> </a:t>
            </a:r>
          </a:p>
          <a:p>
            <a:r>
              <a:rPr lang="it-IT" dirty="0" err="1"/>
              <a:t>Documents</a:t>
            </a:r>
            <a:r>
              <a:rPr lang="it-IT" dirty="0"/>
              <a:t> </a:t>
            </a:r>
            <a:r>
              <a:rPr lang="it-IT" dirty="0" err="1"/>
              <a:t>audiovisuels</a:t>
            </a:r>
            <a:r>
              <a:rPr lang="it-IT" dirty="0"/>
              <a:t>: </a:t>
            </a:r>
            <a:r>
              <a:rPr lang="it-IT" dirty="0" err="1"/>
              <a:t>enregistrements</a:t>
            </a:r>
            <a:r>
              <a:rPr lang="it-IT" dirty="0"/>
              <a:t>, </a:t>
            </a:r>
            <a:r>
              <a:rPr lang="it-IT" dirty="0" err="1"/>
              <a:t>émissions</a:t>
            </a:r>
            <a:r>
              <a:rPr lang="it-IT" dirty="0"/>
              <a:t> de radio et </a:t>
            </a:r>
            <a:r>
              <a:rPr lang="it-IT" dirty="0" err="1"/>
              <a:t>télévision</a:t>
            </a:r>
            <a:r>
              <a:rPr lang="it-IT" dirty="0"/>
              <a:t>, chansons, </a:t>
            </a:r>
            <a:r>
              <a:rPr lang="it-IT" dirty="0" err="1"/>
              <a:t>dialogues</a:t>
            </a:r>
            <a:r>
              <a:rPr lang="it-IT" dirty="0"/>
              <a:t>.</a:t>
            </a:r>
          </a:p>
          <a:p>
            <a:r>
              <a:rPr lang="it-IT" dirty="0"/>
              <a:t>Fiches </a:t>
            </a:r>
            <a:r>
              <a:rPr lang="it-IT" dirty="0" err="1"/>
              <a:t>grammaticales</a:t>
            </a:r>
            <a:r>
              <a:rPr lang="it-IT" dirty="0"/>
              <a:t> et </a:t>
            </a:r>
            <a:r>
              <a:rPr lang="it-IT" dirty="0" err="1"/>
              <a:t>lexicales</a:t>
            </a:r>
            <a:endParaRPr lang="it-IT" dirty="0"/>
          </a:p>
          <a:p>
            <a:r>
              <a:rPr lang="it-IT" dirty="0" err="1"/>
              <a:t>Exercices</a:t>
            </a:r>
            <a:r>
              <a:rPr lang="it-IT" dirty="0"/>
              <a:t> de </a:t>
            </a:r>
            <a:r>
              <a:rPr lang="it-IT" dirty="0" err="1"/>
              <a:t>grammaire</a:t>
            </a:r>
            <a:r>
              <a:rPr lang="it-IT" dirty="0"/>
              <a:t> et </a:t>
            </a:r>
            <a:r>
              <a:rPr lang="it-IT" dirty="0" err="1"/>
              <a:t>vocabulaire</a:t>
            </a:r>
            <a:endParaRPr lang="it-IT" dirty="0"/>
          </a:p>
          <a:p>
            <a:r>
              <a:rPr lang="it-IT" dirty="0" err="1"/>
              <a:t>Tests</a:t>
            </a:r>
            <a:r>
              <a:rPr lang="it-IT" dirty="0"/>
              <a:t> de </a:t>
            </a:r>
            <a:r>
              <a:rPr lang="it-IT" dirty="0" err="1"/>
              <a:t>compréhension</a:t>
            </a:r>
            <a:r>
              <a:rPr lang="it-IT" dirty="0"/>
              <a:t> orale et </a:t>
            </a:r>
            <a:r>
              <a:rPr lang="it-IT" dirty="0" err="1"/>
              <a:t>écrite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636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AC1C3-2977-BC2C-AEAC-58002C3A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Ressources</a:t>
            </a:r>
            <a:endParaRPr lang="it-IT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75051-6ADE-CAF5-B2F8-8A6BBA4F8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01F4CB7-0BDA-36E6-6B87-A9BF2852D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3624" y="1681163"/>
            <a:ext cx="3928139" cy="565200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2372E7-0E0C-49E4-438E-6F3160E39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Notre </a:t>
            </a:r>
            <a:r>
              <a:rPr lang="it-IT" sz="4000" dirty="0" err="1"/>
              <a:t>manuel</a:t>
            </a:r>
            <a:r>
              <a:rPr lang="it-IT" sz="4000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9D7820-C856-0A14-AC72-5BAE393246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err="1"/>
              <a:t>lecture</a:t>
            </a:r>
            <a:r>
              <a:rPr lang="it-IT" dirty="0"/>
              <a:t> d’</a:t>
            </a:r>
            <a:r>
              <a:rPr lang="it-IT" dirty="0" err="1"/>
              <a:t>articles</a:t>
            </a:r>
            <a:endParaRPr lang="it-IT" dirty="0"/>
          </a:p>
          <a:p>
            <a:r>
              <a:rPr lang="it-IT" dirty="0" err="1"/>
              <a:t>écoute</a:t>
            </a:r>
            <a:r>
              <a:rPr lang="it-IT" dirty="0"/>
              <a:t> de </a:t>
            </a:r>
            <a:r>
              <a:rPr lang="it-IT" dirty="0" err="1"/>
              <a:t>documents</a:t>
            </a:r>
            <a:r>
              <a:rPr lang="it-IT" dirty="0"/>
              <a:t> audio</a:t>
            </a:r>
          </a:p>
          <a:p>
            <a:r>
              <a:rPr lang="it-IT" dirty="0" err="1"/>
              <a:t>Objectifs</a:t>
            </a:r>
            <a:r>
              <a:rPr lang="it-IT" dirty="0"/>
              <a:t>: </a:t>
            </a:r>
          </a:p>
          <a:p>
            <a:r>
              <a:rPr lang="it-IT" dirty="0" err="1"/>
              <a:t>découvrir</a:t>
            </a:r>
            <a:r>
              <a:rPr lang="it-IT" dirty="0"/>
              <a:t> la vie </a:t>
            </a:r>
            <a:r>
              <a:rPr lang="it-IT" dirty="0" err="1"/>
              <a:t>quotidienne</a:t>
            </a:r>
            <a:r>
              <a:rPr lang="it-IT" dirty="0"/>
              <a:t> en France et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l’espace</a:t>
            </a:r>
            <a:r>
              <a:rPr lang="it-IT" dirty="0"/>
              <a:t> </a:t>
            </a:r>
            <a:r>
              <a:rPr lang="it-IT" dirty="0" err="1"/>
              <a:t>francophone</a:t>
            </a:r>
            <a:r>
              <a:rPr lang="it-IT" dirty="0"/>
              <a:t>.</a:t>
            </a:r>
          </a:p>
          <a:p>
            <a:r>
              <a:rPr lang="it-IT" dirty="0" err="1"/>
              <a:t>Améliorer</a:t>
            </a:r>
            <a:r>
              <a:rPr lang="it-IT" dirty="0"/>
              <a:t> la </a:t>
            </a:r>
            <a:r>
              <a:rPr lang="it-IT" dirty="0" err="1"/>
              <a:t>compréhension</a:t>
            </a:r>
            <a:r>
              <a:rPr lang="it-IT" dirty="0"/>
              <a:t> de l’</a:t>
            </a:r>
            <a:r>
              <a:rPr lang="it-IT" dirty="0" err="1"/>
              <a:t>écrit</a:t>
            </a:r>
            <a:r>
              <a:rPr lang="it-IT" dirty="0"/>
              <a:t> et de l’</a:t>
            </a:r>
            <a:r>
              <a:rPr lang="it-IT" dirty="0" err="1"/>
              <a:t>oral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55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30366-67A6-47B9-A9BA-E29214F5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40D3B-996B-47AF-AC3B-48CE2CDC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200400" lvl="7" indent="0">
              <a:buNone/>
            </a:pPr>
            <a:r>
              <a:rPr lang="it-IT" sz="2800" u="sng" dirty="0" err="1"/>
              <a:t>Grammaire</a:t>
            </a:r>
            <a:r>
              <a:rPr lang="it-IT" sz="2800" u="sng" dirty="0"/>
              <a:t> progressive </a:t>
            </a:r>
            <a:r>
              <a:rPr lang="it-IT" sz="2800" u="sng" dirty="0" err="1"/>
              <a:t>du</a:t>
            </a:r>
            <a:r>
              <a:rPr lang="it-IT" sz="2800" u="sng" dirty="0"/>
              <a:t> </a:t>
            </a:r>
            <a:r>
              <a:rPr lang="it-IT" sz="2800" u="sng" dirty="0" err="1"/>
              <a:t>français</a:t>
            </a:r>
            <a:r>
              <a:rPr lang="it-IT" sz="2800" dirty="0"/>
              <a:t>, </a:t>
            </a:r>
            <a:r>
              <a:rPr lang="it-IT" sz="2800" dirty="0" err="1"/>
              <a:t>Maïa</a:t>
            </a:r>
            <a:r>
              <a:rPr lang="it-IT" sz="2800" dirty="0"/>
              <a:t> Grégoire, </a:t>
            </a:r>
            <a:r>
              <a:rPr lang="it-IT" sz="2800" dirty="0" err="1"/>
              <a:t>Clé</a:t>
            </a:r>
            <a:r>
              <a:rPr lang="it-IT" sz="2800" dirty="0"/>
              <a:t> international (</a:t>
            </a:r>
            <a:r>
              <a:rPr lang="it-IT" sz="2800" dirty="0" err="1"/>
              <a:t>disponible</a:t>
            </a:r>
            <a:r>
              <a:rPr lang="it-IT" sz="2800" dirty="0"/>
              <a:t> à la </a:t>
            </a:r>
            <a:r>
              <a:rPr lang="it-IT" sz="2800" dirty="0" err="1"/>
              <a:t>Mediathèque</a:t>
            </a:r>
            <a:r>
              <a:rPr lang="it-IT" sz="2800" dirty="0"/>
              <a:t>, via </a:t>
            </a:r>
            <a:r>
              <a:rPr lang="it-IT" sz="2800" dirty="0" err="1"/>
              <a:t>Salvecchio</a:t>
            </a:r>
            <a:r>
              <a:rPr lang="it-IT" sz="2800" dirty="0"/>
              <a:t>)</a:t>
            </a:r>
          </a:p>
          <a:p>
            <a:pPr marL="3200400" lvl="7" indent="0">
              <a:buNone/>
            </a:pPr>
            <a:r>
              <a:rPr lang="it-IT" sz="2800" dirty="0"/>
              <a:t>3 </a:t>
            </a:r>
            <a:r>
              <a:rPr lang="it-IT" sz="2800" dirty="0" err="1"/>
              <a:t>niveaux</a:t>
            </a:r>
            <a:r>
              <a:rPr lang="it-IT" sz="2800" dirty="0"/>
              <a:t>:</a:t>
            </a:r>
          </a:p>
          <a:p>
            <a:pPr marL="3200400" lvl="7" indent="0">
              <a:buNone/>
            </a:pPr>
            <a:r>
              <a:rPr lang="it-IT" sz="2800" dirty="0"/>
              <a:t>A1 (</a:t>
            </a:r>
            <a:r>
              <a:rPr lang="it-IT" sz="2800" dirty="0" err="1"/>
              <a:t>débutant</a:t>
            </a:r>
            <a:r>
              <a:rPr lang="it-IT" sz="2800" dirty="0"/>
              <a:t>) </a:t>
            </a:r>
            <a:r>
              <a:rPr lang="it-IT" sz="2800" dirty="0" err="1"/>
              <a:t>couverture</a:t>
            </a:r>
            <a:r>
              <a:rPr lang="it-IT" sz="2800" dirty="0"/>
              <a:t> </a:t>
            </a:r>
            <a:r>
              <a:rPr lang="it-IT" sz="2800" dirty="0" err="1"/>
              <a:t>orange</a:t>
            </a:r>
            <a:endParaRPr lang="it-IT" sz="2800" dirty="0"/>
          </a:p>
          <a:p>
            <a:pPr marL="3200400" lvl="7" indent="0">
              <a:buNone/>
            </a:pPr>
            <a:endParaRPr lang="it-IT" sz="2800" dirty="0"/>
          </a:p>
          <a:p>
            <a:pPr marL="3200400" lvl="7" indent="0">
              <a:buNone/>
            </a:pPr>
            <a:r>
              <a:rPr lang="it-IT" sz="2800" b="1" dirty="0"/>
              <a:t>A2/B1 (</a:t>
            </a:r>
            <a:r>
              <a:rPr lang="it-IT" sz="2800" b="1" dirty="0" err="1"/>
              <a:t>intermédiaire</a:t>
            </a:r>
            <a:r>
              <a:rPr lang="it-IT" sz="2800" b="1" dirty="0"/>
              <a:t>) </a:t>
            </a:r>
            <a:r>
              <a:rPr lang="it-IT" sz="2800" b="1" dirty="0" err="1"/>
              <a:t>couverture</a:t>
            </a:r>
            <a:r>
              <a:rPr lang="it-IT" sz="2800" b="1" dirty="0"/>
              <a:t> </a:t>
            </a:r>
            <a:r>
              <a:rPr lang="it-IT" sz="2800" b="1" dirty="0" err="1"/>
              <a:t>bleue</a:t>
            </a:r>
            <a:endParaRPr lang="it-IT" sz="2800" b="1" dirty="0"/>
          </a:p>
          <a:p>
            <a:pPr marL="3200400" lvl="7" indent="0">
              <a:buNone/>
            </a:pPr>
            <a:endParaRPr lang="it-IT" sz="2800" dirty="0"/>
          </a:p>
          <a:p>
            <a:pPr marL="3200400" lvl="7" indent="0">
              <a:buNone/>
            </a:pPr>
            <a:r>
              <a:rPr lang="it-IT" sz="2800" dirty="0"/>
              <a:t>B2 (</a:t>
            </a:r>
            <a:r>
              <a:rPr lang="it-IT" sz="2800" dirty="0" err="1"/>
              <a:t>avancé</a:t>
            </a:r>
            <a:r>
              <a:rPr lang="it-IT" sz="2800" dirty="0"/>
              <a:t>) </a:t>
            </a:r>
            <a:r>
              <a:rPr lang="it-IT" sz="2800" dirty="0" err="1"/>
              <a:t>couverture</a:t>
            </a:r>
            <a:r>
              <a:rPr lang="it-IT" sz="2800" dirty="0"/>
              <a:t> verte</a:t>
            </a:r>
          </a:p>
          <a:p>
            <a:pPr marL="3200400" lvl="7" indent="0">
              <a:buNone/>
            </a:pPr>
            <a:endParaRPr lang="it-IT" sz="2800" dirty="0"/>
          </a:p>
          <a:p>
            <a:pPr marL="3200400" lvl="7" indent="0">
              <a:buNone/>
            </a:pPr>
            <a:r>
              <a:rPr lang="it-IT" sz="2800" dirty="0"/>
              <a:t>A vous de </a:t>
            </a:r>
            <a:r>
              <a:rPr lang="it-IT" sz="2800" dirty="0" err="1"/>
              <a:t>choisir</a:t>
            </a:r>
            <a:r>
              <a:rPr lang="it-IT" sz="2800" dirty="0"/>
              <a:t> en </a:t>
            </a:r>
            <a:r>
              <a:rPr lang="it-IT" sz="2800" dirty="0" err="1"/>
              <a:t>fonction</a:t>
            </a:r>
            <a:r>
              <a:rPr lang="it-IT" sz="2800" dirty="0"/>
              <a:t> de </a:t>
            </a:r>
            <a:r>
              <a:rPr lang="it-IT" sz="2800" dirty="0" err="1"/>
              <a:t>votre</a:t>
            </a:r>
            <a:r>
              <a:rPr lang="it-IT" sz="2800" dirty="0"/>
              <a:t> </a:t>
            </a:r>
            <a:r>
              <a:rPr lang="it-IT" sz="2800" dirty="0" err="1"/>
              <a:t>niveau</a:t>
            </a:r>
            <a:r>
              <a:rPr lang="it-IT" sz="2800" dirty="0"/>
              <a:t> </a:t>
            </a:r>
            <a:r>
              <a:rPr lang="it-IT" sz="2800" dirty="0" err="1"/>
              <a:t>actuel</a:t>
            </a:r>
            <a:r>
              <a:rPr lang="it-IT" sz="2800" dirty="0"/>
              <a:t> et de </a:t>
            </a:r>
            <a:r>
              <a:rPr lang="it-IT" sz="2800" dirty="0" err="1"/>
              <a:t>vos</a:t>
            </a:r>
            <a:r>
              <a:rPr lang="it-IT" sz="2800" dirty="0"/>
              <a:t> </a:t>
            </a:r>
            <a:r>
              <a:rPr lang="it-IT" sz="2800" dirty="0" err="1"/>
              <a:t>besoin</a:t>
            </a:r>
            <a:r>
              <a:rPr lang="it-IT" sz="2800" dirty="0"/>
              <a:t>. </a:t>
            </a:r>
            <a:r>
              <a:rPr lang="it-IT" sz="2800" b="1" u="sng" dirty="0"/>
              <a:t>Le </a:t>
            </a:r>
            <a:r>
              <a:rPr lang="it-IT" sz="2800" b="1" u="sng" dirty="0" err="1"/>
              <a:t>niveau</a:t>
            </a:r>
            <a:r>
              <a:rPr lang="it-IT" sz="2800" b="1" u="sng" dirty="0"/>
              <a:t> </a:t>
            </a:r>
            <a:r>
              <a:rPr lang="it-IT" sz="2800" b="1" u="sng" dirty="0" err="1"/>
              <a:t>intermédiaire</a:t>
            </a:r>
            <a:r>
              <a:rPr lang="it-IT" sz="2800" b="1" u="sng" dirty="0"/>
              <a:t> est </a:t>
            </a:r>
            <a:r>
              <a:rPr lang="it-IT" sz="2800" b="1" u="sng" dirty="0" err="1"/>
              <a:t>notre</a:t>
            </a:r>
            <a:r>
              <a:rPr lang="it-IT" sz="2800" b="1" u="sng" dirty="0"/>
              <a:t> </a:t>
            </a:r>
            <a:r>
              <a:rPr lang="it-IT" sz="2800" b="1" u="sng" dirty="0" err="1"/>
              <a:t>livre</a:t>
            </a:r>
            <a:r>
              <a:rPr lang="it-IT" sz="2800" b="1" u="sng" dirty="0"/>
              <a:t> de </a:t>
            </a:r>
            <a:r>
              <a:rPr lang="it-IT" sz="2800" b="1" u="sng" dirty="0" err="1"/>
              <a:t>référence</a:t>
            </a:r>
            <a:r>
              <a:rPr lang="it-IT" sz="2800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EE8856B-6C4A-49BA-9927-2D9E00B2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" y="1690688"/>
            <a:ext cx="34480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F0155-4DF2-4BCE-88CD-02F20392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5C6EB-EECA-4268-A9F4-BEC78DD3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Espace</a:t>
            </a:r>
            <a:r>
              <a:rPr lang="it-IT" dirty="0"/>
              <a:t> e-learning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cours</a:t>
            </a:r>
            <a:r>
              <a:rPr lang="it-IT" dirty="0"/>
              <a:t> AALFRAB1 </a:t>
            </a:r>
          </a:p>
          <a:p>
            <a:r>
              <a:rPr lang="it-IT" u="sng" dirty="0"/>
              <a:t>La France au </a:t>
            </a:r>
            <a:r>
              <a:rPr lang="it-IT" u="sng" dirty="0" err="1"/>
              <a:t>quotidien</a:t>
            </a:r>
            <a:r>
              <a:rPr lang="it-IT" u="sng" dirty="0"/>
              <a:t> </a:t>
            </a:r>
            <a:r>
              <a:rPr lang="it-IT" dirty="0"/>
              <a:t> de Roselyne </a:t>
            </a:r>
            <a:r>
              <a:rPr lang="it-IT" dirty="0" err="1"/>
              <a:t>Roesch</a:t>
            </a:r>
            <a:r>
              <a:rPr lang="it-IT" dirty="0"/>
              <a:t> et Rosalba Rolle-Harold, </a:t>
            </a:r>
            <a:r>
              <a:rPr lang="it-IT" dirty="0" err="1"/>
              <a:t>éditions</a:t>
            </a:r>
            <a:r>
              <a:rPr lang="it-IT" dirty="0"/>
              <a:t> PUG, 2020. le </a:t>
            </a:r>
            <a:r>
              <a:rPr lang="it-IT" dirty="0" err="1"/>
              <a:t>manuel</a:t>
            </a:r>
            <a:r>
              <a:rPr lang="it-IT" dirty="0"/>
              <a:t> </a:t>
            </a:r>
            <a:r>
              <a:rPr lang="it-IT" dirty="0" err="1"/>
              <a:t>devra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préparé</a:t>
            </a:r>
            <a:r>
              <a:rPr lang="it-IT" dirty="0"/>
              <a:t> pour l’</a:t>
            </a:r>
            <a:r>
              <a:rPr lang="it-IT" dirty="0" err="1"/>
              <a:t>épreuve</a:t>
            </a:r>
            <a:r>
              <a:rPr lang="it-IT" dirty="0"/>
              <a:t> orale de l’</a:t>
            </a:r>
            <a:r>
              <a:rPr lang="it-IT" dirty="0" err="1"/>
              <a:t>examen</a:t>
            </a:r>
            <a:r>
              <a:rPr lang="it-IT" dirty="0"/>
              <a:t>.  </a:t>
            </a:r>
          </a:p>
          <a:p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quotidiens</a:t>
            </a:r>
            <a:r>
              <a:rPr lang="it-IT" dirty="0"/>
              <a:t>, </a:t>
            </a:r>
            <a:r>
              <a:rPr lang="it-IT" dirty="0" err="1"/>
              <a:t>hebdomadaires</a:t>
            </a:r>
            <a:r>
              <a:rPr lang="it-IT" dirty="0"/>
              <a:t> et </a:t>
            </a:r>
            <a:r>
              <a:rPr lang="it-IT" dirty="0" err="1"/>
              <a:t>autres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r>
              <a:rPr lang="it-IT" dirty="0"/>
              <a:t> </a:t>
            </a:r>
            <a:r>
              <a:rPr lang="it-IT" dirty="0" err="1"/>
              <a:t>disponibles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internet.</a:t>
            </a:r>
          </a:p>
          <a:p>
            <a:r>
              <a:rPr lang="it-IT" dirty="0"/>
              <a:t>Radio (RFI, radio France </a:t>
            </a:r>
            <a:r>
              <a:rPr lang="it-IT" dirty="0" err="1"/>
              <a:t>internationale</a:t>
            </a:r>
            <a:r>
              <a:rPr lang="it-IT" dirty="0"/>
              <a:t>) et </a:t>
            </a:r>
            <a:r>
              <a:rPr lang="it-IT" dirty="0" err="1"/>
              <a:t>télévision</a:t>
            </a:r>
            <a:r>
              <a:rPr lang="it-IT" dirty="0"/>
              <a:t> (France 24, </a:t>
            </a:r>
            <a:r>
              <a:rPr lang="it-IT" dirty="0" err="1"/>
              <a:t>chaîne</a:t>
            </a:r>
            <a:r>
              <a:rPr lang="it-IT" dirty="0"/>
              <a:t> </a:t>
            </a:r>
            <a:r>
              <a:rPr lang="it-IT" dirty="0" err="1"/>
              <a:t>disponible</a:t>
            </a:r>
            <a:r>
              <a:rPr lang="it-IT" dirty="0"/>
              <a:t> en </a:t>
            </a:r>
            <a:r>
              <a:rPr lang="it-IT" dirty="0" err="1"/>
              <a:t>clair</a:t>
            </a:r>
            <a:r>
              <a:rPr lang="it-IT" dirty="0"/>
              <a:t>) </a:t>
            </a:r>
          </a:p>
          <a:p>
            <a:r>
              <a:rPr lang="it-IT" dirty="0"/>
              <a:t>Les </a:t>
            </a:r>
            <a:r>
              <a:rPr lang="it-IT" dirty="0" err="1"/>
              <a:t>étudiants</a:t>
            </a:r>
            <a:r>
              <a:rPr lang="it-IT" dirty="0"/>
              <a:t> </a:t>
            </a:r>
            <a:r>
              <a:rPr lang="it-IT" dirty="0" err="1"/>
              <a:t>francophones</a:t>
            </a:r>
            <a:r>
              <a:rPr lang="it-IT" dirty="0"/>
              <a:t> de l’université, </a:t>
            </a:r>
            <a:r>
              <a:rPr lang="it-IT" dirty="0" err="1"/>
              <a:t>votre</a:t>
            </a:r>
            <a:r>
              <a:rPr lang="it-IT" dirty="0"/>
              <a:t> </a:t>
            </a:r>
            <a:r>
              <a:rPr lang="it-IT" dirty="0" err="1"/>
              <a:t>enseignant</a:t>
            </a:r>
            <a:r>
              <a:rPr lang="it-IT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21392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6E53B-B10C-483F-9EB8-09253689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RESSOURCES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FEBD2D-8273-4F40-AF32-2162A90F8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2" y="2137495"/>
            <a:ext cx="3228975" cy="1409700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6DFB74-7ADC-4092-86DB-E88DD46EB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953" y="669851"/>
            <a:ext cx="6143847" cy="550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TV5 monde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dirty="0" err="1"/>
              <a:t>chaine</a:t>
            </a:r>
            <a:r>
              <a:rPr lang="it-IT" dirty="0"/>
              <a:t> de </a:t>
            </a:r>
            <a:r>
              <a:rPr lang="it-IT" dirty="0" err="1"/>
              <a:t>télévision</a:t>
            </a:r>
            <a:r>
              <a:rPr lang="it-IT" dirty="0"/>
              <a:t> </a:t>
            </a:r>
            <a:r>
              <a:rPr lang="it-IT" dirty="0" err="1"/>
              <a:t>francophone</a:t>
            </a:r>
            <a:r>
              <a:rPr lang="it-IT" dirty="0"/>
              <a:t> offre de </a:t>
            </a:r>
            <a:r>
              <a:rPr lang="it-IT" dirty="0" err="1"/>
              <a:t>nombreuses</a:t>
            </a:r>
            <a:r>
              <a:rPr lang="it-IT" dirty="0"/>
              <a:t> </a:t>
            </a:r>
            <a:r>
              <a:rPr lang="it-IT" dirty="0" err="1"/>
              <a:t>activités</a:t>
            </a:r>
            <a:r>
              <a:rPr lang="it-IT" dirty="0"/>
              <a:t> en auto-</a:t>
            </a:r>
            <a:r>
              <a:rPr lang="it-IT" dirty="0" err="1"/>
              <a:t>apprentissage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https://www.tv5mondeplus.com/fr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dirty="0"/>
              <a:t>RFI Radio France </a:t>
            </a:r>
            <a:r>
              <a:rPr lang="it-IT" b="1" dirty="0" err="1"/>
              <a:t>internationale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La radio </a:t>
            </a:r>
            <a:r>
              <a:rPr lang="it-IT" dirty="0" err="1"/>
              <a:t>francophone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>
                <a:hlinkClick r:id="rId4"/>
              </a:rPr>
              <a:t>https://www.rfi.fr/fr/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dirty="0"/>
              <a:t>France 24</a:t>
            </a:r>
          </a:p>
          <a:p>
            <a:pPr marL="0" indent="0">
              <a:buNone/>
            </a:pPr>
            <a:r>
              <a:rPr lang="it-IT" dirty="0"/>
              <a:t>Chaine d’information en </a:t>
            </a:r>
            <a:r>
              <a:rPr lang="it-IT" dirty="0" err="1"/>
              <a:t>continu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>
                <a:hlinkClick r:id="rId5"/>
              </a:rPr>
              <a:t>https://www.france24.com/fr/direct</a:t>
            </a:r>
            <a:r>
              <a:rPr lang="it-IT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59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4FE72-EF93-479E-9CFB-973F914A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BFF549-1085-422A-AA26-F05799B0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Dizionario francese italiano / italiano francese, Il </a:t>
            </a:r>
            <a:r>
              <a:rPr lang="it-IT" dirty="0" err="1"/>
              <a:t>Boch</a:t>
            </a:r>
            <a:r>
              <a:rPr lang="it-IT" dirty="0"/>
              <a:t>, Zanichelli</a:t>
            </a:r>
          </a:p>
          <a:p>
            <a:r>
              <a:rPr lang="it-IT" dirty="0" err="1"/>
              <a:t>Dictionnaire</a:t>
            </a:r>
            <a:r>
              <a:rPr lang="it-IT" dirty="0"/>
              <a:t> monolingue Le petit Robert, </a:t>
            </a:r>
            <a:r>
              <a:rPr lang="it-IT" dirty="0" err="1"/>
              <a:t>dictionnaire</a:t>
            </a:r>
            <a:r>
              <a:rPr lang="it-IT" dirty="0"/>
              <a:t> de la langue </a:t>
            </a:r>
            <a:r>
              <a:rPr lang="it-IT" dirty="0" err="1"/>
              <a:t>française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32AF0C-C6CD-4082-A040-446EAEAE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5" y="2911334"/>
            <a:ext cx="2105025" cy="3095625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46D634-B536-45BB-ABF3-D5EA5A44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49" y="2911334"/>
            <a:ext cx="2362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3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1220</Words>
  <Application>Microsoft Office PowerPoint</Application>
  <PresentationFormat>Grand écran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 3</vt:lpstr>
      <vt:lpstr>Tema di Office</vt:lpstr>
      <vt:lpstr>Présentation PowerPoint</vt:lpstr>
      <vt:lpstr>Présentation PowerPoint</vt:lpstr>
      <vt:lpstr>OBJECTIFS</vt:lpstr>
      <vt:lpstr>SUPPORTS</vt:lpstr>
      <vt:lpstr>Ressources</vt:lpstr>
      <vt:lpstr>RESSOURCES</vt:lpstr>
      <vt:lpstr>RESSOURCES</vt:lpstr>
      <vt:lpstr>RESSOURCES</vt:lpstr>
      <vt:lpstr>RESSOURCES</vt:lpstr>
      <vt:lpstr>Saluer </vt:lpstr>
      <vt:lpstr>SALUER</vt:lpstr>
      <vt:lpstr>SALUER</vt:lpstr>
      <vt:lpstr>SALUER</vt:lpstr>
      <vt:lpstr>SALUER / Vous ou tu? (tutoyer, vouvoyer) </vt:lpstr>
      <vt:lpstr>Le verbe être </vt:lpstr>
      <vt:lpstr>Le verbe être et le verbe s’appeler</vt:lpstr>
      <vt:lpstr>Ton nom, il s’écrit comment?</vt:lpstr>
      <vt:lpstr>L’ALPHABET</vt:lpstr>
      <vt:lpstr>L’ALPHABET FRANÇAIS </vt:lpstr>
      <vt:lpstr>L’ALPHABET: épelez les noms suivants:</vt:lpstr>
      <vt:lpstr>Présentation PowerPoint</vt:lpstr>
      <vt:lpstr>C’est moi… /sƐmwa/</vt:lpstr>
      <vt:lpstr>Je me présente…</vt:lpstr>
      <vt:lpstr>Le verbe avoir</vt:lpstr>
      <vt:lpstr>Le verbe s’appeler Comment tu t’appelles? Comment vous vous appelez? </vt:lpstr>
      <vt:lpstr>Les pronoms sujet</vt:lpstr>
      <vt:lpstr>Les pronoms sujet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Jacquart</dc:creator>
  <cp:lastModifiedBy>Alain Jacquart</cp:lastModifiedBy>
  <cp:revision>9</cp:revision>
  <dcterms:created xsi:type="dcterms:W3CDTF">2023-09-23T15:19:54Z</dcterms:created>
  <dcterms:modified xsi:type="dcterms:W3CDTF">2025-09-23T06:43:45Z</dcterms:modified>
</cp:coreProperties>
</file>