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3C56A-081D-4AF2-8F83-96EC8BB2EC71}" v="1613" dt="2023-05-04T14:56:40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2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3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808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8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55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9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7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6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2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5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5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5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4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53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9E404D6-05E3-315B-5E2A-D3B81A557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9CF543E-DB8D-B918-F6F9-44A3589EA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2156747"/>
            <a:ext cx="9078562" cy="2387600"/>
          </a:xfrm>
        </p:spPr>
        <p:txBody>
          <a:bodyPr>
            <a:normAutofit/>
          </a:bodyPr>
          <a:lstStyle/>
          <a:p>
            <a:r>
              <a:rPr lang="it-IT" sz="5100" dirty="0"/>
              <a:t>Linguistica Digitale</a:t>
            </a:r>
            <a:r>
              <a:rPr lang="it-IT" sz="5100"/>
              <a:t>: esercizi</a:t>
            </a:r>
            <a:endParaRPr lang="it-IT" sz="51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CD040A-6FE8-704D-1B8D-641B4B531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1816" y="5833857"/>
            <a:ext cx="2318470" cy="592975"/>
          </a:xfr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it-IT" sz="1100" dirty="0"/>
              <a:t>Dott.ssa Giada Parodi</a:t>
            </a:r>
          </a:p>
          <a:p>
            <a:pPr algn="r">
              <a:lnSpc>
                <a:spcPct val="100000"/>
              </a:lnSpc>
            </a:pPr>
            <a:r>
              <a:rPr lang="it-IT" sz="1100" dirty="0"/>
              <a:t>giada.parodi@unibg.it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F67228-09FB-0390-3352-45A43F18563F}"/>
              </a:ext>
            </a:extLst>
          </p:cNvPr>
          <p:cNvSpPr txBox="1"/>
          <p:nvPr/>
        </p:nvSpPr>
        <p:spPr>
          <a:xfrm>
            <a:off x="404553" y="4646064"/>
            <a:ext cx="1065579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100" dirty="0"/>
              <a:t>Sketch Engine – Word Sketch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1CF2A209-79F2-FE10-C7F8-93E3401FB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443" y="5743345"/>
            <a:ext cx="3428667" cy="7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1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5325A8-EBFB-C5C7-F812-AB79E855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138136"/>
          </a:xfrm>
        </p:spPr>
        <p:txBody>
          <a:bodyPr/>
          <a:lstStyle/>
          <a:p>
            <a:r>
              <a:rPr lang="it-IT" dirty="0"/>
              <a:t>WORD SKETCH - VISUALIZZAZIONI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DD8862-1329-9CD5-C458-7F98FA1D7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8" y="985115"/>
            <a:ext cx="4991597" cy="3843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17D4EEE-3BE8-F0FA-652F-34CEAE144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745" y="1558031"/>
            <a:ext cx="5956570" cy="453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661B674-B571-B729-C9CB-C1E79AEE0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88"/>
          <a:stretch/>
        </p:blipFill>
        <p:spPr>
          <a:xfrm>
            <a:off x="8142050" y="152690"/>
            <a:ext cx="865763" cy="832756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E438C440-E354-C267-0835-369A6B4C964F}"/>
              </a:ext>
            </a:extLst>
          </p:cNvPr>
          <p:cNvSpPr/>
          <p:nvPr/>
        </p:nvSpPr>
        <p:spPr>
          <a:xfrm rot="2214254">
            <a:off x="3608962" y="2712282"/>
            <a:ext cx="515566" cy="38910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8D49564-8B42-9DFB-0595-515BD958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238" y="2196261"/>
            <a:ext cx="2883824" cy="453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6215E614-F9A0-C507-3DBA-A1F3D285FF49}"/>
              </a:ext>
            </a:extLst>
          </p:cNvPr>
          <p:cNvSpPr/>
          <p:nvPr/>
        </p:nvSpPr>
        <p:spPr>
          <a:xfrm rot="12976887">
            <a:off x="3608933" y="3347303"/>
            <a:ext cx="515566" cy="38910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7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2F29A4-DB72-F33C-6934-51423AB9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8321"/>
            <a:ext cx="9905998" cy="1469203"/>
          </a:xfrm>
        </p:spPr>
        <p:txBody>
          <a:bodyPr/>
          <a:lstStyle/>
          <a:p>
            <a:r>
              <a:rPr lang="it-IT" dirty="0"/>
              <a:t>Word Sketch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E48E5B-6A89-9C0A-1F1D-F72310ED04EE}"/>
              </a:ext>
            </a:extLst>
          </p:cNvPr>
          <p:cNvSpPr txBox="1"/>
          <p:nvPr/>
        </p:nvSpPr>
        <p:spPr>
          <a:xfrm>
            <a:off x="7053943" y="1219073"/>
            <a:ext cx="46373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Utile per cercare le </a:t>
            </a:r>
            <a:r>
              <a:rPr lang="it-IT" sz="2400" b="1" dirty="0"/>
              <a:t>collocazioni</a:t>
            </a:r>
            <a:r>
              <a:rPr lang="it-IT" sz="2400" dirty="0"/>
              <a:t> dei tokens (parole o sintagmi).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Otterremo tutte le </a:t>
            </a:r>
            <a:r>
              <a:rPr lang="it-IT" sz="2400" b="1" dirty="0"/>
              <a:t>collocazioni</a:t>
            </a:r>
            <a:r>
              <a:rPr lang="it-IT" sz="2400" dirty="0"/>
              <a:t> di quella data parola o sintagma, ovvero tutte le parole o sintagmi con cui </a:t>
            </a:r>
            <a:r>
              <a:rPr lang="it-IT" sz="2400" b="1" dirty="0"/>
              <a:t>occorre più frequentemente</a:t>
            </a:r>
            <a:r>
              <a:rPr lang="it-IT" sz="2400" dirty="0"/>
              <a:t>, all’interno del nostro corpus.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4B7C686A-31AF-FBBC-CD48-F2F0938EB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0" b="4799"/>
          <a:stretch/>
        </p:blipFill>
        <p:spPr bwMode="auto">
          <a:xfrm>
            <a:off x="285103" y="1737525"/>
            <a:ext cx="6659983" cy="237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59D11D26-8066-7A2C-70F0-83D8F4FF6B14}"/>
              </a:ext>
            </a:extLst>
          </p:cNvPr>
          <p:cNvSpPr txBox="1"/>
          <p:nvPr/>
        </p:nvSpPr>
        <p:spPr>
          <a:xfrm>
            <a:off x="666345" y="4367348"/>
            <a:ext cx="109160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Possiamo digitare i tokens in forma di: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b="1" dirty="0"/>
              <a:t>lemma</a:t>
            </a:r>
            <a:r>
              <a:rPr lang="it-IT" sz="2400" dirty="0"/>
              <a:t> per cercare tutte le forme di quella parola (es. </a:t>
            </a:r>
            <a:r>
              <a:rPr lang="it-IT" sz="2400" i="1" dirty="0"/>
              <a:t>bere</a:t>
            </a:r>
            <a:r>
              <a:rPr lang="it-IT" sz="2400" dirty="0"/>
              <a:t>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i="1" dirty="0">
                <a:sym typeface="Wingdings" panose="05000000000000000000" pitchFamily="2" charset="2"/>
              </a:rPr>
              <a:t>bere, bevevo, beveva, barrai, bevuto, ecc.</a:t>
            </a:r>
            <a:r>
              <a:rPr lang="it-IT" sz="2400" dirty="0">
                <a:sym typeface="Wingdings" panose="05000000000000000000" pitchFamily="2" charset="2"/>
              </a:rPr>
              <a:t>).</a:t>
            </a:r>
            <a:endParaRPr lang="it-IT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b="1" dirty="0"/>
              <a:t>sintagma </a:t>
            </a:r>
            <a:r>
              <a:rPr lang="it-IT" sz="2400" dirty="0"/>
              <a:t>(parola chiave + parola con cui si colloca), sempre in forma lemmatica, per cercare qualsiasi forma di quel sintagma.</a:t>
            </a:r>
          </a:p>
        </p:txBody>
      </p:sp>
    </p:spTree>
    <p:extLst>
      <p:ext uri="{BB962C8B-B14F-4D97-AF65-F5344CB8AC3E}">
        <p14:creationId xmlns:p14="http://schemas.microsoft.com/office/powerpoint/2010/main" val="1701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2DEF19A-2FF0-68FB-A42A-F6BCB6619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5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F1C97D4-3613-13AF-BC53-B6D8D99DCB11}"/>
              </a:ext>
            </a:extLst>
          </p:cNvPr>
          <p:cNvSpPr/>
          <p:nvPr/>
        </p:nvSpPr>
        <p:spPr>
          <a:xfrm>
            <a:off x="943582" y="1103294"/>
            <a:ext cx="1284051" cy="2788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505737EA-FA4C-81D4-BD64-84BAE0A2843F}"/>
              </a:ext>
            </a:extLst>
          </p:cNvPr>
          <p:cNvSpPr/>
          <p:nvPr/>
        </p:nvSpPr>
        <p:spPr>
          <a:xfrm>
            <a:off x="3702996" y="1103295"/>
            <a:ext cx="1715310" cy="2788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1D28959-5410-7F83-2717-575A61155490}"/>
              </a:ext>
            </a:extLst>
          </p:cNvPr>
          <p:cNvSpPr/>
          <p:nvPr/>
        </p:nvSpPr>
        <p:spPr>
          <a:xfrm>
            <a:off x="6567790" y="1096810"/>
            <a:ext cx="2099555" cy="2788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7B3FF83-8C00-C098-B5BF-919FD66D3E72}"/>
              </a:ext>
            </a:extLst>
          </p:cNvPr>
          <p:cNvSpPr/>
          <p:nvPr/>
        </p:nvSpPr>
        <p:spPr>
          <a:xfrm>
            <a:off x="9951395" y="1090324"/>
            <a:ext cx="1297022" cy="2918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FA3B695-F3D2-A489-9008-F4A82F518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714"/>
          <a:stretch/>
        </p:blipFill>
        <p:spPr>
          <a:xfrm>
            <a:off x="0" y="4324030"/>
            <a:ext cx="12192000" cy="253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5FABF7B-D6F3-46CC-3D56-B05CE45CC61F}"/>
              </a:ext>
            </a:extLst>
          </p:cNvPr>
          <p:cNvSpPr/>
          <p:nvPr/>
        </p:nvSpPr>
        <p:spPr>
          <a:xfrm>
            <a:off x="338846" y="4634436"/>
            <a:ext cx="2423809" cy="2853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9996F947-34DD-4393-6786-CD19D7A28BCD}"/>
              </a:ext>
            </a:extLst>
          </p:cNvPr>
          <p:cNvSpPr/>
          <p:nvPr/>
        </p:nvSpPr>
        <p:spPr>
          <a:xfrm>
            <a:off x="4041841" y="4634434"/>
            <a:ext cx="1084635" cy="2853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7198AC22-6B5A-10D9-6610-6695A9823669}"/>
              </a:ext>
            </a:extLst>
          </p:cNvPr>
          <p:cNvSpPr/>
          <p:nvPr/>
        </p:nvSpPr>
        <p:spPr>
          <a:xfrm>
            <a:off x="6809363" y="4636850"/>
            <a:ext cx="1718553" cy="2853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B63EBA09-6361-C898-9192-9D42B311C280}"/>
              </a:ext>
            </a:extLst>
          </p:cNvPr>
          <p:cNvSpPr/>
          <p:nvPr/>
        </p:nvSpPr>
        <p:spPr>
          <a:xfrm>
            <a:off x="9951395" y="4636850"/>
            <a:ext cx="1287292" cy="2853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70D2EC9-935E-A851-B1A5-2BBB0EF204D2}"/>
              </a:ext>
            </a:extLst>
          </p:cNvPr>
          <p:cNvSpPr txBox="1"/>
          <p:nvPr/>
        </p:nvSpPr>
        <p:spPr>
          <a:xfrm>
            <a:off x="5335338" y="73754"/>
            <a:ext cx="5398923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Divisione per classe grammaticale/parti del discorso.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Ordine dalle più frequenti alle meno frequenti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93425F9-286D-BA25-E346-C525617A15C9}"/>
              </a:ext>
            </a:extLst>
          </p:cNvPr>
          <p:cNvSpPr txBox="1"/>
          <p:nvPr/>
        </p:nvSpPr>
        <p:spPr>
          <a:xfrm>
            <a:off x="1125050" y="2157728"/>
            <a:ext cx="3505316" cy="14773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bg1"/>
                </a:solidFill>
              </a:rPr>
              <a:t>ESEMPIO DI COLLOCAZIONE</a:t>
            </a:r>
            <a:r>
              <a:rPr lang="it-IT" dirty="0">
                <a:solidFill>
                  <a:schemeClr val="bg1"/>
                </a:solidFill>
              </a:rPr>
              <a:t>: mostra un esempio della rappresentazione più frequente della collocazione indicata, tratto direttamente dal corpus selezionato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E3957135-B820-B5CF-2C2D-3C1B8B621CB1}"/>
              </a:ext>
            </a:extLst>
          </p:cNvPr>
          <p:cNvSpPr/>
          <p:nvPr/>
        </p:nvSpPr>
        <p:spPr>
          <a:xfrm>
            <a:off x="228600" y="1636521"/>
            <a:ext cx="974035" cy="20419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3F545402-D610-91E5-B794-3EE553442F1D}"/>
              </a:ext>
            </a:extLst>
          </p:cNvPr>
          <p:cNvSpPr/>
          <p:nvPr/>
        </p:nvSpPr>
        <p:spPr>
          <a:xfrm>
            <a:off x="4778829" y="1840711"/>
            <a:ext cx="478971" cy="264459"/>
          </a:xfrm>
          <a:prstGeom prst="roundRect">
            <a:avLst/>
          </a:prstGeom>
          <a:noFill/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78D723A-F166-D946-E210-0BAAE52862A7}"/>
              </a:ext>
            </a:extLst>
          </p:cNvPr>
          <p:cNvSpPr txBox="1"/>
          <p:nvPr/>
        </p:nvSpPr>
        <p:spPr>
          <a:xfrm>
            <a:off x="5638800" y="1738616"/>
            <a:ext cx="1263785" cy="338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FREQUENZA</a:t>
            </a: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0D0C47ED-3BEE-26D5-8012-5CAFE09BEAEA}"/>
              </a:ext>
            </a:extLst>
          </p:cNvPr>
          <p:cNvSpPr/>
          <p:nvPr/>
        </p:nvSpPr>
        <p:spPr>
          <a:xfrm>
            <a:off x="5418306" y="2269511"/>
            <a:ext cx="351123" cy="278860"/>
          </a:xfrm>
          <a:prstGeom prst="roundRect">
            <a:avLst/>
          </a:prstGeom>
          <a:noFill/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86E7ABB-7EC4-D513-A61A-6F7A02FFA27A}"/>
              </a:ext>
            </a:extLst>
          </p:cNvPr>
          <p:cNvSpPr txBox="1"/>
          <p:nvPr/>
        </p:nvSpPr>
        <p:spPr>
          <a:xfrm>
            <a:off x="6096000" y="2307203"/>
            <a:ext cx="3106366" cy="923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bg1"/>
                </a:solidFill>
              </a:rPr>
              <a:t>SCORE</a:t>
            </a:r>
            <a:r>
              <a:rPr lang="it-IT" dirty="0">
                <a:solidFill>
                  <a:schemeClr val="bg1"/>
                </a:solidFill>
              </a:rPr>
              <a:t> (= punteggio di tipicità): indica quanto è forte (= tipica) la collocazione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A58E5430-2C22-4E55-6B40-2E339CBF7F1C}"/>
              </a:ext>
            </a:extLst>
          </p:cNvPr>
          <p:cNvCxnSpPr/>
          <p:nvPr/>
        </p:nvCxnSpPr>
        <p:spPr>
          <a:xfrm flipV="1">
            <a:off x="5257106" y="720085"/>
            <a:ext cx="193857" cy="376725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714009DB-6F76-56DE-F9A4-129DD88394F9}"/>
              </a:ext>
            </a:extLst>
          </p:cNvPr>
          <p:cNvCxnSpPr>
            <a:cxnSpLocks/>
          </p:cNvCxnSpPr>
          <p:nvPr/>
        </p:nvCxnSpPr>
        <p:spPr>
          <a:xfrm>
            <a:off x="1201941" y="1770951"/>
            <a:ext cx="348809" cy="374329"/>
          </a:xfrm>
          <a:prstGeom prst="line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2EE3CC5E-E01E-C10E-282D-B436C08FF510}"/>
              </a:ext>
            </a:extLst>
          </p:cNvPr>
          <p:cNvCxnSpPr>
            <a:cxnSpLocks/>
          </p:cNvCxnSpPr>
          <p:nvPr/>
        </p:nvCxnSpPr>
        <p:spPr>
          <a:xfrm flipV="1">
            <a:off x="5246681" y="1813582"/>
            <a:ext cx="392119" cy="119347"/>
          </a:xfrm>
          <a:prstGeom prst="line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A3994FEB-8575-E3E5-432E-16C3939F3522}"/>
              </a:ext>
            </a:extLst>
          </p:cNvPr>
          <p:cNvCxnSpPr>
            <a:cxnSpLocks/>
          </p:cNvCxnSpPr>
          <p:nvPr/>
        </p:nvCxnSpPr>
        <p:spPr>
          <a:xfrm>
            <a:off x="5777767" y="2410920"/>
            <a:ext cx="318233" cy="206250"/>
          </a:xfrm>
          <a:prstGeom prst="line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0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D78D72-109B-546C-32BB-695F0FE9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WORD SKETCH - CHANGE VIEW OPTIONS (1)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971DC5E-EC70-C0FD-F412-8DE8D63D4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0" r="7147" b="1941"/>
          <a:stretch/>
        </p:blipFill>
        <p:spPr>
          <a:xfrm>
            <a:off x="10022949" y="988346"/>
            <a:ext cx="772884" cy="7389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27092B-E28F-31F7-F693-969BE4D47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65" y="2528095"/>
            <a:ext cx="11021641" cy="220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5B85316-737E-032F-9E38-97B6D780595C}"/>
              </a:ext>
            </a:extLst>
          </p:cNvPr>
          <p:cNvSpPr txBox="1"/>
          <p:nvPr/>
        </p:nvSpPr>
        <p:spPr>
          <a:xfrm>
            <a:off x="4913658" y="4108566"/>
            <a:ext cx="3081073" cy="1200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Mostra la rappresentazione più comune della collocazione nel corpus (=la corrispondenza più comune).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126DD2-1B17-A6C7-CF59-2DABA652CA18}"/>
              </a:ext>
            </a:extLst>
          </p:cNvPr>
          <p:cNvSpPr txBox="1"/>
          <p:nvPr/>
        </p:nvSpPr>
        <p:spPr>
          <a:xfrm>
            <a:off x="4913658" y="2006635"/>
            <a:ext cx="2125364" cy="923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Mostra quante volte è stata trovata la collocazione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85BEC3C-849F-CE6D-DCBC-82A29FFE7B52}"/>
              </a:ext>
            </a:extLst>
          </p:cNvPr>
          <p:cNvSpPr txBox="1"/>
          <p:nvPr/>
        </p:nvSpPr>
        <p:spPr>
          <a:xfrm>
            <a:off x="2657758" y="4596960"/>
            <a:ext cx="1892471" cy="1200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Score (=punteggio di tipicità): indica quanto è forte la collocazione.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7A1392D-7E8C-9C69-E063-BA967909FADA}"/>
              </a:ext>
            </a:extLst>
          </p:cNvPr>
          <p:cNvCxnSpPr>
            <a:cxnSpLocks/>
          </p:cNvCxnSpPr>
          <p:nvPr/>
        </p:nvCxnSpPr>
        <p:spPr>
          <a:xfrm>
            <a:off x="3211286" y="3805441"/>
            <a:ext cx="1703200" cy="341344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0F6AF2C-AA06-428B-9E8B-102A52F831B3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496384" y="2468300"/>
            <a:ext cx="2417274" cy="763795"/>
          </a:xfrm>
          <a:prstGeom prst="line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F1735665-9C3E-CC25-57F6-9250441EE1F7}"/>
              </a:ext>
            </a:extLst>
          </p:cNvPr>
          <p:cNvCxnSpPr>
            <a:cxnSpLocks/>
          </p:cNvCxnSpPr>
          <p:nvPr/>
        </p:nvCxnSpPr>
        <p:spPr>
          <a:xfrm>
            <a:off x="2037840" y="4294830"/>
            <a:ext cx="619919" cy="433941"/>
          </a:xfrm>
          <a:prstGeom prst="line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0A7B73E9-2003-4A39-D0B7-D105835502DB}"/>
              </a:ext>
            </a:extLst>
          </p:cNvPr>
          <p:cNvSpPr/>
          <p:nvPr/>
        </p:nvSpPr>
        <p:spPr>
          <a:xfrm>
            <a:off x="877374" y="3659033"/>
            <a:ext cx="2328470" cy="341344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5B9E7AEC-3C65-866D-3D7A-B457BA3F5CEF}"/>
              </a:ext>
            </a:extLst>
          </p:cNvPr>
          <p:cNvSpPr/>
          <p:nvPr/>
        </p:nvSpPr>
        <p:spPr>
          <a:xfrm>
            <a:off x="877374" y="3177363"/>
            <a:ext cx="1619010" cy="323276"/>
          </a:xfrm>
          <a:prstGeom prst="roundRect">
            <a:avLst/>
          </a:prstGeom>
          <a:noFill/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0BCA4101-84C5-5A9E-C0BB-64C3ED0BF276}"/>
              </a:ext>
            </a:extLst>
          </p:cNvPr>
          <p:cNvSpPr/>
          <p:nvPr/>
        </p:nvSpPr>
        <p:spPr>
          <a:xfrm>
            <a:off x="877376" y="4108566"/>
            <a:ext cx="1155022" cy="341344"/>
          </a:xfrm>
          <a:prstGeom prst="roundRect">
            <a:avLst/>
          </a:prstGeom>
          <a:noFill/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9916EB8-BA38-F26D-8C54-B7744CDBD043}"/>
              </a:ext>
            </a:extLst>
          </p:cNvPr>
          <p:cNvSpPr txBox="1"/>
          <p:nvPr/>
        </p:nvSpPr>
        <p:spPr>
          <a:xfrm>
            <a:off x="9211962" y="5853324"/>
            <a:ext cx="23948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</a:t>
            </a:r>
            <a:r>
              <a:rPr lang="it-IT" sz="1600" dirty="0"/>
              <a:t>VEDI SLIDE PRECEDENTE colori corrispondenti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501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3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D78D72-109B-546C-32BB-695F0FE9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9437"/>
            <a:ext cx="9905998" cy="855849"/>
          </a:xfrm>
        </p:spPr>
        <p:txBody>
          <a:bodyPr/>
          <a:lstStyle/>
          <a:p>
            <a:r>
              <a:rPr lang="it-IT" dirty="0"/>
              <a:t>WORD SKETCH - CHANGE VIEW OPTIONS (2)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971DC5E-EC70-C0FD-F412-8DE8D63D4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0" r="7147" b="1941"/>
          <a:stretch/>
        </p:blipFill>
        <p:spPr>
          <a:xfrm>
            <a:off x="10033835" y="127904"/>
            <a:ext cx="772884" cy="7389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27092B-E28F-31F7-F693-969BE4D47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91" y="1071885"/>
            <a:ext cx="11021641" cy="220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47D051B-FCF7-2BB9-522F-84B307DF4D9F}"/>
              </a:ext>
            </a:extLst>
          </p:cNvPr>
          <p:cNvSpPr/>
          <p:nvPr/>
        </p:nvSpPr>
        <p:spPr>
          <a:xfrm>
            <a:off x="4696670" y="1752948"/>
            <a:ext cx="2725798" cy="29779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F0F2B5-909E-A19F-7879-74BDD1084DF5}"/>
              </a:ext>
            </a:extLst>
          </p:cNvPr>
          <p:cNvSpPr txBox="1"/>
          <p:nvPr/>
        </p:nvSpPr>
        <p:spPr>
          <a:xfrm>
            <a:off x="7861271" y="2881955"/>
            <a:ext cx="2510399" cy="1200329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Combina le collocazioni di tutte le relazioni grammaticali in un unico elenco.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A35992E-F262-FAFC-22DF-FB4567E03F7B}"/>
              </a:ext>
            </a:extLst>
          </p:cNvPr>
          <p:cNvCxnSpPr>
            <a:cxnSpLocks/>
          </p:cNvCxnSpPr>
          <p:nvPr/>
        </p:nvCxnSpPr>
        <p:spPr>
          <a:xfrm>
            <a:off x="7416742" y="2050741"/>
            <a:ext cx="638687" cy="831214"/>
          </a:xfrm>
          <a:prstGeom prst="line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C23A2F4F-BCBB-4A07-FCFC-B8F9C0590A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3" b="29477"/>
          <a:stretch/>
        </p:blipFill>
        <p:spPr>
          <a:xfrm>
            <a:off x="728301" y="2418780"/>
            <a:ext cx="6694167" cy="443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BDDACE6-714E-D474-FE0D-1A618A25F557}"/>
              </a:ext>
            </a:extLst>
          </p:cNvPr>
          <p:cNvSpPr txBox="1"/>
          <p:nvPr/>
        </p:nvSpPr>
        <p:spPr>
          <a:xfrm>
            <a:off x="8055429" y="4638390"/>
            <a:ext cx="3019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Non c’è più la divisione delle collocazioni per classe grammaticale/parte del discorso, sono mischiati.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B2A982F4-92FF-07C0-815B-6D262626459F}"/>
              </a:ext>
            </a:extLst>
          </p:cNvPr>
          <p:cNvCxnSpPr/>
          <p:nvPr/>
        </p:nvCxnSpPr>
        <p:spPr>
          <a:xfrm>
            <a:off x="7217229" y="5127171"/>
            <a:ext cx="838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8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D78D72-109B-546C-32BB-695F0FE9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9437"/>
            <a:ext cx="9905998" cy="855849"/>
          </a:xfrm>
        </p:spPr>
        <p:txBody>
          <a:bodyPr/>
          <a:lstStyle/>
          <a:p>
            <a:r>
              <a:rPr lang="it-IT" dirty="0"/>
              <a:t>WORD SKETCH - CHANGE VIEW OPTIONS (3)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971DC5E-EC70-C0FD-F412-8DE8D63D4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0" r="7147" b="1941"/>
          <a:stretch/>
        </p:blipFill>
        <p:spPr>
          <a:xfrm>
            <a:off x="10033835" y="127904"/>
            <a:ext cx="772884" cy="7389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27092B-E28F-31F7-F693-969BE4D47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91" y="1071885"/>
            <a:ext cx="11021641" cy="220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A35992E-F262-FAFC-22DF-FB4567E03F7B}"/>
              </a:ext>
            </a:extLst>
          </p:cNvPr>
          <p:cNvCxnSpPr>
            <a:cxnSpLocks/>
          </p:cNvCxnSpPr>
          <p:nvPr/>
        </p:nvCxnSpPr>
        <p:spPr>
          <a:xfrm flipV="1">
            <a:off x="6531430" y="2025625"/>
            <a:ext cx="1304034" cy="395446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5CED1573-FD37-59DD-0053-F1A36100F3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18" b="14140"/>
          <a:stretch/>
        </p:blipFill>
        <p:spPr>
          <a:xfrm>
            <a:off x="4691304" y="2495454"/>
            <a:ext cx="3739691" cy="730500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47D051B-FCF7-2BB9-522F-84B307DF4D9F}"/>
              </a:ext>
            </a:extLst>
          </p:cNvPr>
          <p:cNvSpPr/>
          <p:nvPr/>
        </p:nvSpPr>
        <p:spPr>
          <a:xfrm>
            <a:off x="4731514" y="2172224"/>
            <a:ext cx="1799916" cy="35326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D6F6D90-E3DE-CFE7-FD28-13CBFEE30E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843" b="36578"/>
          <a:stretch/>
        </p:blipFill>
        <p:spPr>
          <a:xfrm>
            <a:off x="2562891" y="3372553"/>
            <a:ext cx="7066217" cy="348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F0F2B5-909E-A19F-7879-74BDD1084DF5}"/>
              </a:ext>
            </a:extLst>
          </p:cNvPr>
          <p:cNvSpPr txBox="1"/>
          <p:nvPr/>
        </p:nvSpPr>
        <p:spPr>
          <a:xfrm>
            <a:off x="7835464" y="1148526"/>
            <a:ext cx="3211947" cy="1754326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/>
              <a:t>Organizza le collocazioni in gruppi in base alla somiglianza semantica. Possiamo regolare quanti items vedere dal dispositivo di scorrimento o digitando il valore che vogliamo.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D78D72-109B-546C-32BB-695F0FE9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9437"/>
            <a:ext cx="9905998" cy="855849"/>
          </a:xfrm>
        </p:spPr>
        <p:txBody>
          <a:bodyPr/>
          <a:lstStyle/>
          <a:p>
            <a:r>
              <a:rPr lang="it-IT" dirty="0"/>
              <a:t>WORD SKETCH - CHANGE VIEW OPTIONS (4)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971DC5E-EC70-C0FD-F412-8DE8D63D4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0" r="7147" b="1941"/>
          <a:stretch/>
        </p:blipFill>
        <p:spPr>
          <a:xfrm>
            <a:off x="10033835" y="127904"/>
            <a:ext cx="772884" cy="7389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27092B-E28F-31F7-F693-969BE4D47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91" y="1071885"/>
            <a:ext cx="11021641" cy="220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A35992E-F262-FAFC-22DF-FB4567E03F7B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775721" y="2042384"/>
            <a:ext cx="952372" cy="64499"/>
          </a:xfrm>
          <a:prstGeom prst="line">
            <a:avLst/>
          </a:prstGeom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47D051B-FCF7-2BB9-522F-84B307DF4D9F}"/>
              </a:ext>
            </a:extLst>
          </p:cNvPr>
          <p:cNvSpPr/>
          <p:nvPr/>
        </p:nvSpPr>
        <p:spPr>
          <a:xfrm>
            <a:off x="8728093" y="1589314"/>
            <a:ext cx="2701907" cy="906140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F0F2B5-909E-A19F-7879-74BDD1084DF5}"/>
              </a:ext>
            </a:extLst>
          </p:cNvPr>
          <p:cNvSpPr txBox="1"/>
          <p:nvPr/>
        </p:nvSpPr>
        <p:spPr>
          <a:xfrm>
            <a:off x="2837815" y="1229720"/>
            <a:ext cx="4937906" cy="1754326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it-IT" u="sng" dirty="0"/>
              <a:t>Score (tipicità)</a:t>
            </a:r>
            <a:r>
              <a:rPr lang="it-IT" dirty="0"/>
              <a:t>: mostra le collocazioni dalla più forte alla meno forte.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it-IT" u="sng" dirty="0"/>
              <a:t>Frequency</a:t>
            </a:r>
            <a:r>
              <a:rPr lang="it-IT" dirty="0"/>
              <a:t>: mostra le collocazioni dalla più frequente alla meno frequente (ma non necessariamente le più tipiche).</a:t>
            </a:r>
          </a:p>
          <a:p>
            <a:pPr algn="just"/>
            <a:r>
              <a:rPr lang="it-IT" dirty="0"/>
              <a:t>NB: questa opzione è legata a Show scores.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8B2BC44-0DF4-0E95-9BE1-BF4EBC742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086" y="3964969"/>
            <a:ext cx="3276884" cy="253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B69F258-C7FF-456C-8C58-6B57D7F08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791" y="3974000"/>
            <a:ext cx="3292125" cy="257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9674A5F-C8C0-22F5-84FE-411F1464CA02}"/>
              </a:ext>
            </a:extLst>
          </p:cNvPr>
          <p:cNvSpPr txBox="1"/>
          <p:nvPr/>
        </p:nvSpPr>
        <p:spPr>
          <a:xfrm>
            <a:off x="5521224" y="3544574"/>
            <a:ext cx="17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…by SCORE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B84300D-8D69-DAE2-C744-C2B70DD6923F}"/>
              </a:ext>
            </a:extLst>
          </p:cNvPr>
          <p:cNvSpPr txBox="1"/>
          <p:nvPr/>
        </p:nvSpPr>
        <p:spPr>
          <a:xfrm>
            <a:off x="9150441" y="3534363"/>
            <a:ext cx="224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…by FREQUENCY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D297BDE-78E8-8DD3-9F34-F1CF07678378}"/>
              </a:ext>
            </a:extLst>
          </p:cNvPr>
          <p:cNvSpPr txBox="1"/>
          <p:nvPr/>
        </p:nvSpPr>
        <p:spPr>
          <a:xfrm>
            <a:off x="8044806" y="4845425"/>
            <a:ext cx="58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VS.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36A38706-C121-C402-26B3-9DFDD2315BD0}"/>
              </a:ext>
            </a:extLst>
          </p:cNvPr>
          <p:cNvSpPr/>
          <p:nvPr/>
        </p:nvSpPr>
        <p:spPr>
          <a:xfrm>
            <a:off x="7306482" y="4589500"/>
            <a:ext cx="460675" cy="196028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5B6C148-745E-1561-BA9C-7DAA04B6FB98}"/>
              </a:ext>
            </a:extLst>
          </p:cNvPr>
          <p:cNvSpPr/>
          <p:nvPr/>
        </p:nvSpPr>
        <p:spPr>
          <a:xfrm>
            <a:off x="10401878" y="4603641"/>
            <a:ext cx="600104" cy="189900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A37DF6-0344-2FAB-8CEB-21B5936CEEA4}"/>
              </a:ext>
            </a:extLst>
          </p:cNvPr>
          <p:cNvSpPr txBox="1"/>
          <p:nvPr/>
        </p:nvSpPr>
        <p:spPr>
          <a:xfrm>
            <a:off x="406564" y="3544574"/>
            <a:ext cx="43303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Score molto alto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c'è poca concorrenza da parte di altre collocazioni, che quindi sono poco frequenti o poco numerose.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Score molto basso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c'è un'estrema concorrenza da parte di altre collocazioni, che quindi sono frequenti o molto numerose.</a:t>
            </a:r>
          </a:p>
          <a:p>
            <a:pPr algn="just"/>
            <a:r>
              <a:rPr lang="it-IT" dirty="0"/>
              <a:t>Quindi </a:t>
            </a:r>
            <a:r>
              <a:rPr lang="it-IT" b="1" dirty="0"/>
              <a:t>spesso le parole più frequenti non hanno uno score elevato </a:t>
            </a:r>
            <a:r>
              <a:rPr lang="it-IT" dirty="0"/>
              <a:t>perché sono usate così spesso in combinazione con così tante parole da avere molta concorrenza.</a:t>
            </a:r>
          </a:p>
        </p:txBody>
      </p:sp>
    </p:spTree>
    <p:extLst>
      <p:ext uri="{BB962C8B-B14F-4D97-AF65-F5344CB8AC3E}">
        <p14:creationId xmlns:p14="http://schemas.microsoft.com/office/powerpoint/2010/main" val="13686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  <p:bldP spid="18" grpId="0"/>
      <p:bldP spid="19" grpId="0"/>
      <p:bldP spid="20" grpId="0"/>
      <p:bldP spid="3" grpId="0" animBg="1"/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40">
            <a:extLst>
              <a:ext uri="{FF2B5EF4-FFF2-40B4-BE49-F238E27FC236}">
                <a16:creationId xmlns:a16="http://schemas.microsoft.com/office/drawing/2014/main" id="{BB4A702B-F397-C844-6700-A6FDC7972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5"/>
          <a:stretch/>
        </p:blipFill>
        <p:spPr>
          <a:xfrm>
            <a:off x="1084923" y="2920506"/>
            <a:ext cx="5214381" cy="155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449AD71-01AB-9515-EEFC-B3E76F065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0"/>
          <a:stretch/>
        </p:blipFill>
        <p:spPr>
          <a:xfrm>
            <a:off x="5873429" y="2920506"/>
            <a:ext cx="4626588" cy="155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9AABAEB-3B34-C573-0200-E659CFA227B2}"/>
              </a:ext>
            </a:extLst>
          </p:cNvPr>
          <p:cNvSpPr/>
          <p:nvPr/>
        </p:nvSpPr>
        <p:spPr>
          <a:xfrm>
            <a:off x="6118707" y="3082183"/>
            <a:ext cx="1267836" cy="11741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F75471-86CD-96F2-C4FC-2BBD95A2DBE8}"/>
              </a:ext>
            </a:extLst>
          </p:cNvPr>
          <p:cNvSpPr txBox="1"/>
          <p:nvPr/>
        </p:nvSpPr>
        <p:spPr>
          <a:xfrm>
            <a:off x="4733096" y="4407579"/>
            <a:ext cx="2280665" cy="193899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err="1"/>
              <a:t>Concordance</a:t>
            </a:r>
            <a:r>
              <a:rPr lang="it-IT" sz="2400" dirty="0"/>
              <a:t>: per visualizzare le collocazioni nella colonna  contestualizzate.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AD23604-3063-11C2-CFFF-97F3EB38343F}"/>
              </a:ext>
            </a:extLst>
          </p:cNvPr>
          <p:cNvSpPr txBox="1"/>
          <p:nvPr/>
        </p:nvSpPr>
        <p:spPr>
          <a:xfrm>
            <a:off x="7386543" y="5549996"/>
            <a:ext cx="3378509" cy="120032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Per visualizzare solo la colonna in questione e nascondere le altre.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AE1E130-75B1-DB78-FF58-6C153720045F}"/>
              </a:ext>
            </a:extLst>
          </p:cNvPr>
          <p:cNvSpPr txBox="1"/>
          <p:nvPr/>
        </p:nvSpPr>
        <p:spPr>
          <a:xfrm>
            <a:off x="8807238" y="4618895"/>
            <a:ext cx="3277295" cy="830997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Per nascondere solo la colonna in questione.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2C5FDB5-01EC-8324-AD1D-0132DDF9170A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5873429" y="4175778"/>
            <a:ext cx="293431" cy="231801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075D4BDB-C2F2-7F6E-85CC-7C8A7B8D2D6E}"/>
              </a:ext>
            </a:extLst>
          </p:cNvPr>
          <p:cNvSpPr/>
          <p:nvPr/>
        </p:nvSpPr>
        <p:spPr>
          <a:xfrm>
            <a:off x="7587619" y="3082183"/>
            <a:ext cx="1267836" cy="1174136"/>
          </a:xfrm>
          <a:prstGeom prst="roundRect">
            <a:avLst/>
          </a:prstGeom>
          <a:noFill/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153925CA-ACF2-19C6-431A-514F7F729775}"/>
              </a:ext>
            </a:extLst>
          </p:cNvPr>
          <p:cNvSpPr/>
          <p:nvPr/>
        </p:nvSpPr>
        <p:spPr>
          <a:xfrm>
            <a:off x="9056531" y="3082183"/>
            <a:ext cx="1267836" cy="1174136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361F3B7B-0207-923D-DEF2-F2126C7287B3}"/>
              </a:ext>
            </a:extLst>
          </p:cNvPr>
          <p:cNvCxnSpPr>
            <a:cxnSpLocks/>
          </p:cNvCxnSpPr>
          <p:nvPr/>
        </p:nvCxnSpPr>
        <p:spPr>
          <a:xfrm flipH="1" flipV="1">
            <a:off x="8349343" y="4256319"/>
            <a:ext cx="262495" cy="1305422"/>
          </a:xfrm>
          <a:prstGeom prst="line">
            <a:avLst/>
          </a:prstGeom>
          <a:ln w="1905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C53C28F0-5D1B-A6D2-61AA-D4ABBD017058}"/>
              </a:ext>
            </a:extLst>
          </p:cNvPr>
          <p:cNvCxnSpPr>
            <a:cxnSpLocks/>
          </p:cNvCxnSpPr>
          <p:nvPr/>
        </p:nvCxnSpPr>
        <p:spPr>
          <a:xfrm>
            <a:off x="9626265" y="4256319"/>
            <a:ext cx="580322" cy="362576"/>
          </a:xfrm>
          <a:prstGeom prst="line">
            <a:avLst/>
          </a:prstGeom>
          <a:ln w="1905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olo 1">
            <a:extLst>
              <a:ext uri="{FF2B5EF4-FFF2-40B4-BE49-F238E27FC236}">
                <a16:creationId xmlns:a16="http://schemas.microsoft.com/office/drawing/2014/main" id="{6F22193D-683B-4869-4A05-335FE63B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9437"/>
            <a:ext cx="9905998" cy="1650740"/>
          </a:xfrm>
        </p:spPr>
        <p:txBody>
          <a:bodyPr/>
          <a:lstStyle/>
          <a:p>
            <a:r>
              <a:rPr lang="it-IT" dirty="0"/>
              <a:t>WORD SKETCH – barra di selezione rapida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B8CE370-8AD7-B91E-BD56-29E18B94F919}"/>
              </a:ext>
            </a:extLst>
          </p:cNvPr>
          <p:cNvSpPr txBox="1"/>
          <p:nvPr/>
        </p:nvSpPr>
        <p:spPr>
          <a:xfrm>
            <a:off x="1141413" y="1651653"/>
            <a:ext cx="852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In cima a ogni colonna dei risultati delle collocazioni.</a:t>
            </a: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CD156502-0CF9-D8F0-197D-00B62ACB5041}"/>
              </a:ext>
            </a:extLst>
          </p:cNvPr>
          <p:cNvSpPr/>
          <p:nvPr/>
        </p:nvSpPr>
        <p:spPr>
          <a:xfrm>
            <a:off x="1233715" y="3082183"/>
            <a:ext cx="1267836" cy="117413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556E234D-9E8C-AF3F-2914-B45E0017A623}"/>
              </a:ext>
            </a:extLst>
          </p:cNvPr>
          <p:cNvSpPr txBox="1"/>
          <p:nvPr/>
        </p:nvSpPr>
        <p:spPr>
          <a:xfrm>
            <a:off x="578873" y="4849727"/>
            <a:ext cx="3087380" cy="1200329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Per spostare la colonna in un’altra posizione, trascinandola.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51209ADB-CA76-E1D8-281D-14A65D14229B}"/>
              </a:ext>
            </a:extLst>
          </p:cNvPr>
          <p:cNvCxnSpPr>
            <a:cxnSpLocks/>
          </p:cNvCxnSpPr>
          <p:nvPr/>
        </p:nvCxnSpPr>
        <p:spPr>
          <a:xfrm flipH="1">
            <a:off x="1568280" y="4259671"/>
            <a:ext cx="349061" cy="590056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3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7" grpId="0" animBg="1"/>
      <p:bldP spid="18" grpId="0" animBg="1"/>
      <p:bldP spid="33" grpId="0"/>
      <p:bldP spid="34" grpId="0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63FB0-7080-25A5-6E35-21E7C819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WORK SKETCH – </a:t>
            </a:r>
            <a:r>
              <a:rPr lang="it-IT" dirty="0" err="1"/>
              <a:t>MENù</a:t>
            </a:r>
            <a:r>
              <a:rPr lang="it-IT" dirty="0"/>
              <a:t> COLLOCAZIONI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FE89DD7-D524-AD5C-2FE0-ED2945C19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9" y="2553221"/>
            <a:ext cx="4890748" cy="341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443DE7C-D167-DE66-4FE4-1B9A5182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671" y="3940630"/>
            <a:ext cx="3176981" cy="232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48986F44-A21D-B8C3-DF98-5440053E9E99}"/>
              </a:ext>
            </a:extLst>
          </p:cNvPr>
          <p:cNvSpPr/>
          <p:nvPr/>
        </p:nvSpPr>
        <p:spPr>
          <a:xfrm>
            <a:off x="4724400" y="3537858"/>
            <a:ext cx="424543" cy="4027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0EDC1E0-6394-161F-4BDB-1685E065D1FE}"/>
              </a:ext>
            </a:extLst>
          </p:cNvPr>
          <p:cNvSpPr txBox="1"/>
          <p:nvPr/>
        </p:nvSpPr>
        <p:spPr>
          <a:xfrm>
            <a:off x="5576208" y="2097088"/>
            <a:ext cx="38072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 err="1"/>
              <a:t>Concordance</a:t>
            </a:r>
            <a:r>
              <a:rPr lang="it-IT" sz="2000" dirty="0"/>
              <a:t>: per visualizzare la collocazioni contestualizzata.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048435-6FF2-3C28-4BFE-C58525C90821}"/>
              </a:ext>
            </a:extLst>
          </p:cNvPr>
          <p:cNvSpPr txBox="1"/>
          <p:nvPr/>
        </p:nvSpPr>
        <p:spPr>
          <a:xfrm>
            <a:off x="8516656" y="2821921"/>
            <a:ext cx="31769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Word Sketch</a:t>
            </a:r>
            <a:r>
              <a:rPr lang="it-IT" sz="2000" dirty="0"/>
              <a:t>: per visualizzare le collocazioni del sintagma formato dal token da noi cercato + la parola con cui occorre (la sua collocazione)..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03A1512-EC10-59E1-6BFF-D2B5277783A6}"/>
              </a:ext>
            </a:extLst>
          </p:cNvPr>
          <p:cNvSpPr txBox="1"/>
          <p:nvPr/>
        </p:nvSpPr>
        <p:spPr>
          <a:xfrm>
            <a:off x="8516656" y="5223819"/>
            <a:ext cx="29733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Thesaurus</a:t>
            </a:r>
            <a:r>
              <a:rPr lang="it-IT" sz="2000" dirty="0"/>
              <a:t>: per visualizzare i sinonimi della collocazione. 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1D7EC54-DEE3-133D-FD8A-46B95450B845}"/>
              </a:ext>
            </a:extLst>
          </p:cNvPr>
          <p:cNvCxnSpPr>
            <a:cxnSpLocks/>
          </p:cNvCxnSpPr>
          <p:nvPr/>
        </p:nvCxnSpPr>
        <p:spPr>
          <a:xfrm flipV="1">
            <a:off x="5255277" y="2804974"/>
            <a:ext cx="742752" cy="12480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6FF163F7-AB04-F108-9DEA-5842165DF56F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5410199" y="3791417"/>
            <a:ext cx="3106457" cy="15695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9D7655E-B013-02C0-AB4C-F14487AA1AAC}"/>
              </a:ext>
            </a:extLst>
          </p:cNvPr>
          <p:cNvCxnSpPr>
            <a:cxnSpLocks/>
          </p:cNvCxnSpPr>
          <p:nvPr/>
        </p:nvCxnSpPr>
        <p:spPr>
          <a:xfrm flipV="1">
            <a:off x="5410199" y="5458666"/>
            <a:ext cx="3119866" cy="4670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06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3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</TotalTime>
  <Words>539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Courier New</vt:lpstr>
      <vt:lpstr>Tw Cen MT</vt:lpstr>
      <vt:lpstr>Wingdings</vt:lpstr>
      <vt:lpstr>Circuito</vt:lpstr>
      <vt:lpstr>Linguistica Digitale: esercizi</vt:lpstr>
      <vt:lpstr>Word Sketch</vt:lpstr>
      <vt:lpstr>Presentazione standard di PowerPoint</vt:lpstr>
      <vt:lpstr>WORD SKETCH - CHANGE VIEW OPTIONS (1)</vt:lpstr>
      <vt:lpstr>WORD SKETCH - CHANGE VIEW OPTIONS (2)</vt:lpstr>
      <vt:lpstr>WORD SKETCH - CHANGE VIEW OPTIONS (3)</vt:lpstr>
      <vt:lpstr>WORD SKETCH - CHANGE VIEW OPTIONS (4)</vt:lpstr>
      <vt:lpstr>WORD SKETCH – barra di selezione rapida</vt:lpstr>
      <vt:lpstr>WORK SKETCH – MENù COLLOCAZIONI</vt:lpstr>
      <vt:lpstr>WORD SKETCH - VISUALIZZAZIONI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Esercitazioni di Linguistica Digitale -  Sketch Engine</dc:title>
  <dc:creator>Giada Parodi</dc:creator>
  <cp:lastModifiedBy>Anonimo</cp:lastModifiedBy>
  <cp:revision>2</cp:revision>
  <dcterms:created xsi:type="dcterms:W3CDTF">2023-02-07T13:10:10Z</dcterms:created>
  <dcterms:modified xsi:type="dcterms:W3CDTF">2024-05-08T09:13:18Z</dcterms:modified>
</cp:coreProperties>
</file>