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2"/>
  </p:notesMasterIdLst>
  <p:sldIdLst>
    <p:sldId id="610" r:id="rId3"/>
    <p:sldId id="489" r:id="rId4"/>
    <p:sldId id="709" r:id="rId5"/>
    <p:sldId id="710" r:id="rId6"/>
    <p:sldId id="711" r:id="rId7"/>
    <p:sldId id="712" r:id="rId8"/>
    <p:sldId id="713" r:id="rId9"/>
    <p:sldId id="557" r:id="rId10"/>
    <p:sldId id="556" r:id="rId11"/>
    <p:sldId id="619" r:id="rId12"/>
    <p:sldId id="779" r:id="rId13"/>
    <p:sldId id="555" r:id="rId14"/>
    <p:sldId id="558" r:id="rId15"/>
    <p:sldId id="559" r:id="rId16"/>
    <p:sldId id="560" r:id="rId17"/>
    <p:sldId id="566" r:id="rId18"/>
    <p:sldId id="563" r:id="rId19"/>
    <p:sldId id="561" r:id="rId20"/>
    <p:sldId id="780" r:id="rId21"/>
    <p:sldId id="565" r:id="rId22"/>
    <p:sldId id="564" r:id="rId23"/>
    <p:sldId id="562" r:id="rId24"/>
    <p:sldId id="567" r:id="rId25"/>
    <p:sldId id="579" r:id="rId26"/>
    <p:sldId id="781" r:id="rId27"/>
    <p:sldId id="782" r:id="rId28"/>
    <p:sldId id="783" r:id="rId29"/>
    <p:sldId id="784" r:id="rId30"/>
    <p:sldId id="581" r:id="rId31"/>
    <p:sldId id="582" r:id="rId32"/>
    <p:sldId id="603" r:id="rId33"/>
    <p:sldId id="604" r:id="rId34"/>
    <p:sldId id="605" r:id="rId35"/>
    <p:sldId id="606" r:id="rId36"/>
    <p:sldId id="593" r:id="rId37"/>
    <p:sldId id="597" r:id="rId38"/>
    <p:sldId id="598" r:id="rId39"/>
    <p:sldId id="599" r:id="rId40"/>
    <p:sldId id="689" r:id="rId41"/>
  </p:sldIdLst>
  <p:sldSz cx="9144000" cy="6858000" type="screen4x3"/>
  <p:notesSz cx="6858000" cy="9144000"/>
  <p:defaultTextStyle>
    <a:defPPr>
      <a:defRPr lang="it-IT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AAED7D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0"/>
    <p:restoredTop sz="95500"/>
  </p:normalViewPr>
  <p:slideViewPr>
    <p:cSldViewPr showGuides="1">
      <p:cViewPr varScale="1">
        <p:scale>
          <a:sx n="71" d="100"/>
          <a:sy n="71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58151-C331-4D9C-85A3-6B79A50DE19A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</dgm:pt>
    <dgm:pt modelId="{77C9F1F1-523A-4AC9-9120-84929BC0129C}">
      <dgm:prSet phldrT="[Testo]"/>
      <dgm:spPr/>
      <dgm:t>
        <a:bodyPr/>
        <a:lstStyle/>
        <a:p>
          <a:r>
            <a:rPr lang="it-IT" dirty="0"/>
            <a:t>MEDICO</a:t>
          </a:r>
          <a:endParaRPr lang="en-US" dirty="0"/>
        </a:p>
      </dgm:t>
    </dgm:pt>
    <dgm:pt modelId="{AC0A226D-9B20-4C0D-8678-489A2590623E}" type="parTrans" cxnId="{3D7D1BCE-5230-4946-84EA-CB5C2491062B}">
      <dgm:prSet/>
      <dgm:spPr/>
      <dgm:t>
        <a:bodyPr/>
        <a:lstStyle/>
        <a:p>
          <a:endParaRPr lang="en-US"/>
        </a:p>
      </dgm:t>
    </dgm:pt>
    <dgm:pt modelId="{2320B1F4-6B14-41F8-ACCA-86353E4CCA3A}" type="sibTrans" cxnId="{3D7D1BCE-5230-4946-84EA-CB5C2491062B}">
      <dgm:prSet/>
      <dgm:spPr/>
      <dgm:t>
        <a:bodyPr/>
        <a:lstStyle/>
        <a:p>
          <a:endParaRPr lang="en-US"/>
        </a:p>
      </dgm:t>
    </dgm:pt>
    <dgm:pt modelId="{72150674-6ED2-4CD3-8C71-51ACF8FB26C2}">
      <dgm:prSet phldrT="[Testo]"/>
      <dgm:spPr/>
      <dgm:t>
        <a:bodyPr/>
        <a:lstStyle/>
        <a:p>
          <a:r>
            <a:rPr lang="it-IT" dirty="0"/>
            <a:t>PREPARATORE ATLETICO</a:t>
          </a:r>
          <a:endParaRPr lang="en-US" dirty="0"/>
        </a:p>
      </dgm:t>
    </dgm:pt>
    <dgm:pt modelId="{7D39BD01-18F1-4869-93D8-84660BDE9BAE}" type="parTrans" cxnId="{BC9D8544-4560-4A0F-A12F-0B57E749115A}">
      <dgm:prSet/>
      <dgm:spPr/>
      <dgm:t>
        <a:bodyPr/>
        <a:lstStyle/>
        <a:p>
          <a:endParaRPr lang="en-US"/>
        </a:p>
      </dgm:t>
    </dgm:pt>
    <dgm:pt modelId="{C6F43A8A-1AAE-4A91-B0BD-5ECAA5DBCCF9}" type="sibTrans" cxnId="{BC9D8544-4560-4A0F-A12F-0B57E749115A}">
      <dgm:prSet/>
      <dgm:spPr/>
      <dgm:t>
        <a:bodyPr/>
        <a:lstStyle/>
        <a:p>
          <a:endParaRPr lang="en-US"/>
        </a:p>
      </dgm:t>
    </dgm:pt>
    <dgm:pt modelId="{EA1B6F3E-3B8C-4AAF-9A12-6A0F9471DAC4}">
      <dgm:prSet phldrT="[Testo]"/>
      <dgm:spPr/>
      <dgm:t>
        <a:bodyPr/>
        <a:lstStyle/>
        <a:p>
          <a:r>
            <a:rPr lang="it-IT" dirty="0"/>
            <a:t>ALLENATORE</a:t>
          </a:r>
          <a:endParaRPr lang="en-US" dirty="0"/>
        </a:p>
      </dgm:t>
    </dgm:pt>
    <dgm:pt modelId="{9CDDBEF5-26D7-4CC0-A0DF-EE34BFEB1748}" type="parTrans" cxnId="{69C0418D-15C7-4F63-AE02-59E30C1C8D58}">
      <dgm:prSet/>
      <dgm:spPr/>
      <dgm:t>
        <a:bodyPr/>
        <a:lstStyle/>
        <a:p>
          <a:endParaRPr lang="en-US"/>
        </a:p>
      </dgm:t>
    </dgm:pt>
    <dgm:pt modelId="{847A767F-DC79-4231-97F1-BE5FDDCACB43}" type="sibTrans" cxnId="{69C0418D-15C7-4F63-AE02-59E30C1C8D58}">
      <dgm:prSet/>
      <dgm:spPr/>
      <dgm:t>
        <a:bodyPr/>
        <a:lstStyle/>
        <a:p>
          <a:endParaRPr lang="en-US"/>
        </a:p>
      </dgm:t>
    </dgm:pt>
    <dgm:pt modelId="{5F9E94A6-47FE-4187-BEA0-1A97045870CF}" type="pres">
      <dgm:prSet presAssocID="{63458151-C331-4D9C-85A3-6B79A50DE19A}" presName="Name0" presStyleCnt="0">
        <dgm:presLayoutVars>
          <dgm:dir/>
          <dgm:resizeHandles val="exact"/>
        </dgm:presLayoutVars>
      </dgm:prSet>
      <dgm:spPr/>
    </dgm:pt>
    <dgm:pt modelId="{E8229815-233E-49CD-8403-BF4FB777C9DE}" type="pres">
      <dgm:prSet presAssocID="{77C9F1F1-523A-4AC9-9120-84929BC0129C}" presName="node" presStyleLbl="node1" presStyleIdx="0" presStyleCnt="3" custLinFactNeighborX="-13080" custLinFactNeighborY="-91751">
        <dgm:presLayoutVars>
          <dgm:bulletEnabled val="1"/>
        </dgm:presLayoutVars>
      </dgm:prSet>
      <dgm:spPr/>
    </dgm:pt>
    <dgm:pt modelId="{ADAE4FB8-428C-41D1-BA69-183409B8965C}" type="pres">
      <dgm:prSet presAssocID="{2320B1F4-6B14-41F8-ACCA-86353E4CCA3A}" presName="sibTrans" presStyleLbl="sibTrans2D1" presStyleIdx="0" presStyleCnt="2"/>
      <dgm:spPr/>
    </dgm:pt>
    <dgm:pt modelId="{A13FB50B-1DCE-49D4-A54E-4B85EF120BF6}" type="pres">
      <dgm:prSet presAssocID="{2320B1F4-6B14-41F8-ACCA-86353E4CCA3A}" presName="connectorText" presStyleLbl="sibTrans2D1" presStyleIdx="0" presStyleCnt="2"/>
      <dgm:spPr/>
    </dgm:pt>
    <dgm:pt modelId="{652A7511-B7A8-4DCA-82E1-157BCAE19B1C}" type="pres">
      <dgm:prSet presAssocID="{72150674-6ED2-4CD3-8C71-51ACF8FB26C2}" presName="node" presStyleLbl="node1" presStyleIdx="1" presStyleCnt="3" custLinFactNeighborX="-1569" custLinFactNeighborY="-91751">
        <dgm:presLayoutVars>
          <dgm:bulletEnabled val="1"/>
        </dgm:presLayoutVars>
      </dgm:prSet>
      <dgm:spPr/>
    </dgm:pt>
    <dgm:pt modelId="{4AB5FE94-EB93-4C93-AE7F-BC468EC27E3B}" type="pres">
      <dgm:prSet presAssocID="{C6F43A8A-1AAE-4A91-B0BD-5ECAA5DBCCF9}" presName="sibTrans" presStyleLbl="sibTrans2D1" presStyleIdx="1" presStyleCnt="2"/>
      <dgm:spPr/>
    </dgm:pt>
    <dgm:pt modelId="{E9E96063-1E52-4A2A-9A30-1249A3A1743A}" type="pres">
      <dgm:prSet presAssocID="{C6F43A8A-1AAE-4A91-B0BD-5ECAA5DBCCF9}" presName="connectorText" presStyleLbl="sibTrans2D1" presStyleIdx="1" presStyleCnt="2"/>
      <dgm:spPr/>
    </dgm:pt>
    <dgm:pt modelId="{16306421-036D-4F2A-9C7B-AB6DD1A74068}" type="pres">
      <dgm:prSet presAssocID="{EA1B6F3E-3B8C-4AAF-9A12-6A0F9471DAC4}" presName="node" presStyleLbl="node1" presStyleIdx="2" presStyleCnt="3" custLinFactNeighborX="-13663" custLinFactNeighborY="-93214">
        <dgm:presLayoutVars>
          <dgm:bulletEnabled val="1"/>
        </dgm:presLayoutVars>
      </dgm:prSet>
      <dgm:spPr/>
    </dgm:pt>
  </dgm:ptLst>
  <dgm:cxnLst>
    <dgm:cxn modelId="{5341B813-884D-402C-AA6B-D20CC2DE476D}" type="presOf" srcId="{63458151-C331-4D9C-85A3-6B79A50DE19A}" destId="{5F9E94A6-47FE-4187-BEA0-1A97045870CF}" srcOrd="0" destOrd="0" presId="urn:microsoft.com/office/officeart/2005/8/layout/process1"/>
    <dgm:cxn modelId="{8B054E35-98DB-48CB-8BE6-943A1F56AADB}" type="presOf" srcId="{C6F43A8A-1AAE-4A91-B0BD-5ECAA5DBCCF9}" destId="{E9E96063-1E52-4A2A-9A30-1249A3A1743A}" srcOrd="1" destOrd="0" presId="urn:microsoft.com/office/officeart/2005/8/layout/process1"/>
    <dgm:cxn modelId="{BC9D8544-4560-4A0F-A12F-0B57E749115A}" srcId="{63458151-C331-4D9C-85A3-6B79A50DE19A}" destId="{72150674-6ED2-4CD3-8C71-51ACF8FB26C2}" srcOrd="1" destOrd="0" parTransId="{7D39BD01-18F1-4869-93D8-84660BDE9BAE}" sibTransId="{C6F43A8A-1AAE-4A91-B0BD-5ECAA5DBCCF9}"/>
    <dgm:cxn modelId="{7739CB5A-1033-495B-8E5F-1BCD0090A63D}" type="presOf" srcId="{EA1B6F3E-3B8C-4AAF-9A12-6A0F9471DAC4}" destId="{16306421-036D-4F2A-9C7B-AB6DD1A74068}" srcOrd="0" destOrd="0" presId="urn:microsoft.com/office/officeart/2005/8/layout/process1"/>
    <dgm:cxn modelId="{69C0418D-15C7-4F63-AE02-59E30C1C8D58}" srcId="{63458151-C331-4D9C-85A3-6B79A50DE19A}" destId="{EA1B6F3E-3B8C-4AAF-9A12-6A0F9471DAC4}" srcOrd="2" destOrd="0" parTransId="{9CDDBEF5-26D7-4CC0-A0DF-EE34BFEB1748}" sibTransId="{847A767F-DC79-4231-97F1-BE5FDDCACB43}"/>
    <dgm:cxn modelId="{D2DA7E90-98D2-4A67-B1AA-984DFF709C5F}" type="presOf" srcId="{77C9F1F1-523A-4AC9-9120-84929BC0129C}" destId="{E8229815-233E-49CD-8403-BF4FB777C9DE}" srcOrd="0" destOrd="0" presId="urn:microsoft.com/office/officeart/2005/8/layout/process1"/>
    <dgm:cxn modelId="{AD67BBAF-C85C-4740-B65B-2B4178FFFDE7}" type="presOf" srcId="{C6F43A8A-1AAE-4A91-B0BD-5ECAA5DBCCF9}" destId="{4AB5FE94-EB93-4C93-AE7F-BC468EC27E3B}" srcOrd="0" destOrd="0" presId="urn:microsoft.com/office/officeart/2005/8/layout/process1"/>
    <dgm:cxn modelId="{E00DD8C3-F011-44DF-9EF7-84DF6AB8BF5A}" type="presOf" srcId="{2320B1F4-6B14-41F8-ACCA-86353E4CCA3A}" destId="{ADAE4FB8-428C-41D1-BA69-183409B8965C}" srcOrd="0" destOrd="0" presId="urn:microsoft.com/office/officeart/2005/8/layout/process1"/>
    <dgm:cxn modelId="{3D7D1BCE-5230-4946-84EA-CB5C2491062B}" srcId="{63458151-C331-4D9C-85A3-6B79A50DE19A}" destId="{77C9F1F1-523A-4AC9-9120-84929BC0129C}" srcOrd="0" destOrd="0" parTransId="{AC0A226D-9B20-4C0D-8678-489A2590623E}" sibTransId="{2320B1F4-6B14-41F8-ACCA-86353E4CCA3A}"/>
    <dgm:cxn modelId="{35DBC3CF-4153-4088-B47D-1A04D2AD427A}" type="presOf" srcId="{72150674-6ED2-4CD3-8C71-51ACF8FB26C2}" destId="{652A7511-B7A8-4DCA-82E1-157BCAE19B1C}" srcOrd="0" destOrd="0" presId="urn:microsoft.com/office/officeart/2005/8/layout/process1"/>
    <dgm:cxn modelId="{94B7E3FB-88F1-4450-B6D3-3B9116529D8D}" type="presOf" srcId="{2320B1F4-6B14-41F8-ACCA-86353E4CCA3A}" destId="{A13FB50B-1DCE-49D4-A54E-4B85EF120BF6}" srcOrd="1" destOrd="0" presId="urn:microsoft.com/office/officeart/2005/8/layout/process1"/>
    <dgm:cxn modelId="{3D427A3C-50D9-4988-8783-68224E3163D2}" type="presParOf" srcId="{5F9E94A6-47FE-4187-BEA0-1A97045870CF}" destId="{E8229815-233E-49CD-8403-BF4FB777C9DE}" srcOrd="0" destOrd="0" presId="urn:microsoft.com/office/officeart/2005/8/layout/process1"/>
    <dgm:cxn modelId="{D85099FA-B2D8-44A3-B6CD-52F2B4E014CA}" type="presParOf" srcId="{5F9E94A6-47FE-4187-BEA0-1A97045870CF}" destId="{ADAE4FB8-428C-41D1-BA69-183409B8965C}" srcOrd="1" destOrd="0" presId="urn:microsoft.com/office/officeart/2005/8/layout/process1"/>
    <dgm:cxn modelId="{7F145C33-06F7-45B9-B6AB-684721A33B73}" type="presParOf" srcId="{ADAE4FB8-428C-41D1-BA69-183409B8965C}" destId="{A13FB50B-1DCE-49D4-A54E-4B85EF120BF6}" srcOrd="0" destOrd="0" presId="urn:microsoft.com/office/officeart/2005/8/layout/process1"/>
    <dgm:cxn modelId="{B88404ED-76D1-482E-9DE8-6FE5C0FF3CE5}" type="presParOf" srcId="{5F9E94A6-47FE-4187-BEA0-1A97045870CF}" destId="{652A7511-B7A8-4DCA-82E1-157BCAE19B1C}" srcOrd="2" destOrd="0" presId="urn:microsoft.com/office/officeart/2005/8/layout/process1"/>
    <dgm:cxn modelId="{BF5A9C66-86A8-483F-9BA2-302BB38B714E}" type="presParOf" srcId="{5F9E94A6-47FE-4187-BEA0-1A97045870CF}" destId="{4AB5FE94-EB93-4C93-AE7F-BC468EC27E3B}" srcOrd="3" destOrd="0" presId="urn:microsoft.com/office/officeart/2005/8/layout/process1"/>
    <dgm:cxn modelId="{4FF707CE-4288-412F-A717-9C0D4F29D3D6}" type="presParOf" srcId="{4AB5FE94-EB93-4C93-AE7F-BC468EC27E3B}" destId="{E9E96063-1E52-4A2A-9A30-1249A3A1743A}" srcOrd="0" destOrd="0" presId="urn:microsoft.com/office/officeart/2005/8/layout/process1"/>
    <dgm:cxn modelId="{AC4D5867-AACC-451F-8BE4-8D0BF77C716C}" type="presParOf" srcId="{5F9E94A6-47FE-4187-BEA0-1A97045870CF}" destId="{16306421-036D-4F2A-9C7B-AB6DD1A7406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29815-233E-49CD-8403-BF4FB777C9DE}">
      <dsp:nvSpPr>
        <dsp:cNvPr id="0" name=""/>
        <dsp:cNvSpPr/>
      </dsp:nvSpPr>
      <dsp:spPr>
        <a:xfrm>
          <a:off x="0" y="0"/>
          <a:ext cx="2118610" cy="1271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MEDICO</a:t>
          </a:r>
          <a:endParaRPr lang="en-US" sz="2500" kern="1200" dirty="0"/>
        </a:p>
      </dsp:txBody>
      <dsp:txXfrm>
        <a:off x="37231" y="37231"/>
        <a:ext cx="2044148" cy="1196704"/>
      </dsp:txXfrm>
    </dsp:sp>
    <dsp:sp modelId="{ADAE4FB8-428C-41D1-BA69-183409B8965C}">
      <dsp:nvSpPr>
        <dsp:cNvPr id="0" name=""/>
        <dsp:cNvSpPr/>
      </dsp:nvSpPr>
      <dsp:spPr>
        <a:xfrm>
          <a:off x="2328919" y="372875"/>
          <a:ext cx="44585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328919" y="477958"/>
        <a:ext cx="312099" cy="315249"/>
      </dsp:txXfrm>
    </dsp:sp>
    <dsp:sp modelId="{652A7511-B7A8-4DCA-82E1-157BCAE19B1C}">
      <dsp:nvSpPr>
        <dsp:cNvPr id="0" name=""/>
        <dsp:cNvSpPr/>
      </dsp:nvSpPr>
      <dsp:spPr>
        <a:xfrm>
          <a:off x="2959846" y="0"/>
          <a:ext cx="2118610" cy="1271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PREPARATORE ATLETICO</a:t>
          </a:r>
          <a:endParaRPr lang="en-US" sz="2500" kern="1200" dirty="0"/>
        </a:p>
      </dsp:txBody>
      <dsp:txXfrm>
        <a:off x="2997077" y="37231"/>
        <a:ext cx="2044148" cy="1196704"/>
      </dsp:txXfrm>
    </dsp:sp>
    <dsp:sp modelId="{4AB5FE94-EB93-4C93-AE7F-BC468EC27E3B}">
      <dsp:nvSpPr>
        <dsp:cNvPr id="0" name=""/>
        <dsp:cNvSpPr/>
      </dsp:nvSpPr>
      <dsp:spPr>
        <a:xfrm>
          <a:off x="5264695" y="372875"/>
          <a:ext cx="39482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264695" y="477958"/>
        <a:ext cx="276378" cy="315249"/>
      </dsp:txXfrm>
    </dsp:sp>
    <dsp:sp modelId="{16306421-036D-4F2A-9C7B-AB6DD1A74068}">
      <dsp:nvSpPr>
        <dsp:cNvPr id="0" name=""/>
        <dsp:cNvSpPr/>
      </dsp:nvSpPr>
      <dsp:spPr>
        <a:xfrm>
          <a:off x="5823411" y="0"/>
          <a:ext cx="2118610" cy="1271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ALLENATORE</a:t>
          </a:r>
          <a:endParaRPr lang="en-US" sz="2500" kern="1200" dirty="0"/>
        </a:p>
      </dsp:txBody>
      <dsp:txXfrm>
        <a:off x="5860642" y="37231"/>
        <a:ext cx="2044148" cy="1196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321396-62F4-44A8-A1E2-0FB6F5056BD4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Fare clic per modificare stili del testo dello schema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Secondo livello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Terzo livello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livello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E1CD00-3C08-48B7-98C6-1152E4E00D90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23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id="{A8321A57-B05E-4E63-EA2E-2F15C6731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id="{ECDBB824-5B6E-8ADB-ADD5-00FF53991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F1862BEF-A92F-3322-30F9-8E7D3FAEB21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F0E8931-D81A-4A68-B109-7B39330FDC83}" type="slidenum">
              <a:rPr lang="it-IT" altLang="it-IT" sz="1200"/>
              <a:pPr algn="r" eaLnBrk="1" hangingPunct="1"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914400" eaLnBrk="1" hangingPunct="1">
              <a:spcBef>
                <a:spcPct val="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914400" eaLnBrk="1" hangingPunct="1">
              <a:spcBef>
                <a:spcPct val="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>
              <a:alpha val="100000"/>
            </a:srgbClr>
          </a:solidFill>
          <a:ln>
            <a:solidFill>
              <a:srgbClr val="000000"/>
            </a:solidFill>
            <a:miter/>
          </a:ln>
        </p:spPr>
      </p:sp>
      <p:sp>
        <p:nvSpPr>
          <p:cNvPr id="1126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none" lIns="91440" tIns="45720" rIns="91440" bIns="45720" anchor="ctr" anchorCtr="0"/>
          <a:lstStyle/>
          <a:p>
            <a:pPr lvl="0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2715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914400" eaLnBrk="1" hangingPunct="1">
              <a:spcBef>
                <a:spcPct val="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914400" eaLnBrk="1" hangingPunct="1">
              <a:spcBef>
                <a:spcPct val="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sz="1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</a:t>
            </a:fld>
            <a:endParaRPr lang="it-IT" altLang="it-IT" sz="10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85800"/>
            <a:ext cx="4567237" cy="3427413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7" name="Rectangle 3"/>
          <p:cNvSpPr>
            <a:spLocks noGrp="1"/>
          </p:cNvSpPr>
          <p:nvPr>
            <p:ph type="body" idx="1"/>
          </p:nvPr>
        </p:nvSpPr>
        <p:spPr>
          <a:xfrm>
            <a:off x="915988" y="4338638"/>
            <a:ext cx="5026025" cy="4119562"/>
          </a:xfrm>
          <a:noFill/>
          <a:ln>
            <a:noFill/>
          </a:ln>
        </p:spPr>
        <p:txBody>
          <a:bodyPr wrap="none" lIns="91440" tIns="45720" rIns="91440" bIns="45720" anchor="ctr" anchorCtr="0"/>
          <a:lstStyle/>
          <a:p>
            <a:pPr lvl="0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34479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914400" eaLnBrk="1" hangingPunct="1">
              <a:spcBef>
                <a:spcPct val="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914400" eaLnBrk="1" hangingPunct="1">
              <a:spcBef>
                <a:spcPct val="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>
              <a:alpha val="100000"/>
            </a:srgbClr>
          </a:solidFill>
          <a:ln>
            <a:solidFill>
              <a:srgbClr val="000000"/>
            </a:solidFill>
            <a:miter/>
          </a:ln>
        </p:spPr>
      </p:sp>
      <p:sp>
        <p:nvSpPr>
          <p:cNvPr id="1126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none" lIns="91440" tIns="45720" rIns="91440" bIns="45720" anchor="ctr" anchorCtr="0"/>
          <a:lstStyle/>
          <a:p>
            <a:pPr lvl="0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6382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t-IT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t-IT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it-IT" altLang="it-IT" dirty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it-IT" altLang="it-IT" dirty="0"/>
              <a:t>Fare clic per modificare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it-IT" altLang="it-IT" dirty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it-IT" altLang="it-IT" dirty="0"/>
              <a:t>Fare clic per modificare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60D582-2847-401E-9638-2A21C30EF6A3}" type="datetimeFigureOut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03/12/2023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29A722-E20B-4560-B977-585C98202EE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2">
            <a:extLst>
              <a:ext uri="{FF2B5EF4-FFF2-40B4-BE49-F238E27FC236}">
                <a16:creationId xmlns:a16="http://schemas.microsoft.com/office/drawing/2014/main" id="{11B904C6-C20D-7BD1-94AB-9A5708DD5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96975"/>
            <a:ext cx="8712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40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40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4000" b="1">
              <a:solidFill>
                <a:srgbClr val="FF0000"/>
              </a:solidFill>
            </a:endParaRPr>
          </a:p>
        </p:txBody>
      </p:sp>
      <p:sp>
        <p:nvSpPr>
          <p:cNvPr id="3075" name="CasellaDiTesto 2">
            <a:extLst>
              <a:ext uri="{FF2B5EF4-FFF2-40B4-BE49-F238E27FC236}">
                <a16:creationId xmlns:a16="http://schemas.microsoft.com/office/drawing/2014/main" id="{5F06581B-0DD5-F2FE-8DF2-320CE67A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4149725"/>
            <a:ext cx="1857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B217008-0956-DD2C-C41A-3E360181D9CE}"/>
              </a:ext>
            </a:extLst>
          </p:cNvPr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AFC5229-0BE1-AA3E-F265-CEF1397AECA7}"/>
              </a:ext>
            </a:extLst>
          </p:cNvPr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it-IT" sz="1600" b="1" i="1" dirty="0">
                <a:solidFill>
                  <a:schemeClr val="bg1"/>
                </a:solidFill>
              </a:rPr>
              <a:t>Dipartimento di Igiene e Prevenzione Sanitaria    ATS BRIANZA                                           </a:t>
            </a:r>
            <a:endParaRPr lang="it-IT" altLang="it-IT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altLang="it-IT" sz="1600" b="1" i="1" dirty="0">
                <a:solidFill>
                  <a:schemeClr val="bg1"/>
                </a:solidFill>
              </a:rPr>
              <a:t>S.S. Gestione e Sviluppo Programmi Intersettoriali</a:t>
            </a: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3078" name="CasellaDiTesto 4">
            <a:extLst>
              <a:ext uri="{FF2B5EF4-FFF2-40B4-BE49-F238E27FC236}">
                <a16:creationId xmlns:a16="http://schemas.microsoft.com/office/drawing/2014/main" id="{8D2A4FF9-BCEA-262C-E246-2A6E18362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82563"/>
            <a:ext cx="5688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</a:rPr>
              <a:t>ARGOMENTI DELLA LEZIONE</a:t>
            </a:r>
          </a:p>
        </p:txBody>
      </p:sp>
      <p:sp>
        <p:nvSpPr>
          <p:cNvPr id="3079" name="CasellaDiTesto 5">
            <a:extLst>
              <a:ext uri="{FF2B5EF4-FFF2-40B4-BE49-F238E27FC236}">
                <a16:creationId xmlns:a16="http://schemas.microsoft.com/office/drawing/2014/main" id="{22785752-238F-091F-FE2B-1C7597A9B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960439"/>
            <a:ext cx="913100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800" dirty="0"/>
              <a:t>TRAUMATOLOGIA DELLO SPORT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it-IT" altLang="it-IT" sz="28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800" dirty="0"/>
              <a:t>FRATTURE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it-IT" altLang="it-IT" sz="28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800" dirty="0"/>
              <a:t>DISTORSIONI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it-IT" altLang="it-IT" sz="28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800" dirty="0"/>
              <a:t>LUSSAZIONI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it-IT" altLang="it-IT" sz="28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800" dirty="0"/>
              <a:t>LESIONI TENDINEE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it-IT" altLang="it-IT" sz="28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800" dirty="0"/>
              <a:t>LESIONI MUSCOLARI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it-IT" alt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5125" name="CasellaDiTesto 1"/>
          <p:cNvSpPr txBox="1"/>
          <p:nvPr/>
        </p:nvSpPr>
        <p:spPr>
          <a:xfrm>
            <a:off x="179705" y="323850"/>
            <a:ext cx="8821420" cy="5909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u="sng" dirty="0">
                <a:solidFill>
                  <a:srgbClr val="FF0000"/>
                </a:solidFill>
                <a:cs typeface="Arial" panose="020B0604020202020204" pitchFamily="34" charset="0"/>
              </a:rPr>
              <a:t>DIAGNOSI</a:t>
            </a:r>
            <a:r>
              <a:rPr lang="it-IT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altLang="en-US" sz="1800" dirty="0">
                <a:cs typeface="Arial" panose="020B0604020202020204" pitchFamily="34" charset="0"/>
                <a:sym typeface="+mn-ea"/>
              </a:rPr>
              <a:t>RX o TAC </a:t>
            </a:r>
            <a:r>
              <a:rPr lang="it-IT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                      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u="sng" dirty="0">
                <a:solidFill>
                  <a:srgbClr val="FF0000"/>
                </a:solidFill>
                <a:cs typeface="Arial" panose="020B0604020202020204" pitchFamily="34" charset="0"/>
              </a:rPr>
              <a:t>TRATTAMENTO IMMEDIATO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medicazione in caso di ferite aperte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immobilizzazione con articolazione a monte e a valle 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In P.S.  tutori o gessi   + esercizi di mobilizzazione  magnetoterapia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intervento chirurgico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u="sng" dirty="0">
                <a:solidFill>
                  <a:srgbClr val="FF0000"/>
                </a:solidFill>
                <a:cs typeface="Arial" panose="020B0604020202020204" pitchFamily="34" charset="0"/>
              </a:rPr>
              <a:t>RIABILITAZIONE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Mobilizzazione attiva e passiva           ottenere una buona escursione articolare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Mantenimento della flessibilità e forza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Esercizi isometrici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Mantenimento della efficienza cardio-vascolare                        ripresa più rapida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 </a:t>
            </a: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4932040" y="5116110"/>
            <a:ext cx="7921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3275856" y="436510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505" y="1628799"/>
            <a:ext cx="8928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L’atleta può tornare all’attività sportiva abituale se:</a:t>
            </a:r>
          </a:p>
          <a:p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La frattura è guarita e ben consolidata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Tutti i movimenti sono tornati alla normalità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La forza dell’arto infortunato è uguale all’arto sano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L’atleta esegue tutti i movimenti senza dolore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L’articolazione, dopo uno sforzo, non presenta versamenti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7504" y="1628798"/>
            <a:ext cx="8784975" cy="3711551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85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048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950" y="765175"/>
            <a:ext cx="8928100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b="1" kern="1200" cap="none" spc="0" normalizeH="0" baseline="0" noProof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DISTORSIONI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b="1" kern="1200" cap="none" spc="0" normalizeH="0" baseline="0" noProof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Sollecitazione dei capi ossei oltre i limiti della flessibilità articolare con interessamento di tendini e legamenti  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AutoNum type="arabicParenR"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Parziale  (fig. A e B) 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interessamento parziale del 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legamento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indent="-342900" defTabSz="914400">
              <a:buClrTx/>
              <a:buSzTx/>
              <a:buFontTx/>
              <a:buAutoNum type="arabicParenR" startAt="2"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Completa (</a:t>
            </a:r>
            <a:r>
              <a:rPr kumimoji="0" lang="it-IT" kern="1200" cap="none" spc="0" normalizeH="0" baseline="0" noProof="0" dirty="0" err="1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fig</a:t>
            </a: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C) 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lesione &gt;50% o totale delle 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fibre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instabilità articolare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AutoNum type="arabicParenR"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b="1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50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88" y="2060575"/>
            <a:ext cx="4859337" cy="32845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Connettore 2 4"/>
          <p:cNvCxnSpPr/>
          <p:nvPr/>
        </p:nvCxnSpPr>
        <p:spPr>
          <a:xfrm>
            <a:off x="1116013" y="4221163"/>
            <a:ext cx="0" cy="43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41275" y="222250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2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7173" name="CasellaDiTesto 1"/>
          <p:cNvSpPr txBox="1"/>
          <p:nvPr/>
        </p:nvSpPr>
        <p:spPr>
          <a:xfrm>
            <a:off x="107950" y="549275"/>
            <a:ext cx="8928100" cy="4707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u="sng" dirty="0">
                <a:cs typeface="Arial" panose="020B0604020202020204" pitchFamily="34" charset="0"/>
              </a:rPr>
              <a:t>Sede</a:t>
            </a:r>
            <a:r>
              <a:rPr lang="it-IT" altLang="en-US" sz="2000" dirty="0">
                <a:cs typeface="Arial" panose="020B0604020202020204" pitchFamily="34" charset="0"/>
              </a:rPr>
              <a:t>: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20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Caviglia (pallacanestro, pallavolo, calcio, tennis, scherma)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Ginocchio (rugby, pallavolo, pallacanestro, tennis, calcio)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Gomito (rugby, pugilato, scherma, lanci)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Polso (ginnastica, tennis, scherma)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Dita mani (pallavolo, pallacanestro, pallanuoto, portiere di calcio)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20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u="sng" dirty="0">
                <a:cs typeface="Arial" panose="020B0604020202020204" pitchFamily="34" charset="0"/>
              </a:rPr>
              <a:t>Sintomi</a:t>
            </a:r>
            <a:r>
              <a:rPr lang="it-IT" altLang="en-US" sz="2000" dirty="0">
                <a:cs typeface="Arial" panose="020B0604020202020204" pitchFamily="34" charset="0"/>
              </a:rPr>
              <a:t>: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20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  <a:sym typeface="+mn-ea"/>
              </a:rPr>
              <a:t>Dolore ai movimenti e al carico</a:t>
            </a:r>
            <a:endParaRPr lang="it-IT" altLang="en-US" sz="20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Ematoma e tumefazione periarticolare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Emartro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Instabilità 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   </a:t>
            </a:r>
            <a:endParaRPr lang="en-US" altLang="en-US" sz="2000" dirty="0">
              <a:ea typeface="Arial" panose="020B0604020202020204" pitchFamily="34" charset="0"/>
            </a:endParaRPr>
          </a:p>
        </p:txBody>
      </p:sp>
      <p:pic>
        <p:nvPicPr>
          <p:cNvPr id="71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63" y="3163888"/>
            <a:ext cx="2478087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33337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8197" name="CasellaDiTesto 1"/>
          <p:cNvSpPr txBox="1"/>
          <p:nvPr/>
        </p:nvSpPr>
        <p:spPr>
          <a:xfrm>
            <a:off x="107950" y="549275"/>
            <a:ext cx="9036050" cy="51398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u="sng" dirty="0">
                <a:cs typeface="Arial" panose="020B0604020202020204" pitchFamily="34" charset="0"/>
              </a:rPr>
              <a:t>Diagnosi</a:t>
            </a:r>
            <a:r>
              <a:rPr lang="it-IT" altLang="en-US" sz="1800" dirty="0">
                <a:cs typeface="Arial" panose="020B0604020202020204" pitchFamily="34" charset="0"/>
              </a:rPr>
              <a:t>: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Esame clinico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(Rx, TAC o RMN)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u="sng" dirty="0">
                <a:cs typeface="Arial" panose="020B0604020202020204" pitchFamily="34" charset="0"/>
              </a:rPr>
              <a:t>Terapia immediata</a:t>
            </a:r>
            <a:r>
              <a:rPr lang="it-IT" altLang="en-US" sz="1800" dirty="0">
                <a:cs typeface="Arial" panose="020B0604020202020204" pitchFamily="34" charset="0"/>
              </a:rPr>
              <a:t>:                                          </a:t>
            </a:r>
            <a:r>
              <a:rPr lang="it-IT" altLang="en-US" sz="1800" u="sng" dirty="0">
                <a:cs typeface="Arial" panose="020B0604020202020204" pitchFamily="34" charset="0"/>
              </a:rPr>
              <a:t>Terapia definitiva</a:t>
            </a:r>
            <a:r>
              <a:rPr lang="it-IT" altLang="en-US" sz="1800" dirty="0">
                <a:cs typeface="Arial" panose="020B0604020202020204" pitchFamily="34" charset="0"/>
              </a:rPr>
              <a:t>: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R.I.C.E.                                                                     T.E.M.P.E.R.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(rest, ice, compression, elevation) =                  (taping, early motion, prevention, </a:t>
            </a:r>
            <a:r>
              <a:rPr lang="it-IT" altLang="en-US" sz="1800" dirty="0" err="1">
                <a:cs typeface="Arial" panose="020B0604020202020204" pitchFamily="34" charset="0"/>
              </a:rPr>
              <a:t>rehabilitation</a:t>
            </a:r>
            <a:r>
              <a:rPr lang="it-IT" altLang="en-US" sz="1800" dirty="0">
                <a:cs typeface="Arial" panose="020B0604020202020204" pitchFamily="34" charset="0"/>
              </a:rPr>
              <a:t>)=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Riposo e fuori carico                                             immobilizzazione totale o con tutore parziale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Ghiaccio                                                                  mobilizzazione parziale protetta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Bendaggio elastico o rigido                                 bendaggi funzionali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Elevazione arto                                                      esercizi isometrici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                                                                                 riabilitazione con esercizi di mobilità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u="sng" dirty="0">
                <a:cs typeface="Arial" panose="020B0604020202020204" pitchFamily="34" charset="0"/>
              </a:rPr>
              <a:t>Terapia cruenta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Artroscopia diagnostica o chirurgica      +     esercici attivi e di mobiltà articolare </a:t>
            </a:r>
            <a:endParaRPr lang="it-IT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048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0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9221" name="CasellaDiTesto 1"/>
          <p:cNvSpPr txBox="1"/>
          <p:nvPr/>
        </p:nvSpPr>
        <p:spPr>
          <a:xfrm>
            <a:off x="179388" y="692150"/>
            <a:ext cx="8640762" cy="4984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LUSSAZIONI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2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u="sng" dirty="0">
                <a:cs typeface="Arial" panose="020B0604020202020204" pitchFamily="34" charset="0"/>
                <a:sym typeface="+mn-ea"/>
              </a:rPr>
              <a:t>Meccanismo traumatico = distorsione </a:t>
            </a:r>
            <a:endParaRPr lang="it-IT" altLang="en-US" sz="1800" u="sng" dirty="0">
              <a:ea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Perdita permanente dei capi articolari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  <a:sym typeface="+mn-ea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  <a:sym typeface="+mn-ea"/>
              </a:rPr>
              <a:t>Lesioni anche gravi di capsula, legamenti, cartilagini, a volte fratture</a:t>
            </a: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SUBLUSSAZIONE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20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Le superfici articolari rimangono in contatto ma non correttamente allineati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2000" u="sng" dirty="0">
              <a:ea typeface="Arial" panose="020B0604020202020204" pitchFamily="34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2195830" y="2636838"/>
            <a:ext cx="36036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3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070" y="836930"/>
            <a:ext cx="1728788" cy="2274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89213" y="-76200"/>
            <a:ext cx="7773988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it-IT" altLang="it-IT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rPr>
              <a:t>LUSSAZIONI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" y="863600"/>
            <a:ext cx="8926512" cy="6027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538" y="1268413"/>
            <a:ext cx="1985962" cy="2449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63" y="1268413"/>
            <a:ext cx="2120900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275" y="4076700"/>
            <a:ext cx="2095500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25" y="4076700"/>
            <a:ext cx="2016125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Text Box 5"/>
          <p:cNvSpPr txBox="1"/>
          <p:nvPr/>
        </p:nvSpPr>
        <p:spPr>
          <a:xfrm>
            <a:off x="496888" y="1700213"/>
            <a:ext cx="2881312" cy="1185862"/>
          </a:xfrm>
          <a:prstGeom prst="rect">
            <a:avLst/>
          </a:prstGeom>
          <a:noFill/>
          <a:ln w="936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ts val="1750"/>
              </a:spcBef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2800" dirty="0">
                <a:solidFill>
                  <a:srgbClr val="FF0033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Lussazione della </a:t>
            </a:r>
          </a:p>
          <a:p>
            <a:pPr marL="0" lvl="0" indent="0" defTabSz="914400" eaLnBrk="1" hangingPunct="1">
              <a:spcBef>
                <a:spcPts val="1750"/>
              </a:spcBef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2800" dirty="0">
                <a:solidFill>
                  <a:srgbClr val="FF0033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SPALLA</a:t>
            </a:r>
          </a:p>
        </p:txBody>
      </p:sp>
      <p:sp>
        <p:nvSpPr>
          <p:cNvPr id="12295" name="Text Box 6"/>
          <p:cNvSpPr txBox="1"/>
          <p:nvPr/>
        </p:nvSpPr>
        <p:spPr>
          <a:xfrm>
            <a:off x="574675" y="4864100"/>
            <a:ext cx="2808288" cy="944563"/>
          </a:xfrm>
          <a:prstGeom prst="rect">
            <a:avLst/>
          </a:prstGeom>
          <a:noFill/>
          <a:ln w="9360" cap="sq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ts val="1750"/>
              </a:spcBef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it-IT" altLang="it-IT" sz="2800" dirty="0">
                <a:solidFill>
                  <a:srgbClr val="FF0033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Lussazione del GOMITO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0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14341" name="CasellaDiTesto 1"/>
          <p:cNvSpPr txBox="1"/>
          <p:nvPr/>
        </p:nvSpPr>
        <p:spPr>
          <a:xfrm>
            <a:off x="34925" y="260350"/>
            <a:ext cx="8928100" cy="5355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u="sng" dirty="0">
                <a:cs typeface="Arial" panose="020B0604020202020204" pitchFamily="34" charset="0"/>
              </a:rPr>
              <a:t>Sintomi</a:t>
            </a:r>
            <a:r>
              <a:rPr lang="it-IT" altLang="en-US" sz="1800" dirty="0">
                <a:cs typeface="Arial" panose="020B0604020202020204" pitchFamily="34" charset="0"/>
              </a:rPr>
              <a:t>                                                                                            </a:t>
            </a:r>
            <a:r>
              <a:rPr lang="it-IT" altLang="en-US" sz="1800" u="sng" dirty="0">
                <a:cs typeface="Arial" panose="020B0604020202020204" pitchFamily="34" charset="0"/>
              </a:rPr>
              <a:t>Diagnosi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Alterazione normale aspetto delle regione colpita                 RX (complicanza di fratture)   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Diastasi palpabile dei capi articolari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Ematoma e tumefazione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Emartro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Impotenza funzionale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Dolore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u="sng" dirty="0">
                <a:cs typeface="Arial" panose="020B0604020202020204" pitchFamily="34" charset="0"/>
              </a:rPr>
              <a:t>Sede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u="sng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Spalla (lanci, pallanuoto, lotta, pallacanestro, ciclismo, motociclismo, pallavolo)  50%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Gomito  (pattinaggio, calcio, pallavolo, pallacanestro)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Anca (discesa libera, paracadutismo, motociclismo)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u="sng" dirty="0">
                <a:cs typeface="Arial" panose="020B0604020202020204" pitchFamily="34" charset="0"/>
              </a:rPr>
              <a:t>Terapia conservativa</a:t>
            </a:r>
            <a:r>
              <a:rPr lang="it-IT" altLang="en-US" sz="1800" dirty="0">
                <a:cs typeface="Arial" panose="020B0604020202020204" pitchFamily="34" charset="0"/>
              </a:rPr>
              <a:t>                                                       </a:t>
            </a:r>
            <a:r>
              <a:rPr lang="it-IT" altLang="en-US" sz="1800" u="sng" dirty="0">
                <a:cs typeface="Arial" panose="020B0604020202020204" pitchFamily="34" charset="0"/>
              </a:rPr>
              <a:t>Terapia chirurgica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Applicazione ghiaccio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Riduzione (da mani esperte!!)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89213" y="-76200"/>
            <a:ext cx="7773988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it-IT" altLang="it-IT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504" y="1066800"/>
            <a:ext cx="9036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                  3-4 settimane                          immobilizzazione       ridurre l’infiammazione</a:t>
            </a:r>
          </a:p>
          <a:p>
            <a:r>
              <a:rPr lang="it-IT" sz="2400" dirty="0">
                <a:solidFill>
                  <a:srgbClr val="FF0000"/>
                </a:solidFill>
              </a:rPr>
              <a:t>1^ fase</a:t>
            </a:r>
            <a:r>
              <a:rPr lang="it-IT" dirty="0">
                <a:solidFill>
                  <a:srgbClr val="FF0000"/>
                </a:solidFill>
              </a:rPr>
              <a:t>                                                                                                </a:t>
            </a:r>
            <a:r>
              <a:rPr lang="it-IT" dirty="0"/>
              <a:t>ridurre il dolore</a:t>
            </a:r>
          </a:p>
          <a:p>
            <a:r>
              <a:rPr lang="it-IT" dirty="0"/>
              <a:t>                                                                                                                </a:t>
            </a:r>
          </a:p>
          <a:p>
            <a:r>
              <a:rPr lang="it-IT" dirty="0"/>
              <a:t>                       dopo la 1^ settimana            esercizi isometrici         limitare l’ipotrofia muscolare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400" dirty="0">
                <a:solidFill>
                  <a:srgbClr val="FF0000"/>
                </a:solidFill>
              </a:rPr>
              <a:t>2^ fase    </a:t>
            </a:r>
            <a:r>
              <a:rPr lang="it-IT" dirty="0"/>
              <a:t>4-8 settimane                         esercizi di mobilità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400" dirty="0">
                <a:solidFill>
                  <a:srgbClr val="FF0000"/>
                </a:solidFill>
              </a:rPr>
              <a:t>3^ fase     </a:t>
            </a:r>
            <a:r>
              <a:rPr lang="it-IT" dirty="0"/>
              <a:t>6-12 settimane                       stretching</a:t>
            </a:r>
          </a:p>
          <a:p>
            <a:r>
              <a:rPr lang="it-IT" dirty="0"/>
              <a:t>                                                                       recupero della forza</a:t>
            </a:r>
          </a:p>
          <a:p>
            <a:endParaRPr lang="it-IT" dirty="0"/>
          </a:p>
          <a:p>
            <a:r>
              <a:rPr lang="it-IT" sz="2400" dirty="0">
                <a:solidFill>
                  <a:srgbClr val="FF0000"/>
                </a:solidFill>
              </a:rPr>
              <a:t>4^ fase     </a:t>
            </a:r>
            <a:r>
              <a:rPr lang="it-IT" dirty="0"/>
              <a:t>ritorno graduale allo sport se: </a:t>
            </a:r>
          </a:p>
          <a:p>
            <a:endParaRPr lang="it-IT" dirty="0"/>
          </a:p>
          <a:p>
            <a:r>
              <a:rPr lang="it-IT" dirty="0"/>
              <a:t>                         </a:t>
            </a:r>
            <a:r>
              <a:rPr lang="it-IT" sz="2000" dirty="0"/>
              <a:t>la articolarità è completa e senza dolore</a:t>
            </a:r>
          </a:p>
          <a:p>
            <a:r>
              <a:rPr lang="it-IT" sz="2000" dirty="0"/>
              <a:t>                       la forza muscolare della spalle è simile a quella controlaterale</a:t>
            </a:r>
          </a:p>
          <a:p>
            <a:r>
              <a:rPr lang="it-IT" sz="2000" dirty="0"/>
              <a:t>                       i gesti sportivi non provocano dolore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331640" y="5301208"/>
            <a:ext cx="6624736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1008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3077" name="CasellaDiTesto 3"/>
          <p:cNvSpPr txBox="1"/>
          <p:nvPr/>
        </p:nvSpPr>
        <p:spPr>
          <a:xfrm>
            <a:off x="971550" y="2781300"/>
            <a:ext cx="783431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TRAUMATOLOGIA DELLO SPORT  1</a:t>
            </a:r>
            <a:endParaRPr lang="en-US" altLang="en-US" sz="4000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15365" name="CasellaDiTesto 1"/>
          <p:cNvSpPr txBox="1"/>
          <p:nvPr/>
        </p:nvSpPr>
        <p:spPr>
          <a:xfrm>
            <a:off x="2484438" y="84138"/>
            <a:ext cx="33194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LESIONI TENDINEE</a:t>
            </a:r>
            <a:endParaRPr lang="en-US" altLang="en-US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15366" name="CasellaDiTesto 1"/>
          <p:cNvSpPr txBox="1"/>
          <p:nvPr/>
        </p:nvSpPr>
        <p:spPr>
          <a:xfrm>
            <a:off x="143669" y="1177567"/>
            <a:ext cx="8856662" cy="415498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</a:rPr>
              <a:t> D</a:t>
            </a:r>
            <a:r>
              <a:rPr sz="2400" dirty="0" err="1">
                <a:latin typeface="Calibri" panose="020F0502020204030204" pitchFamily="34" charset="0"/>
              </a:rPr>
              <a:t>opo</a:t>
            </a:r>
            <a:r>
              <a:rPr sz="2400" dirty="0">
                <a:latin typeface="Calibri" panose="020F0502020204030204" pitchFamily="34" charset="0"/>
              </a:rPr>
              <a:t> i 30 aa    degenerazione              </a:t>
            </a:r>
            <a:r>
              <a:rPr sz="2400" dirty="0" err="1">
                <a:latin typeface="Calibri" panose="020F0502020204030204" pitchFamily="34" charset="0"/>
              </a:rPr>
              <a:t>minore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resistenza</a:t>
            </a:r>
            <a:r>
              <a:rPr sz="2400" dirty="0">
                <a:latin typeface="Calibri" panose="020F0502020204030204" pitchFamily="34" charset="0"/>
              </a:rPr>
              <a:t>        </a:t>
            </a:r>
          </a:p>
          <a:p>
            <a:r>
              <a:rPr sz="2400" dirty="0">
                <a:latin typeface="Calibri" panose="020F0502020204030204" pitchFamily="34" charset="0"/>
              </a:rPr>
              <a:t>                              </a:t>
            </a:r>
          </a:p>
          <a:p>
            <a:r>
              <a:rPr sz="2400" dirty="0">
                <a:latin typeface="Calibri" panose="020F0502020204030204" pitchFamily="34" charset="0"/>
              </a:rPr>
              <a:t>                                                   </a:t>
            </a:r>
          </a:p>
          <a:p>
            <a:r>
              <a:rPr sz="2400" dirty="0">
                <a:latin typeface="Calibri" panose="020F0502020204030204" pitchFamily="34" charset="0"/>
              </a:rPr>
              <a:t>  </a:t>
            </a:r>
            <a:r>
              <a:rPr sz="2400" b="1" dirty="0">
                <a:latin typeface="Calibri" panose="020F0502020204030204" pitchFamily="34" charset="0"/>
              </a:rPr>
              <a:t>TIPI DI LESIONI     </a:t>
            </a:r>
          </a:p>
          <a:p>
            <a:endParaRPr sz="2400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  1)  Rottura               completa o </a:t>
            </a:r>
            <a:r>
              <a:rPr sz="2400" dirty="0" err="1">
                <a:latin typeface="Calibri" panose="020F0502020204030204" pitchFamily="34" charset="0"/>
              </a:rPr>
              <a:t>parziale</a:t>
            </a:r>
            <a:r>
              <a:rPr lang="it-IT" sz="2400" dirty="0">
                <a:latin typeface="Calibri" panose="020F0502020204030204" pitchFamily="34" charset="0"/>
              </a:rPr>
              <a:t>       </a:t>
            </a:r>
          </a:p>
          <a:p>
            <a:r>
              <a:rPr lang="it-IT" sz="2400" dirty="0"/>
              <a:t>                                    </a:t>
            </a:r>
            <a:r>
              <a:rPr lang="it-IT" sz="2400" dirty="0">
                <a:latin typeface="Calibri" panose="020F0502020204030204" pitchFamily="34" charset="0"/>
              </a:rPr>
              <a:t>zone poco vascolarizzate</a:t>
            </a:r>
          </a:p>
          <a:p>
            <a:endParaRPr lang="it-IT" sz="2400" dirty="0"/>
          </a:p>
          <a:p>
            <a:endParaRPr sz="2400" dirty="0">
              <a:latin typeface="Calibri" panose="020F0502020204030204" pitchFamily="34" charset="0"/>
            </a:endParaRPr>
          </a:p>
          <a:p>
            <a:endParaRPr sz="2400" dirty="0">
              <a:latin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</a:rPr>
              <a:t>  2)  Sindromi da sovraccarico  (tendiniti, </a:t>
            </a:r>
            <a:r>
              <a:rPr sz="2400" dirty="0" err="1">
                <a:latin typeface="Calibri" panose="020F0502020204030204" pitchFamily="34" charset="0"/>
              </a:rPr>
              <a:t>tendinosi</a:t>
            </a:r>
            <a:r>
              <a:rPr sz="2400" dirty="0">
                <a:latin typeface="Calibri" panose="020F0502020204030204" pitchFamily="34" charset="0"/>
              </a:rPr>
              <a:t>)</a:t>
            </a:r>
            <a:endParaRPr lang="en-US" altLang="x-none" dirty="0">
              <a:latin typeface="Calibri" panose="020F0502020204030204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4140200" y="1425389"/>
            <a:ext cx="431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Immag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2200" y="2302267"/>
            <a:ext cx="2304256" cy="2074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048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8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16389" name="CasellaDiTesto 1"/>
          <p:cNvSpPr txBox="1"/>
          <p:nvPr/>
        </p:nvSpPr>
        <p:spPr>
          <a:xfrm>
            <a:off x="395288" y="1122363"/>
            <a:ext cx="81375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dirty="0">
              <a:latin typeface="Calibri" panose="020F0502020204030204" pitchFamily="34" charset="0"/>
            </a:endParaRPr>
          </a:p>
          <a:p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315" y="765175"/>
            <a:ext cx="908304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sz="2000" b="1" u="sng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Rottura completa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sz="2000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Char char="-"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Tendine degenerato</a:t>
            </a:r>
          </a:p>
          <a:p>
            <a:pPr marL="342900" marR="0" indent="-342900" defTabSz="914400">
              <a:buClrTx/>
              <a:buSzTx/>
              <a:buFontTx/>
              <a:buChar char="-"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Atleta anziano</a:t>
            </a:r>
          </a:p>
          <a:p>
            <a:pPr marL="342900" marR="0" indent="-342900" defTabSz="914400">
              <a:buClrTx/>
              <a:buSzTx/>
              <a:buFontTx/>
              <a:buChar char="-"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tennis, pallamano, pallacanestro, calcio, salti, rugby</a:t>
            </a:r>
          </a:p>
          <a:p>
            <a:pPr marL="342900" marR="0" indent="-342900" defTabSz="914400">
              <a:buClrTx/>
              <a:buSzTx/>
              <a:buFontTx/>
              <a:buChar char="-"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u="sng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Sintomi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Sensazione di «schiocco» + dolore acuto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Impotenza funzionale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“Vuoto” + Tumefazione locale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Ecchimosi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u="sng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Diagnosi</a:t>
            </a: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                     </a:t>
            </a:r>
            <a:r>
              <a:rPr kumimoji="0" lang="it-IT" u="sng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Sedi più frequenti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E.O. + eco e RMN                   tendine d’Achille, m. </a:t>
            </a:r>
            <a:r>
              <a:rPr kumimoji="0" lang="it-IT" kern="1200" cap="none" spc="0" normalizeH="0" baseline="0" noProof="0" dirty="0" err="1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sovraspinato</a:t>
            </a: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bicipite, quadricipite, t. rotuleo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u="sng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Terapia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kern="1200" cap="none" spc="0" normalizeH="0" baseline="0" noProof="0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Immobilizzazione, elevazione arto, ghiaccio                   intervento chirurgico</a:t>
            </a:r>
          </a:p>
          <a:p>
            <a:pPr marL="342900" marR="0" indent="-342900" defTabSz="914400">
              <a:buClrTx/>
              <a:buSzTx/>
              <a:buFontTx/>
              <a:buChar char="-"/>
              <a:defRPr/>
            </a:pPr>
            <a:endParaRPr kumimoji="0" lang="en-US" kern="1200" cap="none" spc="0" normalizeH="0" baseline="0" noProof="0" dirty="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4355783" y="5661660"/>
            <a:ext cx="719138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2" name="CasellaDiTesto 2"/>
          <p:cNvSpPr txBox="1"/>
          <p:nvPr/>
        </p:nvSpPr>
        <p:spPr>
          <a:xfrm>
            <a:off x="468313" y="1412875"/>
            <a:ext cx="5695315" cy="42462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b="1" u="sng" dirty="0">
                <a:latin typeface="Calibri" panose="020F0502020204030204" pitchFamily="34" charset="0"/>
              </a:rPr>
              <a:t>Rottura parziale</a:t>
            </a:r>
          </a:p>
          <a:p>
            <a:endParaRPr b="1" u="sng"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spesso misconosciuta !!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u="sng" dirty="0">
                <a:latin typeface="Calibri" panose="020F0502020204030204" pitchFamily="34" charset="0"/>
              </a:rPr>
              <a:t>Sintomi </a:t>
            </a:r>
          </a:p>
          <a:p>
            <a:endParaRPr u="sng"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- dolore improvviso</a:t>
            </a:r>
            <a:endParaRPr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- d</a:t>
            </a:r>
            <a:r>
              <a:rPr dirty="0">
                <a:latin typeface="Calibri" panose="020F0502020204030204" pitchFamily="34" charset="0"/>
              </a:rPr>
              <a:t>olore </a:t>
            </a:r>
            <a:r>
              <a:rPr lang="it-IT" dirty="0">
                <a:latin typeface="Calibri" panose="020F0502020204030204" pitchFamily="34" charset="0"/>
              </a:rPr>
              <a:t>durante l’attività</a:t>
            </a:r>
          </a:p>
          <a:p>
            <a:r>
              <a:rPr dirty="0">
                <a:latin typeface="Calibri" panose="020F0502020204030204" pitchFamily="34" charset="0"/>
              </a:rPr>
              <a:t>    </a:t>
            </a:r>
            <a:r>
              <a:rPr lang="it-IT" dirty="0">
                <a:latin typeface="Calibri" panose="020F0502020204030204" pitchFamily="34" charset="0"/>
              </a:rPr>
              <a:t>     </a:t>
            </a:r>
            <a:r>
              <a:rPr dirty="0">
                <a:latin typeface="Calibri" panose="020F0502020204030204" pitchFamily="34" charset="0"/>
              </a:rPr>
              <a:t> movimento contro resistenza</a:t>
            </a:r>
          </a:p>
          <a:p>
            <a:r>
              <a:rPr lang="it-IT" dirty="0">
                <a:latin typeface="Calibri" panose="020F0502020204030204" pitchFamily="34" charset="0"/>
              </a:rPr>
              <a:t>- zona soffusa</a:t>
            </a:r>
            <a:endParaRPr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- t</a:t>
            </a:r>
            <a:r>
              <a:rPr dirty="0">
                <a:latin typeface="Calibri" panose="020F0502020204030204" pitchFamily="34" charset="0"/>
              </a:rPr>
              <a:t>umefazione ed ematoma locali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u="sng" dirty="0">
                <a:latin typeface="Calibri" panose="020F0502020204030204" pitchFamily="34" charset="0"/>
              </a:rPr>
              <a:t>Sedi più frequenti</a:t>
            </a:r>
          </a:p>
          <a:p>
            <a:endParaRPr b="1" u="sng"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Tendine Achille, rotuleo, cuffia dei rotatori</a:t>
            </a:r>
            <a:r>
              <a:rPr lang="it-IT" dirty="0">
                <a:latin typeface="Calibri" panose="020F0502020204030204" pitchFamily="34" charset="0"/>
              </a:rPr>
              <a:t>, adduttore lungo</a:t>
            </a:r>
          </a:p>
        </p:txBody>
      </p:sp>
      <p:pic>
        <p:nvPicPr>
          <p:cNvPr id="17413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1125538"/>
            <a:ext cx="3743325" cy="262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CasellaDiTesto 1"/>
          <p:cNvSpPr txBox="1"/>
          <p:nvPr/>
        </p:nvSpPr>
        <p:spPr>
          <a:xfrm>
            <a:off x="107950" y="1341438"/>
            <a:ext cx="9036050" cy="4954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u="sng" dirty="0">
                <a:latin typeface="Calibri" panose="020F0502020204030204" pitchFamily="34" charset="0"/>
              </a:rPr>
              <a:t>Terapia</a:t>
            </a:r>
          </a:p>
          <a:p>
            <a:endParaRPr sz="2000" dirty="0">
              <a:latin typeface="Calibri" panose="020F0502020204030204" pitchFamily="34" charset="0"/>
            </a:endParaRPr>
          </a:p>
          <a:p>
            <a:r>
              <a:rPr sz="2000" dirty="0">
                <a:latin typeface="Calibri" panose="020F0502020204030204" pitchFamily="34" charset="0"/>
              </a:rPr>
              <a:t>Analoga a quella delle rotture complete</a:t>
            </a:r>
          </a:p>
          <a:p>
            <a:endParaRPr sz="2000" dirty="0">
              <a:latin typeface="Calibri" panose="020F0502020204030204" pitchFamily="34" charset="0"/>
            </a:endParaRPr>
          </a:p>
          <a:p>
            <a:r>
              <a:rPr sz="2000" dirty="0">
                <a:latin typeface="Calibri" panose="020F0502020204030204" pitchFamily="34" charset="0"/>
              </a:rPr>
              <a:t>Es. di stretching ed eccentrici</a:t>
            </a:r>
          </a:p>
          <a:p>
            <a:r>
              <a:rPr sz="2000" dirty="0">
                <a:latin typeface="Calibri" panose="020F0502020204030204" pitchFamily="34" charset="0"/>
              </a:rPr>
              <a:t>Taping per «scaricare» il tendine</a:t>
            </a:r>
          </a:p>
          <a:p>
            <a:r>
              <a:rPr sz="2000" dirty="0">
                <a:latin typeface="Calibri" panose="020F0502020204030204" pitchFamily="34" charset="0"/>
              </a:rPr>
              <a:t>Terapia medica e fisica </a:t>
            </a:r>
          </a:p>
          <a:p>
            <a:endParaRPr sz="2000" dirty="0">
              <a:latin typeface="Calibri" panose="020F0502020204030204" pitchFamily="34" charset="0"/>
            </a:endParaRPr>
          </a:p>
          <a:p>
            <a:endParaRPr sz="2000" dirty="0">
              <a:latin typeface="Calibri" panose="020F0502020204030204" pitchFamily="34" charset="0"/>
            </a:endParaRPr>
          </a:p>
          <a:p>
            <a:r>
              <a:rPr sz="2000" dirty="0">
                <a:latin typeface="Calibri" panose="020F0502020204030204" pitchFamily="34" charset="0"/>
              </a:rPr>
              <a:t>                                          Terapia inappropriata o tardiva</a:t>
            </a:r>
          </a:p>
          <a:p>
            <a:endParaRPr sz="2000" dirty="0">
              <a:latin typeface="Calibri" panose="020F0502020204030204" pitchFamily="34" charset="0"/>
            </a:endParaRPr>
          </a:p>
          <a:p>
            <a:r>
              <a:rPr sz="2000" dirty="0">
                <a:latin typeface="Calibri" panose="020F0502020204030204" pitchFamily="34" charset="0"/>
              </a:rPr>
              <a:t>                                               tessuto di granulazione   </a:t>
            </a:r>
          </a:p>
          <a:p>
            <a:endParaRPr sz="2000" dirty="0">
              <a:latin typeface="Calibri" panose="020F0502020204030204" pitchFamily="34" charset="0"/>
            </a:endParaRPr>
          </a:p>
          <a:p>
            <a:r>
              <a:rPr sz="2000" dirty="0">
                <a:latin typeface="Calibri" panose="020F0502020204030204" pitchFamily="34" charset="0"/>
              </a:rPr>
              <a:t>                                                 tendinopatia cronica    </a:t>
            </a:r>
          </a:p>
          <a:p>
            <a:endParaRPr dirty="0">
              <a:latin typeface="Calibri" panose="020F0502020204030204" pitchFamily="34" charset="0"/>
            </a:endParaRPr>
          </a:p>
          <a:p>
            <a:endParaRPr lang="en-US" altLang="x-none" dirty="0">
              <a:latin typeface="Calibri" panose="020F0502020204030204" pitchFamily="34" charset="0"/>
            </a:endParaRPr>
          </a:p>
        </p:txBody>
      </p:sp>
      <p:pic>
        <p:nvPicPr>
          <p:cNvPr id="18437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3933825"/>
            <a:ext cx="1800225" cy="108108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Connettore 2 9"/>
          <p:cNvCxnSpPr/>
          <p:nvPr/>
        </p:nvCxnSpPr>
        <p:spPr>
          <a:xfrm>
            <a:off x="3995738" y="4473575"/>
            <a:ext cx="0" cy="250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3995738" y="5084763"/>
            <a:ext cx="0" cy="2524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69532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4" name="CasellaDiTesto 1"/>
          <p:cNvSpPr txBox="1"/>
          <p:nvPr/>
        </p:nvSpPr>
        <p:spPr>
          <a:xfrm>
            <a:off x="2730500" y="79375"/>
            <a:ext cx="368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LESIONI MUSCOLARI</a:t>
            </a:r>
            <a:endParaRPr lang="en-US" altLang="x-none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605" name="CasellaDiTesto 2"/>
          <p:cNvSpPr txBox="1"/>
          <p:nvPr/>
        </p:nvSpPr>
        <p:spPr>
          <a:xfrm>
            <a:off x="295910" y="1097280"/>
            <a:ext cx="859980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20-30 % di tutte le lesioni da sport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b="1" dirty="0">
                <a:latin typeface="Calibri" panose="020F0502020204030204" pitchFamily="34" charset="0"/>
              </a:rPr>
              <a:t>Fattori predisponenti</a:t>
            </a:r>
          </a:p>
          <a:p>
            <a:endParaRPr b="1"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Muscolo “non preparato”</a:t>
            </a:r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Pregressa lesione non guarita</a:t>
            </a:r>
          </a:p>
          <a:p>
            <a:r>
              <a:rPr dirty="0">
                <a:latin typeface="Calibri" panose="020F0502020204030204" pitchFamily="34" charset="0"/>
              </a:rPr>
              <a:t>Esiti </a:t>
            </a:r>
            <a:r>
              <a:rPr dirty="0" err="1">
                <a:latin typeface="Calibri" panose="020F0502020204030204" pitchFamily="34" charset="0"/>
              </a:rPr>
              <a:t>cicatriziali</a:t>
            </a:r>
            <a:r>
              <a:rPr dirty="0">
                <a:latin typeface="Calibri" panose="020F0502020204030204" pitchFamily="34" charset="0"/>
              </a:rPr>
              <a:t>   </a:t>
            </a:r>
            <a:r>
              <a:rPr lang="it-IT" dirty="0">
                <a:latin typeface="Calibri" panose="020F0502020204030204" pitchFamily="34" charset="0"/>
              </a:rPr>
              <a:t>    </a:t>
            </a:r>
            <a:r>
              <a:rPr dirty="0">
                <a:latin typeface="Calibri" panose="020F0502020204030204" pitchFamily="34" charset="0"/>
              </a:rPr>
              <a:t>      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dirty="0" err="1">
                <a:latin typeface="Calibri" panose="020F0502020204030204" pitchFamily="34" charset="0"/>
              </a:rPr>
              <a:t>minore</a:t>
            </a:r>
            <a:r>
              <a:rPr dirty="0">
                <a:latin typeface="Calibri" panose="020F0502020204030204" pitchFamily="34" charset="0"/>
              </a:rPr>
              <a:t> elasticità</a:t>
            </a:r>
          </a:p>
          <a:p>
            <a:r>
              <a:rPr dirty="0">
                <a:latin typeface="Calibri" panose="020F0502020204030204" pitchFamily="34" charset="0"/>
              </a:rPr>
              <a:t>Affaticamento</a:t>
            </a:r>
          </a:p>
          <a:p>
            <a:r>
              <a:rPr dirty="0">
                <a:latin typeface="Calibri" panose="020F0502020204030204" pitchFamily="34" charset="0"/>
              </a:rPr>
              <a:t>Tensione muscolare</a:t>
            </a:r>
          </a:p>
          <a:p>
            <a:r>
              <a:rPr dirty="0">
                <a:latin typeface="Calibri" panose="020F0502020204030204" pitchFamily="34" charset="0"/>
              </a:rPr>
              <a:t>Muscolo esposto al freddo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Più frequenti in sport anaerobici lattacidi (0,5 – 4 min) </a:t>
            </a:r>
          </a:p>
          <a:p>
            <a:endParaRPr dirty="0">
              <a:latin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</a:rPr>
              <a:t>ac. lattico e ammonio   «disturbano»  l’ambiente cellulare</a:t>
            </a:r>
            <a:r>
              <a:rPr lang="it-IT" dirty="0">
                <a:latin typeface="Calibri" panose="020F0502020204030204" pitchFamily="34" charset="0"/>
              </a:rPr>
              <a:t> </a:t>
            </a:r>
          </a:p>
          <a:p>
            <a:endParaRPr lang="it-IT"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                               alterazioni della coordinazione neuro-motoria      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2F59B41-4CED-BD1B-DA66-3B174DD7A6A7}"/>
              </a:ext>
            </a:extLst>
          </p:cNvPr>
          <p:cNvCxnSpPr/>
          <p:nvPr/>
        </p:nvCxnSpPr>
        <p:spPr>
          <a:xfrm>
            <a:off x="1979712" y="299695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179705" y="1196658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48920" y="1814195"/>
            <a:ext cx="86328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3600"/>
              <a:t>     </a:t>
            </a:r>
          </a:p>
          <a:p>
            <a:r>
              <a:rPr lang="it-IT" altLang="en-GB" sz="3600"/>
              <a:t>     </a:t>
            </a:r>
            <a:endParaRPr lang="it-IT" altLang="en-GB" sz="3600" b="1">
              <a:solidFill>
                <a:srgbClr val="FF000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79705" y="1297940"/>
            <a:ext cx="880935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800"/>
              <a:t>PATOGENESI DELLE LESIONI MUSCOLARI</a:t>
            </a:r>
          </a:p>
          <a:p>
            <a:endParaRPr lang="it-IT" altLang="en-GB" sz="2800"/>
          </a:p>
          <a:p>
            <a:r>
              <a:rPr lang="it-IT" altLang="en-GB" sz="2800"/>
              <a:t>                                                    1) gamba in estensione prima </a:t>
            </a:r>
          </a:p>
          <a:p>
            <a:r>
              <a:rPr lang="it-IT" altLang="en-GB" sz="2800"/>
              <a:t>                                                         della fase di appoggio</a:t>
            </a:r>
          </a:p>
          <a:p>
            <a:r>
              <a:rPr lang="it-IT" altLang="en-GB" sz="2800"/>
              <a:t>                                                        </a:t>
            </a:r>
          </a:p>
          <a:p>
            <a:r>
              <a:rPr lang="it-IT" altLang="en-GB" sz="2800"/>
              <a:t>                                                           eccessivo allungamento</a:t>
            </a:r>
          </a:p>
          <a:p>
            <a:endParaRPr lang="it-IT" altLang="en-GB" sz="2800"/>
          </a:p>
          <a:p>
            <a:r>
              <a:rPr lang="it-IT" altLang="en-GB" sz="2800"/>
              <a:t>                                                    2) fase di spinta</a:t>
            </a:r>
          </a:p>
          <a:p>
            <a:endParaRPr lang="it-IT" altLang="en-GB" sz="2800"/>
          </a:p>
          <a:p>
            <a:r>
              <a:rPr lang="it-IT" altLang="en-GB" sz="2800"/>
              <a:t>                                                            rapida contrazione </a:t>
            </a:r>
          </a:p>
        </p:txBody>
      </p:sp>
      <p:pic>
        <p:nvPicPr>
          <p:cNvPr id="4" name="Content Placeholder 3" descr="ESERCIZIO-1-4-768x43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" y="2163445"/>
            <a:ext cx="3983355" cy="337248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310630" y="3051810"/>
            <a:ext cx="322580" cy="427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8" name="Down Arrow 7"/>
          <p:cNvSpPr/>
          <p:nvPr/>
        </p:nvSpPr>
        <p:spPr>
          <a:xfrm>
            <a:off x="5795645" y="4797425"/>
            <a:ext cx="322580" cy="427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2058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179705" y="1196658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48920" y="1814195"/>
            <a:ext cx="86328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3600"/>
              <a:t>     </a:t>
            </a:r>
          </a:p>
          <a:p>
            <a:r>
              <a:rPr lang="it-IT" altLang="en-GB" sz="3600"/>
              <a:t>     </a:t>
            </a:r>
            <a:endParaRPr lang="it-IT" altLang="en-GB" sz="3600" b="1">
              <a:solidFill>
                <a:srgbClr val="FF000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79705" y="1297940"/>
            <a:ext cx="8809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800"/>
              <a:t>                                                    </a:t>
            </a:r>
          </a:p>
        </p:txBody>
      </p:sp>
      <p:pic>
        <p:nvPicPr>
          <p:cNvPr id="5" name="Content Placeholder 4" descr="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925" y="1196975"/>
            <a:ext cx="3048000" cy="1714500"/>
          </a:xfrm>
          <a:prstGeom prst="rect">
            <a:avLst/>
          </a:prstGeom>
        </p:spPr>
      </p:pic>
      <p:pic>
        <p:nvPicPr>
          <p:cNvPr id="8" name="Content Placeholder 7" descr="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9925" y="1269365"/>
            <a:ext cx="1743075" cy="1743075"/>
          </a:xfrm>
          <a:prstGeom prst="rect">
            <a:avLst/>
          </a:prstGeom>
        </p:spPr>
      </p:pic>
      <p:pic>
        <p:nvPicPr>
          <p:cNvPr id="11" name="Picture 10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65" y="1196975"/>
            <a:ext cx="2514600" cy="171450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67360" y="3285490"/>
            <a:ext cx="84505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400"/>
              <a:t>  quadricipite                       bicipite                              tricipite surale</a:t>
            </a:r>
          </a:p>
          <a:p>
            <a:endParaRPr lang="it-IT" altLang="en-GB" sz="2400"/>
          </a:p>
          <a:p>
            <a:r>
              <a:rPr lang="it-IT" altLang="en-GB" sz="2400"/>
              <a:t>                                         </a:t>
            </a:r>
            <a:r>
              <a:rPr lang="it-IT" altLang="en-GB" sz="3200">
                <a:solidFill>
                  <a:srgbClr val="FF0000"/>
                </a:solidFill>
              </a:rPr>
              <a:t>EMATOMA</a:t>
            </a:r>
          </a:p>
          <a:p>
            <a:endParaRPr lang="it-IT" altLang="en-GB" sz="3200">
              <a:solidFill>
                <a:srgbClr val="FF0000"/>
              </a:solidFill>
            </a:endParaRPr>
          </a:p>
          <a:p>
            <a:r>
              <a:rPr lang="it-IT" altLang="en-GB" sz="3200">
                <a:solidFill>
                  <a:schemeClr val="tx1"/>
                </a:solidFill>
              </a:rPr>
              <a:t>intramuscolare                       intermuscolare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83485" y="4585970"/>
            <a:ext cx="1184275" cy="427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17745" y="4600575"/>
            <a:ext cx="977900" cy="340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17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179705" y="1196658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79705" y="1297940"/>
            <a:ext cx="8809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800"/>
              <a:t>                                                   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805"/>
            <a:ext cx="7776863" cy="5577483"/>
          </a:xfrm>
        </p:spPr>
      </p:pic>
    </p:spTree>
    <p:extLst>
      <p:ext uri="{BB962C8B-B14F-4D97-AF65-F5344CB8AC3E}">
        <p14:creationId xmlns:p14="http://schemas.microsoft.com/office/powerpoint/2010/main" val="3435583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36830" y="404178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179705" y="1196658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85114" y="820790"/>
            <a:ext cx="8809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800"/>
              <a:t>                                                    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73" y="908721"/>
            <a:ext cx="6317295" cy="4838796"/>
          </a:xfrm>
        </p:spPr>
      </p:pic>
    </p:spTree>
    <p:extLst>
      <p:ext uri="{BB962C8B-B14F-4D97-AF65-F5344CB8AC3E}">
        <p14:creationId xmlns:p14="http://schemas.microsoft.com/office/powerpoint/2010/main" val="3330989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317" y="90868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1460" y="1485265"/>
            <a:ext cx="862774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/>
              <a:t>                                    dirette  = contusioni</a:t>
            </a:r>
          </a:p>
          <a:p>
            <a:endParaRPr lang="it-IT" altLang="en-GB"/>
          </a:p>
          <a:p>
            <a:r>
              <a:rPr lang="it-IT" altLang="en-GB" b="1"/>
              <a:t>LESIONI ACUTE</a:t>
            </a:r>
            <a:r>
              <a:rPr lang="it-IT" altLang="en-GB"/>
              <a:t>                                 elongazioni</a:t>
            </a:r>
          </a:p>
          <a:p>
            <a:r>
              <a:rPr lang="it-IT" altLang="en-GB"/>
              <a:t>                                    </a:t>
            </a:r>
          </a:p>
          <a:p>
            <a:r>
              <a:rPr lang="it-IT" altLang="en-GB"/>
              <a:t>                                    indirette </a:t>
            </a:r>
          </a:p>
          <a:p>
            <a:endParaRPr lang="it-IT" altLang="en-GB"/>
          </a:p>
          <a:p>
            <a:r>
              <a:rPr lang="it-IT" altLang="en-GB"/>
              <a:t>                                                            distrazioni 1° 2° 3°</a:t>
            </a:r>
          </a:p>
          <a:p>
            <a:endParaRPr lang="it-IT" altLang="en-GB"/>
          </a:p>
          <a:p>
            <a:endParaRPr lang="it-IT" altLang="en-GB"/>
          </a:p>
          <a:p>
            <a:r>
              <a:rPr lang="it-IT" altLang="en-GB" b="1"/>
              <a:t>LESIONI SUBACUTE      </a:t>
            </a:r>
            <a:r>
              <a:rPr lang="it-IT" altLang="en-GB"/>
              <a:t>lesioni da sovraccarico eccentrico  (maratona)</a:t>
            </a:r>
          </a:p>
          <a:p>
            <a:endParaRPr lang="it-IT" altLang="en-GB"/>
          </a:p>
          <a:p>
            <a:r>
              <a:rPr lang="it-IT" altLang="en-GB"/>
              <a:t>                                            evoluzione delle lesioni acute e subacute </a:t>
            </a:r>
          </a:p>
          <a:p>
            <a:r>
              <a:rPr lang="it-IT" altLang="en-GB" b="1"/>
              <a:t>LESIONI CRONICHE </a:t>
            </a:r>
          </a:p>
          <a:p>
            <a:r>
              <a:rPr lang="it-IT" altLang="en-GB"/>
              <a:t>                                            croniche “ab inizio”                                       </a:t>
            </a:r>
          </a:p>
          <a:p>
            <a:r>
              <a:rPr lang="it-IT" altLang="en-GB"/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33245" y="1917065"/>
            <a:ext cx="290195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47850" y="2358390"/>
            <a:ext cx="203835" cy="350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27680" y="2493010"/>
            <a:ext cx="248285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13075" y="2926080"/>
            <a:ext cx="190500" cy="287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/>
          <p:cNvCxnSpPr/>
          <p:nvPr/>
        </p:nvCxnSpPr>
        <p:spPr>
          <a:xfrm flipV="1">
            <a:off x="2270760" y="4725670"/>
            <a:ext cx="285115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99970" y="5022850"/>
            <a:ext cx="183515" cy="20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6968" y="1099737"/>
            <a:ext cx="7915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APPROCCIO ALL’ ATLETA TRAUMATIZZATO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                             Non atleta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dirty="0"/>
              <a:t>Cosa è capitato ?</a:t>
            </a:r>
          </a:p>
          <a:p>
            <a:r>
              <a:rPr lang="it-IT" dirty="0"/>
              <a:t>Perché è capitato ?                             Necessità di una &gt; comunicazione </a:t>
            </a:r>
          </a:p>
          <a:p>
            <a:r>
              <a:rPr lang="it-IT" dirty="0"/>
              <a:t>Quando guarirò ?</a:t>
            </a:r>
          </a:p>
          <a:p>
            <a:endParaRPr lang="it-IT" dirty="0"/>
          </a:p>
          <a:p>
            <a:r>
              <a:rPr lang="it-IT" dirty="0"/>
              <a:t>Intensità e durata del trattamento</a:t>
            </a:r>
          </a:p>
          <a:p>
            <a:endParaRPr lang="it-IT" dirty="0"/>
          </a:p>
          <a:p>
            <a:r>
              <a:rPr lang="it-IT" dirty="0"/>
              <a:t>Necessità di una completa riabilitazione  </a:t>
            </a:r>
          </a:p>
          <a:p>
            <a:endParaRPr lang="it-IT" dirty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Freccia bidirezionale verticale 2"/>
          <p:cNvSpPr/>
          <p:nvPr/>
        </p:nvSpPr>
        <p:spPr>
          <a:xfrm>
            <a:off x="2915816" y="1556791"/>
            <a:ext cx="216024" cy="3180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ccia a destra 3"/>
          <p:cNvSpPr/>
          <p:nvPr/>
        </p:nvSpPr>
        <p:spPr>
          <a:xfrm>
            <a:off x="2563202" y="2900188"/>
            <a:ext cx="705228" cy="247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638" y="333375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2560" y="665480"/>
            <a:ext cx="8835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dirty="0"/>
              <a:t>LESIONI ACUTE INDIRETTE</a:t>
            </a:r>
          </a:p>
          <a:p>
            <a:endParaRPr lang="it-IT" altLang="en-GB" dirty="0"/>
          </a:p>
          <a:p>
            <a:r>
              <a:rPr lang="it-IT" altLang="en-GB" u="sng" dirty="0"/>
              <a:t>A) Elongazioni </a:t>
            </a:r>
            <a:r>
              <a:rPr lang="it-IT" altLang="en-GB" dirty="0"/>
              <a:t>   </a:t>
            </a:r>
          </a:p>
          <a:p>
            <a:endParaRPr lang="it-IT" altLang="en-GB" dirty="0"/>
          </a:p>
          <a:p>
            <a:r>
              <a:rPr lang="it-IT" altLang="en-GB" dirty="0"/>
              <a:t>Patogenesi:   sollecitazione eccessiva in allungamento </a:t>
            </a:r>
          </a:p>
          <a:p>
            <a:endParaRPr lang="it-IT" altLang="en-GB" dirty="0"/>
          </a:p>
          <a:p>
            <a:r>
              <a:rPr lang="it-IT" altLang="en-GB" dirty="0"/>
              <a:t>Sintomi: dolore immediato ma possibilità a proseguire</a:t>
            </a:r>
          </a:p>
          <a:p>
            <a:endParaRPr lang="it-IT" altLang="en-GB" dirty="0"/>
          </a:p>
          <a:p>
            <a:r>
              <a:rPr lang="it-IT" altLang="en-GB" dirty="0"/>
              <a:t>Clinica:                     contratture   =  contrazione involontaria del muscolo</a:t>
            </a:r>
          </a:p>
          <a:p>
            <a:r>
              <a:rPr lang="it-IT" altLang="en-GB" dirty="0"/>
              <a:t>                                                             a distanza dall’attività</a:t>
            </a:r>
          </a:p>
          <a:p>
            <a:r>
              <a:rPr lang="it-IT" altLang="en-GB" dirty="0"/>
              <a:t>                                                             accumulo di </a:t>
            </a:r>
            <a:r>
              <a:rPr lang="it-IT" altLang="en-GB" dirty="0" err="1"/>
              <a:t>ac</a:t>
            </a:r>
            <a:r>
              <a:rPr lang="it-IT" altLang="en-GB" dirty="0"/>
              <a:t>. lattico e ammonio</a:t>
            </a:r>
          </a:p>
          <a:p>
            <a:endParaRPr lang="it-IT" altLang="en-GB" dirty="0"/>
          </a:p>
          <a:p>
            <a:r>
              <a:rPr lang="it-IT" altLang="en-GB" dirty="0"/>
              <a:t>Terapia:  bendaggio, ghiaccio, antiinfiammatori e miorilassanti</a:t>
            </a:r>
          </a:p>
          <a:p>
            <a:endParaRPr lang="it-IT" altLang="en-GB" dirty="0"/>
          </a:p>
          <a:p>
            <a:r>
              <a:rPr lang="it-IT" altLang="en-GB" dirty="0"/>
              <a:t>                contrattura: </a:t>
            </a:r>
            <a:r>
              <a:rPr lang="it-IT" altLang="en-GB" dirty="0" err="1"/>
              <a:t>contrastoterapia</a:t>
            </a:r>
            <a:r>
              <a:rPr lang="it-IT" altLang="en-GB" dirty="0"/>
              <a:t>:   ghiaccio 5  min                                    x 40 min</a:t>
            </a:r>
          </a:p>
          <a:p>
            <a:r>
              <a:rPr lang="it-IT" altLang="en-GB" dirty="0"/>
              <a:t>                                                                        impacchi caldo umidi 15 min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1115695" y="2997200"/>
            <a:ext cx="732155" cy="116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4" name="Right Brace 3"/>
          <p:cNvSpPr/>
          <p:nvPr/>
        </p:nvSpPr>
        <p:spPr>
          <a:xfrm>
            <a:off x="6804248" y="4653136"/>
            <a:ext cx="186055" cy="3816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3335" y="128270"/>
            <a:ext cx="891984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000" u="sng" dirty="0"/>
              <a:t>Distrazioni </a:t>
            </a:r>
            <a:r>
              <a:rPr lang="it-IT" altLang="en-GB" sz="2000" dirty="0"/>
              <a:t>( movimenti esplosivi)</a:t>
            </a:r>
          </a:p>
          <a:p>
            <a:endParaRPr lang="it-IT" altLang="en-GB" sz="2000" dirty="0"/>
          </a:p>
          <a:p>
            <a:endParaRPr lang="it-IT" altLang="en-GB" dirty="0"/>
          </a:p>
          <a:p>
            <a:endParaRPr lang="it-IT" altLang="en-GB" dirty="0"/>
          </a:p>
          <a:p>
            <a:endParaRPr lang="it-IT" altLang="en-GB" dirty="0"/>
          </a:p>
          <a:p>
            <a:endParaRPr lang="it-IT" altLang="en-GB" dirty="0"/>
          </a:p>
          <a:p>
            <a:endParaRPr lang="it-IT" altLang="en-GB" dirty="0"/>
          </a:p>
          <a:p>
            <a:endParaRPr lang="it-IT" altLang="en-GB" dirty="0"/>
          </a:p>
          <a:p>
            <a:r>
              <a:rPr lang="it-IT" altLang="en-GB" dirty="0"/>
              <a:t>Lesione 1°  </a:t>
            </a:r>
          </a:p>
          <a:p>
            <a:endParaRPr lang="it-IT" altLang="en-GB" dirty="0"/>
          </a:p>
          <a:p>
            <a:r>
              <a:rPr lang="it-IT" altLang="en-GB" dirty="0"/>
              <a:t> &lt; 5% fibre     piccole immagini </a:t>
            </a:r>
            <a:r>
              <a:rPr lang="it-IT" altLang="en-GB" dirty="0" err="1"/>
              <a:t>ipoecogene</a:t>
            </a:r>
            <a:r>
              <a:rPr lang="it-IT" altLang="en-GB" dirty="0"/>
              <a:t> all’Ecografia</a:t>
            </a:r>
          </a:p>
          <a:p>
            <a:r>
              <a:rPr lang="it-IT" altLang="en-GB" dirty="0"/>
              <a:t>                      </a:t>
            </a:r>
          </a:p>
          <a:p>
            <a:r>
              <a:rPr lang="it-IT" altLang="en-GB" dirty="0"/>
              <a:t>                       </a:t>
            </a:r>
            <a:r>
              <a:rPr lang="it-IT" altLang="en-GB" u="sng" dirty="0"/>
              <a:t>Sintomi:</a:t>
            </a:r>
            <a:r>
              <a:rPr lang="it-IT" altLang="en-GB" dirty="0"/>
              <a:t> dolore improvviso trafittivo o crampiforme</a:t>
            </a:r>
          </a:p>
          <a:p>
            <a:endParaRPr lang="it-IT" altLang="en-GB" dirty="0"/>
          </a:p>
          <a:p>
            <a:r>
              <a:rPr lang="it-IT" altLang="en-GB" dirty="0"/>
              <a:t>                       </a:t>
            </a:r>
            <a:r>
              <a:rPr lang="it-IT" altLang="en-GB" u="sng" dirty="0"/>
              <a:t>Clinica</a:t>
            </a:r>
            <a:r>
              <a:rPr lang="it-IT" altLang="en-GB" dirty="0"/>
              <a:t>: muscolo doloroso in toto, </a:t>
            </a:r>
          </a:p>
          <a:p>
            <a:r>
              <a:rPr lang="it-IT" altLang="en-GB" dirty="0"/>
              <a:t>                                     mobilizzazione attiva limitata, contrazione isometrica dolorosa</a:t>
            </a:r>
          </a:p>
          <a:p>
            <a:endParaRPr lang="it-IT" altLang="en-GB" dirty="0"/>
          </a:p>
          <a:p>
            <a:r>
              <a:rPr lang="it-IT" altLang="en-GB" dirty="0"/>
              <a:t>                       </a:t>
            </a:r>
            <a:r>
              <a:rPr lang="it-IT" altLang="en-GB" u="sng" dirty="0"/>
              <a:t>Terapia</a:t>
            </a:r>
            <a:r>
              <a:rPr lang="it-IT" altLang="en-GB" dirty="0"/>
              <a:t>: ghiaccio, bendaggio compressivo, riposo relativo (8-10 giorni)</a:t>
            </a:r>
          </a:p>
          <a:p>
            <a:endParaRPr lang="it-IT" altLang="en-GB" dirty="0"/>
          </a:p>
          <a:p>
            <a:r>
              <a:rPr lang="it-IT" altLang="en-GB" dirty="0"/>
              <a:t>                       </a:t>
            </a:r>
            <a:r>
              <a:rPr lang="it-IT" altLang="en-GB" u="sng" dirty="0"/>
              <a:t>Ritorno all’attività</a:t>
            </a:r>
            <a:r>
              <a:rPr lang="it-IT" altLang="en-GB" dirty="0"/>
              <a:t>: dopo 10-15 giorni   previo allungamento e riscaldamento          </a:t>
            </a:r>
          </a:p>
          <a:p>
            <a:r>
              <a:rPr lang="it-IT" altLang="en-GB" dirty="0"/>
              <a:t> 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30" y="621030"/>
            <a:ext cx="3777615" cy="16783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8260" y="353060"/>
            <a:ext cx="8991600" cy="701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/>
              <a:t>LESIONE 2°</a:t>
            </a:r>
          </a:p>
          <a:p>
            <a:endParaRPr lang="it-IT" altLang="en-GB"/>
          </a:p>
          <a:p>
            <a:endParaRPr lang="it-IT" altLang="en-GB"/>
          </a:p>
          <a:p>
            <a:endParaRPr lang="it-IT" altLang="en-GB"/>
          </a:p>
          <a:p>
            <a:endParaRPr lang="it-IT" altLang="en-GB"/>
          </a:p>
          <a:p>
            <a:endParaRPr lang="it-IT" altLang="en-GB"/>
          </a:p>
          <a:p>
            <a:endParaRPr lang="it-IT" altLang="en-GB"/>
          </a:p>
          <a:p>
            <a:endParaRPr lang="it-IT" altLang="en-GB"/>
          </a:p>
          <a:p>
            <a:r>
              <a:rPr lang="it-IT" altLang="en-GB"/>
              <a:t>= rottura parziale del muscolo  &gt; alterazioni ipoecogene + raccolte ematiche</a:t>
            </a:r>
          </a:p>
          <a:p>
            <a:endParaRPr lang="it-IT" altLang="en-GB"/>
          </a:p>
          <a:p>
            <a:r>
              <a:rPr lang="it-IT" altLang="en-GB"/>
              <a:t>Patogenesi: contrazione muscolare intensa in accorciamento ( es. partenza dai blocchi)</a:t>
            </a:r>
          </a:p>
          <a:p>
            <a:r>
              <a:rPr lang="it-IT" altLang="en-GB"/>
              <a:t>                                                                              in allungamento (calcio a vuoto)</a:t>
            </a:r>
          </a:p>
          <a:p>
            <a:endParaRPr lang="it-IT" altLang="en-GB"/>
          </a:p>
          <a:p>
            <a:r>
              <a:rPr lang="it-IT" altLang="en-GB"/>
              <a:t>Sintomi: dolore trafittivo intenso, impotenza funzionale</a:t>
            </a:r>
          </a:p>
          <a:p>
            <a:endParaRPr lang="it-IT" altLang="en-GB"/>
          </a:p>
          <a:p>
            <a:r>
              <a:rPr lang="it-IT" altLang="en-GB"/>
              <a:t>Clinica: muscolo dolente “in toto”</a:t>
            </a:r>
          </a:p>
          <a:p>
            <a:r>
              <a:rPr lang="it-IT" altLang="en-GB"/>
              <a:t>              palpazione dolente in un punto preciso</a:t>
            </a:r>
          </a:p>
          <a:p>
            <a:r>
              <a:rPr lang="it-IT" altLang="en-GB"/>
              <a:t>              dolore alla mobilizzazione in allungamento</a:t>
            </a:r>
          </a:p>
          <a:p>
            <a:r>
              <a:rPr lang="it-IT" altLang="en-GB"/>
              <a:t>              mobilizzazione attiva ma dolorosa</a:t>
            </a:r>
          </a:p>
          <a:p>
            <a:r>
              <a:rPr lang="it-IT" altLang="en-GB"/>
              <a:t>              ecchimosi in sede o distalmente dopo alcuni giorni </a:t>
            </a:r>
          </a:p>
          <a:p>
            <a:endParaRPr lang="it-IT" altLang="en-GB"/>
          </a:p>
          <a:p>
            <a:r>
              <a:rPr lang="it-IT" altLang="en-GB"/>
              <a:t>                 </a:t>
            </a:r>
          </a:p>
          <a:p>
            <a:r>
              <a:rPr lang="it-IT" altLang="en-GB"/>
              <a:t> </a:t>
            </a:r>
          </a:p>
          <a:p>
            <a:r>
              <a:rPr lang="it-IT" altLang="en-GB"/>
              <a:t>   </a:t>
            </a:r>
          </a:p>
          <a:p>
            <a:r>
              <a:rPr lang="it-IT" altLang="en-GB"/>
              <a:t>         </a:t>
            </a:r>
          </a:p>
        </p:txBody>
      </p:sp>
      <p:pic>
        <p:nvPicPr>
          <p:cNvPr id="5" name="Content Placeholder 4" descr="b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740" y="116840"/>
            <a:ext cx="3896360" cy="2257425"/>
          </a:xfrm>
          <a:prstGeom prst="rect">
            <a:avLst/>
          </a:prstGeom>
        </p:spPr>
      </p:pic>
      <p:pic>
        <p:nvPicPr>
          <p:cNvPr id="2" name="Picture 1" descr="O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90" y="3890010"/>
            <a:ext cx="3446145" cy="24587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80035" y="218440"/>
            <a:ext cx="889635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GB" u="sng" dirty="0">
                <a:sym typeface="+mn-ea"/>
              </a:rPr>
              <a:t>Terapia: </a:t>
            </a:r>
          </a:p>
          <a:p>
            <a:pPr algn="l"/>
            <a:endParaRPr lang="it-IT" altLang="en-GB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altLang="en-GB" dirty="0">
                <a:sym typeface="+mn-ea"/>
              </a:rPr>
              <a:t> ghiaccio immediato</a:t>
            </a:r>
            <a:endParaRPr lang="it-IT" alt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altLang="en-GB" dirty="0">
                <a:sym typeface="+mn-ea"/>
              </a:rPr>
              <a:t> scarico arto</a:t>
            </a:r>
            <a:endParaRPr lang="it-IT" alt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altLang="en-GB" dirty="0">
                <a:sym typeface="+mn-ea"/>
              </a:rPr>
              <a:t> compressione “uniforme” con materiale elastico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altLang="en-GB" dirty="0">
                <a:sym typeface="+mn-ea"/>
              </a:rPr>
              <a:t> riposo </a:t>
            </a:r>
            <a:r>
              <a:rPr lang="it-IT" altLang="en-GB" u="sng" dirty="0">
                <a:sym typeface="+mn-ea"/>
              </a:rPr>
              <a:t>assoluto</a:t>
            </a:r>
            <a:r>
              <a:rPr lang="it-IT" altLang="en-GB" dirty="0">
                <a:sym typeface="+mn-ea"/>
              </a:rPr>
              <a:t> prima e </a:t>
            </a:r>
            <a:r>
              <a:rPr lang="it-IT" altLang="en-GB" u="sng" dirty="0">
                <a:sym typeface="+mn-ea"/>
              </a:rPr>
              <a:t>relativo</a:t>
            </a:r>
            <a:r>
              <a:rPr lang="it-IT" altLang="en-GB" dirty="0">
                <a:sym typeface="+mn-ea"/>
              </a:rPr>
              <a:t> poi</a:t>
            </a:r>
            <a:endParaRPr lang="it-IT" alt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altLang="en-GB" dirty="0">
                <a:sym typeface="+mn-ea"/>
              </a:rPr>
              <a:t> stretching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altLang="en-GB" dirty="0">
                <a:sym typeface="+mn-ea"/>
              </a:rPr>
              <a:t> antiinfiammatori</a:t>
            </a:r>
            <a:endParaRPr lang="it-IT" alt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altLang="en-GB" dirty="0">
                <a:sym typeface="+mn-ea"/>
              </a:rPr>
              <a:t> terapia fisica e manuale (almeno dopo 10 giorni)</a:t>
            </a:r>
            <a:endParaRPr lang="it-IT" alt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altLang="en-GB" dirty="0"/>
          </a:p>
          <a:p>
            <a:pPr marL="285750" indent="-285750" algn="l"/>
            <a:r>
              <a:rPr lang="it-IT" altLang="en-GB" u="sng" dirty="0">
                <a:sym typeface="+mn-ea"/>
              </a:rPr>
              <a:t>Riabilitazione:</a:t>
            </a:r>
            <a:r>
              <a:rPr lang="it-IT" altLang="en-GB" dirty="0">
                <a:sym typeface="+mn-ea"/>
              </a:rPr>
              <a:t> dopo 7 giorni </a:t>
            </a:r>
          </a:p>
          <a:p>
            <a:pPr algn="l"/>
            <a:r>
              <a:rPr lang="it-IT" altLang="en-GB" dirty="0"/>
              <a:t>                         es isometrici </a:t>
            </a:r>
            <a:r>
              <a:rPr lang="it-IT" altLang="en-GB" dirty="0" err="1"/>
              <a:t>submassimali</a:t>
            </a:r>
            <a:r>
              <a:rPr lang="it-IT" altLang="en-GB" dirty="0"/>
              <a:t> </a:t>
            </a:r>
          </a:p>
          <a:p>
            <a:pPr algn="l"/>
            <a:r>
              <a:rPr lang="it-IT" altLang="en-GB" dirty="0"/>
              <a:t>                         es isotonici lenti</a:t>
            </a:r>
          </a:p>
          <a:p>
            <a:pPr algn="l"/>
            <a:r>
              <a:rPr lang="it-IT" altLang="en-GB" dirty="0"/>
              <a:t>                         es. contro resistenza</a:t>
            </a:r>
          </a:p>
          <a:p>
            <a:pPr algn="l"/>
            <a:endParaRPr lang="it-IT" altLang="en-GB" dirty="0"/>
          </a:p>
          <a:p>
            <a:pPr algn="l"/>
            <a:r>
              <a:rPr lang="it-IT" altLang="en-GB" dirty="0"/>
              <a:t>In caso di lesioni all’arto inferiore:</a:t>
            </a:r>
          </a:p>
          <a:p>
            <a:pPr algn="l"/>
            <a:endParaRPr lang="it-IT" altLang="en-GB" dirty="0"/>
          </a:p>
          <a:p>
            <a:pPr algn="l"/>
            <a:r>
              <a:rPr lang="it-IT" altLang="en-GB" dirty="0"/>
              <a:t>                          corsa lenta     No salti, balzi o sprint</a:t>
            </a:r>
          </a:p>
          <a:p>
            <a:pPr algn="l"/>
            <a:r>
              <a:rPr lang="it-IT" altLang="en-GB" dirty="0"/>
              <a:t>                          corsa veloce</a:t>
            </a:r>
          </a:p>
          <a:p>
            <a:pPr algn="l"/>
            <a:r>
              <a:rPr lang="it-IT" altLang="en-GB" dirty="0"/>
              <a:t>                          gesti specifici dello sport praticato   </a:t>
            </a:r>
          </a:p>
          <a:p>
            <a:pPr algn="l"/>
            <a:endParaRPr lang="it-IT" altLang="en-GB" dirty="0"/>
          </a:p>
          <a:p>
            <a:pPr algn="l"/>
            <a:r>
              <a:rPr lang="it-IT" altLang="en-GB" dirty="0"/>
              <a:t>                           competizioni  dopo 4- 10 settimane   </a:t>
            </a:r>
          </a:p>
          <a:p>
            <a:pPr algn="l"/>
            <a:r>
              <a:rPr lang="it-IT" altLang="en-GB" dirty="0"/>
              <a:t>                           </a:t>
            </a:r>
          </a:p>
          <a:p>
            <a:pPr algn="l"/>
            <a:r>
              <a:rPr lang="it-IT" altLang="en-GB" dirty="0"/>
              <a:t>                   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552450" y="706755"/>
            <a:ext cx="837501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/>
              <a:t>Lesione 3°</a:t>
            </a:r>
          </a:p>
          <a:p>
            <a:endParaRPr lang="it-IT" altLang="en-GB"/>
          </a:p>
          <a:p>
            <a:r>
              <a:rPr lang="it-IT" altLang="en-GB"/>
              <a:t>= rottura muscolare</a:t>
            </a:r>
          </a:p>
          <a:p>
            <a:r>
              <a:rPr lang="it-IT" altLang="en-GB"/>
              <a:t>all’Eco: zona anecogena</a:t>
            </a:r>
          </a:p>
          <a:p>
            <a:endParaRPr lang="it-IT" altLang="en-GB"/>
          </a:p>
          <a:p>
            <a:r>
              <a:rPr lang="it-IT" altLang="en-GB"/>
              <a:t>Patogenesi: come le lesioni di 2°</a:t>
            </a:r>
          </a:p>
          <a:p>
            <a:endParaRPr lang="it-IT" altLang="en-GB"/>
          </a:p>
          <a:p>
            <a:r>
              <a:rPr lang="it-IT" altLang="en-GB"/>
              <a:t>Sintomi: dolore immediato</a:t>
            </a:r>
          </a:p>
          <a:p>
            <a:r>
              <a:rPr lang="it-IT" altLang="en-GB"/>
              <a:t>                 depressione in sede di lesione</a:t>
            </a:r>
          </a:p>
          <a:p>
            <a:endParaRPr lang="it-IT" altLang="en-GB"/>
          </a:p>
          <a:p>
            <a:r>
              <a:rPr lang="it-IT" altLang="en-GB"/>
              <a:t>Terapia: ghiaccio</a:t>
            </a:r>
          </a:p>
          <a:p>
            <a:r>
              <a:rPr lang="it-IT" altLang="en-GB"/>
              <a:t>               arto immobilizzato</a:t>
            </a:r>
          </a:p>
          <a:p>
            <a:r>
              <a:rPr lang="it-IT" altLang="en-GB"/>
              <a:t>               svuotamento chirurgico ??</a:t>
            </a:r>
          </a:p>
          <a:p>
            <a:endParaRPr lang="it-IT" altLang="en-GB"/>
          </a:p>
          <a:p>
            <a:r>
              <a:rPr lang="it-IT" altLang="en-GB"/>
              <a:t>                                             </a:t>
            </a:r>
          </a:p>
          <a:p>
            <a:r>
              <a:rPr lang="it-IT" altLang="en-GB"/>
              <a:t>                                               immobilizzazione prolungata                   fibrosi retraente</a:t>
            </a:r>
          </a:p>
          <a:p>
            <a:endParaRPr lang="it-IT" altLang="en-GB"/>
          </a:p>
          <a:p>
            <a:r>
              <a:rPr lang="it-IT" altLang="en-GB"/>
              <a:t>    </a:t>
            </a:r>
          </a:p>
        </p:txBody>
      </p:sp>
      <p:pic>
        <p:nvPicPr>
          <p:cNvPr id="5" name="Content Placeholder 4" descr="c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7755" y="1268730"/>
            <a:ext cx="4097020" cy="1791335"/>
          </a:xfrm>
          <a:prstGeom prst="rect">
            <a:avLst/>
          </a:prstGeom>
        </p:spPr>
      </p:pic>
      <p:sp>
        <p:nvSpPr>
          <p:cNvPr id="2" name="Curved Right Arrow 1"/>
          <p:cNvSpPr/>
          <p:nvPr/>
        </p:nvSpPr>
        <p:spPr>
          <a:xfrm>
            <a:off x="2152015" y="4318635"/>
            <a:ext cx="558165" cy="7283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939790" y="5010150"/>
            <a:ext cx="57594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80340" y="344805"/>
            <a:ext cx="8884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dirty="0"/>
              <a:t>LESIONI ACUTE DIRETTE: CONTUSIONI MUSCOLARI </a:t>
            </a:r>
          </a:p>
          <a:p>
            <a:endParaRPr lang="it-IT" altLang="en-GB" dirty="0"/>
          </a:p>
          <a:p>
            <a:endParaRPr lang="it-IT" altLang="en-GB" dirty="0"/>
          </a:p>
          <a:p>
            <a:r>
              <a:rPr lang="it-IT" altLang="en-GB" dirty="0"/>
              <a:t>Trauma diretto  </a:t>
            </a:r>
          </a:p>
          <a:p>
            <a:endParaRPr lang="it-IT" altLang="en-GB" dirty="0"/>
          </a:p>
          <a:p>
            <a:r>
              <a:rPr lang="it-IT" altLang="en-GB" dirty="0"/>
              <a:t>n° di fibre interessate                     entità trauma</a:t>
            </a:r>
          </a:p>
          <a:p>
            <a:r>
              <a:rPr lang="it-IT" altLang="en-GB" dirty="0"/>
              <a:t>                                                           superficie contundente</a:t>
            </a:r>
          </a:p>
          <a:p>
            <a:r>
              <a:rPr lang="it-IT" altLang="en-GB" dirty="0"/>
              <a:t>                                                           velocità</a:t>
            </a:r>
          </a:p>
          <a:p>
            <a:r>
              <a:rPr lang="it-IT" altLang="en-GB" dirty="0"/>
              <a:t>                                                           angolo di incidenza</a:t>
            </a:r>
          </a:p>
          <a:p>
            <a:r>
              <a:rPr lang="it-IT" altLang="en-GB" dirty="0"/>
              <a:t>                                                           </a:t>
            </a:r>
            <a:r>
              <a:rPr lang="it-IT" altLang="en-GB" dirty="0" err="1">
                <a:sym typeface="+mn-ea"/>
              </a:rPr>
              <a:t>invers</a:t>
            </a:r>
            <a:r>
              <a:rPr lang="it-IT" altLang="en-GB" dirty="0">
                <a:sym typeface="+mn-ea"/>
              </a:rPr>
              <a:t>. proporzionale al grado di contrazione</a:t>
            </a:r>
            <a:endParaRPr lang="it-IT" altLang="en-GB" dirty="0"/>
          </a:p>
          <a:p>
            <a:endParaRPr lang="it-IT" altLang="en-GB" dirty="0"/>
          </a:p>
          <a:p>
            <a:endParaRPr lang="it-IT" altLang="en-GB" dirty="0"/>
          </a:p>
          <a:p>
            <a:r>
              <a:rPr lang="it-IT" altLang="en-GB" dirty="0"/>
              <a:t>Sintomi: dolore</a:t>
            </a:r>
          </a:p>
          <a:p>
            <a:r>
              <a:rPr lang="it-IT" altLang="en-GB" dirty="0"/>
              <a:t>                ecchimosi  - spesso tardiva  </a:t>
            </a:r>
          </a:p>
          <a:p>
            <a:r>
              <a:rPr lang="it-IT" altLang="en-GB" dirty="0"/>
              <a:t>                                    - distale</a:t>
            </a:r>
          </a:p>
          <a:p>
            <a:endParaRPr lang="it-IT" altLang="en-GB" dirty="0"/>
          </a:p>
          <a:p>
            <a:r>
              <a:rPr lang="it-IT" altLang="en-GB" dirty="0"/>
              <a:t>Sede più frequente: m. quadricipite</a:t>
            </a:r>
          </a:p>
          <a:p>
            <a:endParaRPr lang="it-IT" altLang="en-GB" dirty="0"/>
          </a:p>
          <a:p>
            <a:r>
              <a:rPr lang="it-IT" altLang="en-GB" dirty="0"/>
              <a:t>Terapia: analoga alle lesioni di 1°, 2° e 3°   </a:t>
            </a:r>
          </a:p>
          <a:p>
            <a:r>
              <a:rPr lang="it-IT" altLang="en-GB" dirty="0"/>
              <a:t>                </a:t>
            </a:r>
          </a:p>
          <a:p>
            <a:endParaRPr lang="it-IT" altLang="en-GB" dirty="0"/>
          </a:p>
          <a:p>
            <a:r>
              <a:rPr lang="it-IT" altLang="en-GB" dirty="0"/>
              <a:t> </a:t>
            </a:r>
          </a:p>
        </p:txBody>
      </p:sp>
      <p:pic>
        <p:nvPicPr>
          <p:cNvPr id="5" name="Content Placeholder 4" descr="leg-contusion80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8035" y="344805"/>
            <a:ext cx="2940050" cy="17443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890" y="111125"/>
            <a:ext cx="906526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b="1" dirty="0"/>
              <a:t>LESIONI SUBACUTE</a:t>
            </a:r>
            <a:endParaRPr lang="it-IT" altLang="en-GB" dirty="0"/>
          </a:p>
          <a:p>
            <a:endParaRPr lang="it-IT" altLang="en-GB" dirty="0"/>
          </a:p>
          <a:p>
            <a:r>
              <a:rPr lang="it-IT" altLang="en-GB" u="sng" dirty="0"/>
              <a:t>Patogenesi</a:t>
            </a:r>
            <a:r>
              <a:rPr lang="it-IT" altLang="en-GB" dirty="0"/>
              <a:t>:  sovraccarico eccentrico (fase di volo nei maratoneti)</a:t>
            </a:r>
          </a:p>
          <a:p>
            <a:endParaRPr lang="it-IT" altLang="en-GB" dirty="0"/>
          </a:p>
          <a:p>
            <a:r>
              <a:rPr lang="it-IT" altLang="en-GB" dirty="0"/>
              <a:t>                                 </a:t>
            </a:r>
            <a:r>
              <a:rPr lang="it-IT" altLang="en-GB" dirty="0" err="1"/>
              <a:t>rabdomiolisi</a:t>
            </a:r>
            <a:r>
              <a:rPr lang="it-IT" altLang="en-GB" dirty="0"/>
              <a:t>          fibrosi </a:t>
            </a:r>
          </a:p>
          <a:p>
            <a:endParaRPr lang="it-IT" altLang="en-GB" dirty="0"/>
          </a:p>
          <a:p>
            <a:r>
              <a:rPr lang="it-IT" altLang="en-GB" u="sng" dirty="0"/>
              <a:t>Sintomi</a:t>
            </a:r>
            <a:r>
              <a:rPr lang="it-IT" altLang="en-GB" dirty="0"/>
              <a:t>: dolore al termine della prestazione o dopo qualche ora (12-48)</a:t>
            </a:r>
          </a:p>
          <a:p>
            <a:r>
              <a:rPr lang="it-IT" altLang="en-GB" dirty="0"/>
              <a:t>                impotenza funzionale</a:t>
            </a:r>
          </a:p>
          <a:p>
            <a:endParaRPr lang="it-IT" altLang="en-GB" dirty="0"/>
          </a:p>
          <a:p>
            <a:r>
              <a:rPr lang="it-IT" altLang="en-GB" u="sng" dirty="0"/>
              <a:t>Terapia</a:t>
            </a:r>
            <a:r>
              <a:rPr lang="it-IT" altLang="en-GB" dirty="0"/>
              <a:t>:  riposo</a:t>
            </a:r>
          </a:p>
          <a:p>
            <a:r>
              <a:rPr lang="it-IT" altLang="en-GB" dirty="0"/>
              <a:t>                impacchi caldo umidi</a:t>
            </a:r>
          </a:p>
          <a:p>
            <a:r>
              <a:rPr lang="it-IT" altLang="en-GB" dirty="0"/>
              <a:t>                stretching graduato sul dolore</a:t>
            </a:r>
          </a:p>
          <a:p>
            <a:r>
              <a:rPr lang="it-IT" altLang="en-GB" dirty="0"/>
              <a:t>                FANS</a:t>
            </a:r>
          </a:p>
          <a:p>
            <a:endParaRPr lang="it-IT" altLang="en-GB" dirty="0"/>
          </a:p>
          <a:p>
            <a:r>
              <a:rPr lang="it-IT" altLang="en-GB" b="1" dirty="0"/>
              <a:t>LESIONI CRONICHE</a:t>
            </a:r>
          </a:p>
          <a:p>
            <a:endParaRPr lang="it-IT" altLang="en-GB" b="1" dirty="0"/>
          </a:p>
          <a:p>
            <a:r>
              <a:rPr lang="it-IT" altLang="en-GB" dirty="0"/>
              <a:t>A) evoluzione di lesioni acute o subacute importanti</a:t>
            </a:r>
          </a:p>
          <a:p>
            <a:r>
              <a:rPr lang="it-IT" altLang="en-GB" dirty="0"/>
              <a:t>B) fibrosi croniche </a:t>
            </a:r>
            <a:r>
              <a:rPr lang="it-IT" altLang="en-GB" i="1" dirty="0"/>
              <a:t>ab inizio </a:t>
            </a:r>
            <a:r>
              <a:rPr lang="it-IT" altLang="en-GB" dirty="0"/>
              <a:t>(m. </a:t>
            </a:r>
            <a:r>
              <a:rPr lang="it-IT" altLang="en-GB" dirty="0" err="1"/>
              <a:t>ischiocrurali</a:t>
            </a:r>
            <a:r>
              <a:rPr lang="it-IT" altLang="en-GB" dirty="0"/>
              <a:t> negli ostacolisti e maratoneti)</a:t>
            </a:r>
          </a:p>
          <a:p>
            <a:endParaRPr lang="it-IT" altLang="en-GB" dirty="0"/>
          </a:p>
          <a:p>
            <a:r>
              <a:rPr lang="it-IT" altLang="en-GB" dirty="0"/>
              <a:t>Sintomi: impaccio al movimento, dolore dopo la prestazione o durante stretching</a:t>
            </a:r>
          </a:p>
          <a:p>
            <a:endParaRPr lang="it-IT" altLang="en-GB" dirty="0"/>
          </a:p>
          <a:p>
            <a:r>
              <a:rPr lang="it-IT" altLang="en-GB" dirty="0"/>
              <a:t>Terapia: massaggio connettivale, rilasciamento e </a:t>
            </a:r>
            <a:r>
              <a:rPr lang="it-IT" altLang="en-GB" dirty="0" err="1"/>
              <a:t>autoallungamento</a:t>
            </a:r>
            <a:r>
              <a:rPr lang="it-IT" altLang="en-GB" dirty="0"/>
              <a:t>   </a:t>
            </a:r>
          </a:p>
          <a:p>
            <a:endParaRPr lang="it-IT" altLang="en-GB" dirty="0"/>
          </a:p>
          <a:p>
            <a:endParaRPr lang="it-IT" altLang="en-GB" dirty="0"/>
          </a:p>
          <a:p>
            <a:endParaRPr lang="it-IT" altLang="en-GB" dirty="0"/>
          </a:p>
          <a:p>
            <a:endParaRPr lang="it-IT" altLang="en-GB" dirty="0"/>
          </a:p>
          <a:p>
            <a:r>
              <a:rPr lang="it-IT" altLang="en-GB" dirty="0"/>
              <a:t>                  </a:t>
            </a:r>
          </a:p>
        </p:txBody>
      </p:sp>
      <p:sp>
        <p:nvSpPr>
          <p:cNvPr id="2" name="Curved Right Arrow 1"/>
          <p:cNvSpPr/>
          <p:nvPr/>
        </p:nvSpPr>
        <p:spPr>
          <a:xfrm>
            <a:off x="1338580" y="1087120"/>
            <a:ext cx="304800" cy="48006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3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90" y="2925445"/>
            <a:ext cx="2886075" cy="1714500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>
            <a:off x="3131840" y="141277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48310" y="770890"/>
            <a:ext cx="84912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800" dirty="0">
                <a:solidFill>
                  <a:srgbClr val="FF0000"/>
                </a:solidFill>
              </a:rPr>
              <a:t>EVOLUZIONI SFAVOREVOLI DELLE LESIONI MUSCOLARI</a:t>
            </a:r>
          </a:p>
          <a:p>
            <a:endParaRPr lang="it-IT" altLang="en-GB" sz="2800" dirty="0">
              <a:solidFill>
                <a:srgbClr val="FF0000"/>
              </a:solidFill>
            </a:endParaRPr>
          </a:p>
          <a:p>
            <a:r>
              <a:rPr lang="it-IT" altLang="en-GB" sz="2000" b="1" dirty="0"/>
              <a:t>FALDE LIQUIDE</a:t>
            </a:r>
            <a:r>
              <a:rPr lang="it-IT" altLang="en-GB" sz="2000" dirty="0"/>
              <a:t>  =    reazione infiammatoria</a:t>
            </a:r>
          </a:p>
          <a:p>
            <a:endParaRPr lang="it-IT" altLang="en-GB" sz="2000" dirty="0"/>
          </a:p>
          <a:p>
            <a:r>
              <a:rPr lang="it-IT" altLang="en-GB" sz="2000" dirty="0"/>
              <a:t>                                    </a:t>
            </a:r>
          </a:p>
          <a:p>
            <a:r>
              <a:rPr lang="it-IT" altLang="en-GB" sz="2000" dirty="0"/>
              <a:t>                                raccolta essudatizia e ematica                                              </a:t>
            </a:r>
          </a:p>
          <a:p>
            <a:r>
              <a:rPr lang="it-IT" altLang="en-GB" sz="2000" dirty="0"/>
              <a:t>                               </a:t>
            </a:r>
          </a:p>
          <a:p>
            <a:endParaRPr lang="it-IT" altLang="en-GB" sz="2000" dirty="0"/>
          </a:p>
          <a:p>
            <a:r>
              <a:rPr lang="it-IT" altLang="en-GB" sz="2000" dirty="0"/>
              <a:t>Sintomi: tumefazione</a:t>
            </a:r>
          </a:p>
          <a:p>
            <a:r>
              <a:rPr lang="it-IT" altLang="en-GB" sz="2000" dirty="0"/>
              <a:t>                dolore</a:t>
            </a:r>
          </a:p>
          <a:p>
            <a:r>
              <a:rPr lang="it-IT" altLang="en-GB" sz="2000" dirty="0"/>
              <a:t>                difficoltà alla contrazione</a:t>
            </a:r>
          </a:p>
          <a:p>
            <a:endParaRPr lang="it-IT" altLang="en-GB" sz="2000" dirty="0"/>
          </a:p>
          <a:p>
            <a:r>
              <a:rPr lang="it-IT" altLang="en-GB" sz="2000" dirty="0"/>
              <a:t>Terapia: riposo assoluto</a:t>
            </a:r>
          </a:p>
          <a:p>
            <a:r>
              <a:rPr lang="it-IT" altLang="en-GB" sz="2000" dirty="0"/>
              <a:t>               bendaggio</a:t>
            </a:r>
          </a:p>
          <a:p>
            <a:r>
              <a:rPr lang="it-IT" altLang="en-GB" sz="2000" dirty="0"/>
              <a:t>               aspirazione della raccolta + FANS    </a:t>
            </a:r>
          </a:p>
          <a:p>
            <a:endParaRPr lang="it-IT" altLang="en-GB" sz="2000" dirty="0"/>
          </a:p>
        </p:txBody>
      </p:sp>
      <p:sp>
        <p:nvSpPr>
          <p:cNvPr id="2" name="Freccia in giù 1"/>
          <p:cNvSpPr/>
          <p:nvPr/>
        </p:nvSpPr>
        <p:spPr>
          <a:xfrm>
            <a:off x="3491880" y="213285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23215" y="765175"/>
            <a:ext cx="881316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000" b="1" dirty="0"/>
              <a:t>METAPLASIE CALCIFICHE O MIOSITI OSSIFICANTI </a:t>
            </a:r>
            <a:endParaRPr lang="it-IT" altLang="en-GB" dirty="0"/>
          </a:p>
          <a:p>
            <a:endParaRPr lang="it-IT" altLang="en-GB" dirty="0"/>
          </a:p>
          <a:p>
            <a:r>
              <a:rPr lang="it-IT" altLang="en-GB" u="sng" dirty="0"/>
              <a:t>Patogenesi</a:t>
            </a:r>
            <a:r>
              <a:rPr lang="it-IT" altLang="en-GB" dirty="0"/>
              <a:t>: </a:t>
            </a:r>
          </a:p>
          <a:p>
            <a:endParaRPr lang="it-IT" altLang="en-GB" dirty="0"/>
          </a:p>
          <a:p>
            <a:r>
              <a:rPr lang="it-IT" altLang="en-GB" dirty="0"/>
              <a:t> 1) ischemia locale                                           ripresa troppo veloce          nuovo sanguinamento</a:t>
            </a:r>
          </a:p>
          <a:p>
            <a:r>
              <a:rPr lang="it-IT" altLang="en-GB" dirty="0"/>
              <a:t> 2) ritardo della </a:t>
            </a:r>
            <a:r>
              <a:rPr lang="it-IT" altLang="en-GB" dirty="0" err="1"/>
              <a:t>neovascolarizzazione</a:t>
            </a:r>
            <a:r>
              <a:rPr lang="it-IT" altLang="en-GB" dirty="0"/>
              <a:t>          prolungata immobilità        tessuto di granulazione </a:t>
            </a:r>
          </a:p>
          <a:p>
            <a:r>
              <a:rPr lang="it-IT" altLang="en-GB" dirty="0"/>
              <a:t>                                                                            </a:t>
            </a:r>
          </a:p>
          <a:p>
            <a:endParaRPr lang="it-IT" altLang="en-GB" dirty="0"/>
          </a:p>
          <a:p>
            <a:r>
              <a:rPr lang="it-IT" altLang="en-GB" dirty="0"/>
              <a:t>                                  TESSUTO FIBROSO    retraente</a:t>
            </a:r>
          </a:p>
          <a:p>
            <a:r>
              <a:rPr lang="it-IT" altLang="en-GB" dirty="0"/>
              <a:t>                                                                       poco elastico</a:t>
            </a:r>
          </a:p>
          <a:p>
            <a:r>
              <a:rPr lang="it-IT" altLang="en-GB" dirty="0"/>
              <a:t>                                                                       non contrattile </a:t>
            </a:r>
          </a:p>
          <a:p>
            <a:endParaRPr lang="it-IT" altLang="en-GB" dirty="0"/>
          </a:p>
          <a:p>
            <a:r>
              <a:rPr lang="it-IT" altLang="en-GB" u="sng" dirty="0"/>
              <a:t>Sintomi</a:t>
            </a:r>
            <a:r>
              <a:rPr lang="it-IT" altLang="en-GB" dirty="0"/>
              <a:t>:   presenza di calcificazione alla palpazione</a:t>
            </a:r>
          </a:p>
          <a:p>
            <a:r>
              <a:rPr lang="it-IT" altLang="en-GB" dirty="0"/>
              <a:t>	deficit di forza                                                                    </a:t>
            </a:r>
            <a:r>
              <a:rPr lang="it-IT" altLang="en-GB" dirty="0" err="1"/>
              <a:t>m.quadricipite</a:t>
            </a:r>
            <a:endParaRPr lang="it-IT" altLang="en-GB" dirty="0"/>
          </a:p>
          <a:p>
            <a:r>
              <a:rPr lang="it-IT" altLang="en-GB" dirty="0"/>
              <a:t>                 dolore in sede durante contrazione eccentrica</a:t>
            </a:r>
          </a:p>
          <a:p>
            <a:r>
              <a:rPr lang="it-IT" altLang="en-GB" dirty="0"/>
              <a:t>                                                                                                               </a:t>
            </a:r>
            <a:r>
              <a:rPr lang="it-IT" altLang="en-GB" dirty="0" err="1"/>
              <a:t>m.ischiocrurali</a:t>
            </a:r>
            <a:endParaRPr lang="it-IT" altLang="en-GB" dirty="0"/>
          </a:p>
          <a:p>
            <a:endParaRPr lang="it-IT" altLang="en-GB" u="sng" dirty="0"/>
          </a:p>
          <a:p>
            <a:endParaRPr lang="it-IT" altLang="en-GB" u="sng" dirty="0"/>
          </a:p>
          <a:p>
            <a:r>
              <a:rPr lang="it-IT" altLang="en-GB" u="sng" dirty="0"/>
              <a:t>Terapia</a:t>
            </a:r>
            <a:r>
              <a:rPr lang="it-IT" altLang="en-GB" dirty="0"/>
              <a:t>: ipertermia, onde d’urto + riabilitazione  </a:t>
            </a:r>
          </a:p>
          <a:p>
            <a:endParaRPr lang="it-IT" altLang="en-GB" dirty="0"/>
          </a:p>
          <a:p>
            <a:r>
              <a:rPr lang="it-IT" altLang="en-GB" dirty="0"/>
              <a:t>                                         </a:t>
            </a:r>
          </a:p>
          <a:p>
            <a:r>
              <a:rPr lang="it-IT" altLang="en-GB" dirty="0"/>
              <a:t>                       </a:t>
            </a:r>
          </a:p>
        </p:txBody>
      </p:sp>
      <p:sp>
        <p:nvSpPr>
          <p:cNvPr id="2" name="Parentesi graffa aperta 1"/>
          <p:cNvSpPr/>
          <p:nvPr/>
        </p:nvSpPr>
        <p:spPr>
          <a:xfrm>
            <a:off x="4067944" y="1916832"/>
            <a:ext cx="227456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ccia bidirezionale verticale 2"/>
          <p:cNvSpPr/>
          <p:nvPr/>
        </p:nvSpPr>
        <p:spPr>
          <a:xfrm>
            <a:off x="6732240" y="4696058"/>
            <a:ext cx="144016" cy="2880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ttore 2 5"/>
          <p:cNvCxnSpPr/>
          <p:nvPr/>
        </p:nvCxnSpPr>
        <p:spPr>
          <a:xfrm>
            <a:off x="6516216" y="213285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6516216" y="242088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ccia circolare a destra 4"/>
          <p:cNvSpPr/>
          <p:nvPr/>
        </p:nvSpPr>
        <p:spPr>
          <a:xfrm>
            <a:off x="1475656" y="2636912"/>
            <a:ext cx="443488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810" y="1889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0" y="405130"/>
            <a:ext cx="914400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GB" sz="2400" dirty="0">
                <a:solidFill>
                  <a:srgbClr val="FF0000"/>
                </a:solidFill>
              </a:rPr>
              <a:t>FATTORI DI RISCHIO E PREVENZIONE DELLE LESIONI MUSCOLARI</a:t>
            </a:r>
          </a:p>
          <a:p>
            <a:endParaRPr lang="it-IT" altLang="en-GB" sz="2400" dirty="0">
              <a:solidFill>
                <a:srgbClr val="FF0000"/>
              </a:solidFill>
            </a:endParaRPr>
          </a:p>
          <a:p>
            <a:r>
              <a:rPr lang="it-IT" altLang="en-GB" sz="2400" dirty="0">
                <a:solidFill>
                  <a:schemeClr val="tx1"/>
                </a:solidFill>
              </a:rPr>
              <a:t>trauma diretto = evento imprevedibile</a:t>
            </a:r>
          </a:p>
          <a:p>
            <a:r>
              <a:rPr lang="it-IT" altLang="en-GB" sz="2400" dirty="0">
                <a:solidFill>
                  <a:schemeClr val="tx1"/>
                </a:solidFill>
              </a:rPr>
              <a:t>(</a:t>
            </a:r>
            <a:r>
              <a:rPr lang="it-IT" altLang="en-GB" sz="2000" dirty="0">
                <a:solidFill>
                  <a:schemeClr val="tx1"/>
                </a:solidFill>
              </a:rPr>
              <a:t>muscolo allenato        minor danno e guarigione più veloce</a:t>
            </a:r>
            <a:r>
              <a:rPr lang="it-IT" altLang="en-GB" sz="2400" dirty="0">
                <a:solidFill>
                  <a:schemeClr val="tx1"/>
                </a:solidFill>
              </a:rPr>
              <a:t>)</a:t>
            </a:r>
          </a:p>
          <a:p>
            <a:endParaRPr lang="it-IT" altLang="en-GB" sz="2400" dirty="0">
              <a:solidFill>
                <a:schemeClr val="tx1"/>
              </a:solidFill>
            </a:endParaRPr>
          </a:p>
          <a:p>
            <a:r>
              <a:rPr lang="it-IT" altLang="en-GB" sz="2400" dirty="0">
                <a:solidFill>
                  <a:schemeClr val="tx1"/>
                </a:solidFill>
              </a:rPr>
              <a:t>PREVENZIONE    valutazione condizione muscolo-scheletrica</a:t>
            </a:r>
          </a:p>
          <a:p>
            <a:r>
              <a:rPr lang="it-IT" altLang="en-GB" sz="2400" dirty="0">
                <a:solidFill>
                  <a:schemeClr val="tx1"/>
                </a:solidFill>
              </a:rPr>
              <a:t>                                  </a:t>
            </a:r>
            <a:r>
              <a:rPr lang="it-IT" altLang="en-GB" sz="2000" dirty="0">
                <a:solidFill>
                  <a:schemeClr val="tx1"/>
                </a:solidFill>
              </a:rPr>
              <a:t>paramorfismi</a:t>
            </a:r>
          </a:p>
          <a:p>
            <a:r>
              <a:rPr lang="it-IT" altLang="en-GB" sz="2000" dirty="0">
                <a:solidFill>
                  <a:schemeClr val="tx1"/>
                </a:solidFill>
              </a:rPr>
              <a:t>                                        errata esecuzione gesto</a:t>
            </a:r>
          </a:p>
          <a:p>
            <a:r>
              <a:rPr lang="it-IT" altLang="en-GB" sz="2000" dirty="0">
                <a:solidFill>
                  <a:schemeClr val="tx1"/>
                </a:solidFill>
              </a:rPr>
              <a:t>                                        elevate tensioni muscolari o squilibri agonisti e antagonisti</a:t>
            </a:r>
          </a:p>
          <a:p>
            <a:endParaRPr lang="it-IT" altLang="en-GB" sz="2000" dirty="0">
              <a:solidFill>
                <a:schemeClr val="tx1"/>
              </a:solidFill>
            </a:endParaRPr>
          </a:p>
          <a:p>
            <a:r>
              <a:rPr lang="it-IT" altLang="en-GB" sz="2400" dirty="0">
                <a:solidFill>
                  <a:schemeClr val="tx1"/>
                </a:solidFill>
              </a:rPr>
              <a:t>ALLENAMENTO   evitare sovraccarichi</a:t>
            </a:r>
          </a:p>
          <a:p>
            <a:r>
              <a:rPr lang="it-IT" altLang="en-GB" sz="2400" dirty="0">
                <a:solidFill>
                  <a:schemeClr val="tx1"/>
                </a:solidFill>
              </a:rPr>
              <a:t>                               riscaldamento  </a:t>
            </a:r>
            <a:r>
              <a:rPr lang="it-IT" altLang="en-GB" sz="2000" dirty="0">
                <a:solidFill>
                  <a:schemeClr val="tx1"/>
                </a:solidFill>
              </a:rPr>
              <a:t>corsa, mobilizzazione contro resistenza, 					       esercizi specifici  </a:t>
            </a:r>
            <a:r>
              <a:rPr lang="it-IT" altLang="en-GB" sz="2000" u="sng" dirty="0">
                <a:solidFill>
                  <a:schemeClr val="tx1"/>
                </a:solidFill>
              </a:rPr>
              <a:t>NO stretching</a:t>
            </a:r>
          </a:p>
          <a:p>
            <a:endParaRPr lang="it-IT" altLang="en-GB" sz="2000" dirty="0">
              <a:solidFill>
                <a:schemeClr val="tx1"/>
              </a:solidFill>
            </a:endParaRPr>
          </a:p>
          <a:p>
            <a:r>
              <a:rPr lang="it-IT" altLang="en-GB" sz="2000" dirty="0">
                <a:solidFill>
                  <a:schemeClr val="tx1"/>
                </a:solidFill>
              </a:rPr>
              <a:t>                                       migliorare la vascolarizzazione, innesco processi metabolici</a:t>
            </a:r>
          </a:p>
          <a:p>
            <a:r>
              <a:rPr lang="it-IT" altLang="en-GB" sz="2000" dirty="0">
                <a:solidFill>
                  <a:schemeClr val="tx1"/>
                </a:solidFill>
              </a:rPr>
              <a:t>                                       diminuisce la viscosità        rilasciamento muscolo               traumi    </a:t>
            </a:r>
            <a:r>
              <a:rPr lang="it-IT" altLang="en-GB" sz="2400" dirty="0">
                <a:solidFill>
                  <a:schemeClr val="tx1"/>
                </a:solidFill>
              </a:rPr>
              <a:t>        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2051720" y="174019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716016" y="580009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7524328" y="580009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8028384" y="566124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ccia angolare in su 5">
            <a:extLst>
              <a:ext uri="{FF2B5EF4-FFF2-40B4-BE49-F238E27FC236}">
                <a16:creationId xmlns:a16="http://schemas.microsoft.com/office/drawing/2014/main" id="{D6F3FE14-0CBE-B80D-FA88-95E28D43F488}"/>
              </a:ext>
            </a:extLst>
          </p:cNvPr>
          <p:cNvSpPr/>
          <p:nvPr/>
        </p:nvSpPr>
        <p:spPr>
          <a:xfrm>
            <a:off x="5009274" y="3789040"/>
            <a:ext cx="850392" cy="421064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850" y="1122363"/>
            <a:ext cx="84966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TIPO DI LESIONE</a:t>
            </a:r>
          </a:p>
          <a:p>
            <a:endParaRPr lang="it-IT" b="1" dirty="0"/>
          </a:p>
          <a:p>
            <a:r>
              <a:rPr lang="it-IT" dirty="0"/>
              <a:t>Possibilità di intervento immediato </a:t>
            </a:r>
          </a:p>
          <a:p>
            <a:endParaRPr lang="it-IT" dirty="0"/>
          </a:p>
          <a:p>
            <a:r>
              <a:rPr lang="it-IT" dirty="0"/>
              <a:t>Tardivo consulto medico</a:t>
            </a:r>
          </a:p>
          <a:p>
            <a:endParaRPr lang="it-IT" dirty="0"/>
          </a:p>
          <a:p>
            <a:r>
              <a:rPr lang="it-IT" b="1" dirty="0"/>
              <a:t>TRATTAMENTO</a:t>
            </a:r>
          </a:p>
          <a:p>
            <a:endParaRPr lang="it-IT" b="1" dirty="0"/>
          </a:p>
          <a:p>
            <a:r>
              <a:rPr lang="it-IT" dirty="0"/>
              <a:t>Scrupolosità nel seguire la terapia                    riabilitazione</a:t>
            </a:r>
          </a:p>
          <a:p>
            <a:endParaRPr lang="it-IT" dirty="0"/>
          </a:p>
          <a:p>
            <a:r>
              <a:rPr lang="it-IT" dirty="0"/>
              <a:t>Impazienza dell’atleta           iniziative personali</a:t>
            </a:r>
          </a:p>
          <a:p>
            <a:endParaRPr lang="it-IT" dirty="0"/>
          </a:p>
          <a:p>
            <a:r>
              <a:rPr lang="it-IT" dirty="0"/>
              <a:t>Preparatore atletico ??</a:t>
            </a:r>
          </a:p>
          <a:p>
            <a:endParaRPr lang="it-IT" dirty="0"/>
          </a:p>
          <a:p>
            <a:r>
              <a:rPr lang="it-IT" dirty="0"/>
              <a:t>Ruolo dell’allenatore</a:t>
            </a:r>
          </a:p>
          <a:p>
            <a:endParaRPr lang="it-IT" dirty="0"/>
          </a:p>
          <a:p>
            <a:r>
              <a:rPr lang="it-IT" dirty="0"/>
              <a:t>Completare con un programma a domicilio         </a:t>
            </a:r>
          </a:p>
          <a:p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39515" y="3566795"/>
            <a:ext cx="688340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545080" y="4076065"/>
            <a:ext cx="298450" cy="1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850" y="1412776"/>
            <a:ext cx="748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endParaRPr lang="en-US" b="1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539552" y="1412776"/>
          <a:ext cx="806489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23850" y="3455640"/>
            <a:ext cx="5233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Difficoltà nella  comunicazione tra medico e allenatore</a:t>
            </a:r>
          </a:p>
          <a:p>
            <a:r>
              <a:rPr lang="it-IT" dirty="0"/>
              <a:t>Importanza di un referto scritto</a:t>
            </a:r>
            <a:endParaRPr lang="en-US" dirty="0"/>
          </a:p>
        </p:txBody>
      </p:sp>
      <p:sp>
        <p:nvSpPr>
          <p:cNvPr id="8" name="Freccia circolare in su 7"/>
          <p:cNvSpPr/>
          <p:nvPr/>
        </p:nvSpPr>
        <p:spPr>
          <a:xfrm>
            <a:off x="1259632" y="3157696"/>
            <a:ext cx="6264696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0724" y="1044945"/>
            <a:ext cx="87484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GENITORI</a:t>
            </a:r>
          </a:p>
          <a:p>
            <a:endParaRPr lang="it-IT" sz="2400" b="1" dirty="0"/>
          </a:p>
          <a:p>
            <a:r>
              <a:rPr lang="it-IT" sz="2000" dirty="0"/>
              <a:t>Importanza di una collaborazione genitore – figlio</a:t>
            </a:r>
          </a:p>
          <a:p>
            <a:endParaRPr lang="it-IT" sz="2000" dirty="0"/>
          </a:p>
          <a:p>
            <a:r>
              <a:rPr lang="it-IT" sz="2000" dirty="0"/>
              <a:t>        Genitore «tuttologo»                        genitore timoroso</a:t>
            </a:r>
          </a:p>
          <a:p>
            <a:endParaRPr lang="it-IT" sz="2000" dirty="0"/>
          </a:p>
          <a:p>
            <a:r>
              <a:rPr lang="it-IT" sz="2000" dirty="0"/>
              <a:t>Importanza del consenso al trattamento</a:t>
            </a:r>
          </a:p>
          <a:p>
            <a:endParaRPr lang="it-IT" sz="2000" dirty="0"/>
          </a:p>
          <a:p>
            <a:r>
              <a:rPr lang="it-IT" sz="2000" b="1" dirty="0"/>
              <a:t>MEDIA</a:t>
            </a:r>
          </a:p>
          <a:p>
            <a:endParaRPr lang="it-IT" sz="2000" b="1" dirty="0"/>
          </a:p>
          <a:p>
            <a:r>
              <a:rPr lang="it-IT" sz="2000" dirty="0"/>
              <a:t>Divulgazione di informazioni</a:t>
            </a:r>
          </a:p>
          <a:p>
            <a:endParaRPr lang="it-IT" sz="2000" dirty="0"/>
          </a:p>
          <a:p>
            <a:r>
              <a:rPr lang="it-IT" sz="2000" dirty="0"/>
              <a:t>Richiesta di trattamenti applicati ai professionisti        </a:t>
            </a:r>
          </a:p>
          <a:p>
            <a:r>
              <a:rPr lang="it-IT" sz="2000" dirty="0"/>
              <a:t>                                                     </a:t>
            </a:r>
          </a:p>
          <a:p>
            <a:r>
              <a:rPr lang="it-IT" sz="2000" dirty="0"/>
              <a:t>                                                                    tempi e risorse per la riabilitazione</a:t>
            </a:r>
          </a:p>
          <a:p>
            <a:r>
              <a:rPr lang="it-IT" sz="2000" dirty="0"/>
              <a:t> </a:t>
            </a:r>
            <a:endParaRPr lang="en-US" sz="2000" dirty="0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2699792" y="2129961"/>
            <a:ext cx="504056" cy="22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4053611" y="2129961"/>
            <a:ext cx="477961" cy="22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ccia in giù 10"/>
          <p:cNvSpPr/>
          <p:nvPr/>
        </p:nvSpPr>
        <p:spPr>
          <a:xfrm>
            <a:off x="2123728" y="4547531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circolare a destra 11"/>
          <p:cNvSpPr/>
          <p:nvPr/>
        </p:nvSpPr>
        <p:spPr>
          <a:xfrm>
            <a:off x="3719859" y="5230323"/>
            <a:ext cx="299472" cy="5081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Rettangolo 4"/>
          <p:cNvSpPr/>
          <p:nvPr/>
        </p:nvSpPr>
        <p:spPr>
          <a:xfrm>
            <a:off x="251520" y="965114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4716" y="1090380"/>
            <a:ext cx="86777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EDUCAZIONE ALLO SPORT</a:t>
            </a:r>
          </a:p>
          <a:p>
            <a:endParaRPr lang="it-IT" dirty="0"/>
          </a:p>
          <a:p>
            <a:r>
              <a:rPr lang="it-IT" u="sng" dirty="0"/>
              <a:t>Conoscere il tipo di impegno sportivo</a:t>
            </a:r>
            <a:r>
              <a:rPr lang="it-IT" dirty="0"/>
              <a:t>      </a:t>
            </a:r>
          </a:p>
          <a:p>
            <a:endParaRPr lang="it-IT" dirty="0"/>
          </a:p>
          <a:p>
            <a:r>
              <a:rPr lang="it-IT" dirty="0"/>
              <a:t>allenamento                    competizione</a:t>
            </a:r>
          </a:p>
          <a:p>
            <a:r>
              <a:rPr lang="it-IT" dirty="0"/>
              <a:t>                                                              </a:t>
            </a:r>
          </a:p>
          <a:p>
            <a:r>
              <a:rPr lang="it-IT" dirty="0"/>
              <a:t>                                                          tempi di ripresa dell’attività</a:t>
            </a:r>
          </a:p>
          <a:p>
            <a:endParaRPr lang="it-IT" dirty="0"/>
          </a:p>
          <a:p>
            <a:r>
              <a:rPr lang="it-IT" dirty="0"/>
              <a:t>Osservazione dell’atleta in attività</a:t>
            </a:r>
          </a:p>
          <a:p>
            <a:endParaRPr lang="it-IT" dirty="0"/>
          </a:p>
          <a:p>
            <a:r>
              <a:rPr lang="it-IT" dirty="0"/>
              <a:t>  </a:t>
            </a:r>
          </a:p>
          <a:p>
            <a:r>
              <a:rPr lang="it-IT" b="1" dirty="0"/>
              <a:t>PREVENZIONE DELLE LESIONI</a:t>
            </a:r>
          </a:p>
          <a:p>
            <a:r>
              <a:rPr lang="it-IT" b="1" dirty="0"/>
              <a:t>                                                                                       </a:t>
            </a:r>
            <a:r>
              <a:rPr lang="it-IT" dirty="0"/>
              <a:t>trattamento incompleto</a:t>
            </a:r>
          </a:p>
          <a:p>
            <a:r>
              <a:rPr lang="it-IT" dirty="0"/>
              <a:t>Acute   difficili da prevenire          Recidive </a:t>
            </a:r>
          </a:p>
          <a:p>
            <a:r>
              <a:rPr lang="it-IT" dirty="0"/>
              <a:t>                                                                                       mancata o scarsa riabilitazione</a:t>
            </a:r>
          </a:p>
          <a:p>
            <a:endParaRPr lang="it-IT" dirty="0"/>
          </a:p>
          <a:p>
            <a:r>
              <a:rPr lang="it-IT" dirty="0"/>
              <a:t>Lesioni da usura                           cause esogene ed endogene</a:t>
            </a:r>
          </a:p>
          <a:p>
            <a:r>
              <a:rPr lang="it-IT" dirty="0"/>
              <a:t>                            </a:t>
            </a:r>
            <a:endParaRPr lang="en-US" dirty="0"/>
          </a:p>
        </p:txBody>
      </p:sp>
      <p:sp>
        <p:nvSpPr>
          <p:cNvPr id="3" name="Freccia bidirezionale orizzontale 2"/>
          <p:cNvSpPr/>
          <p:nvPr/>
        </p:nvSpPr>
        <p:spPr>
          <a:xfrm>
            <a:off x="1697280" y="2372864"/>
            <a:ext cx="720080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ccia circolare a destra 3"/>
          <p:cNvSpPr/>
          <p:nvPr/>
        </p:nvSpPr>
        <p:spPr>
          <a:xfrm>
            <a:off x="2910123" y="2505999"/>
            <a:ext cx="227464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>
            <a:off x="4355976" y="4551009"/>
            <a:ext cx="36004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4337574" y="4937721"/>
            <a:ext cx="43204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ccia a sinistra 11"/>
          <p:cNvSpPr/>
          <p:nvPr/>
        </p:nvSpPr>
        <p:spPr>
          <a:xfrm>
            <a:off x="2164771" y="5672774"/>
            <a:ext cx="792088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con angoli arrotondati in diagonale 12"/>
          <p:cNvSpPr/>
          <p:nvPr/>
        </p:nvSpPr>
        <p:spPr>
          <a:xfrm>
            <a:off x="218844" y="5381842"/>
            <a:ext cx="1728192" cy="540295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836613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4101" name="CasellaDiTesto 1"/>
          <p:cNvSpPr txBox="1"/>
          <p:nvPr/>
        </p:nvSpPr>
        <p:spPr>
          <a:xfrm>
            <a:off x="2339975" y="104775"/>
            <a:ext cx="44640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LESIONI SCHELETRICHE</a:t>
            </a:r>
            <a:endParaRPr lang="en-US" altLang="en-US" b="1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4102" name="CasellaDiTesto 2"/>
          <p:cNvSpPr txBox="1"/>
          <p:nvPr/>
        </p:nvSpPr>
        <p:spPr>
          <a:xfrm>
            <a:off x="0" y="971550"/>
            <a:ext cx="8647113" cy="5016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FRATTURE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2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tessuto osseo + tendini e legamenti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20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u="sng" dirty="0">
                <a:cs typeface="Arial" panose="020B0604020202020204" pitchFamily="34" charset="0"/>
              </a:rPr>
              <a:t>Trauma</a:t>
            </a:r>
            <a:r>
              <a:rPr lang="it-IT" altLang="en-US" sz="2000" dirty="0">
                <a:cs typeface="Arial" panose="020B0604020202020204" pitchFamily="34" charset="0"/>
              </a:rPr>
              <a:t> diretto o indiretto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20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u="sng" dirty="0">
                <a:cs typeface="Arial" panose="020B0604020202020204" pitchFamily="34" charset="0"/>
                <a:sym typeface="+mn-ea"/>
              </a:rPr>
              <a:t>Sport</a:t>
            </a:r>
            <a:r>
              <a:rPr lang="it-IT" altLang="en-US" sz="2000" dirty="0">
                <a:cs typeface="Arial" panose="020B0604020202020204" pitchFamily="34" charset="0"/>
                <a:sym typeface="+mn-ea"/>
              </a:rPr>
              <a:t> di contatto e sport individuali</a:t>
            </a:r>
            <a:endParaRPr lang="it-IT" altLang="en-US" sz="20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20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u="sng" dirty="0">
                <a:cs typeface="Arial" panose="020B0604020202020204" pitchFamily="34" charset="0"/>
              </a:rPr>
              <a:t>Sede</a:t>
            </a:r>
            <a:r>
              <a:rPr lang="it-IT" altLang="en-US" sz="2000" dirty="0">
                <a:cs typeface="Arial" panose="020B0604020202020204" pitchFamily="34" charset="0"/>
              </a:rPr>
              <a:t>:  gamba (calcio, sci, atletica)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            avambraccio (pallacanestro, pallavolo, pallamano, sci, ginnastica)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            clavicola e coste ( pugilato, ciclismo, hockey, arti marziali)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            mano (pugilato, pallacanestro, pallavolo, sci)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            mandibola e ossa nasali ( pugilato)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            colonna (tuffi, ginnastica, alpinismo, equitazione)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20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2000" dirty="0">
                <a:cs typeface="Arial" panose="020B0604020202020204" pitchFamily="34" charset="0"/>
              </a:rPr>
              <a:t>                                                     </a:t>
            </a:r>
            <a:endParaRPr lang="en-US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1174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Rettangolo 4"/>
          <p:cNvSpPr/>
          <p:nvPr/>
        </p:nvSpPr>
        <p:spPr>
          <a:xfrm>
            <a:off x="323850" y="1122363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endParaRPr lang="it-IT" altLang="it-IT" sz="3600" dirty="0">
              <a:ea typeface="Arial" panose="020B0604020202020204" pitchFamily="34" charset="0"/>
            </a:endParaRPr>
          </a:p>
        </p:txBody>
      </p:sp>
      <p:sp>
        <p:nvSpPr>
          <p:cNvPr id="5125" name="CasellaDiTesto 1"/>
          <p:cNvSpPr txBox="1"/>
          <p:nvPr/>
        </p:nvSpPr>
        <p:spPr>
          <a:xfrm>
            <a:off x="107504" y="260648"/>
            <a:ext cx="8893621" cy="5909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u="sng" dirty="0">
                <a:solidFill>
                  <a:srgbClr val="FF0000"/>
                </a:solidFill>
                <a:cs typeface="Arial" panose="020B0604020202020204" pitchFamily="34" charset="0"/>
              </a:rPr>
              <a:t>TIPI DI FRATTURA</a:t>
            </a:r>
            <a:r>
              <a:rPr lang="it-IT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                                                                   </a:t>
            </a:r>
            <a:endParaRPr lang="it-IT" altLang="en-US" sz="1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en-US" sz="1800" dirty="0">
                <a:cs typeface="Arial" panose="020B0604020202020204" pitchFamily="34" charset="0"/>
              </a:rPr>
              <a:t>Incompleta  (frattura a legno verde)  o completa               </a:t>
            </a:r>
          </a:p>
          <a:p>
            <a:pPr>
              <a:spcBef>
                <a:spcPct val="0"/>
              </a:spcBef>
            </a:pPr>
            <a:endParaRPr lang="it-IT" altLang="en-US" sz="1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en-US" sz="1800" dirty="0">
                <a:cs typeface="Arial" panose="020B0604020202020204" pitchFamily="34" charset="0"/>
              </a:rPr>
              <a:t>Chiusa o aperta                                                                         </a:t>
            </a:r>
          </a:p>
          <a:p>
            <a:pPr>
              <a:spcBef>
                <a:spcPct val="0"/>
              </a:spcBef>
            </a:pPr>
            <a:endParaRPr lang="it-IT" altLang="en-US" sz="1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en-US" sz="1800" dirty="0">
                <a:cs typeface="Arial" panose="020B0604020202020204" pitchFamily="34" charset="0"/>
              </a:rPr>
              <a:t>Composta o scomposta                                                            </a:t>
            </a:r>
          </a:p>
          <a:p>
            <a:pPr>
              <a:spcBef>
                <a:spcPct val="0"/>
              </a:spcBef>
            </a:pPr>
            <a:endParaRPr lang="it-IT" altLang="en-US" sz="1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en-US" sz="1800" dirty="0">
                <a:cs typeface="Arial" panose="020B0604020202020204" pitchFamily="34" charset="0"/>
              </a:rPr>
              <a:t>Comminuta</a:t>
            </a:r>
          </a:p>
          <a:p>
            <a:pPr>
              <a:spcBef>
                <a:spcPct val="0"/>
              </a:spcBef>
            </a:pPr>
            <a:endParaRPr lang="it-IT" altLang="en-US" sz="1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en-US" sz="1800" dirty="0">
                <a:cs typeface="Arial" panose="020B0604020202020204" pitchFamily="34" charset="0"/>
              </a:rPr>
              <a:t>Trasversa o Lineare</a:t>
            </a:r>
          </a:p>
          <a:p>
            <a:pPr>
              <a:spcBef>
                <a:spcPct val="0"/>
              </a:spcBef>
            </a:pPr>
            <a:endParaRPr lang="it-IT" altLang="en-US" sz="1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en-US" sz="1800" dirty="0">
                <a:cs typeface="Arial" panose="020B0604020202020204" pitchFamily="34" charset="0"/>
              </a:rPr>
              <a:t>Spiroide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u="sng" dirty="0">
                <a:solidFill>
                  <a:srgbClr val="FF0000"/>
                </a:solidFill>
                <a:cs typeface="Arial" panose="020B0604020202020204" pitchFamily="34" charset="0"/>
              </a:rPr>
              <a:t>SINTOMI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en-US" sz="1800" dirty="0">
                <a:cs typeface="Arial" panose="020B0604020202020204" pitchFamily="34" charset="0"/>
              </a:rPr>
              <a:t>Dolore</a:t>
            </a:r>
          </a:p>
          <a:p>
            <a:pPr>
              <a:spcBef>
                <a:spcPct val="0"/>
              </a:spcBef>
            </a:pPr>
            <a:endParaRPr lang="it-IT" altLang="en-US" sz="1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en-US" sz="1800" dirty="0">
                <a:cs typeface="Arial" panose="020B0604020202020204" pitchFamily="34" charset="0"/>
              </a:rPr>
              <a:t>Tumefazione  e Impotenza funzionale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it-IT" altLang="en-US" sz="1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it-IT" altLang="en-US" sz="1800" dirty="0">
                <a:cs typeface="Arial" panose="020B0604020202020204" pitchFamily="34" charset="0"/>
              </a:rPr>
              <a:t>  </a:t>
            </a:r>
            <a:endParaRPr lang="en-US" altLang="en-US" sz="1800" dirty="0">
              <a:ea typeface="Arial" panose="020B060402020202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29606"/>
            <a:ext cx="4514850" cy="279717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1911</Words>
  <Application>Microsoft Office PowerPoint</Application>
  <PresentationFormat>Presentazione su schermo (4:3)</PresentationFormat>
  <Paragraphs>606</Paragraphs>
  <Slides>39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7" baseType="lpstr">
      <vt:lpstr>Arial</vt:lpstr>
      <vt:lpstr>Calibri</vt:lpstr>
      <vt:lpstr>Comic Sans MS</vt:lpstr>
      <vt:lpstr>Tahoma</vt:lpstr>
      <vt:lpstr>Times New Roman</vt:lpstr>
      <vt:lpstr>Wingdings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F. Hoffmann-La Roche,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aaaa</dc:title>
  <dc:creator>Martignoni, Umberto {MDGC~Monza}</dc:creator>
  <cp:lastModifiedBy>umberto martignoni</cp:lastModifiedBy>
  <cp:revision>744</cp:revision>
  <dcterms:created xsi:type="dcterms:W3CDTF">2014-01-02T13:53:00Z</dcterms:created>
  <dcterms:modified xsi:type="dcterms:W3CDTF">2023-12-03T09:23:14Z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A39FE9C389FE4AF782CE669AF594D8D1</vt:lpwstr>
  </property>
  <property fmtid="{D5CDD505-2E9C-101B-9397-08002B2CF9AE}" pid="3" name="KSOProductBuildVer">
    <vt:lpwstr>2057-11.2.0.11380</vt:lpwstr>
  </property>
</Properties>
</file>