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  <p:sldMasterId id="2147483773" r:id="rId2"/>
  </p:sldMasterIdLst>
  <p:notesMasterIdLst>
    <p:notesMasterId r:id="rId27"/>
  </p:notesMasterIdLst>
  <p:sldIdLst>
    <p:sldId id="256" r:id="rId3"/>
    <p:sldId id="287" r:id="rId4"/>
    <p:sldId id="277" r:id="rId5"/>
    <p:sldId id="309" r:id="rId6"/>
    <p:sldId id="281" r:id="rId7"/>
    <p:sldId id="305" r:id="rId8"/>
    <p:sldId id="290" r:id="rId9"/>
    <p:sldId id="291" r:id="rId10"/>
    <p:sldId id="306" r:id="rId11"/>
    <p:sldId id="307" r:id="rId12"/>
    <p:sldId id="308" r:id="rId13"/>
    <p:sldId id="292" r:id="rId14"/>
    <p:sldId id="284" r:id="rId15"/>
    <p:sldId id="279" r:id="rId16"/>
    <p:sldId id="285" r:id="rId17"/>
    <p:sldId id="293" r:id="rId18"/>
    <p:sldId id="294" r:id="rId19"/>
    <p:sldId id="299" r:id="rId20"/>
    <p:sldId id="262" r:id="rId21"/>
    <p:sldId id="278" r:id="rId22"/>
    <p:sldId id="297" r:id="rId23"/>
    <p:sldId id="298" r:id="rId24"/>
    <p:sldId id="296" r:id="rId25"/>
    <p:sldId id="282" r:id="rId26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EBA61"/>
    <a:srgbClr val="D4D4E2"/>
    <a:srgbClr val="460002"/>
    <a:srgbClr val="D3C8FF"/>
    <a:srgbClr val="993366"/>
    <a:srgbClr val="7FD0E9"/>
    <a:srgbClr val="00FFFA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slideViewPr>
    <p:cSldViewPr>
      <p:cViewPr varScale="1">
        <p:scale>
          <a:sx n="138" d="100"/>
          <a:sy n="138" d="100"/>
        </p:scale>
        <p:origin x="-24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6107CC-4A5F-3F4D-8FED-DFD006BED496}" type="doc">
      <dgm:prSet loTypeId="urn:microsoft.com/office/officeart/2005/8/layout/gear1" loCatId="" qsTypeId="urn:microsoft.com/office/officeart/2005/8/quickstyle/simple4" qsCatId="simple" csTypeId="urn:microsoft.com/office/officeart/2005/8/colors/accent1_2" csCatId="accent1" phldr="1"/>
      <dgm:spPr/>
    </dgm:pt>
    <dgm:pt modelId="{A8D178EB-DCDB-EB40-9150-3FEB26956A09}">
      <dgm:prSet phldrT="[Text]"/>
      <dgm:spPr>
        <a:solidFill>
          <a:srgbClr val="000090"/>
        </a:solidFill>
      </dgm:spPr>
      <dgm:t>
        <a:bodyPr/>
        <a:lstStyle/>
        <a:p>
          <a:r>
            <a:rPr lang="en-US" b="1" dirty="0" err="1"/>
            <a:t>Dinka</a:t>
          </a:r>
          <a:endParaRPr lang="en-US" b="1" dirty="0"/>
        </a:p>
        <a:p>
          <a:r>
            <a:rPr lang="en-US" b="1" dirty="0" err="1"/>
            <a:t>Lwo</a:t>
          </a:r>
          <a:endParaRPr lang="en-US" b="1" dirty="0"/>
        </a:p>
        <a:p>
          <a:r>
            <a:rPr lang="en-US" b="1" dirty="0" err="1"/>
            <a:t>Maadi</a:t>
          </a:r>
          <a:endParaRPr lang="en-US" b="1" dirty="0"/>
        </a:p>
        <a:p>
          <a:r>
            <a:rPr lang="en-US" b="1" dirty="0" err="1"/>
            <a:t>Acholi</a:t>
          </a:r>
          <a:endParaRPr lang="en-US" b="1" dirty="0"/>
        </a:p>
      </dgm:t>
    </dgm:pt>
    <dgm:pt modelId="{96BEA715-AE9F-0B48-BBAC-C8F4B69270BA}" type="parTrans" cxnId="{9E4596F9-5576-0D43-AE15-2AD0D0F655F6}">
      <dgm:prSet/>
      <dgm:spPr/>
      <dgm:t>
        <a:bodyPr/>
        <a:lstStyle/>
        <a:p>
          <a:endParaRPr lang="en-US"/>
        </a:p>
      </dgm:t>
    </dgm:pt>
    <dgm:pt modelId="{704256DC-434D-694C-88D5-F3A783BBBD3F}" type="sibTrans" cxnId="{9E4596F9-5576-0D43-AE15-2AD0D0F655F6}">
      <dgm:prSet/>
      <dgm:spPr/>
      <dgm:t>
        <a:bodyPr/>
        <a:lstStyle/>
        <a:p>
          <a:endParaRPr lang="en-US"/>
        </a:p>
      </dgm:t>
    </dgm:pt>
    <dgm:pt modelId="{520FEA66-F1A7-F84B-9164-6B22D1F503D9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b="1" dirty="0"/>
            <a:t>Juba Arabic</a:t>
          </a:r>
        </a:p>
      </dgm:t>
    </dgm:pt>
    <dgm:pt modelId="{F6830DBB-69E2-BF47-8621-A51AC86E73B1}" type="parTrans" cxnId="{474D9DFD-4C25-684C-815B-2818CB70E48E}">
      <dgm:prSet/>
      <dgm:spPr/>
      <dgm:t>
        <a:bodyPr/>
        <a:lstStyle/>
        <a:p>
          <a:endParaRPr lang="en-US"/>
        </a:p>
      </dgm:t>
    </dgm:pt>
    <dgm:pt modelId="{9725E272-3B9F-C641-8452-4A465B243918}" type="sibTrans" cxnId="{474D9DFD-4C25-684C-815B-2818CB70E48E}">
      <dgm:prSet/>
      <dgm:spPr/>
      <dgm:t>
        <a:bodyPr/>
        <a:lstStyle/>
        <a:p>
          <a:endParaRPr lang="en-US"/>
        </a:p>
      </dgm:t>
    </dgm:pt>
    <dgm:pt modelId="{8BCCB659-A59E-D44C-BF7D-D26E3BD9E7CA}">
      <dgm:prSet phldrT="[Text]"/>
      <dgm:spPr>
        <a:solidFill>
          <a:srgbClr val="460002"/>
        </a:solidFill>
      </dgm:spPr>
      <dgm:t>
        <a:bodyPr/>
        <a:lstStyle/>
        <a:p>
          <a:r>
            <a:rPr lang="en-US" b="1" dirty="0"/>
            <a:t>English</a:t>
          </a:r>
        </a:p>
        <a:p>
          <a:r>
            <a:rPr lang="en-US" b="1" dirty="0" err="1"/>
            <a:t>Luganda</a:t>
          </a:r>
          <a:endParaRPr lang="en-US" b="1" dirty="0"/>
        </a:p>
      </dgm:t>
    </dgm:pt>
    <dgm:pt modelId="{ADF11E65-761E-4B4C-AB12-F6AE84C31F1B}" type="parTrans" cxnId="{1185EB7F-DE73-3944-9C90-674C972DE559}">
      <dgm:prSet/>
      <dgm:spPr/>
      <dgm:t>
        <a:bodyPr/>
        <a:lstStyle/>
        <a:p>
          <a:endParaRPr lang="en-US"/>
        </a:p>
      </dgm:t>
    </dgm:pt>
    <dgm:pt modelId="{CB83EF9F-5DCC-A94E-B638-A5F93AEA8E2A}" type="sibTrans" cxnId="{1185EB7F-DE73-3944-9C90-674C972DE559}">
      <dgm:prSet/>
      <dgm:spPr/>
      <dgm:t>
        <a:bodyPr/>
        <a:lstStyle/>
        <a:p>
          <a:endParaRPr lang="en-US"/>
        </a:p>
      </dgm:t>
    </dgm:pt>
    <dgm:pt modelId="{FBBEAF34-D3C6-9045-B3F5-9400D87861F9}" type="pres">
      <dgm:prSet presAssocID="{506107CC-4A5F-3F4D-8FED-DFD006BED49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CF7126E-E52D-4248-94F0-4C5972A34073}" type="pres">
      <dgm:prSet presAssocID="{A8D178EB-DCDB-EB40-9150-3FEB26956A09}" presName="gear1" presStyleLbl="node1" presStyleIdx="0" presStyleCnt="3">
        <dgm:presLayoutVars>
          <dgm:chMax val="1"/>
          <dgm:bulletEnabled val="1"/>
        </dgm:presLayoutVars>
      </dgm:prSet>
      <dgm:spPr/>
    </dgm:pt>
    <dgm:pt modelId="{7C952353-D74E-E140-A529-710DE99F8482}" type="pres">
      <dgm:prSet presAssocID="{A8D178EB-DCDB-EB40-9150-3FEB26956A09}" presName="gear1srcNode" presStyleLbl="node1" presStyleIdx="0" presStyleCnt="3"/>
      <dgm:spPr/>
    </dgm:pt>
    <dgm:pt modelId="{30392C6D-B122-C345-BD09-95A67CF615E3}" type="pres">
      <dgm:prSet presAssocID="{A8D178EB-DCDB-EB40-9150-3FEB26956A09}" presName="gear1dstNode" presStyleLbl="node1" presStyleIdx="0" presStyleCnt="3"/>
      <dgm:spPr/>
    </dgm:pt>
    <dgm:pt modelId="{07496D7D-5DFB-6F42-954C-3795B169E0FE}" type="pres">
      <dgm:prSet presAssocID="{520FEA66-F1A7-F84B-9164-6B22D1F503D9}" presName="gear2" presStyleLbl="node1" presStyleIdx="1" presStyleCnt="3">
        <dgm:presLayoutVars>
          <dgm:chMax val="1"/>
          <dgm:bulletEnabled val="1"/>
        </dgm:presLayoutVars>
      </dgm:prSet>
      <dgm:spPr/>
    </dgm:pt>
    <dgm:pt modelId="{393CA798-3212-604E-BFC2-5DDC9B7CD5CD}" type="pres">
      <dgm:prSet presAssocID="{520FEA66-F1A7-F84B-9164-6B22D1F503D9}" presName="gear2srcNode" presStyleLbl="node1" presStyleIdx="1" presStyleCnt="3"/>
      <dgm:spPr/>
    </dgm:pt>
    <dgm:pt modelId="{11DB1574-A821-D643-A584-A1A38203F3DE}" type="pres">
      <dgm:prSet presAssocID="{520FEA66-F1A7-F84B-9164-6B22D1F503D9}" presName="gear2dstNode" presStyleLbl="node1" presStyleIdx="1" presStyleCnt="3"/>
      <dgm:spPr/>
    </dgm:pt>
    <dgm:pt modelId="{84A6B553-204F-424C-B8C0-BA5F6F08ED4D}" type="pres">
      <dgm:prSet presAssocID="{8BCCB659-A59E-D44C-BF7D-D26E3BD9E7CA}" presName="gear3" presStyleLbl="node1" presStyleIdx="2" presStyleCnt="3"/>
      <dgm:spPr/>
    </dgm:pt>
    <dgm:pt modelId="{72D12D88-A512-EC47-852F-9B168CAB0052}" type="pres">
      <dgm:prSet presAssocID="{8BCCB659-A59E-D44C-BF7D-D26E3BD9E7CA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38F8CD44-0302-B147-BE0D-2C39403DC84A}" type="pres">
      <dgm:prSet presAssocID="{8BCCB659-A59E-D44C-BF7D-D26E3BD9E7CA}" presName="gear3srcNode" presStyleLbl="node1" presStyleIdx="2" presStyleCnt="3"/>
      <dgm:spPr/>
    </dgm:pt>
    <dgm:pt modelId="{A3304D11-3109-C649-9E25-814230320341}" type="pres">
      <dgm:prSet presAssocID="{8BCCB659-A59E-D44C-BF7D-D26E3BD9E7CA}" presName="gear3dstNode" presStyleLbl="node1" presStyleIdx="2" presStyleCnt="3"/>
      <dgm:spPr/>
    </dgm:pt>
    <dgm:pt modelId="{10003A7D-F146-8E41-B753-A9D2323D4458}" type="pres">
      <dgm:prSet presAssocID="{704256DC-434D-694C-88D5-F3A783BBBD3F}" presName="connector1" presStyleLbl="sibTrans2D1" presStyleIdx="0" presStyleCnt="3"/>
      <dgm:spPr/>
    </dgm:pt>
    <dgm:pt modelId="{BCCF2CB6-CC08-2D4C-B604-C6B7E8D32E6B}" type="pres">
      <dgm:prSet presAssocID="{9725E272-3B9F-C641-8452-4A465B243918}" presName="connector2" presStyleLbl="sibTrans2D1" presStyleIdx="1" presStyleCnt="3"/>
      <dgm:spPr/>
    </dgm:pt>
    <dgm:pt modelId="{0546777A-A29A-6946-ABA3-9F4D5C631C1C}" type="pres">
      <dgm:prSet presAssocID="{CB83EF9F-5DCC-A94E-B638-A5F93AEA8E2A}" presName="connector3" presStyleLbl="sibTrans2D1" presStyleIdx="2" presStyleCnt="3"/>
      <dgm:spPr/>
    </dgm:pt>
  </dgm:ptLst>
  <dgm:cxnLst>
    <dgm:cxn modelId="{6EF2981B-6071-7842-9F2C-FB3BE2D86F12}" type="presOf" srcId="{A8D178EB-DCDB-EB40-9150-3FEB26956A09}" destId="{7C952353-D74E-E140-A529-710DE99F8482}" srcOrd="1" destOrd="0" presId="urn:microsoft.com/office/officeart/2005/8/layout/gear1"/>
    <dgm:cxn modelId="{1912272D-08FD-9446-8BA4-193171E61451}" type="presOf" srcId="{520FEA66-F1A7-F84B-9164-6B22D1F503D9}" destId="{07496D7D-5DFB-6F42-954C-3795B169E0FE}" srcOrd="0" destOrd="0" presId="urn:microsoft.com/office/officeart/2005/8/layout/gear1"/>
    <dgm:cxn modelId="{810DC552-B78A-5347-BA18-871E92BFDCDD}" type="presOf" srcId="{8BCCB659-A59E-D44C-BF7D-D26E3BD9E7CA}" destId="{72D12D88-A512-EC47-852F-9B168CAB0052}" srcOrd="1" destOrd="0" presId="urn:microsoft.com/office/officeart/2005/8/layout/gear1"/>
    <dgm:cxn modelId="{F9C3C059-0597-F84B-A897-B4B61A0F5F25}" type="presOf" srcId="{8BCCB659-A59E-D44C-BF7D-D26E3BD9E7CA}" destId="{A3304D11-3109-C649-9E25-814230320341}" srcOrd="3" destOrd="0" presId="urn:microsoft.com/office/officeart/2005/8/layout/gear1"/>
    <dgm:cxn modelId="{EACC8763-49EB-A84D-B844-1FC8BA68B20F}" type="presOf" srcId="{A8D178EB-DCDB-EB40-9150-3FEB26956A09}" destId="{7CF7126E-E52D-4248-94F0-4C5972A34073}" srcOrd="0" destOrd="0" presId="urn:microsoft.com/office/officeart/2005/8/layout/gear1"/>
    <dgm:cxn modelId="{1C178C7B-9459-0645-82D6-DFAABBABB243}" type="presOf" srcId="{506107CC-4A5F-3F4D-8FED-DFD006BED496}" destId="{FBBEAF34-D3C6-9045-B3F5-9400D87861F9}" srcOrd="0" destOrd="0" presId="urn:microsoft.com/office/officeart/2005/8/layout/gear1"/>
    <dgm:cxn modelId="{1185EB7F-DE73-3944-9C90-674C972DE559}" srcId="{506107CC-4A5F-3F4D-8FED-DFD006BED496}" destId="{8BCCB659-A59E-D44C-BF7D-D26E3BD9E7CA}" srcOrd="2" destOrd="0" parTransId="{ADF11E65-761E-4B4C-AB12-F6AE84C31F1B}" sibTransId="{CB83EF9F-5DCC-A94E-B638-A5F93AEA8E2A}"/>
    <dgm:cxn modelId="{E10A9084-80DC-1444-880B-C65C1767293C}" type="presOf" srcId="{520FEA66-F1A7-F84B-9164-6B22D1F503D9}" destId="{11DB1574-A821-D643-A584-A1A38203F3DE}" srcOrd="2" destOrd="0" presId="urn:microsoft.com/office/officeart/2005/8/layout/gear1"/>
    <dgm:cxn modelId="{5837B188-73C5-1D47-B3C7-1F2851C20913}" type="presOf" srcId="{8BCCB659-A59E-D44C-BF7D-D26E3BD9E7CA}" destId="{38F8CD44-0302-B147-BE0D-2C39403DC84A}" srcOrd="2" destOrd="0" presId="urn:microsoft.com/office/officeart/2005/8/layout/gear1"/>
    <dgm:cxn modelId="{CB3CB18A-2FB7-FC49-B539-432C2B237791}" type="presOf" srcId="{520FEA66-F1A7-F84B-9164-6B22D1F503D9}" destId="{393CA798-3212-604E-BFC2-5DDC9B7CD5CD}" srcOrd="1" destOrd="0" presId="urn:microsoft.com/office/officeart/2005/8/layout/gear1"/>
    <dgm:cxn modelId="{700D4896-5E27-C54B-AE7C-22937B9FDD8D}" type="presOf" srcId="{A8D178EB-DCDB-EB40-9150-3FEB26956A09}" destId="{30392C6D-B122-C345-BD09-95A67CF615E3}" srcOrd="2" destOrd="0" presId="urn:microsoft.com/office/officeart/2005/8/layout/gear1"/>
    <dgm:cxn modelId="{19E8F3CD-98C7-C240-8BFB-6447A63A692F}" type="presOf" srcId="{9725E272-3B9F-C641-8452-4A465B243918}" destId="{BCCF2CB6-CC08-2D4C-B604-C6B7E8D32E6B}" srcOrd="0" destOrd="0" presId="urn:microsoft.com/office/officeart/2005/8/layout/gear1"/>
    <dgm:cxn modelId="{9E4596F9-5576-0D43-AE15-2AD0D0F655F6}" srcId="{506107CC-4A5F-3F4D-8FED-DFD006BED496}" destId="{A8D178EB-DCDB-EB40-9150-3FEB26956A09}" srcOrd="0" destOrd="0" parTransId="{96BEA715-AE9F-0B48-BBAC-C8F4B69270BA}" sibTransId="{704256DC-434D-694C-88D5-F3A783BBBD3F}"/>
    <dgm:cxn modelId="{23C153FA-DFE8-3747-B3A9-342EE3B3A85E}" type="presOf" srcId="{8BCCB659-A59E-D44C-BF7D-D26E3BD9E7CA}" destId="{84A6B553-204F-424C-B8C0-BA5F6F08ED4D}" srcOrd="0" destOrd="0" presId="urn:microsoft.com/office/officeart/2005/8/layout/gear1"/>
    <dgm:cxn modelId="{474D9DFD-4C25-684C-815B-2818CB70E48E}" srcId="{506107CC-4A5F-3F4D-8FED-DFD006BED496}" destId="{520FEA66-F1A7-F84B-9164-6B22D1F503D9}" srcOrd="1" destOrd="0" parTransId="{F6830DBB-69E2-BF47-8621-A51AC86E73B1}" sibTransId="{9725E272-3B9F-C641-8452-4A465B243918}"/>
    <dgm:cxn modelId="{4CC742FE-8431-0742-B107-E507C4C97439}" type="presOf" srcId="{704256DC-434D-694C-88D5-F3A783BBBD3F}" destId="{10003A7D-F146-8E41-B753-A9D2323D4458}" srcOrd="0" destOrd="0" presId="urn:microsoft.com/office/officeart/2005/8/layout/gear1"/>
    <dgm:cxn modelId="{A51C6EFF-36CE-C849-A992-167F9B4057FA}" type="presOf" srcId="{CB83EF9F-5DCC-A94E-B638-A5F93AEA8E2A}" destId="{0546777A-A29A-6946-ABA3-9F4D5C631C1C}" srcOrd="0" destOrd="0" presId="urn:microsoft.com/office/officeart/2005/8/layout/gear1"/>
    <dgm:cxn modelId="{1DFB5D6C-718A-2646-A7F7-3649F3DE0660}" type="presParOf" srcId="{FBBEAF34-D3C6-9045-B3F5-9400D87861F9}" destId="{7CF7126E-E52D-4248-94F0-4C5972A34073}" srcOrd="0" destOrd="0" presId="urn:microsoft.com/office/officeart/2005/8/layout/gear1"/>
    <dgm:cxn modelId="{AA45B331-C9E7-044F-95FB-09F965B9EF52}" type="presParOf" srcId="{FBBEAF34-D3C6-9045-B3F5-9400D87861F9}" destId="{7C952353-D74E-E140-A529-710DE99F8482}" srcOrd="1" destOrd="0" presId="urn:microsoft.com/office/officeart/2005/8/layout/gear1"/>
    <dgm:cxn modelId="{203B86F9-ED18-8240-B86C-A5AD2F375821}" type="presParOf" srcId="{FBBEAF34-D3C6-9045-B3F5-9400D87861F9}" destId="{30392C6D-B122-C345-BD09-95A67CF615E3}" srcOrd="2" destOrd="0" presId="urn:microsoft.com/office/officeart/2005/8/layout/gear1"/>
    <dgm:cxn modelId="{4579554D-E27C-5B4B-8ACF-3642FFB4D5B9}" type="presParOf" srcId="{FBBEAF34-D3C6-9045-B3F5-9400D87861F9}" destId="{07496D7D-5DFB-6F42-954C-3795B169E0FE}" srcOrd="3" destOrd="0" presId="urn:microsoft.com/office/officeart/2005/8/layout/gear1"/>
    <dgm:cxn modelId="{3C4BD79A-451A-EE43-87BD-7E756CBBBBAD}" type="presParOf" srcId="{FBBEAF34-D3C6-9045-B3F5-9400D87861F9}" destId="{393CA798-3212-604E-BFC2-5DDC9B7CD5CD}" srcOrd="4" destOrd="0" presId="urn:microsoft.com/office/officeart/2005/8/layout/gear1"/>
    <dgm:cxn modelId="{B97D30E7-FE73-5F4E-8490-1F1CB338A5B0}" type="presParOf" srcId="{FBBEAF34-D3C6-9045-B3F5-9400D87861F9}" destId="{11DB1574-A821-D643-A584-A1A38203F3DE}" srcOrd="5" destOrd="0" presId="urn:microsoft.com/office/officeart/2005/8/layout/gear1"/>
    <dgm:cxn modelId="{7F2F9F4B-4F18-0746-8954-006DD85DC04D}" type="presParOf" srcId="{FBBEAF34-D3C6-9045-B3F5-9400D87861F9}" destId="{84A6B553-204F-424C-B8C0-BA5F6F08ED4D}" srcOrd="6" destOrd="0" presId="urn:microsoft.com/office/officeart/2005/8/layout/gear1"/>
    <dgm:cxn modelId="{2F2B9365-6141-F443-AAA1-6EB12DDB656F}" type="presParOf" srcId="{FBBEAF34-D3C6-9045-B3F5-9400D87861F9}" destId="{72D12D88-A512-EC47-852F-9B168CAB0052}" srcOrd="7" destOrd="0" presId="urn:microsoft.com/office/officeart/2005/8/layout/gear1"/>
    <dgm:cxn modelId="{22498210-C7B2-2949-9D15-9DE86CE07B10}" type="presParOf" srcId="{FBBEAF34-D3C6-9045-B3F5-9400D87861F9}" destId="{38F8CD44-0302-B147-BE0D-2C39403DC84A}" srcOrd="8" destOrd="0" presId="urn:microsoft.com/office/officeart/2005/8/layout/gear1"/>
    <dgm:cxn modelId="{5A3884CF-B667-BA4C-80AB-97198CA10083}" type="presParOf" srcId="{FBBEAF34-D3C6-9045-B3F5-9400D87861F9}" destId="{A3304D11-3109-C649-9E25-814230320341}" srcOrd="9" destOrd="0" presId="urn:microsoft.com/office/officeart/2005/8/layout/gear1"/>
    <dgm:cxn modelId="{2410904A-3CE1-C449-A94C-3887B9D341B8}" type="presParOf" srcId="{FBBEAF34-D3C6-9045-B3F5-9400D87861F9}" destId="{10003A7D-F146-8E41-B753-A9D2323D4458}" srcOrd="10" destOrd="0" presId="urn:microsoft.com/office/officeart/2005/8/layout/gear1"/>
    <dgm:cxn modelId="{C78E84DF-AAA4-FA40-B49C-25340134CD87}" type="presParOf" srcId="{FBBEAF34-D3C6-9045-B3F5-9400D87861F9}" destId="{BCCF2CB6-CC08-2D4C-B604-C6B7E8D32E6B}" srcOrd="11" destOrd="0" presId="urn:microsoft.com/office/officeart/2005/8/layout/gear1"/>
    <dgm:cxn modelId="{E82E8C4E-1F19-1042-83CE-BDB65F451282}" type="presParOf" srcId="{FBBEAF34-D3C6-9045-B3F5-9400D87861F9}" destId="{0546777A-A29A-6946-ABA3-9F4D5C631C1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F7126E-E52D-4248-94F0-4C5972A34073}">
      <dsp:nvSpPr>
        <dsp:cNvPr id="0" name=""/>
        <dsp:cNvSpPr/>
      </dsp:nvSpPr>
      <dsp:spPr>
        <a:xfrm>
          <a:off x="2009140" y="1463040"/>
          <a:ext cx="1788160" cy="1788160"/>
        </a:xfrm>
        <a:prstGeom prst="gear9">
          <a:avLst/>
        </a:prstGeom>
        <a:solidFill>
          <a:srgbClr val="000090"/>
        </a:solidFill>
        <a:ln>
          <a:noFill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Dinka</a:t>
          </a:r>
          <a:endParaRPr lang="en-US" sz="1300" b="1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Lwo</a:t>
          </a:r>
          <a:endParaRPr lang="en-US" sz="1300" b="1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Maadi</a:t>
          </a:r>
          <a:endParaRPr lang="en-US" sz="1300" b="1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Acholi</a:t>
          </a:r>
          <a:endParaRPr lang="en-US" sz="1300" b="1" kern="1200" dirty="0"/>
        </a:p>
      </dsp:txBody>
      <dsp:txXfrm>
        <a:off x="2368640" y="1881908"/>
        <a:ext cx="1069160" cy="919151"/>
      </dsp:txXfrm>
    </dsp:sp>
    <dsp:sp modelId="{07496D7D-5DFB-6F42-954C-3795B169E0FE}">
      <dsp:nvSpPr>
        <dsp:cNvPr id="0" name=""/>
        <dsp:cNvSpPr/>
      </dsp:nvSpPr>
      <dsp:spPr>
        <a:xfrm>
          <a:off x="968756" y="1040384"/>
          <a:ext cx="1300480" cy="1300480"/>
        </a:xfrm>
        <a:prstGeom prst="gear6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Juba Arabic</a:t>
          </a:r>
        </a:p>
      </dsp:txBody>
      <dsp:txXfrm>
        <a:off x="1296156" y="1369763"/>
        <a:ext cx="645680" cy="641722"/>
      </dsp:txXfrm>
    </dsp:sp>
    <dsp:sp modelId="{84A6B553-204F-424C-B8C0-BA5F6F08ED4D}">
      <dsp:nvSpPr>
        <dsp:cNvPr id="0" name=""/>
        <dsp:cNvSpPr/>
      </dsp:nvSpPr>
      <dsp:spPr>
        <a:xfrm rot="20700000">
          <a:off x="1697157" y="143185"/>
          <a:ext cx="1274204" cy="1274204"/>
        </a:xfrm>
        <a:prstGeom prst="gear6">
          <a:avLst/>
        </a:prstGeom>
        <a:solidFill>
          <a:srgbClr val="460002"/>
        </a:solidFill>
        <a:ln>
          <a:noFill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English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Luganda</a:t>
          </a:r>
          <a:endParaRPr lang="en-US" sz="1300" b="1" kern="1200" dirty="0"/>
        </a:p>
      </dsp:txBody>
      <dsp:txXfrm rot="-20700000">
        <a:off x="1976628" y="422656"/>
        <a:ext cx="715264" cy="715264"/>
      </dsp:txXfrm>
    </dsp:sp>
    <dsp:sp modelId="{10003A7D-F146-8E41-B753-A9D2323D4458}">
      <dsp:nvSpPr>
        <dsp:cNvPr id="0" name=""/>
        <dsp:cNvSpPr/>
      </dsp:nvSpPr>
      <dsp:spPr>
        <a:xfrm>
          <a:off x="1861568" y="1198891"/>
          <a:ext cx="2288844" cy="2288844"/>
        </a:xfrm>
        <a:prstGeom prst="circularArrow">
          <a:avLst>
            <a:gd name="adj1" fmla="val 4688"/>
            <a:gd name="adj2" fmla="val 299029"/>
            <a:gd name="adj3" fmla="val 2488551"/>
            <a:gd name="adj4" fmla="val 15922100"/>
            <a:gd name="adj5" fmla="val 5469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CF2CB6-CC08-2D4C-B604-C6B7E8D32E6B}">
      <dsp:nvSpPr>
        <dsp:cNvPr id="0" name=""/>
        <dsp:cNvSpPr/>
      </dsp:nvSpPr>
      <dsp:spPr>
        <a:xfrm>
          <a:off x="738443" y="756684"/>
          <a:ext cx="1662988" cy="166298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46777A-A29A-6946-ABA3-9F4D5C631C1C}">
      <dsp:nvSpPr>
        <dsp:cNvPr id="0" name=""/>
        <dsp:cNvSpPr/>
      </dsp:nvSpPr>
      <dsp:spPr>
        <a:xfrm>
          <a:off x="1402420" y="-131865"/>
          <a:ext cx="1793036" cy="179303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blipFill rotWithShape="1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30000"/>
                <a:satMod val="15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alpha val="10000"/>
                <a:satMod val="120000"/>
              </a:schemeClr>
            </a:duotone>
          </a:blip>
          <a:stretch/>
        </a:blipFill>
        <a:ln>
          <a:noFill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55297779-3253-08D4-B3F0-5591EF7180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FEBFB16-4134-9A4E-9B58-5CD968C64ED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fld id="{EE6C148B-75B6-4762-99BE-0CE8544C8B80}" type="datetimeFigureOut">
              <a:rPr lang="it-IT" altLang="en-US"/>
              <a:pPr/>
              <a:t>10/12/22</a:t>
            </a:fld>
            <a:endParaRPr lang="it-IT" altLang="en-US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D982F444-4D48-1A84-4B41-07866ABC29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3C6F6232-48B8-F3D2-0690-A683CE8274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556F36-9282-D3C1-A8EF-7160229F3C8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EAF4B85-CB55-0C3E-0011-0D8E2555A3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fld id="{92A66A45-0D51-4D9E-8BAC-C9E30ED0EAE1}" type="slidenum">
              <a:rPr lang="it-IT" altLang="en-US"/>
              <a:pPr/>
              <a:t>‹N›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72D9C560-9035-40D0-4CC3-5FC96A01D3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22283F0F-1228-1100-3C79-F14AC945B0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DF4CD070-4634-FBB4-9763-310D28597A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60D1A65-EBC8-4FC6-8F90-9390B5C575F8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23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lIns="45720" tIns="0" rIns="45720" bIns="0" rtlCol="0" anchor="b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A4DD1-0D43-875C-734F-82B175CED9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00788"/>
            <a:ext cx="1984375" cy="273050"/>
          </a:xfrm>
        </p:spPr>
        <p:txBody>
          <a:bodyPr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71DA7-AE03-462F-B35A-25C7EDA1B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9225" y="6300788"/>
            <a:ext cx="3813175" cy="273050"/>
          </a:xfrm>
        </p:spPr>
        <p:txBody>
          <a:bodyPr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28910-6152-EDCC-B865-28C7A71E3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5638" y="6300788"/>
            <a:ext cx="685800" cy="273050"/>
          </a:xfrm>
        </p:spPr>
        <p:txBody>
          <a:bodyPr/>
          <a:lstStyle>
            <a:lvl1pPr>
              <a:defRPr sz="1100">
                <a:latin typeface="Rockwell" panose="02060603020205020403" pitchFamily="18" charset="0"/>
              </a:defRPr>
            </a:lvl1pPr>
          </a:lstStyle>
          <a:p>
            <a:fld id="{8911CA55-D3A9-4139-B011-195B8BC9B655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320536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D598DAD-036F-6641-9180-1DB1314803F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40F927A-1090-01FC-DF13-2037FCF036A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97310AB-EE4B-FA4E-89A3-0006C1D45DE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A58640E-4ABE-4020-961A-D4343DD81DBB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877651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FB282-0F8E-4ABE-8135-1FB3618B880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32E31-FE85-77F3-113A-06B92F46603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55EE6-9054-03B4-7826-7F85D30E267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C2C8903A-35BC-436D-BD3F-85019607D5AE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464425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940194F-2503-7BF4-10EA-96C208B1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8121944-B150-7AAD-1EB4-8EECA3107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DEA424-B2E4-0231-7878-A58123B65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7B291-DD23-4A4B-B599-5C0739E00F37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101502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2EEC47-C613-70E1-713B-F0F35CAF8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E84A016-C60A-612B-3A68-229CB083A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7F2394B-0B0D-4870-8960-AC07A4AD2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A52D75-E8A0-418E-94F9-31832665E85F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62618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B6269B-BA8D-B4E4-5DA7-084F2B7C2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332844-95A9-26A2-29DB-20D58B6B9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1E54D0-C09F-083A-D916-B949ACC71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A0E460-BA60-455F-984B-EFB3131BFA63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603107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id="{08AEB552-2714-8B51-0F63-64B92C3FFBB6}"/>
              </a:ext>
            </a:extLst>
          </p:cNvPr>
          <p:cNvGrpSpPr>
            <a:grpSpLocks/>
          </p:cNvGrpSpPr>
          <p:nvPr/>
        </p:nvGrpSpPr>
        <p:grpSpPr bwMode="auto">
          <a:xfrm rot="-178369">
            <a:off x="628650" y="506413"/>
            <a:ext cx="3851275" cy="5514975"/>
            <a:chOff x="1524000" y="381000"/>
            <a:chExt cx="3657600" cy="47379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BEA92B7-278F-12F6-4494-72C6630F308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18368" y="380726"/>
              <a:ext cx="3657600" cy="47243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C4CDE3-0F7A-E0AC-B81B-B84BAA82A8A3}"/>
                </a:ext>
              </a:extLst>
            </p:cNvPr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it-IT" noProof="0"/>
              <a:t>Drag picture to placeholder or click icon to add</a:t>
            </a:r>
            <a:endParaRPr noProof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3B36FC3-BAC6-3369-524E-41B76CF2670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239D75A-82C7-0590-B3B7-18C7CA395F4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7D7C9A68-5C37-2A33-9671-492C2536248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99AB0326-3716-41C2-A8A1-3F56693A24C0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251859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>
            <a:extLst>
              <a:ext uri="{FF2B5EF4-FFF2-40B4-BE49-F238E27FC236}">
                <a16:creationId xmlns:a16="http://schemas.microsoft.com/office/drawing/2014/main" id="{0204ADEC-DD1D-7F2A-C9FE-F81F17092E2C}"/>
              </a:ext>
            </a:extLst>
          </p:cNvPr>
          <p:cNvGrpSpPr>
            <a:grpSpLocks/>
          </p:cNvGrpSpPr>
          <p:nvPr/>
        </p:nvGrpSpPr>
        <p:grpSpPr bwMode="auto">
          <a:xfrm rot="-385649">
            <a:off x="312738" y="3521075"/>
            <a:ext cx="4089400" cy="3025775"/>
            <a:chOff x="1524000" y="381000"/>
            <a:chExt cx="3657600" cy="47379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072912-0F5F-A906-EA04-CAEF7D9CC6A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18754" y="379926"/>
              <a:ext cx="3657600" cy="47255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4D604FC-E9FE-2B09-A745-0533052DB51E}"/>
                </a:ext>
              </a:extLst>
            </p:cNvPr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/>
            </a:p>
          </p:txBody>
        </p:sp>
      </p:grpSp>
      <p:grpSp>
        <p:nvGrpSpPr>
          <p:cNvPr id="7" name="Group 9">
            <a:extLst>
              <a:ext uri="{FF2B5EF4-FFF2-40B4-BE49-F238E27FC236}">
                <a16:creationId xmlns:a16="http://schemas.microsoft.com/office/drawing/2014/main" id="{56B5A208-4729-DCAA-6BA6-A886AAD6FB1B}"/>
              </a:ext>
            </a:extLst>
          </p:cNvPr>
          <p:cNvGrpSpPr>
            <a:grpSpLocks/>
          </p:cNvGrpSpPr>
          <p:nvPr/>
        </p:nvGrpSpPr>
        <p:grpSpPr bwMode="auto">
          <a:xfrm rot="232774">
            <a:off x="169863" y="241300"/>
            <a:ext cx="4087812" cy="3025775"/>
            <a:chOff x="1524000" y="381000"/>
            <a:chExt cx="3657600" cy="473797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87EC307-B8F0-F76A-C7E9-4FA87CCF5E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23760" y="381014"/>
              <a:ext cx="3657600" cy="47255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59F0140-B436-33EB-8031-578BC578F743}"/>
                </a:ext>
              </a:extLst>
            </p:cNvPr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it-IT" noProof="0"/>
              <a:t>Drag picture to placeholder or click icon to add</a:t>
            </a:r>
            <a:endParaRPr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it-IT" noProof="0"/>
              <a:t>Drag picture to placeholder or click icon to add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94D08AAE-7179-91E9-7625-978675ABAAC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FE9BB71D-4E56-D86F-C505-03A9CD1B836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822C870B-A713-3A27-C1F8-861EAE8637E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B92BF5ED-9242-413E-B986-69033CCB63C5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61538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601995AF-1F03-3BA6-0950-5C2D4AA5F507}"/>
              </a:ext>
            </a:extLst>
          </p:cNvPr>
          <p:cNvGrpSpPr>
            <a:grpSpLocks/>
          </p:cNvGrpSpPr>
          <p:nvPr/>
        </p:nvGrpSpPr>
        <p:grpSpPr bwMode="auto">
          <a:xfrm rot="232774">
            <a:off x="2058988" y="379413"/>
            <a:ext cx="5032375" cy="3443287"/>
            <a:chOff x="1524000" y="381000"/>
            <a:chExt cx="3657600" cy="47379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04717E6-CA6A-7BC7-F5B7-1BACCDFE76A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23766" y="381015"/>
              <a:ext cx="3657600" cy="47248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F7DDA34-AE2C-00FE-8BE6-C208C9EA632A}"/>
                </a:ext>
              </a:extLst>
            </p:cNvPr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it-IT" noProof="0"/>
              <a:t>Drag picture to placeholder or click icon to add</a:t>
            </a:r>
            <a:endParaRPr noProof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F05E2F55-0ADA-B7DC-5AC6-CE7984CCE94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2E817E1D-6AE9-DE88-4577-4BC0E2E998F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0B9ED87C-7838-4E59-0220-57ED141BDDF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BA375C7A-6478-4DA5-A588-01BA69151799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0164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>
            <a:extLst>
              <a:ext uri="{FF2B5EF4-FFF2-40B4-BE49-F238E27FC236}">
                <a16:creationId xmlns:a16="http://schemas.microsoft.com/office/drawing/2014/main" id="{1C874758-1377-EC62-4DEE-97FBAF638FA0}"/>
              </a:ext>
            </a:extLst>
          </p:cNvPr>
          <p:cNvGrpSpPr>
            <a:grpSpLocks/>
          </p:cNvGrpSpPr>
          <p:nvPr/>
        </p:nvGrpSpPr>
        <p:grpSpPr bwMode="auto">
          <a:xfrm rot="-180000">
            <a:off x="114300" y="115888"/>
            <a:ext cx="3968750" cy="3705225"/>
            <a:chOff x="1524000" y="381000"/>
            <a:chExt cx="3657600" cy="47379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2EAD822-D41D-7722-0E8B-813C52EE504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18424" y="380585"/>
              <a:ext cx="3657600" cy="472376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04504FA-41CA-1E07-9BCC-876798E3E7F6}"/>
                </a:ext>
              </a:extLst>
            </p:cNvPr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/>
            </a:p>
          </p:txBody>
        </p:sp>
      </p:grpSp>
      <p:grpSp>
        <p:nvGrpSpPr>
          <p:cNvPr id="7" name="Group 9">
            <a:extLst>
              <a:ext uri="{FF2B5EF4-FFF2-40B4-BE49-F238E27FC236}">
                <a16:creationId xmlns:a16="http://schemas.microsoft.com/office/drawing/2014/main" id="{10C212CE-71C2-5B4F-32BC-8612FF1EA6BD}"/>
              </a:ext>
            </a:extLst>
          </p:cNvPr>
          <p:cNvGrpSpPr>
            <a:grpSpLocks/>
          </p:cNvGrpSpPr>
          <p:nvPr/>
        </p:nvGrpSpPr>
        <p:grpSpPr bwMode="auto">
          <a:xfrm rot="360000">
            <a:off x="4165600" y="323850"/>
            <a:ext cx="4792663" cy="3443288"/>
            <a:chOff x="1524000" y="381000"/>
            <a:chExt cx="3657600" cy="473797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5E2F73-DD7C-D777-EB7E-2F22EA0F87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23620" y="381036"/>
              <a:ext cx="3657600" cy="47248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29C554A-3894-1E92-2D40-C6EE1CC9EFFF}"/>
                </a:ext>
              </a:extLst>
            </p:cNvPr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it-IT" noProof="0"/>
              <a:t>Drag picture to placeholder or click icon to add</a:t>
            </a:r>
            <a:endParaRPr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it-IT" noProof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66DAD2C2-13A5-1D96-FBFD-010F40300A6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0C097A58-F237-32CF-2E41-0AFDA7F4C91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B094E1A5-E051-711A-3D00-6EBFF6A6C65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0CA50846-2FE9-4C5C-B144-9D43D57F51A6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744789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31EB8-F1D1-D2DC-7728-88DD9FBEA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5ED98-D2FF-C8D8-3E5A-7149C0ECC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449C7-9C1C-334E-9924-4D0CB171C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F9E1EA-0BFE-4A4D-A2B9-A910CDD8A378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67297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513E-74D2-EEEF-6911-F9A585F71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1D1AF-8D4E-C5FE-F6E6-5348C95D3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762ED-7C8D-F1CC-7D69-9765680C5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B2555A-B5A3-43CD-AEB9-3C06B9911071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69814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/>
          <a:lstStyle/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CB89E-4842-FDBF-6007-F99A3FB81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3E5EF-CF19-9FFD-C9F0-27025DEAF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2155D-A610-FC40-6320-02AB00C09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43AE47-6C7B-4E84-9A5B-91D2B254F870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64521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4038600" cy="4114800"/>
          </a:xfrm>
        </p:spPr>
        <p:txBody>
          <a:bodyPr rtlCol="0">
            <a:normAutofit/>
          </a:bodyPr>
          <a:lstStyle/>
          <a:p>
            <a:pPr lvl="0"/>
            <a:endParaRPr lang="it-IT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E52796-7D5A-51F3-187E-F686014B9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594F80-A69C-0AC0-E0EA-0829F26AC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250C47-6322-9CCE-8B61-E67037177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4757D-AA8A-48A5-9986-68BCDF98D373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77218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A1CC73-DF29-FBA4-5BEF-6CE0E836444B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5EB600-F94A-8808-8E50-63CCA4D501A9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37D2D3-D1E3-179F-7BF7-EC1A4C4C2E88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749C2A1-8890-E566-397E-7C1E4FA33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88E45A-B967-42C2-8E13-29327BB8D541}" type="datetimeFigureOut">
              <a:rPr lang="it-IT" altLang="en-US"/>
              <a:pPr/>
              <a:t>10/12/22</a:t>
            </a:fld>
            <a:endParaRPr lang="it-IT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B98F643-FB18-D3F3-D221-A74C86E2B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ACD36C-B961-45F2-B152-3A0A9705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AAD7DF-BD82-40E8-A371-AE380A41843C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206666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83F34-7640-291F-1099-3421EB580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653D98-84A5-441E-B149-6D4309AA904D}" type="datetimeFigureOut">
              <a:rPr lang="it-IT" altLang="en-US"/>
              <a:pPr/>
              <a:t>10/12/22</a:t>
            </a:fld>
            <a:endParaRPr lang="it-IT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15745-56B9-EA14-24E4-63F7357A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5F7ED-D8F7-9C71-A3A5-AB319E2A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A338B4-F995-4939-8958-74116A9EE65D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6553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265E0A-E18F-694E-48DB-9463C4A7C6E8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8CE4EC-7E55-49EB-8328-CF2CB5134CDA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CC7F19-50F3-1676-5070-6D53BE6C22E6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ED8E2CA-9E18-B4EA-49C6-A1D781075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0B6C1B-248C-4B03-8D72-BD21D3AF2023}" type="datetimeFigureOut">
              <a:rPr lang="it-IT" altLang="en-US"/>
              <a:pPr/>
              <a:t>10/12/22</a:t>
            </a:fld>
            <a:endParaRPr lang="it-IT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F5F0423-0524-47CE-6F1E-A11E8207C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C4A2FD-C33F-9FF7-084D-F62E6E6D1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60ECF-8423-4895-AABB-309CEF7EA800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981538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232D26E6-95ED-B243-076E-3B1D39625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986C3C-8E54-44F2-B541-3DB923A0B120}" type="datetimeFigureOut">
              <a:rPr lang="it-IT" altLang="en-US"/>
              <a:pPr/>
              <a:t>10/12/22</a:t>
            </a:fld>
            <a:endParaRPr lang="it-IT" altLang="en-US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A9E0B9D-3BCC-0FB4-BE7B-48E4C21E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70EEC39-A091-D3BA-F79D-C59E3BA53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89400-3A7D-42C3-91FB-FF8A94EEC7D2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22497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02D519F8-4892-52F8-2CEF-EC0E7AFF7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C522A0-6614-43BC-A55E-3026C8122EC2}" type="datetimeFigureOut">
              <a:rPr lang="it-IT" altLang="en-US"/>
              <a:pPr/>
              <a:t>10/12/22</a:t>
            </a:fld>
            <a:endParaRPr lang="it-IT" altLang="en-US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04DB2742-1F29-B463-A51B-78E87CA3B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8B7CE49B-9634-23EF-8F74-2A2A4448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CF000-512A-475A-9A97-75AEE2C2F666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222550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9EE9C6-1386-F046-BB55-80AD8E901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6447AB-322A-4B5C-8061-B39F02DF8D62}" type="datetimeFigureOut">
              <a:rPr lang="it-IT" altLang="en-US"/>
              <a:pPr/>
              <a:t>10/12/22</a:t>
            </a:fld>
            <a:endParaRPr lang="it-IT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0B47AA-B26E-EDBA-57A7-9806E25D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09C5A-7986-61DD-59E3-BCDFDBE2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AA9918-A8B9-4E9A-910B-3484D223D63D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781407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8ADBE6-9A91-561F-466B-DDD0C315D396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C9360D-8F12-FA6D-38BE-448B88924810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7A30A650-5A1F-E9C7-0ABF-A83DF99AA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681591-0AE6-436B-AB85-0943285B834B}" type="datetimeFigureOut">
              <a:rPr lang="it-IT" altLang="en-US"/>
              <a:pPr/>
              <a:t>10/12/22</a:t>
            </a:fld>
            <a:endParaRPr lang="it-IT" alt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4CBD5430-97EE-E862-B958-4E8E349E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5EBD694B-6EE7-6CFB-F5EC-BDAFB303B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40D53-8E35-431B-899E-8DBC25E9D441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725799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FACE63-DF24-4A9A-A7CD-5FAB02DE5CCB}"/>
              </a:ext>
            </a:extLst>
          </p:cNvPr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BB6D92-E63C-54F2-B463-AFA172C41BE3}"/>
              </a:ext>
            </a:extLst>
          </p:cNvPr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4182E377-BB41-A44E-0208-DACB754FC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>
              <a:defRPr/>
            </a:lvl1pPr>
          </a:lstStyle>
          <a:p>
            <a:fld id="{F3062634-2281-495F-94F9-1A022499F1FC}" type="datetimeFigureOut">
              <a:rPr lang="it-IT" altLang="en-US"/>
              <a:pPr/>
              <a:t>10/12/22</a:t>
            </a:fld>
            <a:endParaRPr lang="it-IT" alt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A764B30-98CF-7C38-B954-E13795E0C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637052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4E6ACFB-5420-3B74-4845-B4509CC2E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37052"/>
                </a:solidFill>
              </a:defRPr>
            </a:lvl1pPr>
          </a:lstStyle>
          <a:p>
            <a:fld id="{7C2D8B1E-BBCA-4FE3-96B4-1CCA973FC9E9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89110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it-IT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1C16B-4394-5600-02DD-6B0C0D28121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6299200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BE744-1BD5-BDE9-803B-A1C11B47BD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962400" y="6299200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C6847-4FCB-ACFB-9D81-7D01CE1F02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264525" y="6311900"/>
            <a:ext cx="685800" cy="265113"/>
          </a:xfrm>
        </p:spPr>
        <p:txBody>
          <a:bodyPr/>
          <a:lstStyle>
            <a:lvl1pPr>
              <a:defRPr sz="1100">
                <a:latin typeface="Rockwell" panose="02060603020205020403" pitchFamily="18" charset="0"/>
              </a:defRPr>
            </a:lvl1pPr>
          </a:lstStyle>
          <a:p>
            <a:fld id="{5ACBCB35-3AFE-4E88-ACA3-360CAF9D50BC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356833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4418B9-FBEA-86AF-D2B7-82FDF3A286F0}"/>
              </a:ext>
            </a:extLst>
          </p:cNvPr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6D1863-4CFE-9142-7E91-1295C3869515}"/>
              </a:ext>
            </a:extLst>
          </p:cNvPr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9409F957-B5B4-BBC5-2552-11333C4DD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A35CA5-9C3A-49DD-B940-27FDAACF29C4}" type="datetimeFigureOut">
              <a:rPr lang="it-IT" altLang="en-US"/>
              <a:pPr/>
              <a:t>10/12/22</a:t>
            </a:fld>
            <a:endParaRPr lang="it-IT" alt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C51EDD29-3E83-E639-0BAB-37A4F2565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565F4E9B-1296-421C-F1D3-94F8B089B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BFA04-550A-4C0A-90CF-7CB4FBCFF1EB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650466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083B4-399E-CADB-60C1-B207B2880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1EED16-749C-410F-8FF0-C2E0B98D6CDC}" type="datetimeFigureOut">
              <a:rPr lang="it-IT" altLang="en-US"/>
              <a:pPr/>
              <a:t>10/12/22</a:t>
            </a:fld>
            <a:endParaRPr lang="it-IT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100A0-D810-39DA-6B85-C6CCDCE77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88045-77F5-0F16-CF12-B2FCE0B01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23F2AB-004A-4E26-8521-EC685767A2D3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769941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9A2425-7702-93AE-1541-87165877C356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4CEF8C-BA4D-9A13-2E8C-802F2DD9939F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8"/>
            <a:ext cx="5800725" cy="5757422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70D517D-0D69-01D6-996D-EFEC9E02C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8EDBC0-ACC7-44BF-9B3A-C1F99D711342}" type="datetimeFigureOut">
              <a:rPr lang="it-IT" altLang="en-US"/>
              <a:pPr/>
              <a:t>10/12/22</a:t>
            </a:fld>
            <a:endParaRPr lang="it-IT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AA56331-6E7C-551B-5FE8-C8C62A308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2621209-4235-2DD9-48FA-850EE03A6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580A33-96B5-4B32-919F-0586E483D0AD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624496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lIns="45720" tIns="0" rIns="45720" bIns="0" rtlCol="0" anchor="b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tIns="0" rIns="45720" bIns="0" rtlCol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4F20D-7753-AAE0-C08B-4B7C2C57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425F3-EF4A-812F-DC9D-6FD99D462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C3F93-4B0A-9303-6D76-092A3E9D1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4B6BB8-EC5E-40A4-9A08-8EB62976BCF4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740713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70883-1357-016F-4DF4-EFD633E34D1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6E3D8-FD21-A9C1-51C1-4E5E9AC54A4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F129F-DC88-19CC-FC24-9216FD3ECE4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6C43D90-CFDA-4960-A9D7-0BEF25F3AC22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463353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">
            <a:extLst>
              <a:ext uri="{FF2B5EF4-FFF2-40B4-BE49-F238E27FC236}">
                <a16:creationId xmlns:a16="http://schemas.microsoft.com/office/drawing/2014/main" id="{79B9C4EF-B9F0-9D60-36D4-D1B0638E1F4A}"/>
              </a:ext>
            </a:extLst>
          </p:cNvPr>
          <p:cNvGrpSpPr>
            <a:grpSpLocks/>
          </p:cNvGrpSpPr>
          <p:nvPr/>
        </p:nvGrpSpPr>
        <p:grpSpPr bwMode="auto">
          <a:xfrm rot="-360000">
            <a:off x="654050" y="444500"/>
            <a:ext cx="5416550" cy="3630613"/>
            <a:chOff x="1524000" y="381000"/>
            <a:chExt cx="3657600" cy="47379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5301D6F-D3FD-F1FA-9DE3-7BEA3FA36F4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20128" y="380174"/>
              <a:ext cx="3657600" cy="47234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Goudy Old Style" panose="02020502050305020303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A7FF4B-24AF-278C-0C78-7CC6DF05CF29}"/>
                </a:ext>
              </a:extLst>
            </p:cNvPr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it-IT" noProof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8E42703F-9D2D-33A8-537C-95FD2A33895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660694C5-CDF6-F6F5-1A98-931149ED1D3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8091DA2-2CB5-5CEA-ADA2-A4B7FA56C95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97DE6355-3CCA-4124-9143-C864ABB9C11F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964225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D238FF-840A-6378-16A7-EF3702064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DA76E6-48F6-9CAD-5514-0C92BBD8C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8F8DB7-FDED-2A1B-4F40-C5B6CCCF9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BAF866-DAF5-4784-AB88-BEACDA16FF0C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25420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mparison-Underline.png">
            <a:extLst>
              <a:ext uri="{FF2B5EF4-FFF2-40B4-BE49-F238E27FC236}">
                <a16:creationId xmlns:a16="http://schemas.microsoft.com/office/drawing/2014/main" id="{D4F3FFD2-BCC7-E728-3910-F345AB031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omparison-Underline.png">
            <a:extLst>
              <a:ext uri="{FF2B5EF4-FFF2-40B4-BE49-F238E27FC236}">
                <a16:creationId xmlns:a16="http://schemas.microsoft.com/office/drawing/2014/main" id="{2A8BD902-CD42-79A7-B275-FAF8F845C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omparison-Underline.png">
            <a:extLst>
              <a:ext uri="{FF2B5EF4-FFF2-40B4-BE49-F238E27FC236}">
                <a16:creationId xmlns:a16="http://schemas.microsoft.com/office/drawing/2014/main" id="{F45FC508-6785-718C-7F11-A1B3D96A4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omparison-Underline.png">
            <a:extLst>
              <a:ext uri="{FF2B5EF4-FFF2-40B4-BE49-F238E27FC236}">
                <a16:creationId xmlns:a16="http://schemas.microsoft.com/office/drawing/2014/main" id="{D9044F14-D83C-0775-47C4-7289C0D9A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1897063"/>
            <a:ext cx="32289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AE8CC20F-AD39-EE53-820E-7C222295F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7041D8AF-7C25-8694-1889-E69676A67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5CFF1CAD-8F46-E479-74E7-79251DB23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D8112-82AB-4F1B-BC4B-443944673629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46352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34BAA-9E1A-AF83-4908-1ADD9E03570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23036-0DF3-B586-820B-6827DD105C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B552A-D3DB-00E4-DA7B-ABC2D3EC9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88B3370-BD07-437F-87FE-16204B8DDB87}" type="slidenum">
              <a:rPr lang="it-IT" altLang="en-US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733932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D6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3336251-E0A9-2B84-0DF0-ACADAACF9AD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503238"/>
            <a:ext cx="7313613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B1ADB6E-1FA7-9E0E-AD55-F742915B90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1735138"/>
            <a:ext cx="7313613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Click to edit Master text styles</a:t>
            </a:r>
          </a:p>
          <a:p>
            <a:pPr lvl="1"/>
            <a:r>
              <a:rPr lang="it-IT" altLang="en-US"/>
              <a:t>Second level</a:t>
            </a:r>
          </a:p>
          <a:p>
            <a:pPr lvl="2"/>
            <a:r>
              <a:rPr lang="it-IT" altLang="en-US"/>
              <a:t>Third level</a:t>
            </a:r>
          </a:p>
          <a:p>
            <a:pPr lvl="3"/>
            <a:r>
              <a:rPr lang="it-IT" altLang="en-US"/>
              <a:t>Fourth level</a:t>
            </a:r>
          </a:p>
          <a:p>
            <a:pPr lvl="4"/>
            <a:r>
              <a:rPr lang="it-IT" altLang="en-US"/>
              <a:t>Fifth level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7CEE8-7E02-F8E8-456D-0A71654A25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62863" y="6315075"/>
            <a:ext cx="1295400" cy="265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>
                <a:solidFill>
                  <a:schemeClr val="tx1"/>
                </a:solidFill>
                <a:latin typeface="Rockwell" pitchFamily="18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85BEE-B085-2CC1-DC99-C34CF3603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3350" y="6305550"/>
            <a:ext cx="3717925" cy="2587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>
                <a:solidFill>
                  <a:schemeClr val="tx1"/>
                </a:solidFill>
                <a:latin typeface="Rockwell" pitchFamily="18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F44C1-FDEB-E822-29D5-07D56845C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21575" y="5476875"/>
            <a:ext cx="1482725" cy="8509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200">
                <a:latin typeface="Impact" panose="020B0806030902050204" pitchFamily="34" charset="0"/>
              </a:defRPr>
            </a:lvl1pPr>
          </a:lstStyle>
          <a:p>
            <a:fld id="{D8C0B591-7589-455D-A782-C631D766511C}" type="slidenum">
              <a:rPr lang="it-IT" altLang="en-US"/>
              <a:pPr/>
              <a:t>‹N›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75" r:id="rId2"/>
    <p:sldLayoutId id="2147484087" r:id="rId3"/>
    <p:sldLayoutId id="2147484088" r:id="rId4"/>
    <p:sldLayoutId id="2147484089" r:id="rId5"/>
    <p:sldLayoutId id="2147484090" r:id="rId6"/>
    <p:sldLayoutId id="2147484076" r:id="rId7"/>
    <p:sldLayoutId id="2147484091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  <p:sldLayoutId id="2147484092" r:id="rId15"/>
    <p:sldLayoutId id="2147484093" r:id="rId16"/>
    <p:sldLayoutId id="2147484094" r:id="rId17"/>
    <p:sldLayoutId id="2147484095" r:id="rId18"/>
    <p:sldLayoutId id="2147484083" r:id="rId19"/>
    <p:sldLayoutId id="2147484084" r:id="rId20"/>
    <p:sldLayoutId id="2147484085" r:id="rId2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Goudy Old Style" charset="0"/>
          <a:ea typeface="ＭＳ Ｐゴシック" charset="0"/>
          <a:cs typeface="ＭＳ Ｐゴシック" charset="0"/>
        </a:defRPr>
      </a:lvl9pPr>
    </p:titleStyle>
    <p:bodyStyle>
      <a:lvl1pPr marL="463550" indent="-463550" algn="l" rtl="0" eaLnBrk="0" fontAlgn="base" hangingPunct="0">
        <a:spcBef>
          <a:spcPts val="2000"/>
        </a:spcBef>
        <a:spcAft>
          <a:spcPct val="0"/>
        </a:spcAft>
        <a:buSzPct val="90000"/>
        <a:buBlip>
          <a:blip r:embed="rId23"/>
        </a:buBlip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914400" indent="-457200" algn="l" rtl="0" eaLnBrk="0" fontAlgn="base" hangingPunct="0">
        <a:spcBef>
          <a:spcPts val="600"/>
        </a:spcBef>
        <a:spcAft>
          <a:spcPct val="0"/>
        </a:spcAft>
        <a:buSzPct val="90000"/>
        <a:buBlip>
          <a:blip r:embed="rId24"/>
        </a:buBlip>
        <a:defRPr sz="2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255713" indent="-341313" algn="l" rtl="0" eaLnBrk="0" fontAlgn="base" hangingPunct="0">
        <a:spcBef>
          <a:spcPts val="600"/>
        </a:spcBef>
        <a:spcAft>
          <a:spcPct val="0"/>
        </a:spcAft>
        <a:buSzPct val="90000"/>
        <a:buBlip>
          <a:blip r:embed="rId25"/>
        </a:buBlip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597025" indent="-341313" algn="l" rtl="0" eaLnBrk="0" fontAlgn="base" hangingPunct="0">
        <a:spcBef>
          <a:spcPts val="600"/>
        </a:spcBef>
        <a:spcAft>
          <a:spcPct val="0"/>
        </a:spcAft>
        <a:buSzPct val="90000"/>
        <a:buBlip>
          <a:blip r:embed="rId25"/>
        </a:buBlip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1938338" indent="-341313" algn="l" rtl="0" eaLnBrk="0" fontAlgn="base" hangingPunct="0">
        <a:spcBef>
          <a:spcPts val="600"/>
        </a:spcBef>
        <a:spcAft>
          <a:spcPct val="0"/>
        </a:spcAft>
        <a:buSzPct val="90000"/>
        <a:buBlip>
          <a:blip r:embed="rId25"/>
        </a:buBlip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5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C6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41D1F0-F8A1-6D57-3AB8-C1DCAD8E6C38}"/>
              </a:ext>
            </a:extLst>
          </p:cNvPr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EB1C43-2842-3BE3-9A30-D0DAA596844B}"/>
              </a:ext>
            </a:extLst>
          </p:cNvPr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9C7C30-DD4B-4012-AEA0-0575466DE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557" name="Text Placeholder 2">
            <a:extLst>
              <a:ext uri="{FF2B5EF4-FFF2-40B4-BE49-F238E27FC236}">
                <a16:creationId xmlns:a16="http://schemas.microsoft.com/office/drawing/2014/main" id="{9B7092F3-AFF1-DEC9-054F-2E3FA07359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AB52B-9825-563F-68BC-86C12B4EB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789C3FA1-D34E-452B-B90E-2C8D0F78DCF3}" type="datetimeFigureOut">
              <a:rPr lang="it-IT" altLang="en-US"/>
              <a:pPr/>
              <a:t>10/12/22</a:t>
            </a:fld>
            <a:endParaRPr lang="it-IT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F2E3F-CAED-B48C-F0DE-56428C445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3A334-4843-A86F-4DD9-05DDC332FD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EE7CEDF9-1A50-40C5-8E3D-2EA7F4CF6FF0}" type="slidenum">
              <a:rPr lang="it-IT" altLang="en-US"/>
              <a:pPr/>
              <a:t>‹N›</a:t>
            </a:fld>
            <a:endParaRPr lang="it-IT" alt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B8D132-205C-9927-9081-023A49907632}"/>
              </a:ext>
            </a:extLst>
          </p:cNvPr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01CACA16-8FB7-0846-7BDA-479D63865C6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3000" y="1066800"/>
            <a:ext cx="6781800" cy="1752600"/>
          </a:xfrm>
          <a:solidFill>
            <a:schemeClr val="accent3">
              <a:lumMod val="20000"/>
              <a:lumOff val="80000"/>
            </a:schemeClr>
          </a:solidFill>
          <a:ln w="19050">
            <a:solidFill>
              <a:srgbClr val="000080"/>
            </a:solidFill>
            <a:miter lim="800000"/>
            <a:headEnd/>
            <a:tailEnd/>
          </a:ln>
          <a:effectLst>
            <a:glow rad="101600">
              <a:schemeClr val="accent1">
                <a:lumMod val="50000"/>
                <a:alpha val="75000"/>
              </a:schemeClr>
            </a:glo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fr-FR" altLang="en-US" sz="2800" i="1">
                <a:solidFill>
                  <a:srgbClr val="460002"/>
                </a:solidFill>
                <a:latin typeface="Goudy Old Style" panose="02020502050305020303" pitchFamily="18" charset="0"/>
              </a:rPr>
              <a:t>L</a:t>
            </a:r>
            <a:r>
              <a:rPr lang="it-IT" altLang="en-US" sz="2800" i="1">
                <a:solidFill>
                  <a:srgbClr val="460002"/>
                </a:solidFill>
                <a:latin typeface="Goudy Old Style" panose="02020502050305020303" pitchFamily="18" charset="0"/>
              </a:rPr>
              <a:t>ingue di istruzione, pratiche bilingue e biculturali</a:t>
            </a:r>
            <a:br>
              <a:rPr lang="it-IT" altLang="en-US" sz="2800" i="1">
                <a:solidFill>
                  <a:srgbClr val="460002"/>
                </a:solidFill>
                <a:latin typeface="Goudy Old Style" panose="02020502050305020303" pitchFamily="18" charset="0"/>
              </a:rPr>
            </a:br>
            <a:r>
              <a:rPr lang="it-IT" altLang="en-US" sz="2800" i="1">
                <a:solidFill>
                  <a:srgbClr val="460002"/>
                </a:solidFill>
                <a:latin typeface="Goudy Old Style" panose="02020502050305020303" pitchFamily="18" charset="0"/>
              </a:rPr>
              <a:t>Piani di sostegno ai rifugiati</a:t>
            </a:r>
            <a:br>
              <a:rPr lang="it-IT" altLang="en-US" sz="2800" i="1">
                <a:solidFill>
                  <a:srgbClr val="460002"/>
                </a:solidFill>
                <a:latin typeface="Goudy Old Style" panose="02020502050305020303" pitchFamily="18" charset="0"/>
              </a:rPr>
            </a:br>
            <a:r>
              <a:rPr lang="it-IT" altLang="en-US" sz="2800" i="1">
                <a:solidFill>
                  <a:srgbClr val="460002"/>
                </a:solidFill>
                <a:latin typeface="Goudy Old Style" panose="02020502050305020303" pitchFamily="18" charset="0"/>
              </a:rPr>
              <a:t>Il caso dell’Uganda</a:t>
            </a:r>
            <a:br>
              <a:rPr lang="it-IT" altLang="en-US" sz="2800" i="1">
                <a:solidFill>
                  <a:srgbClr val="460002"/>
                </a:solidFill>
                <a:latin typeface="Goudy Old Style" panose="02020502050305020303" pitchFamily="18" charset="0"/>
              </a:rPr>
            </a:br>
            <a:endParaRPr lang="it-IT" altLang="en-US" sz="2800">
              <a:solidFill>
                <a:srgbClr val="460002"/>
              </a:solidFill>
              <a:latin typeface="Clarendon" pitchFamily="18" charset="0"/>
              <a:cs typeface="Arial" panose="020B0604020202020204" pitchFamily="34" charset="0"/>
            </a:endParaRPr>
          </a:p>
        </p:txBody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7174E4A1-25BC-DBB9-85F1-F682FDAAD74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509610" y="3738289"/>
            <a:ext cx="2667000" cy="1572172"/>
          </a:xfr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>
            <a:glow rad="101600">
              <a:schemeClr val="accent1">
                <a:lumMod val="50000"/>
              </a:schemeClr>
            </a:glow>
            <a:softEdge rad="63500"/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it-IT" altLang="en-US" sz="2200">
              <a:solidFill>
                <a:schemeClr val="bg1"/>
              </a:solidFill>
              <a:latin typeface="Albertus Medium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it-IT" altLang="en-US" sz="2200">
              <a:solidFill>
                <a:srgbClr val="660066"/>
              </a:solidFill>
              <a:latin typeface="Albertus Medium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it-IT" altLang="en-US" sz="2200">
                <a:solidFill>
                  <a:srgbClr val="660066"/>
                </a:solidFill>
                <a:latin typeface="Albertus Medium" pitchFamily="34" charset="0"/>
                <a:cs typeface="Arial" panose="020B0604020202020204" pitchFamily="34" charset="0"/>
              </a:rPr>
              <a:t>Linguistica migratoria 6</a:t>
            </a:r>
          </a:p>
        </p:txBody>
      </p:sp>
      <p:pic>
        <p:nvPicPr>
          <p:cNvPr id="2" name="Picture 1" descr="IMG_9013.JPG">
            <a:extLst>
              <a:ext uri="{FF2B5EF4-FFF2-40B4-BE49-F238E27FC236}">
                <a16:creationId xmlns:a16="http://schemas.microsoft.com/office/drawing/2014/main" id="{5A07EA2D-DD53-D4E0-4720-EE6407346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69" y="3260493"/>
            <a:ext cx="3696138" cy="259595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80808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kum3 042">
            <a:extLst>
              <a:ext uri="{FF2B5EF4-FFF2-40B4-BE49-F238E27FC236}">
                <a16:creationId xmlns:a16="http://schemas.microsoft.com/office/drawing/2014/main" id="{C903FB92-D4FA-94EA-D909-D975B8FD5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-641" r="80128" b="409"/>
          <a:stretch/>
        </p:blipFill>
        <p:spPr bwMode="auto">
          <a:xfrm rot="5400000" flipH="1" flipV="1">
            <a:off x="3979695" y="-3979694"/>
            <a:ext cx="1177940" cy="9137329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7580000" rev="0"/>
            </a:camera>
            <a:lightRig rig="threePt" dir="t"/>
          </a:scene3d>
        </p:spPr>
      </p:pic>
      <p:pic>
        <p:nvPicPr>
          <p:cNvPr id="7" name="Picture 4" descr="kum3 042">
            <a:extLst>
              <a:ext uri="{FF2B5EF4-FFF2-40B4-BE49-F238E27FC236}">
                <a16:creationId xmlns:a16="http://schemas.microsoft.com/office/drawing/2014/main" id="{DC736752-7A92-AD39-0954-14B3214710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-641" r="80128" b="409"/>
          <a:stretch/>
        </p:blipFill>
        <p:spPr bwMode="auto">
          <a:xfrm rot="5400000" flipH="1" flipV="1">
            <a:off x="4132094" y="1866800"/>
            <a:ext cx="1177940" cy="9137329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7580000" rev="0"/>
            </a:camera>
            <a:lightRig rig="threePt" dir="t"/>
          </a:scene3d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3DF1EC6B-A04F-F651-25F4-3763365A4C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086600" cy="762000"/>
          </a:xfrm>
        </p:spPr>
        <p:txBody>
          <a:bodyPr/>
          <a:lstStyle/>
          <a:p>
            <a:pPr eaLnBrk="1" hangingPunct="1"/>
            <a:r>
              <a:rPr lang="it-IT" altLang="en-US" sz="2000" b="1">
                <a:latin typeface="Albertus Medium" pitchFamily="34" charset="0"/>
                <a:cs typeface="Arial" panose="020B0604020202020204" pitchFamily="34" charset="0"/>
              </a:rPr>
              <a:t>Mother tongues in curricular studies: which ones?</a:t>
            </a:r>
            <a:br>
              <a:rPr lang="it-IT" altLang="en-US" sz="2000" b="1">
                <a:latin typeface="Albertus Medium" pitchFamily="34" charset="0"/>
                <a:cs typeface="Arial" panose="020B0604020202020204" pitchFamily="34" charset="0"/>
              </a:rPr>
            </a:br>
            <a:r>
              <a:rPr lang="it-IT" altLang="en-US" sz="2000" b="1">
                <a:latin typeface="Albertus Medium" pitchFamily="34" charset="0"/>
                <a:cs typeface="Arial" panose="020B0604020202020204" pitchFamily="34" charset="0"/>
              </a:rPr>
              <a:t>Uganda National Curriculum standards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C2A43876-A199-2590-DC04-BD2F1ECD5D1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en-US"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eaLnBrk="1" hangingPunct="1"/>
            <a:endParaRPr lang="it-IT" altLang="en-US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DE70108D-8567-57C2-0B16-0005E8FD2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449388"/>
            <a:ext cx="7924800" cy="5016500"/>
          </a:xfrm>
          <a:prstGeom prst="rect">
            <a:avLst/>
          </a:prstGeom>
          <a:solidFill>
            <a:schemeClr val="accent5">
              <a:lumMod val="20000"/>
              <a:lumOff val="80000"/>
              <a:alpha val="83136"/>
            </a:schemeClr>
          </a:solidFill>
          <a:ln>
            <a:noFill/>
          </a:ln>
        </p:spPr>
        <p:txBody>
          <a:bodyPr anchor="ctr">
            <a:spAutoFit/>
          </a:bodyPr>
          <a:lstStyle/>
          <a:p>
            <a:pPr algn="just" eaLnBrk="1" hangingPunct="1">
              <a:tabLst>
                <a:tab pos="400050" algn="l"/>
              </a:tabLst>
              <a:defRPr/>
            </a:pPr>
            <a:r>
              <a:rPr lang="it-IT" sz="2000" b="1" dirty="0">
                <a:latin typeface="Albertus Medium" charset="0"/>
                <a:ea typeface="MS PGothic" charset="0"/>
                <a:cs typeface="MS PGothic" charset="0"/>
              </a:rPr>
              <a:t>1963 </a:t>
            </a:r>
          </a:p>
          <a:p>
            <a:pPr algn="just" eaLnBrk="1" hangingPunct="1">
              <a:tabLst>
                <a:tab pos="400050" algn="l"/>
              </a:tabLst>
              <a:defRPr/>
            </a:pPr>
            <a:r>
              <a:rPr lang="en-US" sz="2000" dirty="0">
                <a:latin typeface="Albertus Medium" charset="0"/>
                <a:ea typeface="MS PGothic" charset="0"/>
                <a:cs typeface="MS PGothic" charset="0"/>
              </a:rPr>
              <a:t>Language policy measures introduced 6 mother tongues into primary education but not as curricular languages, keeping English only teaching:</a:t>
            </a:r>
          </a:p>
          <a:p>
            <a:pPr algn="just" eaLnBrk="1" hangingPunct="1">
              <a:tabLst>
                <a:tab pos="400050" algn="l"/>
              </a:tabLst>
              <a:defRPr/>
            </a:pPr>
            <a:r>
              <a:rPr lang="en-US" sz="2000" dirty="0" err="1">
                <a:latin typeface="Albertus Medium" charset="0"/>
                <a:ea typeface="MS PGothic" charset="0"/>
                <a:cs typeface="MS PGothic" charset="0"/>
              </a:rPr>
              <a:t>Luganda</a:t>
            </a:r>
            <a:r>
              <a:rPr lang="en-US" sz="2000" dirty="0">
                <a:latin typeface="Albertus Medium" charset="0"/>
                <a:ea typeface="MS PGothic" charset="0"/>
                <a:cs typeface="MS PGothic" charset="0"/>
              </a:rPr>
              <a:t>, </a:t>
            </a:r>
            <a:r>
              <a:rPr lang="en-US" sz="2000" dirty="0" err="1">
                <a:latin typeface="Albertus Medium" charset="0"/>
                <a:ea typeface="MS PGothic" charset="0"/>
                <a:cs typeface="MS PGothic" charset="0"/>
              </a:rPr>
              <a:t>Runyakitara</a:t>
            </a:r>
            <a:r>
              <a:rPr lang="en-US" sz="2000" dirty="0">
                <a:latin typeface="Albertus Medium" charset="0"/>
                <a:ea typeface="MS PGothic" charset="0"/>
                <a:cs typeface="MS PGothic" charset="0"/>
              </a:rPr>
              <a:t> (</a:t>
            </a:r>
            <a:r>
              <a:rPr lang="en-US" sz="2000" dirty="0" err="1">
                <a:latin typeface="Albertus Medium" charset="0"/>
                <a:ea typeface="MS PGothic" charset="0"/>
                <a:cs typeface="MS PGothic" charset="0"/>
              </a:rPr>
              <a:t>Runyankole-Rukiga</a:t>
            </a:r>
            <a:r>
              <a:rPr lang="en-US" sz="2000" dirty="0">
                <a:latin typeface="Albertus Medium" charset="0"/>
                <a:ea typeface="MS PGothic" charset="0"/>
                <a:cs typeface="MS PGothic" charset="0"/>
              </a:rPr>
              <a:t>/</a:t>
            </a:r>
            <a:r>
              <a:rPr lang="en-US" sz="2000" dirty="0" err="1">
                <a:latin typeface="Albertus Medium" charset="0"/>
                <a:ea typeface="MS PGothic" charset="0"/>
                <a:cs typeface="MS PGothic" charset="0"/>
              </a:rPr>
              <a:t>Runyoro-Rutoro</a:t>
            </a:r>
            <a:r>
              <a:rPr lang="en-US" sz="2000" dirty="0">
                <a:latin typeface="Albertus Medium" charset="0"/>
                <a:ea typeface="MS PGothic" charset="0"/>
                <a:cs typeface="MS PGothic" charset="0"/>
              </a:rPr>
              <a:t>), </a:t>
            </a:r>
          </a:p>
          <a:p>
            <a:pPr algn="just" eaLnBrk="1" hangingPunct="1">
              <a:tabLst>
                <a:tab pos="400050" algn="l"/>
              </a:tabLst>
              <a:defRPr/>
            </a:pPr>
            <a:r>
              <a:rPr lang="en-US" sz="2000" dirty="0" err="1">
                <a:latin typeface="Albertus Medium" charset="0"/>
                <a:ea typeface="MS PGothic" charset="0"/>
                <a:cs typeface="MS PGothic" charset="0"/>
              </a:rPr>
              <a:t>Luo</a:t>
            </a:r>
            <a:r>
              <a:rPr lang="en-US" sz="2000" dirty="0">
                <a:latin typeface="Albertus Medium" charset="0"/>
                <a:ea typeface="MS PGothic" charset="0"/>
                <a:cs typeface="MS PGothic" charset="0"/>
              </a:rPr>
              <a:t>, </a:t>
            </a:r>
            <a:r>
              <a:rPr lang="en-US" sz="2000" dirty="0" err="1">
                <a:latin typeface="Albertus Medium" charset="0"/>
                <a:ea typeface="MS PGothic" charset="0"/>
                <a:cs typeface="MS PGothic" charset="0"/>
              </a:rPr>
              <a:t>Lugbara</a:t>
            </a:r>
            <a:r>
              <a:rPr lang="en-US" sz="2000" dirty="0">
                <a:latin typeface="Albertus Medium" charset="0"/>
                <a:ea typeface="MS PGothic" charset="0"/>
                <a:cs typeface="MS PGothic" charset="0"/>
              </a:rPr>
              <a:t> and </a:t>
            </a:r>
            <a:r>
              <a:rPr lang="en-US" sz="2000" dirty="0" err="1">
                <a:latin typeface="Albertus Medium" charset="0"/>
                <a:ea typeface="MS PGothic" charset="0"/>
                <a:cs typeface="MS PGothic" charset="0"/>
              </a:rPr>
              <a:t>Ateso</a:t>
            </a:r>
            <a:r>
              <a:rPr lang="en-US" sz="2000" dirty="0">
                <a:latin typeface="Albertus Medium" charset="0"/>
                <a:ea typeface="MS PGothic" charset="0"/>
                <a:cs typeface="MS PGothic" charset="0"/>
              </a:rPr>
              <a:t>/</a:t>
            </a:r>
            <a:r>
              <a:rPr lang="en-US" sz="2000" dirty="0" err="1">
                <a:latin typeface="Albertus Medium" charset="0"/>
                <a:ea typeface="MS PGothic" charset="0"/>
                <a:cs typeface="MS PGothic" charset="0"/>
              </a:rPr>
              <a:t>Akaramojong</a:t>
            </a:r>
            <a:endParaRPr lang="en-US" sz="2000" dirty="0">
              <a:latin typeface="Albertus Medium" charset="0"/>
              <a:ea typeface="MS PGothic" charset="0"/>
              <a:cs typeface="MS PGothic" charset="0"/>
            </a:endParaRPr>
          </a:p>
          <a:p>
            <a:pPr algn="just" eaLnBrk="1" hangingPunct="1">
              <a:tabLst>
                <a:tab pos="400050" algn="l"/>
              </a:tabLst>
              <a:defRPr/>
            </a:pPr>
            <a:endParaRPr lang="en-US" sz="2000" dirty="0">
              <a:latin typeface="Albertus Medium" charset="0"/>
              <a:ea typeface="MS PGothic" charset="0"/>
              <a:cs typeface="MS PGothic" charset="0"/>
            </a:endParaRPr>
          </a:p>
          <a:p>
            <a:pPr algn="just" eaLnBrk="1" hangingPunct="1">
              <a:tabLst>
                <a:tab pos="400050" algn="l"/>
              </a:tabLst>
              <a:defRPr/>
            </a:pPr>
            <a:r>
              <a:rPr lang="en-US" sz="2000" b="1" dirty="0">
                <a:latin typeface="Albertus Medium" charset="0"/>
                <a:ea typeface="MS PGothic" charset="0"/>
                <a:cs typeface="MS PGothic" charset="0"/>
              </a:rPr>
              <a:t>1991</a:t>
            </a:r>
          </a:p>
          <a:p>
            <a:pPr algn="just" eaLnBrk="1" hangingPunct="1">
              <a:tabLst>
                <a:tab pos="400050" algn="l"/>
              </a:tabLst>
              <a:defRPr/>
            </a:pPr>
            <a:r>
              <a:rPr lang="en-US" sz="2000" dirty="0">
                <a:latin typeface="Albertus Medium" charset="0"/>
                <a:ea typeface="MS PGothic" charset="0"/>
                <a:cs typeface="MS PGothic" charset="0"/>
              </a:rPr>
              <a:t>The program was extended to 30 more mother tongues</a:t>
            </a:r>
          </a:p>
          <a:p>
            <a:pPr algn="just" eaLnBrk="1" hangingPunct="1">
              <a:tabLst>
                <a:tab pos="400050" algn="l"/>
              </a:tabLst>
              <a:defRPr/>
            </a:pPr>
            <a:endParaRPr lang="en-US" sz="2000" dirty="0">
              <a:latin typeface="Albertus Medium" charset="0"/>
              <a:ea typeface="MS PGothic" charset="0"/>
              <a:cs typeface="MS PGothic" charset="0"/>
            </a:endParaRPr>
          </a:p>
          <a:p>
            <a:pPr algn="just" eaLnBrk="1" hangingPunct="1">
              <a:tabLst>
                <a:tab pos="400050" algn="l"/>
              </a:tabLst>
              <a:defRPr/>
            </a:pPr>
            <a:r>
              <a:rPr lang="en-US" sz="2000" b="1" dirty="0">
                <a:latin typeface="Albertus Medium" charset="0"/>
                <a:ea typeface="MS PGothic" charset="0"/>
                <a:cs typeface="MS PGothic" charset="0"/>
              </a:rPr>
              <a:t>2007</a:t>
            </a:r>
            <a:r>
              <a:rPr lang="en-US" sz="2000" dirty="0">
                <a:latin typeface="Albertus Medium" charset="0"/>
                <a:ea typeface="MS PGothic" charset="0"/>
                <a:cs typeface="MS PGothic" charset="0"/>
              </a:rPr>
              <a:t> </a:t>
            </a:r>
          </a:p>
          <a:p>
            <a:pPr algn="just" eaLnBrk="1" hangingPunct="1">
              <a:tabLst>
                <a:tab pos="400050" algn="l"/>
              </a:tabLst>
              <a:defRPr/>
            </a:pPr>
            <a:r>
              <a:rPr lang="en-US" sz="2000" dirty="0">
                <a:latin typeface="Albertus Medium" charset="0"/>
                <a:ea typeface="MS PGothic" charset="0"/>
                <a:cs typeface="MS PGothic" charset="0"/>
              </a:rPr>
              <a:t>35 mother tongues become a mean of instruction from P1 to P3P1-P3; the new program is implemented all over the Country, under the supervision of two institutions:</a:t>
            </a:r>
            <a:endParaRPr lang="en-US" altLang="ja-JP" sz="2000" dirty="0">
              <a:latin typeface="Albertus Medium" charset="0"/>
              <a:ea typeface="MS PGothic" charset="0"/>
              <a:cs typeface="MS PGothic" charset="0"/>
            </a:endParaRPr>
          </a:p>
          <a:p>
            <a:pPr algn="just" eaLnBrk="1" hangingPunct="1">
              <a:tabLst>
                <a:tab pos="400050" algn="l"/>
              </a:tabLst>
              <a:defRPr/>
            </a:pPr>
            <a:r>
              <a:rPr lang="en-US" sz="2000" dirty="0">
                <a:latin typeface="Albertus Medium" charset="0"/>
                <a:ea typeface="MS PGothic" charset="0"/>
                <a:cs typeface="MS PGothic" charset="0"/>
              </a:rPr>
              <a:t>Uganda National Curriculum Development Centre </a:t>
            </a:r>
          </a:p>
          <a:p>
            <a:pPr algn="just" eaLnBrk="1" hangingPunct="1">
              <a:tabLst>
                <a:tab pos="400050" algn="l"/>
              </a:tabLst>
              <a:defRPr/>
            </a:pPr>
            <a:r>
              <a:rPr lang="en-US" sz="2000" dirty="0">
                <a:latin typeface="Albertus Medium" charset="0"/>
                <a:ea typeface="MS PGothic" charset="0"/>
                <a:cs typeface="MS PGothic" charset="0"/>
              </a:rPr>
              <a:t>Uganda National Examinations Board</a:t>
            </a:r>
          </a:p>
        </p:txBody>
      </p:sp>
      <p:pic>
        <p:nvPicPr>
          <p:cNvPr id="44036" name="Picture 5" descr="IMG_1347">
            <a:extLst>
              <a:ext uri="{FF2B5EF4-FFF2-40B4-BE49-F238E27FC236}">
                <a16:creationId xmlns:a16="http://schemas.microsoft.com/office/drawing/2014/main" id="{7AAF33EA-ABA8-E921-1C8A-923CC8287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124200"/>
            <a:ext cx="22240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427DA3D5-F043-8BCB-A576-6C58BDCC91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48200" y="228600"/>
            <a:ext cx="4125913" cy="342900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8080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r>
              <a:rPr lang="it-IT" altLang="it-IT" sz="2000" dirty="0" err="1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Aim</a:t>
            </a:r>
            <a:r>
              <a:rPr lang="it-IT" altLang="it-IT" sz="2000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: </a:t>
            </a:r>
            <a:r>
              <a:rPr lang="it-IT" altLang="it-IT" sz="2000" i="1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To use </a:t>
            </a:r>
            <a:r>
              <a:rPr lang="it-IT" altLang="it-IT" sz="2000" i="1" dirty="0" err="1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local</a:t>
            </a:r>
            <a:r>
              <a:rPr lang="it-IT" altLang="it-IT" sz="2000" i="1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i="1" dirty="0" err="1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languages</a:t>
            </a:r>
            <a:r>
              <a:rPr lang="it-IT" altLang="it-IT" sz="2000" i="1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 in </a:t>
            </a:r>
            <a:r>
              <a:rPr lang="it-IT" altLang="it-IT" sz="2000" i="1" dirty="0" err="1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order</a:t>
            </a:r>
            <a:r>
              <a:rPr lang="it-IT" altLang="it-IT" sz="2000" i="1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 to </a:t>
            </a:r>
            <a:r>
              <a:rPr lang="it-IT" altLang="it-IT" sz="2000" i="1" dirty="0" err="1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develop</a:t>
            </a:r>
            <a:r>
              <a:rPr lang="it-IT" altLang="it-IT" sz="2000" i="1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 a </a:t>
            </a:r>
            <a:r>
              <a:rPr lang="it-IT" altLang="it-IT" sz="2000" i="1" dirty="0" err="1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sense</a:t>
            </a:r>
            <a:r>
              <a:rPr lang="it-IT" altLang="it-IT" sz="2000" i="1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 of </a:t>
            </a:r>
            <a:r>
              <a:rPr lang="it-IT" altLang="it-IT" sz="2000" i="1" dirty="0" err="1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belonging</a:t>
            </a:r>
            <a:r>
              <a:rPr lang="it-IT" altLang="it-IT" sz="2000" i="1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 and ride in </a:t>
            </a:r>
            <a:r>
              <a:rPr lang="it-IT" altLang="it-IT" sz="2000" i="1" dirty="0" err="1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indigenous</a:t>
            </a:r>
            <a:r>
              <a:rPr lang="it-IT" altLang="it-IT" sz="2000" i="1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i="1" dirty="0" err="1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cultures</a:t>
            </a:r>
            <a:r>
              <a:rPr lang="it-IT" altLang="it-IT" sz="2000" i="1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, </a:t>
            </a:r>
            <a:r>
              <a:rPr lang="it-IT" altLang="it-IT" sz="2000" i="1" dirty="0" err="1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but</a:t>
            </a:r>
            <a:r>
              <a:rPr lang="it-IT" altLang="it-IT" sz="2000" i="1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i="1" dirty="0" err="1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also</a:t>
            </a:r>
            <a:r>
              <a:rPr lang="it-IT" altLang="it-IT" sz="2000" i="1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 to </a:t>
            </a:r>
            <a:r>
              <a:rPr lang="it-IT" altLang="it-IT" sz="2000" i="1" dirty="0" err="1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improve</a:t>
            </a:r>
            <a:r>
              <a:rPr lang="it-IT" altLang="it-IT" sz="2000" i="1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i="1" dirty="0" err="1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literacy</a:t>
            </a:r>
            <a:r>
              <a:rPr lang="it-IT" altLang="it-IT" sz="2000" i="1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i="1" dirty="0" err="1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results</a:t>
            </a:r>
            <a:r>
              <a:rPr lang="it-IT" altLang="it-IT" sz="2000" i="1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, </a:t>
            </a:r>
            <a:r>
              <a:rPr lang="it-IT" altLang="it-IT" sz="2000" i="1" dirty="0" err="1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which</a:t>
            </a:r>
            <a:r>
              <a:rPr lang="it-IT" altLang="it-IT" sz="2000" i="1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i="1" dirty="0" err="1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had</a:t>
            </a:r>
            <a:r>
              <a:rPr lang="it-IT" altLang="it-IT" sz="2000" i="1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i="1" dirty="0" err="1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been</a:t>
            </a:r>
            <a:r>
              <a:rPr lang="it-IT" altLang="it-IT" sz="2000" i="1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i="1" dirty="0" err="1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rather</a:t>
            </a:r>
            <a:r>
              <a:rPr lang="it-IT" altLang="it-IT" sz="2000" i="1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i="1" dirty="0" err="1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poor</a:t>
            </a:r>
            <a:r>
              <a:rPr lang="it-IT" altLang="it-IT" sz="2000" i="1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 under the English-</a:t>
            </a:r>
            <a:r>
              <a:rPr lang="it-IT" altLang="it-IT" sz="2000" i="1" dirty="0" err="1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only</a:t>
            </a:r>
            <a:r>
              <a:rPr lang="it-IT" altLang="it-IT" sz="2000" i="1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i="1" dirty="0" err="1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language</a:t>
            </a:r>
            <a:r>
              <a:rPr lang="it-IT" altLang="it-IT" sz="2000" i="1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 policy in the </a:t>
            </a:r>
            <a:r>
              <a:rPr lang="it-IT" altLang="it-IT" sz="2000" i="1" dirty="0" err="1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past</a:t>
            </a:r>
            <a:r>
              <a:rPr lang="it-IT" altLang="it-IT" sz="2000" i="1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.</a:t>
            </a:r>
            <a:br>
              <a:rPr lang="it-IT" altLang="it-IT" sz="2000" i="1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</a:br>
            <a:r>
              <a:rPr lang="it-IT" altLang="it-IT" sz="2000" dirty="0">
                <a:solidFill>
                  <a:schemeClr val="accent5">
                    <a:lumMod val="50000"/>
                  </a:schemeClr>
                </a:solidFill>
                <a:latin typeface="Albertus Medium" pitchFamily="34" charset="0"/>
                <a:cs typeface="Arial" panose="020B0604020202020204" pitchFamily="34" charset="0"/>
              </a:rPr>
              <a:t>Wolff 2011, 92)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3A17586-9FFC-5B13-1E69-D7AFB94685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228600"/>
            <a:ext cx="3962400" cy="624840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it-IT" altLang="en-US" sz="2000">
              <a:latin typeface="Albertus Medium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t-IT" altLang="en-US" sz="2000" b="1">
                <a:latin typeface="Albertus Medium" pitchFamily="34" charset="0"/>
                <a:cs typeface="Arial" panose="020B0604020202020204" pitchFamily="34" charset="0"/>
              </a:rPr>
              <a:t>P1-P3 </a:t>
            </a:r>
            <a:r>
              <a:rPr lang="it-IT" altLang="en-US" sz="2000">
                <a:latin typeface="Albertus Medium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it-IT" altLang="en-US" sz="2000">
                <a:latin typeface="Albertus Medium" pitchFamily="34" charset="0"/>
                <a:cs typeface="Arial" panose="020B0604020202020204" pitchFamily="34" charset="0"/>
              </a:rPr>
              <a:t>Literacy and numeracy in the ‘</a:t>
            </a:r>
            <a:r>
              <a:rPr lang="it-IT" altLang="ja-JP" sz="2000">
                <a:latin typeface="Albertus Medium" pitchFamily="34" charset="0"/>
                <a:cs typeface="Arial" panose="020B0604020202020204" pitchFamily="34" charset="0"/>
              </a:rPr>
              <a:t>local</a:t>
            </a:r>
            <a:r>
              <a:rPr lang="it-IT" altLang="en-US" sz="2000">
                <a:latin typeface="Albertus Medium" pitchFamily="34" charset="0"/>
                <a:cs typeface="Arial" panose="020B0604020202020204" pitchFamily="34" charset="0"/>
              </a:rPr>
              <a:t>’</a:t>
            </a:r>
            <a:r>
              <a:rPr lang="it-IT" altLang="ja-JP" sz="2000">
                <a:latin typeface="Albertus Medium" pitchFamily="34" charset="0"/>
                <a:cs typeface="Arial" panose="020B0604020202020204" pitchFamily="34" charset="0"/>
              </a:rPr>
              <a:t> mother tongue; English as L2 taught in the mother tongue.</a:t>
            </a:r>
          </a:p>
          <a:p>
            <a:pPr eaLnBrk="1" hangingPunct="1">
              <a:lnSpc>
                <a:spcPct val="80000"/>
              </a:lnSpc>
            </a:pPr>
            <a:endParaRPr lang="it-IT" altLang="en-US" sz="2000">
              <a:latin typeface="Albertus Medium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it-IT" altLang="en-US" sz="2000">
              <a:latin typeface="Albertus Medium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t-IT" altLang="en-US" sz="2000" b="1">
                <a:latin typeface="Albertus Medium" pitchFamily="34" charset="0"/>
                <a:cs typeface="Arial" panose="020B0604020202020204" pitchFamily="34" charset="0"/>
              </a:rPr>
              <a:t>P4-P7 </a:t>
            </a:r>
            <a:r>
              <a:rPr lang="it-IT" altLang="en-US" sz="2000">
                <a:latin typeface="Albertus Medium" pitchFamily="34" charset="0"/>
                <a:cs typeface="Arial" panose="020B0604020202020204" pitchFamily="34" charset="0"/>
              </a:rPr>
              <a:t>		</a:t>
            </a:r>
          </a:p>
          <a:p>
            <a:pPr eaLnBrk="1" hangingPunct="1">
              <a:lnSpc>
                <a:spcPct val="80000"/>
              </a:lnSpc>
            </a:pPr>
            <a:r>
              <a:rPr lang="it-IT" altLang="en-US" sz="2000">
                <a:latin typeface="Albertus Medium" pitchFamily="34" charset="0"/>
                <a:cs typeface="Arial" panose="020B0604020202020204" pitchFamily="34" charset="0"/>
              </a:rPr>
              <a:t>English only: Literacy and grammar, Maths, integrated Sciences, Social Studies, Creative Arts, physical Education, Religion</a:t>
            </a:r>
          </a:p>
          <a:p>
            <a:pPr eaLnBrk="1" hangingPunct="1">
              <a:lnSpc>
                <a:spcPct val="80000"/>
              </a:lnSpc>
            </a:pPr>
            <a:r>
              <a:rPr lang="it-IT" altLang="en-US" sz="2000">
                <a:latin typeface="Albertus Medium" pitchFamily="34" charset="0"/>
                <a:cs typeface="Arial" panose="020B0604020202020204" pitchFamily="34" charset="0"/>
              </a:rPr>
              <a:t>Mother Tongue: local culture classes (Story telling and reading)</a:t>
            </a:r>
          </a:p>
        </p:txBody>
      </p:sp>
      <p:pic>
        <p:nvPicPr>
          <p:cNvPr id="45059" name="Picture 4" descr="drawing stars">
            <a:extLst>
              <a:ext uri="{FF2B5EF4-FFF2-40B4-BE49-F238E27FC236}">
                <a16:creationId xmlns:a16="http://schemas.microsoft.com/office/drawing/2014/main" id="{B3D1CCDB-052B-856B-B7B7-9F70FE31B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33800"/>
            <a:ext cx="41259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magine 1">
            <a:extLst>
              <a:ext uri="{FF2B5EF4-FFF2-40B4-BE49-F238E27FC236}">
                <a16:creationId xmlns:a16="http://schemas.microsoft.com/office/drawing/2014/main" id="{C88B6197-0EA5-35F8-93DD-8975D8143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"/>
            <a:ext cx="39449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1">
            <a:extLst>
              <a:ext uri="{FF2B5EF4-FFF2-40B4-BE49-F238E27FC236}">
                <a16:creationId xmlns:a16="http://schemas.microsoft.com/office/drawing/2014/main" id="{8EC81BEA-10CF-25A4-9DE3-3A94DF762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57200"/>
            <a:ext cx="41148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 b="1" i="1"/>
              <a:t>The Linguistic and cultural patchwork in West Nile</a:t>
            </a:r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/>
              <a:t>South Sudanese refugees: Maadi, Lwo, Dinka (MT), Juba Arabic (2L)</a:t>
            </a:r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/>
              <a:t>Ugandans: Maadi, Acholi (MT), English and Luganda (2L) </a:t>
            </a:r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/>
              <a:t>Mother tongue teaching P1-P3 </a:t>
            </a:r>
          </a:p>
          <a:p>
            <a:pPr eaLnBrk="1" hangingPunct="1"/>
            <a:r>
              <a:rPr lang="en-US" altLang="en-US" sz="1800"/>
              <a:t>English as 2</a:t>
            </a:r>
            <a:r>
              <a:rPr lang="en-US" altLang="en-US" sz="1800" baseline="30000"/>
              <a:t>nd</a:t>
            </a:r>
            <a:r>
              <a:rPr lang="en-US" altLang="en-US" sz="1800"/>
              <a:t> language teaching (P4-P7</a:t>
            </a:r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/>
              <a:t>154 pupils per classroom ratio</a:t>
            </a:r>
          </a:p>
          <a:p>
            <a:pPr eaLnBrk="1" hangingPunct="1"/>
            <a:r>
              <a:rPr lang="en-US" altLang="en-US" sz="1800"/>
              <a:t>85 pupils per teacher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9E61410-00E9-83AF-906C-E3FD73177B5D}"/>
              </a:ext>
            </a:extLst>
          </p:cNvPr>
          <p:cNvGraphicFramePr/>
          <p:nvPr/>
        </p:nvGraphicFramePr>
        <p:xfrm>
          <a:off x="4648200" y="3505200"/>
          <a:ext cx="4343400" cy="325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Octagon 3">
            <a:extLst>
              <a:ext uri="{FF2B5EF4-FFF2-40B4-BE49-F238E27FC236}">
                <a16:creationId xmlns:a16="http://schemas.microsoft.com/office/drawing/2014/main" id="{A52EAD10-177B-CCF2-72D3-752DB9150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438400"/>
            <a:ext cx="304800" cy="304800"/>
          </a:xfrm>
          <a:prstGeom prst="octagon">
            <a:avLst>
              <a:gd name="adj" fmla="val 29287"/>
            </a:avLst>
          </a:prstGeom>
          <a:solidFill>
            <a:srgbClr val="460002"/>
          </a:solidFill>
          <a:ln w="12700">
            <a:solidFill>
              <a:srgbClr val="860605"/>
            </a:solidFill>
            <a:miter lim="800000"/>
            <a:headEnd/>
            <a:tailEnd/>
          </a:ln>
          <a:effectLst>
            <a:outerShdw blurRad="101600" dist="38100" dir="5400000" rotWithShape="0">
              <a:srgbClr val="808080">
                <a:alpha val="75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Goudy Old Style" panose="02020502050305020303" pitchFamily="18" charset="0"/>
            </a:endParaRPr>
          </a:p>
        </p:txBody>
      </p:sp>
      <p:sp>
        <p:nvSpPr>
          <p:cNvPr id="8" name="Octagon 7">
            <a:extLst>
              <a:ext uri="{FF2B5EF4-FFF2-40B4-BE49-F238E27FC236}">
                <a16:creationId xmlns:a16="http://schemas.microsoft.com/office/drawing/2014/main" id="{896F93C8-E9FF-4109-8A5D-1F23B3D8E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743200"/>
            <a:ext cx="304800" cy="3048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12700">
            <a:solidFill>
              <a:srgbClr val="860605"/>
            </a:solidFill>
            <a:miter lim="800000"/>
            <a:headEnd/>
            <a:tailEnd/>
          </a:ln>
          <a:effectLst>
            <a:outerShdw blurRad="101600" dist="38100" dir="5400000" rotWithShape="0">
              <a:srgbClr val="808080">
                <a:alpha val="75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Goudy Old Style" panose="02020502050305020303" pitchFamily="18" charset="0"/>
            </a:endParaRPr>
          </a:p>
        </p:txBody>
      </p:sp>
      <p:sp>
        <p:nvSpPr>
          <p:cNvPr id="46087" name="TextBox 4">
            <a:extLst>
              <a:ext uri="{FF2B5EF4-FFF2-40B4-BE49-F238E27FC236}">
                <a16:creationId xmlns:a16="http://schemas.microsoft.com/office/drawing/2014/main" id="{543FE491-15F5-C032-1846-04C63C1A8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400800"/>
            <a:ext cx="251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b="1" i="1"/>
              <a:t>7 Languages in a classroom</a:t>
            </a:r>
          </a:p>
        </p:txBody>
      </p:sp>
      <p:sp>
        <p:nvSpPr>
          <p:cNvPr id="10" name="Octagon 9">
            <a:extLst>
              <a:ext uri="{FF2B5EF4-FFF2-40B4-BE49-F238E27FC236}">
                <a16:creationId xmlns:a16="http://schemas.microsoft.com/office/drawing/2014/main" id="{D76C1B38-28B8-F9AA-AB80-48442800B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905000"/>
            <a:ext cx="304800" cy="3048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12700">
            <a:solidFill>
              <a:srgbClr val="860605"/>
            </a:solidFill>
            <a:miter lim="800000"/>
            <a:headEnd/>
            <a:tailEnd/>
          </a:ln>
          <a:effectLst>
            <a:outerShdw blurRad="101600" dist="38100" dir="5400000" rotWithShape="0">
              <a:srgbClr val="808080">
                <a:alpha val="75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Goudy Old Style" panose="02020502050305020303" pitchFamily="18" charset="0"/>
            </a:endParaRPr>
          </a:p>
        </p:txBody>
      </p:sp>
      <p:sp>
        <p:nvSpPr>
          <p:cNvPr id="11" name="Octagon 10">
            <a:extLst>
              <a:ext uri="{FF2B5EF4-FFF2-40B4-BE49-F238E27FC236}">
                <a16:creationId xmlns:a16="http://schemas.microsoft.com/office/drawing/2014/main" id="{16F2FF5D-26FE-D89C-A1D3-AB318B001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600200"/>
            <a:ext cx="304800" cy="304800"/>
          </a:xfrm>
          <a:prstGeom prst="octagon">
            <a:avLst>
              <a:gd name="adj" fmla="val 29287"/>
            </a:avLst>
          </a:prstGeom>
          <a:solidFill>
            <a:srgbClr val="62593E"/>
          </a:solidFill>
          <a:ln w="12700">
            <a:solidFill>
              <a:srgbClr val="860605"/>
            </a:solidFill>
            <a:miter lim="800000"/>
            <a:headEnd/>
            <a:tailEnd/>
          </a:ln>
          <a:effectLst>
            <a:outerShdw blurRad="101600" dist="38100" dir="5400000" rotWithShape="0">
              <a:srgbClr val="808080">
                <a:alpha val="75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Goudy Old Style" panose="02020502050305020303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B9B1-6CA6-8378-3426-B82EA38FD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solidFill>
            <a:schemeClr val="accent6">
              <a:lumMod val="20000"/>
              <a:lumOff val="80000"/>
            </a:schemeClr>
          </a:solidFill>
          <a:ln w="12700"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Variable 2 (external factors): </a:t>
            </a:r>
            <a:r>
              <a:rPr lang="it-IT" sz="2000" dirty="0" err="1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Absence</a:t>
            </a:r>
            <a:r>
              <a:rPr lang="it-IT" sz="2000" dirty="0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 of </a:t>
            </a:r>
            <a:r>
              <a:rPr lang="it-IT" sz="2000" dirty="0" err="1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sustainable</a:t>
            </a:r>
            <a:r>
              <a:rPr lang="it-IT" sz="2000" dirty="0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 </a:t>
            </a:r>
            <a:r>
              <a:rPr lang="it-IT" sz="2000" dirty="0" err="1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education</a:t>
            </a:r>
            <a:r>
              <a:rPr lang="it-IT" sz="2000" dirty="0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 </a:t>
            </a:r>
            <a:r>
              <a:rPr lang="it-IT" sz="2000" dirty="0" err="1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practice</a:t>
            </a:r>
            <a:r>
              <a:rPr lang="it-IT" sz="2000" dirty="0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 </a:t>
            </a:r>
            <a:r>
              <a:rPr lang="it-IT" sz="2000" dirty="0" err="1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involving</a:t>
            </a:r>
            <a:r>
              <a:rPr lang="it-IT" sz="2000" dirty="0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 </a:t>
            </a:r>
            <a:r>
              <a:rPr lang="it-IT" sz="2000" dirty="0" err="1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adults</a:t>
            </a:r>
            <a:r>
              <a:rPr lang="it-IT" sz="2000" dirty="0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 and </a:t>
            </a:r>
            <a:r>
              <a:rPr lang="it-IT" sz="2000" dirty="0" err="1">
                <a:solidFill>
                  <a:schemeClr val="bg2">
                    <a:lumMod val="10000"/>
                  </a:schemeClr>
                </a:solidFill>
                <a:ea typeface="+mj-ea"/>
                <a:cs typeface="+mj-cs"/>
              </a:rPr>
              <a:t>children</a:t>
            </a:r>
            <a:endParaRPr lang="en-US" sz="2000" dirty="0">
              <a:solidFill>
                <a:schemeClr val="bg2">
                  <a:lumMod val="1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48130" name="Text Placeholder 2">
            <a:extLst>
              <a:ext uri="{FF2B5EF4-FFF2-40B4-BE49-F238E27FC236}">
                <a16:creationId xmlns:a16="http://schemas.microsoft.com/office/drawing/2014/main" id="{7572FB02-75D5-5318-7F41-5E4BD82B4ED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6200" y="1600200"/>
            <a:ext cx="4343400" cy="4876800"/>
          </a:xfrm>
        </p:spPr>
        <p:txBody>
          <a:bodyPr/>
          <a:lstStyle/>
          <a:p>
            <a:pPr eaLnBrk="1" hangingPunct="1"/>
            <a:r>
              <a:rPr lang="en-US" altLang="en-US"/>
              <a:t>Cultural and linguistic asset of South Sudanese Refugees in Uganda </a:t>
            </a:r>
          </a:p>
          <a:p>
            <a:pPr eaLnBrk="1" hangingPunct="1"/>
            <a:r>
              <a:rPr lang="en-US" altLang="en-US"/>
              <a:t>Independent Republic since 2011, two official languages (English and Arabic), one national language (Juba Arabic), 58 mother tongues (Dinka, Lwo, Nuer)</a:t>
            </a:r>
          </a:p>
          <a:p>
            <a:pPr eaLnBrk="1" hangingPunct="1"/>
            <a:r>
              <a:rPr lang="en-US" altLang="en-US"/>
              <a:t>Nilothic cultures, animal husbandry as a main activity.</a:t>
            </a:r>
          </a:p>
          <a:p>
            <a:pPr eaLnBrk="1" hangingPunct="1"/>
            <a:endParaRPr lang="en-US" altLang="en-US"/>
          </a:p>
        </p:txBody>
      </p:sp>
      <p:sp>
        <p:nvSpPr>
          <p:cNvPr id="48131" name="Text Placeholder 2">
            <a:extLst>
              <a:ext uri="{FF2B5EF4-FFF2-40B4-BE49-F238E27FC236}">
                <a16:creationId xmlns:a16="http://schemas.microsoft.com/office/drawing/2014/main" id="{0C8B1BA7-EF10-8308-68B6-3A4990F55E32}"/>
              </a:ext>
            </a:extLst>
          </p:cNvPr>
          <p:cNvSpPr txBox="1">
            <a:spLocks/>
          </p:cNvSpPr>
          <p:nvPr/>
        </p:nvSpPr>
        <p:spPr bwMode="auto">
          <a:xfrm>
            <a:off x="4648200" y="1600200"/>
            <a:ext cx="4419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3550" indent="-4635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</a:pPr>
            <a:r>
              <a:rPr lang="en-US" altLang="en-US">
                <a:latin typeface="Goudy Old Style" panose="02020502050305020303" pitchFamily="18" charset="0"/>
              </a:rPr>
              <a:t>Cultural and linguistic asset of West Nile population in Uganda</a:t>
            </a:r>
          </a:p>
          <a:p>
            <a:pPr eaLnBrk="1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</a:pPr>
            <a:r>
              <a:rPr lang="en-US" altLang="en-US">
                <a:solidFill>
                  <a:srgbClr val="000000"/>
                </a:solidFill>
                <a:latin typeface="Goudy Old Style" panose="02020502050305020303" pitchFamily="18" charset="0"/>
              </a:rPr>
              <a:t>Independent republic since 1961, one official language (English) 4 national languages (Luganda, Rutoro, Runyankole, Rutooro), 64 mother tongues. West Nile shows a mingling of Bantu and Nilothic cultures, farming as a main activity.</a:t>
            </a:r>
          </a:p>
          <a:p>
            <a:pPr eaLnBrk="1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</a:pPr>
            <a:endParaRPr lang="en-US" altLang="en-US">
              <a:latin typeface="Goudy Old Style" panose="02020502050305020303" pitchFamily="18" charset="0"/>
            </a:endParaRPr>
          </a:p>
          <a:p>
            <a:pPr eaLnBrk="1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</a:pPr>
            <a:endParaRPr lang="en-US" altLang="en-US">
              <a:latin typeface="Goudy Old Style" panose="02020502050305020303" pitchFamily="18" charset="0"/>
            </a:endParaRPr>
          </a:p>
          <a:p>
            <a:pPr eaLnBrk="1" hangingPunct="1">
              <a:spcBef>
                <a:spcPts val="2000"/>
              </a:spcBef>
              <a:buSzPct val="90000"/>
              <a:buFontTx/>
              <a:buBlip>
                <a:blip r:embed="rId2"/>
              </a:buBlip>
            </a:pPr>
            <a:endParaRPr lang="en-US" altLang="en-US">
              <a:latin typeface="Goudy Old Style" panose="02020502050305020303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1726B82-DF38-E293-0B1B-6D46881FB3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534400" cy="12192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ea typeface="MS PGothic" charset="0"/>
              </a:rPr>
              <a:t>Variable 3 (internal factors) : mother tongues did not develop any technical variety to express western scientific and literary contents</a:t>
            </a:r>
            <a:br>
              <a:rPr lang="en-GB" sz="1800" dirty="0">
                <a:solidFill>
                  <a:schemeClr val="accent5">
                    <a:lumMod val="50000"/>
                  </a:schemeClr>
                </a:solidFill>
                <a:ea typeface="MS PGothic" charset="0"/>
              </a:rPr>
            </a:br>
            <a:endParaRPr lang="en-GB" sz="1000" dirty="0">
              <a:solidFill>
                <a:schemeClr val="accent5">
                  <a:lumMod val="50000"/>
                </a:schemeClr>
              </a:solidFill>
              <a:latin typeface="Albertus Medium" charset="0"/>
              <a:ea typeface="MS PGothic" charset="0"/>
              <a:cs typeface="Arial" charset="0"/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237C288-B98E-1E1A-CD9C-12EE57B466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2362200"/>
            <a:ext cx="4724400" cy="411480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+mn-ea"/>
                <a:cs typeface="Times New Roman"/>
              </a:rPr>
              <a:t>Lack of Suitable didactic materials for literacy and numeracy in English (P1-P7)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+mn-ea"/>
                <a:cs typeface="Times New Roman"/>
              </a:rPr>
              <a:t>Lack of Suitable didactic materials for literacy and numeracy in mother tongues (P1-P3)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+mn-ea"/>
                <a:cs typeface="Times New Roman"/>
              </a:rPr>
              <a:t>Poor Language documentation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it-IT" sz="2800" dirty="0">
              <a:solidFill>
                <a:schemeClr val="bg1"/>
              </a:solidFill>
              <a:latin typeface="Albertus Medium" charset="0"/>
              <a:ea typeface="+mn-ea"/>
              <a:cs typeface="Arial" charset="0"/>
            </a:endParaRPr>
          </a:p>
        </p:txBody>
      </p:sp>
      <p:pic>
        <p:nvPicPr>
          <p:cNvPr id="49155" name="Picture 4" descr="touareg che legge">
            <a:extLst>
              <a:ext uri="{FF2B5EF4-FFF2-40B4-BE49-F238E27FC236}">
                <a16:creationId xmlns:a16="http://schemas.microsoft.com/office/drawing/2014/main" id="{C94D5F5F-8FFA-B1C2-AC95-594F12B3B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362200"/>
            <a:ext cx="3343275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5">
            <a:extLst>
              <a:ext uri="{FF2B5EF4-FFF2-40B4-BE49-F238E27FC236}">
                <a16:creationId xmlns:a16="http://schemas.microsoft.com/office/drawing/2014/main" id="{A218EF11-F689-BDAB-CF3B-FDB73C308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096000"/>
            <a:ext cx="1371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en-US" sz="1200">
                <a:latin typeface="Albertus Medium" pitchFamily="34" charset="0"/>
              </a:rPr>
              <a:t>www.unesco.org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4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B5978BCB-5273-A3AD-5EE3-29DD0D768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10" y="122237"/>
            <a:ext cx="7313613" cy="868363"/>
          </a:xfrm>
        </p:spPr>
        <p:txBody>
          <a:bodyPr/>
          <a:lstStyle/>
          <a:p>
            <a:pPr eaLnBrk="1" hangingPunct="1"/>
            <a:r>
              <a:rPr lang="en-US" altLang="en-US" sz="2400" b="1"/>
              <a:t>Variable 4 (internal factors) out of context cultural frameworks offered in teaching. Cognitive gaps induced (NAPE 2015)</a:t>
            </a:r>
          </a:p>
        </p:txBody>
      </p:sp>
      <p:sp>
        <p:nvSpPr>
          <p:cNvPr id="50179" name="Content Placeholder 2">
            <a:extLst>
              <a:ext uri="{FF2B5EF4-FFF2-40B4-BE49-F238E27FC236}">
                <a16:creationId xmlns:a16="http://schemas.microsoft.com/office/drawing/2014/main" id="{6492850E-01E4-8D66-233B-C23757485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0"/>
            <a:ext cx="7313613" cy="405606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</a:pPr>
            <a:r>
              <a:rPr lang="en-US" altLang="en-US"/>
              <a:t>Composition of the P3 Numeracy test by competences:</a:t>
            </a:r>
          </a:p>
          <a:p>
            <a:pPr marL="0" lvl="1" indent="0" eaLnBrk="1" hangingPunct="1">
              <a:spcBef>
                <a:spcPct val="0"/>
              </a:spcBef>
            </a:pPr>
            <a:r>
              <a:rPr lang="en-US" altLang="en-US" sz="2400"/>
              <a:t>Counting objects</a:t>
            </a:r>
          </a:p>
          <a:p>
            <a:pPr marL="0" lvl="1" indent="0" eaLnBrk="1" hangingPunct="1">
              <a:spcBef>
                <a:spcPct val="0"/>
              </a:spcBef>
            </a:pPr>
            <a:r>
              <a:rPr lang="en-US" altLang="en-US" sz="2400"/>
              <a:t>Identifying place values on an abacus</a:t>
            </a:r>
          </a:p>
          <a:p>
            <a:pPr marL="0" lvl="1" indent="0" eaLnBrk="1" hangingPunct="1">
              <a:spcBef>
                <a:spcPct val="0"/>
              </a:spcBef>
            </a:pPr>
            <a:r>
              <a:rPr lang="en-US" altLang="en-US" sz="2400"/>
              <a:t>Completing sequences</a:t>
            </a:r>
          </a:p>
          <a:p>
            <a:pPr marL="0" lvl="1" indent="0" eaLnBrk="1" hangingPunct="1">
              <a:spcBef>
                <a:spcPct val="0"/>
              </a:spcBef>
            </a:pPr>
            <a:r>
              <a:rPr lang="en-US" altLang="en-US" sz="2400"/>
              <a:t>Writing number symbols from words and vice versa</a:t>
            </a:r>
          </a:p>
          <a:p>
            <a:pPr marL="0" lvl="1" indent="0" eaLnBrk="1" hangingPunct="1">
              <a:spcBef>
                <a:spcPct val="0"/>
              </a:spcBef>
            </a:pPr>
            <a:endParaRPr lang="en-US" altLang="en-US" sz="2400"/>
          </a:p>
          <a:p>
            <a:pPr marL="0" indent="0" eaLnBrk="1" hangingPunct="1">
              <a:spcBef>
                <a:spcPct val="0"/>
              </a:spcBef>
            </a:pPr>
            <a:r>
              <a:rPr lang="en-US" altLang="en-US"/>
              <a:t>Composition of the P3 Literacy test by competences</a:t>
            </a:r>
          </a:p>
          <a:p>
            <a:pPr marL="0" indent="0" eaLnBrk="1" hangingPunct="1">
              <a:spcBef>
                <a:spcPct val="0"/>
              </a:spcBef>
            </a:pPr>
            <a:r>
              <a:rPr lang="en-US" altLang="en-US"/>
              <a:t>Completing words and sentences</a:t>
            </a:r>
          </a:p>
          <a:p>
            <a:pPr marL="0" indent="0" eaLnBrk="1" hangingPunct="1">
              <a:spcBef>
                <a:spcPct val="0"/>
              </a:spcBef>
            </a:pPr>
            <a:r>
              <a:rPr lang="en-US" altLang="en-US"/>
              <a:t>Identifying</a:t>
            </a:r>
          </a:p>
          <a:p>
            <a:pPr marL="0" indent="0" eaLnBrk="1" hangingPunct="1">
              <a:spcBef>
                <a:spcPct val="0"/>
              </a:spcBef>
            </a:pPr>
            <a:r>
              <a:rPr lang="en-US" altLang="en-US"/>
              <a:t>Completing sentences and stories</a:t>
            </a:r>
          </a:p>
          <a:p>
            <a:pPr marL="0" indent="0" eaLnBrk="1" hangingPunct="1">
              <a:spcBef>
                <a:spcPct val="0"/>
              </a:spcBef>
            </a:pPr>
            <a:endParaRPr lang="en-US" altLang="en-US"/>
          </a:p>
        </p:txBody>
      </p:sp>
      <p:pic>
        <p:nvPicPr>
          <p:cNvPr id="50180" name="Picture 1" descr="Gabrile classroom.JPG">
            <a:extLst>
              <a:ext uri="{FF2B5EF4-FFF2-40B4-BE49-F238E27FC236}">
                <a16:creationId xmlns:a16="http://schemas.microsoft.com/office/drawing/2014/main" id="{17EC933E-BA62-BACA-BDA6-D7BCBD732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65DF49F3-5111-8932-E4FB-D38F3103C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1249362"/>
          </a:xfrm>
        </p:spPr>
        <p:txBody>
          <a:bodyPr/>
          <a:lstStyle/>
          <a:p>
            <a:pPr eaLnBrk="1" hangingPunct="1"/>
            <a:r>
              <a:rPr lang="it-IT" altLang="en-US" sz="2800">
                <a:latin typeface="Tahoma" panose="020B0604030504040204" pitchFamily="34" charset="0"/>
                <a:cs typeface="Arial" panose="020B0604020202020204" pitchFamily="34" charset="0"/>
              </a:rPr>
              <a:t>Achievement of Primary School Pupils</a:t>
            </a:r>
            <a:br>
              <a:rPr lang="it-IT" altLang="en-US" sz="2800">
                <a:latin typeface="Tahoma" panose="020B0604030504040204" pitchFamily="34" charset="0"/>
                <a:cs typeface="Arial" panose="020B0604020202020204" pitchFamily="34" charset="0"/>
              </a:rPr>
            </a:br>
            <a:r>
              <a:rPr lang="it-IT" altLang="en-US" sz="2800">
                <a:latin typeface="Tahoma" panose="020B0604030504040204" pitchFamily="34" charset="0"/>
                <a:cs typeface="Arial" panose="020B0604020202020204" pitchFamily="34" charset="0"/>
              </a:rPr>
              <a:t>Numeracy and Literacy in English: P3</a:t>
            </a:r>
            <a:br>
              <a:rPr lang="it-IT" altLang="en-US" sz="2800">
                <a:latin typeface="Tahoma" panose="020B0604030504040204" pitchFamily="34" charset="0"/>
                <a:cs typeface="Arial" panose="020B0604020202020204" pitchFamily="34" charset="0"/>
              </a:rPr>
            </a:br>
            <a:r>
              <a:rPr lang="it-IT" altLang="en-US" sz="2800">
                <a:latin typeface="Tahoma" panose="020B0604030504040204" pitchFamily="34" charset="0"/>
                <a:cs typeface="Arial" panose="020B0604020202020204" pitchFamily="34" charset="0"/>
              </a:rPr>
              <a:t>(UNEB, 2015)</a:t>
            </a:r>
            <a:endParaRPr lang="en-US" altLang="en-US" sz="2800"/>
          </a:p>
        </p:txBody>
      </p:sp>
      <p:pic>
        <p:nvPicPr>
          <p:cNvPr id="51202" name="Picture 4">
            <a:extLst>
              <a:ext uri="{FF2B5EF4-FFF2-40B4-BE49-F238E27FC236}">
                <a16:creationId xmlns:a16="http://schemas.microsoft.com/office/drawing/2014/main" id="{EC42E25E-D11E-AAE4-138A-7AA82AB59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4495800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5">
            <a:extLst>
              <a:ext uri="{FF2B5EF4-FFF2-40B4-BE49-F238E27FC236}">
                <a16:creationId xmlns:a16="http://schemas.microsoft.com/office/drawing/2014/main" id="{9882DBCB-AAF8-1D39-F47C-2E8E44059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0"/>
            <a:ext cx="4343400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1917CFE4-2288-89D2-8264-2D6D19706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28600"/>
            <a:ext cx="7313613" cy="1295400"/>
          </a:xfrm>
        </p:spPr>
        <p:txBody>
          <a:bodyPr/>
          <a:lstStyle/>
          <a:p>
            <a:pPr eaLnBrk="1" hangingPunct="1"/>
            <a:r>
              <a:rPr lang="it-IT" altLang="en-US" sz="2800">
                <a:latin typeface="Tahoma" panose="020B0604030504040204" pitchFamily="34" charset="0"/>
                <a:cs typeface="Arial" panose="020B0604020202020204" pitchFamily="34" charset="0"/>
              </a:rPr>
              <a:t>Achievement of Primary School Pupils</a:t>
            </a:r>
            <a:br>
              <a:rPr lang="it-IT" altLang="en-US" sz="2800">
                <a:latin typeface="Tahoma" panose="020B0604030504040204" pitchFamily="34" charset="0"/>
                <a:cs typeface="Arial" panose="020B0604020202020204" pitchFamily="34" charset="0"/>
              </a:rPr>
            </a:br>
            <a:r>
              <a:rPr lang="it-IT" altLang="en-US" sz="2800">
                <a:latin typeface="Tahoma" panose="020B0604030504040204" pitchFamily="34" charset="0"/>
                <a:cs typeface="Arial" panose="020B0604020202020204" pitchFamily="34" charset="0"/>
              </a:rPr>
              <a:t>Numeracy and Literacy in English: P6</a:t>
            </a:r>
            <a:br>
              <a:rPr lang="it-IT" altLang="en-US" sz="2800">
                <a:latin typeface="Tahoma" panose="020B0604030504040204" pitchFamily="34" charset="0"/>
                <a:cs typeface="Arial" panose="020B0604020202020204" pitchFamily="34" charset="0"/>
              </a:rPr>
            </a:br>
            <a:r>
              <a:rPr lang="it-IT" altLang="en-US" sz="2800">
                <a:latin typeface="Tahoma" panose="020B0604030504040204" pitchFamily="34" charset="0"/>
                <a:cs typeface="Arial" panose="020B0604020202020204" pitchFamily="34" charset="0"/>
              </a:rPr>
              <a:t>UNEB, 2015)</a:t>
            </a:r>
            <a:endParaRPr lang="en-US" altLang="en-US" sz="2800"/>
          </a:p>
        </p:txBody>
      </p:sp>
      <p:pic>
        <p:nvPicPr>
          <p:cNvPr id="53250" name="Picture 3">
            <a:extLst>
              <a:ext uri="{FF2B5EF4-FFF2-40B4-BE49-F238E27FC236}">
                <a16:creationId xmlns:a16="http://schemas.microsoft.com/office/drawing/2014/main" id="{CD2D4C5F-D14E-9270-9981-C939879D5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05000"/>
            <a:ext cx="3962400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>
            <a:extLst>
              <a:ext uri="{FF2B5EF4-FFF2-40B4-BE49-F238E27FC236}">
                <a16:creationId xmlns:a16="http://schemas.microsoft.com/office/drawing/2014/main" id="{5AA37EA4-A6CF-2D00-4A77-FF602D738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4235450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21FD29C0-0E5E-BF75-32EB-33C0E336D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" y="4763"/>
            <a:ext cx="3505200" cy="533400"/>
          </a:xfrm>
        </p:spPr>
        <p:txBody>
          <a:bodyPr/>
          <a:lstStyle/>
          <a:p>
            <a:r>
              <a:rPr lang="en-US" altLang="en-US" sz="2000" b="1"/>
              <a:t>Some Numeracy gaps in P6</a:t>
            </a:r>
          </a:p>
        </p:txBody>
      </p:sp>
      <p:pic>
        <p:nvPicPr>
          <p:cNvPr id="54274" name="Content Placeholder 3">
            <a:extLst>
              <a:ext uri="{FF2B5EF4-FFF2-40B4-BE49-F238E27FC236}">
                <a16:creationId xmlns:a16="http://schemas.microsoft.com/office/drawing/2014/main" id="{0CDA8FAE-D744-2C58-9C47-AA8B7655534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" b="1920"/>
          <a:stretch>
            <a:fillRect/>
          </a:stretch>
        </p:blipFill>
        <p:spPr>
          <a:xfrm>
            <a:off x="228600" y="533400"/>
            <a:ext cx="6094413" cy="3124200"/>
          </a:xfrm>
        </p:spPr>
      </p:pic>
      <p:pic>
        <p:nvPicPr>
          <p:cNvPr id="54275" name="Picture 4">
            <a:extLst>
              <a:ext uri="{FF2B5EF4-FFF2-40B4-BE49-F238E27FC236}">
                <a16:creationId xmlns:a16="http://schemas.microsoft.com/office/drawing/2014/main" id="{3503A49C-BAE2-FE77-1225-F27D22057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3851275"/>
            <a:ext cx="6319837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D19BABE-CFE3-D0FC-9567-6ADA9A42F0BC}"/>
              </a:ext>
            </a:extLst>
          </p:cNvPr>
          <p:cNvGraphicFramePr>
            <a:graphicFrameLocks noGrp="1"/>
          </p:cNvGraphicFramePr>
          <p:nvPr/>
        </p:nvGraphicFramePr>
        <p:xfrm>
          <a:off x="6629400" y="762000"/>
          <a:ext cx="1676400" cy="282098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9140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Times New Roman"/>
                          <a:cs typeface="Times New Roman"/>
                        </a:rPr>
                        <a:t>Nyumanzi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Boys </a:t>
                      </a:r>
                      <a:r>
                        <a:rPr lang="en-US" sz="1600" baseline="0" dirty="0">
                          <a:latin typeface="Times New Roman"/>
                          <a:cs typeface="Times New Roman"/>
                        </a:rPr>
                        <a:t>     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Girls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50.4         67.3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5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64.2         68.3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1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33.4         36.3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072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28.5         23.5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1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38.9         32.6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3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18.4         12.5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1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8.4             3.4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560DB51-6B2B-4108-C6DC-355CD63DB0BE}"/>
              </a:ext>
            </a:extLst>
          </p:cNvPr>
          <p:cNvGraphicFramePr>
            <a:graphicFrameLocks noGrp="1"/>
          </p:cNvGraphicFramePr>
          <p:nvPr/>
        </p:nvGraphicFramePr>
        <p:xfrm>
          <a:off x="6705600" y="3962400"/>
          <a:ext cx="1676400" cy="27130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9188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Times New Roman"/>
                          <a:cs typeface="Times New Roman"/>
                        </a:rPr>
                        <a:t>Nyumanzi</a:t>
                      </a:r>
                      <a:endParaRPr lang="en-US" sz="1600" dirty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Boys </a:t>
                      </a:r>
                      <a:r>
                        <a:rPr lang="en-US" sz="1600" baseline="0" dirty="0">
                          <a:latin typeface="Times New Roman"/>
                          <a:cs typeface="Times New Roman"/>
                        </a:rPr>
                        <a:t>      </a:t>
                      </a: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Girls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3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33.2         35.7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3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46.4         38.5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3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39.4         32.7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3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25.2         27.3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3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24.3         22.3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3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8.7            5.2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3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/>
                          <a:cs typeface="Times New Roman"/>
                        </a:rPr>
                        <a:t>5.4            3.2</a:t>
                      </a: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787C85-E594-7570-AC4C-CB3D5D1284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" y="228600"/>
            <a:ext cx="8839200" cy="6540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>
                <a:latin typeface="Tahoma" charset="0"/>
                <a:ea typeface="+mj-ea"/>
                <a:cs typeface="Arial" charset="0"/>
              </a:rPr>
              <a:t>School </a:t>
            </a:r>
            <a:r>
              <a:rPr lang="it-IT" sz="2800" dirty="0" err="1">
                <a:latin typeface="Tahoma" charset="0"/>
                <a:ea typeface="+mj-ea"/>
                <a:cs typeface="Arial" charset="0"/>
              </a:rPr>
              <a:t>attendance</a:t>
            </a:r>
            <a:r>
              <a:rPr lang="it-IT" sz="2800" dirty="0">
                <a:latin typeface="Tahoma" charset="0"/>
                <a:ea typeface="+mj-ea"/>
                <a:cs typeface="Arial" charset="0"/>
              </a:rPr>
              <a:t> in some </a:t>
            </a:r>
            <a:r>
              <a:rPr lang="it-IT" sz="2800" dirty="0" err="1">
                <a:latin typeface="Tahoma" charset="0"/>
                <a:ea typeface="+mj-ea"/>
                <a:cs typeface="Arial" charset="0"/>
              </a:rPr>
              <a:t>African</a:t>
            </a:r>
            <a:r>
              <a:rPr lang="it-IT" sz="2800" dirty="0">
                <a:latin typeface="Tahoma" charset="0"/>
                <a:ea typeface="+mj-ea"/>
                <a:cs typeface="Arial" charset="0"/>
              </a:rPr>
              <a:t> C</a:t>
            </a:r>
            <a:r>
              <a:rPr lang="en-US" sz="2800" dirty="0">
                <a:latin typeface="Tahoma" charset="0"/>
                <a:ea typeface="+mj-ea"/>
                <a:cs typeface="Arial" charset="0"/>
              </a:rPr>
              <a:t>o</a:t>
            </a:r>
            <a:r>
              <a:rPr lang="it-IT" sz="2800" dirty="0" err="1">
                <a:latin typeface="Tahoma" charset="0"/>
                <a:ea typeface="+mj-ea"/>
                <a:cs typeface="Arial" charset="0"/>
              </a:rPr>
              <a:t>untries</a:t>
            </a:r>
            <a:r>
              <a:rPr lang="it-IT" sz="2800" dirty="0">
                <a:latin typeface="Tahoma" charset="0"/>
                <a:ea typeface="+mj-ea"/>
                <a:cs typeface="Arial" charset="0"/>
              </a:rPr>
              <a:t> (UNICEF 2015)</a:t>
            </a:r>
          </a:p>
        </p:txBody>
      </p:sp>
      <p:graphicFrame>
        <p:nvGraphicFramePr>
          <p:cNvPr id="10357" name="Group 117">
            <a:extLst>
              <a:ext uri="{FF2B5EF4-FFF2-40B4-BE49-F238E27FC236}">
                <a16:creationId xmlns:a16="http://schemas.microsoft.com/office/drawing/2014/main" id="{CAEFD5BC-E482-ABBA-60A7-61460BB78199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3048000" y="1219200"/>
          <a:ext cx="6096000" cy="5445128"/>
        </p:xfrm>
        <a:graphic>
          <a:graphicData uri="http://schemas.openxmlformats.org/drawingml/2006/table">
            <a:tbl>
              <a:tblPr/>
              <a:tblGrid>
                <a:gridCol w="2765425">
                  <a:extLst>
                    <a:ext uri="{9D8B030D-6E8A-4147-A177-3AD203B41FA5}">
                      <a16:colId xmlns:a16="http://schemas.microsoft.com/office/drawing/2014/main" val="1926154874"/>
                    </a:ext>
                  </a:extLst>
                </a:gridCol>
                <a:gridCol w="1628775">
                  <a:extLst>
                    <a:ext uri="{9D8B030D-6E8A-4147-A177-3AD203B41FA5}">
                      <a16:colId xmlns:a16="http://schemas.microsoft.com/office/drawing/2014/main" val="1898904453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1753038194"/>
                    </a:ext>
                  </a:extLst>
                </a:gridCol>
              </a:tblGrid>
              <a:tr h="1927225"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Percentage of pupils attending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it-IT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anose="020B060403050404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               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Percentage of pupils reaching Grade 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it-IT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anose="020B060403050404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29025"/>
                  </a:ext>
                </a:extLst>
              </a:tr>
              <a:tr h="468313"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Mozambique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21E09"/>
                          </a:solidFill>
                          <a:effectLst/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58             53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21E09"/>
                          </a:solidFill>
                          <a:effectLst/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621521"/>
                  </a:ext>
                </a:extLst>
              </a:tr>
              <a:tr h="468313"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Uganda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78             79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837156"/>
                  </a:ext>
                </a:extLst>
              </a:tr>
              <a:tr h="708025"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Ghana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marL="533400" indent="-533400"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65             53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090708"/>
                  </a:ext>
                </a:extLst>
              </a:tr>
              <a:tr h="468313"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Ethiopia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55             47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846485"/>
                  </a:ext>
                </a:extLst>
              </a:tr>
              <a:tr h="468313"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Namibia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76             81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1394"/>
                  </a:ext>
                </a:extLst>
              </a:tr>
              <a:tr h="468313"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Angola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80             69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284237"/>
                  </a:ext>
                </a:extLst>
              </a:tr>
              <a:tr h="468313"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Tanzania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83             81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563947"/>
                  </a:ext>
                </a:extLst>
              </a:tr>
            </a:tbl>
          </a:graphicData>
        </a:graphic>
      </p:graphicFrame>
      <p:sp>
        <p:nvSpPr>
          <p:cNvPr id="55336" name="Text Box 90">
            <a:extLst>
              <a:ext uri="{FF2B5EF4-FFF2-40B4-BE49-F238E27FC236}">
                <a16:creationId xmlns:a16="http://schemas.microsoft.com/office/drawing/2014/main" id="{1882E03F-4820-4245-F7C7-F30E7B932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8170" name="Text Box 91">
            <a:extLst>
              <a:ext uri="{FF2B5EF4-FFF2-40B4-BE49-F238E27FC236}">
                <a16:creationId xmlns:a16="http://schemas.microsoft.com/office/drawing/2014/main" id="{7056CFB4-808E-FD71-A84E-C39F7C952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200400"/>
            <a:ext cx="2590800" cy="203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oudy Old Style" charset="0"/>
                <a:ea typeface="MS PGothic" charset="0"/>
                <a:cs typeface="MS PGothic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oudy Old Style" charset="0"/>
                <a:ea typeface="MS PGothic" charset="0"/>
                <a:cs typeface="MS PGothic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oudy Old Style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Goudy Old Style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Goudy Old Style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Goudy Old Style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it-IT" sz="1800" dirty="0">
                <a:latin typeface="Arial" charset="0"/>
              </a:rPr>
              <a:t>       1 </a:t>
            </a:r>
            <a:r>
              <a:rPr lang="it-IT" sz="1800" dirty="0" err="1">
                <a:latin typeface="Arial" charset="0"/>
              </a:rPr>
              <a:t>official</a:t>
            </a:r>
            <a:r>
              <a:rPr lang="it-IT" sz="1800" dirty="0">
                <a:latin typeface="Arial" charset="0"/>
              </a:rPr>
              <a:t> </a:t>
            </a:r>
            <a:r>
              <a:rPr lang="it-IT" sz="1800" dirty="0" err="1">
                <a:latin typeface="Arial" charset="0"/>
              </a:rPr>
              <a:t>language</a:t>
            </a:r>
            <a:r>
              <a:rPr lang="it-IT" sz="1800" dirty="0">
                <a:latin typeface="Arial" charset="0"/>
              </a:rPr>
              <a:t> + </a:t>
            </a:r>
            <a:r>
              <a:rPr lang="it-IT" sz="1800" dirty="0" err="1">
                <a:latin typeface="Arial" charset="0"/>
              </a:rPr>
              <a:t>mother</a:t>
            </a:r>
            <a:r>
              <a:rPr lang="it-IT" sz="1800" dirty="0">
                <a:latin typeface="Arial" charset="0"/>
              </a:rPr>
              <a:t> </a:t>
            </a:r>
            <a:r>
              <a:rPr lang="it-IT" sz="1800" dirty="0" err="1">
                <a:latin typeface="Arial" charset="0"/>
              </a:rPr>
              <a:t>tongues</a:t>
            </a:r>
            <a:endParaRPr lang="it-IT" sz="1800" dirty="0">
              <a:latin typeface="Arial" charset="0"/>
            </a:endParaRPr>
          </a:p>
          <a:p>
            <a:pPr eaLnBrk="1" hangingPunct="1">
              <a:defRPr/>
            </a:pPr>
            <a:endParaRPr lang="it-IT" sz="1800" dirty="0">
              <a:latin typeface="Arial" charset="0"/>
            </a:endParaRPr>
          </a:p>
          <a:p>
            <a:pPr eaLnBrk="1" hangingPunct="1">
              <a:defRPr/>
            </a:pPr>
            <a:r>
              <a:rPr lang="it-IT" sz="1800" dirty="0">
                <a:latin typeface="Arial" charset="0"/>
              </a:rPr>
              <a:t>      1 </a:t>
            </a:r>
            <a:r>
              <a:rPr lang="it-IT" sz="1800" dirty="0" err="1">
                <a:latin typeface="Arial" charset="0"/>
              </a:rPr>
              <a:t>official</a:t>
            </a:r>
            <a:r>
              <a:rPr lang="it-IT" sz="1800" dirty="0">
                <a:latin typeface="Arial" charset="0"/>
              </a:rPr>
              <a:t> </a:t>
            </a:r>
            <a:r>
              <a:rPr lang="it-IT" sz="1800" dirty="0" err="1">
                <a:latin typeface="Arial" charset="0"/>
              </a:rPr>
              <a:t>language</a:t>
            </a:r>
            <a:endParaRPr lang="it-IT" sz="1800" dirty="0">
              <a:latin typeface="Arial" charset="0"/>
            </a:endParaRPr>
          </a:p>
          <a:p>
            <a:pPr eaLnBrk="1" hangingPunct="1">
              <a:defRPr/>
            </a:pPr>
            <a:r>
              <a:rPr lang="it-IT" sz="1800" dirty="0">
                <a:latin typeface="Arial" charset="0"/>
              </a:rPr>
              <a:t>        </a:t>
            </a:r>
          </a:p>
          <a:p>
            <a:pPr eaLnBrk="1" hangingPunct="1">
              <a:defRPr/>
            </a:pPr>
            <a:endParaRPr lang="it-IT" sz="1800" dirty="0">
              <a:latin typeface="Arial" charset="0"/>
            </a:endParaRPr>
          </a:p>
          <a:p>
            <a:pPr eaLnBrk="1" hangingPunct="1">
              <a:defRPr/>
            </a:pPr>
            <a:r>
              <a:rPr lang="it-IT" sz="1800" dirty="0">
                <a:latin typeface="Arial" charset="0"/>
              </a:rPr>
              <a:t>      2 </a:t>
            </a:r>
            <a:r>
              <a:rPr lang="it-IT" sz="1800" dirty="0" err="1">
                <a:latin typeface="Arial" charset="0"/>
              </a:rPr>
              <a:t>official</a:t>
            </a:r>
            <a:r>
              <a:rPr lang="it-IT" sz="1800" dirty="0">
                <a:latin typeface="Arial" charset="0"/>
              </a:rPr>
              <a:t> </a:t>
            </a:r>
            <a:r>
              <a:rPr lang="it-IT" sz="1800" dirty="0" err="1">
                <a:latin typeface="Arial" charset="0"/>
              </a:rPr>
              <a:t>languages</a:t>
            </a:r>
            <a:endParaRPr lang="it-IT" sz="1800" dirty="0">
              <a:latin typeface="Arial" charset="0"/>
            </a:endParaRPr>
          </a:p>
        </p:txBody>
      </p:sp>
      <p:sp>
        <p:nvSpPr>
          <p:cNvPr id="55338" name="Text Box 112">
            <a:extLst>
              <a:ext uri="{FF2B5EF4-FFF2-40B4-BE49-F238E27FC236}">
                <a16:creationId xmlns:a16="http://schemas.microsoft.com/office/drawing/2014/main" id="{0B88E177-EFED-E259-6B5B-EAF98FBE7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10588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5339" name="Rectangle 113">
            <a:extLst>
              <a:ext uri="{FF2B5EF4-FFF2-40B4-BE49-F238E27FC236}">
                <a16:creationId xmlns:a16="http://schemas.microsoft.com/office/drawing/2014/main" id="{596E8BAE-994D-FE93-2B92-6E0E35D74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276600"/>
            <a:ext cx="228600" cy="152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5340" name="Rectangle 114">
            <a:extLst>
              <a:ext uri="{FF2B5EF4-FFF2-40B4-BE49-F238E27FC236}">
                <a16:creationId xmlns:a16="http://schemas.microsoft.com/office/drawing/2014/main" id="{34414FEE-2AFA-C3F7-1E19-06CC4BAEA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114800"/>
            <a:ext cx="228600" cy="152400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5341" name="Rectangle 115">
            <a:extLst>
              <a:ext uri="{FF2B5EF4-FFF2-40B4-BE49-F238E27FC236}">
                <a16:creationId xmlns:a16="http://schemas.microsoft.com/office/drawing/2014/main" id="{3E55AB49-9274-0668-9F41-70FB3B538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953000"/>
            <a:ext cx="2286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Foto 12-12-17, 08 40 22.png">
            <a:extLst>
              <a:ext uri="{FF2B5EF4-FFF2-40B4-BE49-F238E27FC236}">
                <a16:creationId xmlns:a16="http://schemas.microsoft.com/office/drawing/2014/main" id="{7183C06A-8BF8-9C69-1FC0-BF13FE2F3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2057400"/>
            <a:ext cx="38576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5" descr="Foto 12-12-17, 08 45 15.jpg">
            <a:extLst>
              <a:ext uri="{FF2B5EF4-FFF2-40B4-BE49-F238E27FC236}">
                <a16:creationId xmlns:a16="http://schemas.microsoft.com/office/drawing/2014/main" id="{627700F4-8152-555F-A343-57B731BEA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0"/>
            <a:ext cx="510381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902D7C-F313-68A4-0602-16695D2627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" y="609600"/>
            <a:ext cx="4876800" cy="1447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800" dirty="0">
                <a:latin typeface="Tahoma" charset="0"/>
                <a:ea typeface="+mj-ea"/>
                <a:cs typeface="Arial" charset="0"/>
              </a:rPr>
              <a:t>The </a:t>
            </a:r>
            <a:r>
              <a:rPr lang="it-IT" sz="2800" dirty="0" err="1">
                <a:latin typeface="Tahoma" charset="0"/>
                <a:ea typeface="+mj-ea"/>
                <a:cs typeface="Arial" charset="0"/>
              </a:rPr>
              <a:t>Refugees</a:t>
            </a:r>
            <a:r>
              <a:rPr lang="it-IT" sz="2800" dirty="0">
                <a:latin typeface="Tahoma" charset="0"/>
                <a:ea typeface="+mj-ea"/>
                <a:cs typeface="Arial" charset="0"/>
              </a:rPr>
              <a:t> </a:t>
            </a:r>
            <a:r>
              <a:rPr lang="it-IT" sz="2800" dirty="0" err="1">
                <a:latin typeface="Tahoma" charset="0"/>
                <a:ea typeface="+mj-ea"/>
                <a:cs typeface="Arial" charset="0"/>
              </a:rPr>
              <a:t>school</a:t>
            </a:r>
            <a:r>
              <a:rPr lang="it-IT" sz="2800" dirty="0">
                <a:latin typeface="Tahoma" charset="0"/>
                <a:ea typeface="+mj-ea"/>
                <a:cs typeface="Arial" charset="0"/>
              </a:rPr>
              <a:t> </a:t>
            </a:r>
            <a:r>
              <a:rPr lang="it-IT" sz="2800" dirty="0" err="1">
                <a:latin typeface="Tahoma" charset="0"/>
                <a:ea typeface="+mj-ea"/>
                <a:cs typeface="Arial" charset="0"/>
              </a:rPr>
              <a:t>attendance</a:t>
            </a:r>
            <a:r>
              <a:rPr lang="it-IT" sz="2800" dirty="0">
                <a:latin typeface="Tahoma" charset="0"/>
                <a:ea typeface="+mj-ea"/>
                <a:cs typeface="Arial" charset="0"/>
              </a:rPr>
              <a:t> in some South Sudanese </a:t>
            </a:r>
            <a:r>
              <a:rPr lang="it-IT" sz="2800" dirty="0" err="1">
                <a:latin typeface="Tahoma" charset="0"/>
                <a:ea typeface="+mj-ea"/>
                <a:cs typeface="Arial" charset="0"/>
              </a:rPr>
              <a:t>Settlements</a:t>
            </a:r>
            <a:br>
              <a:rPr lang="it-IT" sz="2800" dirty="0">
                <a:latin typeface="Tahoma" charset="0"/>
                <a:ea typeface="+mj-ea"/>
                <a:cs typeface="Arial" charset="0"/>
              </a:rPr>
            </a:br>
            <a:r>
              <a:rPr lang="it-IT" sz="2800" dirty="0">
                <a:latin typeface="Tahoma" charset="0"/>
                <a:ea typeface="+mj-ea"/>
                <a:cs typeface="Arial" charset="0"/>
              </a:rPr>
              <a:t>in </a:t>
            </a:r>
            <a:r>
              <a:rPr lang="it-IT" sz="2800" dirty="0" err="1">
                <a:latin typeface="Tahoma" charset="0"/>
                <a:ea typeface="+mj-ea"/>
                <a:cs typeface="Arial" charset="0"/>
              </a:rPr>
              <a:t>Adjumani</a:t>
            </a:r>
            <a:r>
              <a:rPr lang="it-IT" sz="2800" dirty="0">
                <a:latin typeface="Tahoma" charset="0"/>
                <a:ea typeface="+mj-ea"/>
                <a:cs typeface="Arial" charset="0"/>
              </a:rPr>
              <a:t> </a:t>
            </a:r>
            <a:r>
              <a:rPr lang="it-IT" sz="2800" dirty="0" err="1">
                <a:latin typeface="Tahoma" charset="0"/>
                <a:ea typeface="+mj-ea"/>
                <a:cs typeface="Arial" charset="0"/>
              </a:rPr>
              <a:t>District</a:t>
            </a:r>
            <a:endParaRPr lang="it-IT" sz="2800" dirty="0">
              <a:latin typeface="Tahoma" charset="0"/>
              <a:ea typeface="+mj-ea"/>
              <a:cs typeface="Arial" charset="0"/>
            </a:endParaRPr>
          </a:p>
        </p:txBody>
      </p:sp>
      <p:graphicFrame>
        <p:nvGraphicFramePr>
          <p:cNvPr id="10357" name="Group 117">
            <a:extLst>
              <a:ext uri="{FF2B5EF4-FFF2-40B4-BE49-F238E27FC236}">
                <a16:creationId xmlns:a16="http://schemas.microsoft.com/office/drawing/2014/main" id="{E01E957B-C9C5-56C6-5B84-669E31690028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2971800" y="2971800"/>
          <a:ext cx="6096000" cy="3915410"/>
        </p:xfrm>
        <a:graphic>
          <a:graphicData uri="http://schemas.openxmlformats.org/drawingml/2006/table">
            <a:tbl>
              <a:tblPr/>
              <a:tblGrid>
                <a:gridCol w="2765425">
                  <a:extLst>
                    <a:ext uri="{9D8B030D-6E8A-4147-A177-3AD203B41FA5}">
                      <a16:colId xmlns:a16="http://schemas.microsoft.com/office/drawing/2014/main" val="994742021"/>
                    </a:ext>
                  </a:extLst>
                </a:gridCol>
                <a:gridCol w="1628775">
                  <a:extLst>
                    <a:ext uri="{9D8B030D-6E8A-4147-A177-3AD203B41FA5}">
                      <a16:colId xmlns:a16="http://schemas.microsoft.com/office/drawing/2014/main" val="1482133455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3708526977"/>
                    </a:ext>
                  </a:extLst>
                </a:gridCol>
              </a:tblGrid>
              <a:tr h="1927225"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Settlement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Pupils attendance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it-IT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anose="020B060403050404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               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Pupils reaching grade 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it-IT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anose="020B060403050404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789192"/>
                  </a:ext>
                </a:extLst>
              </a:tr>
              <a:tr h="468313"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Nyumanzi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7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48%       32%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7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003095"/>
                  </a:ext>
                </a:extLst>
              </a:tr>
              <a:tr h="468313"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Maaji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7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41%       28%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7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45553"/>
                  </a:ext>
                </a:extLst>
              </a:tr>
              <a:tr h="708025"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Maaji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7D7"/>
                    </a:solidFill>
                  </a:tcPr>
                </a:tc>
                <a:tc>
                  <a:txBody>
                    <a:bodyPr/>
                    <a:lstStyle>
                      <a:lvl1pPr marL="533400" indent="-533400"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Tx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43%       29%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7D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20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ts val="600"/>
                        </a:spcBef>
                        <a:buSzPct val="90000"/>
                        <a:defRPr sz="20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ts val="600"/>
                        </a:spcBef>
                        <a:buSzPct val="90000"/>
                        <a:defRPr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ts val="600"/>
                        </a:spcBef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defRPr sz="1600">
                          <a:solidFill>
                            <a:schemeClr val="tx1"/>
                          </a:solidFill>
                          <a:latin typeface="Goudy Old Style" panose="02020502050305020303" pitchFamily="18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it-IT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anose="020B0604030504040204" pitchFamily="34" charset="0"/>
                          <a:ea typeface="MS PGothic" panose="020B0600070205080204" pitchFamily="34" charset="-128"/>
                          <a:cs typeface="Arial" panose="020B0604020202020204" pitchFamily="34" charset="0"/>
                        </a:rPr>
                        <a:t>  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7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97722"/>
                  </a:ext>
                </a:extLst>
              </a:tr>
            </a:tbl>
          </a:graphicData>
        </a:graphic>
      </p:graphicFrame>
      <p:sp>
        <p:nvSpPr>
          <p:cNvPr id="56344" name="Text Box 90">
            <a:extLst>
              <a:ext uri="{FF2B5EF4-FFF2-40B4-BE49-F238E27FC236}">
                <a16:creationId xmlns:a16="http://schemas.microsoft.com/office/drawing/2014/main" id="{662E95AC-EEA9-CC8D-5472-2C854B8CC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9182" name="Text Box 91">
            <a:extLst>
              <a:ext uri="{FF2B5EF4-FFF2-40B4-BE49-F238E27FC236}">
                <a16:creationId xmlns:a16="http://schemas.microsoft.com/office/drawing/2014/main" id="{EEFF06B5-44E8-0553-1965-198290145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971800"/>
            <a:ext cx="2362200" cy="14779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oudy Old Style" charset="0"/>
                <a:ea typeface="MS PGothic" charset="0"/>
                <a:cs typeface="MS PGothic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Goudy Old Style" charset="0"/>
                <a:ea typeface="MS PGothic" charset="0"/>
                <a:cs typeface="MS PGothic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oudy Old Style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oudy Old Style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oudy Old Style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Goudy Old Style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oudy Old Style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Goudy Old Style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chemeClr val="tx1"/>
                </a:solidFill>
                <a:latin typeface="Goudy Old Style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defRPr/>
            </a:pPr>
            <a:r>
              <a:rPr lang="it-IT" sz="1800" dirty="0">
                <a:latin typeface="Arial" charset="0"/>
              </a:rPr>
              <a:t>       1 </a:t>
            </a:r>
            <a:r>
              <a:rPr lang="it-IT" sz="1800" dirty="0" err="1">
                <a:latin typeface="Arial" charset="0"/>
              </a:rPr>
              <a:t>curricular</a:t>
            </a:r>
            <a:r>
              <a:rPr lang="it-IT" sz="1800" dirty="0">
                <a:latin typeface="Arial" charset="0"/>
              </a:rPr>
              <a:t> </a:t>
            </a:r>
            <a:r>
              <a:rPr lang="it-IT" sz="1800" dirty="0" err="1">
                <a:latin typeface="Arial" charset="0"/>
              </a:rPr>
              <a:t>African</a:t>
            </a:r>
            <a:r>
              <a:rPr lang="it-IT" sz="1800" dirty="0">
                <a:latin typeface="Arial" charset="0"/>
              </a:rPr>
              <a:t> </a:t>
            </a:r>
            <a:r>
              <a:rPr lang="it-IT" sz="1800" dirty="0" err="1">
                <a:latin typeface="Arial" charset="0"/>
              </a:rPr>
              <a:t>language</a:t>
            </a:r>
            <a:r>
              <a:rPr lang="it-IT" sz="1800" dirty="0">
                <a:latin typeface="Arial" charset="0"/>
              </a:rPr>
              <a:t> (</a:t>
            </a:r>
            <a:r>
              <a:rPr lang="it-IT" sz="1800" dirty="0" err="1">
                <a:latin typeface="Arial" charset="0"/>
              </a:rPr>
              <a:t>Maadi</a:t>
            </a:r>
            <a:r>
              <a:rPr lang="it-IT" sz="1800" dirty="0">
                <a:latin typeface="Arial" charset="0"/>
              </a:rPr>
              <a:t> or Dinka)+ English</a:t>
            </a:r>
          </a:p>
          <a:p>
            <a:pPr eaLnBrk="1" hangingPunct="1">
              <a:defRPr/>
            </a:pPr>
            <a:endParaRPr lang="it-IT" sz="1800" dirty="0">
              <a:latin typeface="Arial" charset="0"/>
            </a:endParaRPr>
          </a:p>
        </p:txBody>
      </p:sp>
      <p:sp>
        <p:nvSpPr>
          <p:cNvPr id="56346" name="Text Box 112">
            <a:extLst>
              <a:ext uri="{FF2B5EF4-FFF2-40B4-BE49-F238E27FC236}">
                <a16:creationId xmlns:a16="http://schemas.microsoft.com/office/drawing/2014/main" id="{1770D7A6-863F-B614-FAEE-466AFAA7D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8" y="10588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9184" name="Rectangle 113">
            <a:extLst>
              <a:ext uri="{FF2B5EF4-FFF2-40B4-BE49-F238E27FC236}">
                <a16:creationId xmlns:a16="http://schemas.microsoft.com/office/drawing/2014/main" id="{A8FA6C2F-CB1F-0F63-78C4-92F6E9BDD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124200"/>
            <a:ext cx="228600" cy="152400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Tahoma" charset="0"/>
              <a:ea typeface="MS PGothic" charset="0"/>
              <a:cs typeface="MS PGothic" charset="0"/>
            </a:endParaRPr>
          </a:p>
        </p:txBody>
      </p:sp>
      <p:pic>
        <p:nvPicPr>
          <p:cNvPr id="56348" name="Picture 2" descr="DSC_0768.JPG">
            <a:extLst>
              <a:ext uri="{FF2B5EF4-FFF2-40B4-BE49-F238E27FC236}">
                <a16:creationId xmlns:a16="http://schemas.microsoft.com/office/drawing/2014/main" id="{E4C3EEB3-38F3-2DAC-258C-F1DB44547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9388"/>
            <a:ext cx="4038600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EB66233D-6687-8EFB-346C-5B2542CCC7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7313613" cy="12954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GB" sz="2800" dirty="0">
                <a:latin typeface="Times New Roman"/>
                <a:ea typeface="MS PGothic" charset="0"/>
                <a:cs typeface="Times New Roman"/>
              </a:rPr>
              <a:t>Lack of </a:t>
            </a:r>
            <a:r>
              <a:rPr lang="en-GB" sz="2800" dirty="0" err="1">
                <a:latin typeface="Times New Roman"/>
                <a:ea typeface="MS PGothic" charset="0"/>
                <a:cs typeface="Times New Roman"/>
              </a:rPr>
              <a:t>adeguacy</a:t>
            </a:r>
            <a:r>
              <a:rPr lang="en-GB" sz="2800" dirty="0">
                <a:latin typeface="Times New Roman"/>
                <a:ea typeface="MS PGothic" charset="0"/>
                <a:cs typeface="Times New Roman"/>
              </a:rPr>
              <a:t> in bilingual teaching processes and consequences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0533D3C2-CBFD-61D4-DCAF-B66B7F573B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2286000"/>
            <a:ext cx="7313613" cy="4056063"/>
          </a:xfrm>
          <a:solidFill>
            <a:schemeClr val="accent6">
              <a:lumMod val="40000"/>
              <a:lumOff val="60000"/>
              <a:alpha val="70195"/>
            </a:schemeClr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GB" sz="2600" dirty="0">
                <a:latin typeface="Times New Roman"/>
                <a:ea typeface="MS PGothic" charset="0"/>
                <a:cs typeface="Times New Roman"/>
              </a:rPr>
              <a:t>The acquisition of the 2nd Language (English) starts very late and in the school environment only</a:t>
            </a:r>
            <a:endParaRPr lang="en-GB" altLang="ja-JP" sz="2600" dirty="0">
              <a:latin typeface="Times New Roman"/>
              <a:ea typeface="MS PGothic" charset="0"/>
              <a:cs typeface="Times New Roman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2600" dirty="0">
                <a:latin typeface="Times New Roman"/>
                <a:ea typeface="MS PGothic" charset="0"/>
                <a:cs typeface="Times New Roman"/>
              </a:rPr>
              <a:t>Disciplines cannot be taught in mother tongues because of lack of appropriate technical varieties of the languages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sz="2600" dirty="0">
                <a:latin typeface="Times New Roman"/>
                <a:ea typeface="MS PGothic" charset="0"/>
                <a:cs typeface="Times New Roman"/>
              </a:rPr>
              <a:t>Switching from mother tongue to English during teaching and learning processes reduces learning capacity and learning speed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7BB67E15-C24E-6BBC-EB45-5E0E95DF69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914400"/>
            <a:ext cx="7313613" cy="868363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dirty="0">
                <a:latin typeface="Times New Roman"/>
                <a:ea typeface="+mj-ea"/>
                <a:cs typeface="Times New Roman"/>
              </a:rPr>
              <a:t>Some suggestions for Policy makers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46C8346-A729-1136-96B3-B021678B09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981200"/>
            <a:ext cx="8305800" cy="4513263"/>
          </a:xfr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</a:pPr>
            <a:r>
              <a:rPr lang="en-GB" altLang="en-US" sz="2000">
                <a:latin typeface="Times New Roman" panose="02020603050405020304" pitchFamily="18" charset="0"/>
              </a:rPr>
              <a:t>Rural areas and refugee settlements do not get any benefit in terms of learning processes in switching from mother tongue to English as curricular languages in primary schools</a:t>
            </a:r>
          </a:p>
          <a:p>
            <a:pPr eaLnBrk="1" hangingPunct="1">
              <a:lnSpc>
                <a:spcPct val="70000"/>
              </a:lnSpc>
            </a:pPr>
            <a:r>
              <a:rPr lang="en-GB" altLang="en-US" sz="2000">
                <a:latin typeface="Times New Roman" panose="02020603050405020304" pitchFamily="18" charset="0"/>
              </a:rPr>
              <a:t>Qualified teachers in terms of bilingual and bicultural education are hard to recruit</a:t>
            </a:r>
          </a:p>
          <a:p>
            <a:pPr eaLnBrk="1" hangingPunct="1">
              <a:lnSpc>
                <a:spcPct val="70000"/>
              </a:lnSpc>
            </a:pPr>
            <a:r>
              <a:rPr lang="en-GB" altLang="en-US" sz="2000">
                <a:latin typeface="Times New Roman" panose="02020603050405020304" pitchFamily="18" charset="0"/>
              </a:rPr>
              <a:t>No standardization processes have gone through for some mother tongues; therefore no reliable didactic materials are available</a:t>
            </a:r>
          </a:p>
          <a:p>
            <a:pPr eaLnBrk="1" hangingPunct="1">
              <a:lnSpc>
                <a:spcPct val="70000"/>
              </a:lnSpc>
            </a:pPr>
            <a:r>
              <a:rPr lang="en-GB" altLang="en-US" sz="2000">
                <a:latin typeface="Times New Roman" panose="02020603050405020304" pitchFamily="18" charset="0"/>
              </a:rPr>
              <a:t>Teaching and learning in mother tongues are strongly affected by expression inadequacy of African languages with no technical varieties and no specific lexicon to sustain teaching of school disciplines</a:t>
            </a:r>
          </a:p>
          <a:p>
            <a:pPr eaLnBrk="1" hangingPunct="1">
              <a:lnSpc>
                <a:spcPct val="70000"/>
              </a:lnSpc>
            </a:pPr>
            <a:r>
              <a:rPr lang="en-GB" altLang="en-US" sz="2000">
                <a:latin typeface="Times New Roman" panose="02020603050405020304" pitchFamily="18" charset="0"/>
              </a:rPr>
              <a:t>The first 3 years of mother tongue teaching and learning in Primary school and the sudden switch to English-only further school years threaten cognitive development, discourage learning and communication skills, strongly contribute to deep the already existing gap in human development</a:t>
            </a:r>
          </a:p>
        </p:txBody>
      </p:sp>
      <p:pic>
        <p:nvPicPr>
          <p:cNvPr id="4" name="Picture 4" descr="kum3 042">
            <a:extLst>
              <a:ext uri="{FF2B5EF4-FFF2-40B4-BE49-F238E27FC236}">
                <a16:creationId xmlns:a16="http://schemas.microsoft.com/office/drawing/2014/main" id="{B467A9A3-0421-7130-7233-443F58FB9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-641" r="80128" b="409"/>
          <a:stretch/>
        </p:blipFill>
        <p:spPr bwMode="auto">
          <a:xfrm rot="5400000" flipH="1" flipV="1">
            <a:off x="3903494" y="-3979694"/>
            <a:ext cx="1177940" cy="9137329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7580000" rev="0"/>
            </a:camera>
            <a:lightRig rig="threePt" dir="t"/>
          </a:scene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F7B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2B4511B2-4050-C2A7-E22E-DFF60806E37B}"/>
              </a:ext>
            </a:extLst>
          </p:cNvPr>
          <p:cNvSpPr>
            <a:spLocks/>
          </p:cNvSpPr>
          <p:nvPr/>
        </p:nvSpPr>
        <p:spPr bwMode="auto">
          <a:xfrm>
            <a:off x="2571750" y="4411663"/>
            <a:ext cx="1371600" cy="406400"/>
          </a:xfrm>
          <a:custGeom>
            <a:avLst/>
            <a:gdLst/>
            <a:ahLst/>
            <a:cxnLst/>
            <a:rect l="l" t="t" r="r" b="b"/>
            <a:pathLst>
              <a:path w="2038350" h="542924">
                <a:moveTo>
                  <a:pt x="1018646" y="450849"/>
                </a:moveTo>
                <a:lnTo>
                  <a:pt x="1022350" y="450849"/>
                </a:lnTo>
                <a:lnTo>
                  <a:pt x="1027113" y="450849"/>
                </a:lnTo>
                <a:lnTo>
                  <a:pt x="1031346" y="450849"/>
                </a:lnTo>
                <a:lnTo>
                  <a:pt x="1036109" y="452419"/>
                </a:lnTo>
                <a:lnTo>
                  <a:pt x="1040871" y="453465"/>
                </a:lnTo>
                <a:lnTo>
                  <a:pt x="1045634" y="456081"/>
                </a:lnTo>
                <a:lnTo>
                  <a:pt x="1048809" y="458173"/>
                </a:lnTo>
                <a:lnTo>
                  <a:pt x="1053042" y="460266"/>
                </a:lnTo>
                <a:lnTo>
                  <a:pt x="1056217" y="462882"/>
                </a:lnTo>
                <a:lnTo>
                  <a:pt x="1059921" y="467067"/>
                </a:lnTo>
                <a:lnTo>
                  <a:pt x="1062567" y="470206"/>
                </a:lnTo>
                <a:lnTo>
                  <a:pt x="1065213" y="474391"/>
                </a:lnTo>
                <a:lnTo>
                  <a:pt x="1067330" y="478053"/>
                </a:lnTo>
                <a:lnTo>
                  <a:pt x="1069446" y="482238"/>
                </a:lnTo>
                <a:lnTo>
                  <a:pt x="1069976" y="486424"/>
                </a:lnTo>
                <a:lnTo>
                  <a:pt x="1070505" y="490086"/>
                </a:lnTo>
                <a:lnTo>
                  <a:pt x="1070505" y="494794"/>
                </a:lnTo>
                <a:lnTo>
                  <a:pt x="1071563" y="499503"/>
                </a:lnTo>
                <a:lnTo>
                  <a:pt x="1070505" y="503688"/>
                </a:lnTo>
                <a:lnTo>
                  <a:pt x="1069976" y="508919"/>
                </a:lnTo>
                <a:lnTo>
                  <a:pt x="1068388" y="513105"/>
                </a:lnTo>
                <a:lnTo>
                  <a:pt x="1067330" y="518336"/>
                </a:lnTo>
                <a:lnTo>
                  <a:pt x="1063626" y="521998"/>
                </a:lnTo>
                <a:lnTo>
                  <a:pt x="1060980" y="525660"/>
                </a:lnTo>
                <a:lnTo>
                  <a:pt x="1058334" y="528276"/>
                </a:lnTo>
                <a:lnTo>
                  <a:pt x="1055688" y="531938"/>
                </a:lnTo>
                <a:lnTo>
                  <a:pt x="1051455" y="534554"/>
                </a:lnTo>
                <a:lnTo>
                  <a:pt x="1047751" y="537170"/>
                </a:lnTo>
                <a:lnTo>
                  <a:pt x="1043517" y="539262"/>
                </a:lnTo>
                <a:lnTo>
                  <a:pt x="1040342" y="541355"/>
                </a:lnTo>
                <a:lnTo>
                  <a:pt x="1035580" y="541878"/>
                </a:lnTo>
                <a:lnTo>
                  <a:pt x="1030817" y="542924"/>
                </a:lnTo>
                <a:lnTo>
                  <a:pt x="1026584" y="542924"/>
                </a:lnTo>
                <a:lnTo>
                  <a:pt x="1022350" y="542924"/>
                </a:lnTo>
                <a:lnTo>
                  <a:pt x="1017588" y="542401"/>
                </a:lnTo>
                <a:lnTo>
                  <a:pt x="1013354" y="541878"/>
                </a:lnTo>
                <a:lnTo>
                  <a:pt x="1009121" y="540308"/>
                </a:lnTo>
                <a:lnTo>
                  <a:pt x="1004888" y="539262"/>
                </a:lnTo>
                <a:lnTo>
                  <a:pt x="1000125" y="535600"/>
                </a:lnTo>
                <a:lnTo>
                  <a:pt x="996421" y="532984"/>
                </a:lnTo>
                <a:lnTo>
                  <a:pt x="992717" y="530369"/>
                </a:lnTo>
                <a:lnTo>
                  <a:pt x="990071" y="527753"/>
                </a:lnTo>
                <a:lnTo>
                  <a:pt x="986896" y="523568"/>
                </a:lnTo>
                <a:lnTo>
                  <a:pt x="984779" y="519905"/>
                </a:lnTo>
                <a:lnTo>
                  <a:pt x="982663" y="515720"/>
                </a:lnTo>
                <a:lnTo>
                  <a:pt x="981075" y="512581"/>
                </a:lnTo>
                <a:lnTo>
                  <a:pt x="979488" y="507873"/>
                </a:lnTo>
                <a:lnTo>
                  <a:pt x="978429" y="503165"/>
                </a:lnTo>
                <a:lnTo>
                  <a:pt x="977900" y="498979"/>
                </a:lnTo>
                <a:lnTo>
                  <a:pt x="978429" y="494794"/>
                </a:lnTo>
                <a:lnTo>
                  <a:pt x="978429" y="490086"/>
                </a:lnTo>
                <a:lnTo>
                  <a:pt x="980017" y="485901"/>
                </a:lnTo>
                <a:lnTo>
                  <a:pt x="981075" y="481715"/>
                </a:lnTo>
                <a:lnTo>
                  <a:pt x="984250" y="477530"/>
                </a:lnTo>
                <a:lnTo>
                  <a:pt x="985838" y="472822"/>
                </a:lnTo>
                <a:lnTo>
                  <a:pt x="987954" y="469160"/>
                </a:lnTo>
                <a:lnTo>
                  <a:pt x="990600" y="465498"/>
                </a:lnTo>
                <a:lnTo>
                  <a:pt x="994834" y="462359"/>
                </a:lnTo>
                <a:lnTo>
                  <a:pt x="997479" y="458697"/>
                </a:lnTo>
                <a:lnTo>
                  <a:pt x="1001713" y="457127"/>
                </a:lnTo>
                <a:lnTo>
                  <a:pt x="1005417" y="455034"/>
                </a:lnTo>
                <a:lnTo>
                  <a:pt x="1010179" y="453465"/>
                </a:lnTo>
                <a:lnTo>
                  <a:pt x="1014413" y="451372"/>
                </a:lnTo>
                <a:close/>
                <a:moveTo>
                  <a:pt x="1640339" y="334074"/>
                </a:moveTo>
                <a:lnTo>
                  <a:pt x="1636634" y="335131"/>
                </a:lnTo>
                <a:lnTo>
                  <a:pt x="1631870" y="335131"/>
                </a:lnTo>
                <a:lnTo>
                  <a:pt x="1628165" y="335131"/>
                </a:lnTo>
                <a:lnTo>
                  <a:pt x="1623930" y="335660"/>
                </a:lnTo>
                <a:lnTo>
                  <a:pt x="1619696" y="336188"/>
                </a:lnTo>
                <a:lnTo>
                  <a:pt x="1615461" y="336188"/>
                </a:lnTo>
                <a:lnTo>
                  <a:pt x="1611227" y="336716"/>
                </a:lnTo>
                <a:lnTo>
                  <a:pt x="1606992" y="337773"/>
                </a:lnTo>
                <a:lnTo>
                  <a:pt x="1603287" y="338301"/>
                </a:lnTo>
                <a:lnTo>
                  <a:pt x="1598523" y="338301"/>
                </a:lnTo>
                <a:lnTo>
                  <a:pt x="1594288" y="339358"/>
                </a:lnTo>
                <a:lnTo>
                  <a:pt x="1589524" y="340415"/>
                </a:lnTo>
                <a:lnTo>
                  <a:pt x="1585290" y="341472"/>
                </a:lnTo>
                <a:lnTo>
                  <a:pt x="1580526" y="342528"/>
                </a:lnTo>
                <a:lnTo>
                  <a:pt x="1576821" y="343585"/>
                </a:lnTo>
                <a:lnTo>
                  <a:pt x="1572586" y="344113"/>
                </a:lnTo>
                <a:lnTo>
                  <a:pt x="1568351" y="345698"/>
                </a:lnTo>
                <a:lnTo>
                  <a:pt x="1563587" y="346227"/>
                </a:lnTo>
                <a:lnTo>
                  <a:pt x="1558824" y="347812"/>
                </a:lnTo>
                <a:lnTo>
                  <a:pt x="1554060" y="348340"/>
                </a:lnTo>
                <a:lnTo>
                  <a:pt x="1550354" y="349925"/>
                </a:lnTo>
                <a:lnTo>
                  <a:pt x="1546120" y="350454"/>
                </a:lnTo>
                <a:lnTo>
                  <a:pt x="1541885" y="351510"/>
                </a:lnTo>
                <a:lnTo>
                  <a:pt x="1538180" y="352567"/>
                </a:lnTo>
                <a:lnTo>
                  <a:pt x="1533945" y="353624"/>
                </a:lnTo>
                <a:lnTo>
                  <a:pt x="1529711" y="354680"/>
                </a:lnTo>
                <a:lnTo>
                  <a:pt x="1526005" y="355737"/>
                </a:lnTo>
                <a:lnTo>
                  <a:pt x="1521771" y="357322"/>
                </a:lnTo>
                <a:lnTo>
                  <a:pt x="1517536" y="358379"/>
                </a:lnTo>
                <a:lnTo>
                  <a:pt x="1510126" y="361021"/>
                </a:lnTo>
                <a:lnTo>
                  <a:pt x="1504303" y="363662"/>
                </a:lnTo>
                <a:lnTo>
                  <a:pt x="1496893" y="365776"/>
                </a:lnTo>
                <a:lnTo>
                  <a:pt x="1490541" y="367889"/>
                </a:lnTo>
                <a:lnTo>
                  <a:pt x="1484718" y="370003"/>
                </a:lnTo>
                <a:lnTo>
                  <a:pt x="1480484" y="372645"/>
                </a:lnTo>
                <a:lnTo>
                  <a:pt x="1475190" y="374758"/>
                </a:lnTo>
                <a:lnTo>
                  <a:pt x="1471485" y="376871"/>
                </a:lnTo>
                <a:lnTo>
                  <a:pt x="1468309" y="378985"/>
                </a:lnTo>
                <a:lnTo>
                  <a:pt x="1466192" y="381627"/>
                </a:lnTo>
                <a:lnTo>
                  <a:pt x="1472544" y="379513"/>
                </a:lnTo>
                <a:lnTo>
                  <a:pt x="1478366" y="377400"/>
                </a:lnTo>
                <a:lnTo>
                  <a:pt x="1485248" y="375286"/>
                </a:lnTo>
                <a:lnTo>
                  <a:pt x="1492129" y="374758"/>
                </a:lnTo>
                <a:lnTo>
                  <a:pt x="1497951" y="372645"/>
                </a:lnTo>
                <a:lnTo>
                  <a:pt x="1505362" y="372116"/>
                </a:lnTo>
                <a:lnTo>
                  <a:pt x="1511714" y="371588"/>
                </a:lnTo>
                <a:lnTo>
                  <a:pt x="1519124" y="371588"/>
                </a:lnTo>
                <a:lnTo>
                  <a:pt x="1524947" y="370003"/>
                </a:lnTo>
                <a:lnTo>
                  <a:pt x="1531828" y="369474"/>
                </a:lnTo>
                <a:lnTo>
                  <a:pt x="1538709" y="369474"/>
                </a:lnTo>
                <a:lnTo>
                  <a:pt x="1545590" y="369474"/>
                </a:lnTo>
                <a:lnTo>
                  <a:pt x="1551413" y="369474"/>
                </a:lnTo>
                <a:lnTo>
                  <a:pt x="1558294" y="369474"/>
                </a:lnTo>
                <a:lnTo>
                  <a:pt x="1565175" y="369474"/>
                </a:lnTo>
                <a:lnTo>
                  <a:pt x="1572057" y="370003"/>
                </a:lnTo>
                <a:lnTo>
                  <a:pt x="1577350" y="370003"/>
                </a:lnTo>
                <a:lnTo>
                  <a:pt x="1583172" y="370003"/>
                </a:lnTo>
                <a:lnTo>
                  <a:pt x="1589524" y="370531"/>
                </a:lnTo>
                <a:lnTo>
                  <a:pt x="1595347" y="371588"/>
                </a:lnTo>
                <a:lnTo>
                  <a:pt x="1601169" y="371588"/>
                </a:lnTo>
                <a:lnTo>
                  <a:pt x="1606992" y="372116"/>
                </a:lnTo>
                <a:lnTo>
                  <a:pt x="1612285" y="372645"/>
                </a:lnTo>
                <a:lnTo>
                  <a:pt x="1618108" y="373173"/>
                </a:lnTo>
                <a:lnTo>
                  <a:pt x="1622872" y="373173"/>
                </a:lnTo>
                <a:lnTo>
                  <a:pt x="1627636" y="374758"/>
                </a:lnTo>
                <a:lnTo>
                  <a:pt x="1631870" y="374758"/>
                </a:lnTo>
                <a:lnTo>
                  <a:pt x="1637693" y="375815"/>
                </a:lnTo>
                <a:lnTo>
                  <a:pt x="1641398" y="376871"/>
                </a:lnTo>
                <a:lnTo>
                  <a:pt x="1645633" y="377400"/>
                </a:lnTo>
                <a:lnTo>
                  <a:pt x="1649867" y="377928"/>
                </a:lnTo>
                <a:lnTo>
                  <a:pt x="1653407" y="379442"/>
                </a:lnTo>
                <a:lnTo>
                  <a:pt x="1673417" y="384222"/>
                </a:lnTo>
                <a:lnTo>
                  <a:pt x="1673831" y="385536"/>
                </a:lnTo>
                <a:lnTo>
                  <a:pt x="1674216" y="384268"/>
                </a:lnTo>
                <a:lnTo>
                  <a:pt x="1675275" y="384268"/>
                </a:lnTo>
                <a:lnTo>
                  <a:pt x="1681627" y="384268"/>
                </a:lnTo>
                <a:lnTo>
                  <a:pt x="1684273" y="383740"/>
                </a:lnTo>
                <a:lnTo>
                  <a:pt x="1688508" y="383740"/>
                </a:lnTo>
                <a:lnTo>
                  <a:pt x="1691684" y="382683"/>
                </a:lnTo>
                <a:lnTo>
                  <a:pt x="1694860" y="382683"/>
                </a:lnTo>
                <a:lnTo>
                  <a:pt x="1698565" y="380042"/>
                </a:lnTo>
                <a:lnTo>
                  <a:pt x="1702800" y="375815"/>
                </a:lnTo>
                <a:lnTo>
                  <a:pt x="1705446" y="371588"/>
                </a:lnTo>
                <a:lnTo>
                  <a:pt x="1707034" y="365776"/>
                </a:lnTo>
                <a:lnTo>
                  <a:pt x="1706505" y="359436"/>
                </a:lnTo>
                <a:lnTo>
                  <a:pt x="1703858" y="353095"/>
                </a:lnTo>
                <a:lnTo>
                  <a:pt x="1700682" y="348869"/>
                </a:lnTo>
                <a:lnTo>
                  <a:pt x="1696977" y="346227"/>
                </a:lnTo>
                <a:lnTo>
                  <a:pt x="1693272" y="343057"/>
                </a:lnTo>
                <a:lnTo>
                  <a:pt x="1688508" y="340943"/>
                </a:lnTo>
                <a:lnTo>
                  <a:pt x="1682685" y="338301"/>
                </a:lnTo>
                <a:lnTo>
                  <a:pt x="1677392" y="336716"/>
                </a:lnTo>
                <a:lnTo>
                  <a:pt x="1671569" y="335131"/>
                </a:lnTo>
                <a:lnTo>
                  <a:pt x="1665218" y="335131"/>
                </a:lnTo>
                <a:lnTo>
                  <a:pt x="1658336" y="334074"/>
                </a:lnTo>
                <a:lnTo>
                  <a:pt x="1651985" y="334074"/>
                </a:lnTo>
                <a:lnTo>
                  <a:pt x="1647750" y="334074"/>
                </a:lnTo>
                <a:lnTo>
                  <a:pt x="1644574" y="334074"/>
                </a:lnTo>
                <a:close/>
                <a:moveTo>
                  <a:pt x="375708" y="326507"/>
                </a:moveTo>
                <a:lnTo>
                  <a:pt x="369358" y="327034"/>
                </a:lnTo>
                <a:lnTo>
                  <a:pt x="362479" y="327034"/>
                </a:lnTo>
                <a:lnTo>
                  <a:pt x="357187" y="329143"/>
                </a:lnTo>
                <a:lnTo>
                  <a:pt x="351896" y="330724"/>
                </a:lnTo>
                <a:lnTo>
                  <a:pt x="347662" y="333360"/>
                </a:lnTo>
                <a:lnTo>
                  <a:pt x="341841" y="335469"/>
                </a:lnTo>
                <a:lnTo>
                  <a:pt x="337608" y="338632"/>
                </a:lnTo>
                <a:lnTo>
                  <a:pt x="334433" y="341268"/>
                </a:lnTo>
                <a:lnTo>
                  <a:pt x="332316" y="345486"/>
                </a:lnTo>
                <a:lnTo>
                  <a:pt x="329141" y="351285"/>
                </a:lnTo>
                <a:lnTo>
                  <a:pt x="329141" y="358139"/>
                </a:lnTo>
                <a:lnTo>
                  <a:pt x="329671" y="363411"/>
                </a:lnTo>
                <a:lnTo>
                  <a:pt x="332846" y="368156"/>
                </a:lnTo>
                <a:lnTo>
                  <a:pt x="336550" y="372373"/>
                </a:lnTo>
                <a:lnTo>
                  <a:pt x="341312" y="375009"/>
                </a:lnTo>
                <a:lnTo>
                  <a:pt x="343958" y="375009"/>
                </a:lnTo>
                <a:lnTo>
                  <a:pt x="347662" y="375536"/>
                </a:lnTo>
                <a:lnTo>
                  <a:pt x="351366" y="375536"/>
                </a:lnTo>
                <a:lnTo>
                  <a:pt x="354541" y="376591"/>
                </a:lnTo>
                <a:lnTo>
                  <a:pt x="359833" y="375536"/>
                </a:lnTo>
                <a:lnTo>
                  <a:pt x="362015" y="375536"/>
                </a:lnTo>
                <a:lnTo>
                  <a:pt x="361950" y="375232"/>
                </a:lnTo>
                <a:lnTo>
                  <a:pt x="382937" y="371474"/>
                </a:lnTo>
                <a:lnTo>
                  <a:pt x="383336" y="371737"/>
                </a:lnTo>
                <a:lnTo>
                  <a:pt x="386291" y="370264"/>
                </a:lnTo>
                <a:lnTo>
                  <a:pt x="389996" y="369737"/>
                </a:lnTo>
                <a:lnTo>
                  <a:pt x="393700" y="369210"/>
                </a:lnTo>
                <a:lnTo>
                  <a:pt x="398462" y="368156"/>
                </a:lnTo>
                <a:lnTo>
                  <a:pt x="402696" y="367101"/>
                </a:lnTo>
                <a:lnTo>
                  <a:pt x="407458" y="367101"/>
                </a:lnTo>
                <a:lnTo>
                  <a:pt x="412221" y="365520"/>
                </a:lnTo>
                <a:lnTo>
                  <a:pt x="418042" y="365520"/>
                </a:lnTo>
                <a:lnTo>
                  <a:pt x="422804" y="364992"/>
                </a:lnTo>
                <a:lnTo>
                  <a:pt x="428625" y="364465"/>
                </a:lnTo>
                <a:lnTo>
                  <a:pt x="433917" y="363411"/>
                </a:lnTo>
                <a:lnTo>
                  <a:pt x="439737" y="363411"/>
                </a:lnTo>
                <a:lnTo>
                  <a:pt x="446087" y="362884"/>
                </a:lnTo>
                <a:lnTo>
                  <a:pt x="451908" y="362356"/>
                </a:lnTo>
                <a:lnTo>
                  <a:pt x="458258" y="362356"/>
                </a:lnTo>
                <a:lnTo>
                  <a:pt x="465137" y="362356"/>
                </a:lnTo>
                <a:lnTo>
                  <a:pt x="470958" y="361829"/>
                </a:lnTo>
                <a:lnTo>
                  <a:pt x="477308" y="361829"/>
                </a:lnTo>
                <a:lnTo>
                  <a:pt x="483129" y="361829"/>
                </a:lnTo>
                <a:lnTo>
                  <a:pt x="490008" y="361829"/>
                </a:lnTo>
                <a:lnTo>
                  <a:pt x="495829" y="361829"/>
                </a:lnTo>
                <a:lnTo>
                  <a:pt x="502708" y="361829"/>
                </a:lnTo>
                <a:lnTo>
                  <a:pt x="509587" y="362356"/>
                </a:lnTo>
                <a:lnTo>
                  <a:pt x="516996" y="363411"/>
                </a:lnTo>
                <a:lnTo>
                  <a:pt x="523346" y="363411"/>
                </a:lnTo>
                <a:lnTo>
                  <a:pt x="529696" y="364465"/>
                </a:lnTo>
                <a:lnTo>
                  <a:pt x="536575" y="364992"/>
                </a:lnTo>
                <a:lnTo>
                  <a:pt x="543454" y="367101"/>
                </a:lnTo>
                <a:lnTo>
                  <a:pt x="549275" y="367628"/>
                </a:lnTo>
                <a:lnTo>
                  <a:pt x="557212" y="369210"/>
                </a:lnTo>
                <a:lnTo>
                  <a:pt x="563033" y="371319"/>
                </a:lnTo>
                <a:lnTo>
                  <a:pt x="570442" y="372900"/>
                </a:lnTo>
                <a:lnTo>
                  <a:pt x="567267" y="371319"/>
                </a:lnTo>
                <a:lnTo>
                  <a:pt x="563562" y="369210"/>
                </a:lnTo>
                <a:lnTo>
                  <a:pt x="559858" y="367101"/>
                </a:lnTo>
                <a:lnTo>
                  <a:pt x="555625" y="364992"/>
                </a:lnTo>
                <a:lnTo>
                  <a:pt x="549275" y="362356"/>
                </a:lnTo>
                <a:lnTo>
                  <a:pt x="543983" y="360248"/>
                </a:lnTo>
                <a:lnTo>
                  <a:pt x="538162" y="357612"/>
                </a:lnTo>
                <a:lnTo>
                  <a:pt x="531812" y="355503"/>
                </a:lnTo>
                <a:lnTo>
                  <a:pt x="528108" y="353394"/>
                </a:lnTo>
                <a:lnTo>
                  <a:pt x="524404" y="352867"/>
                </a:lnTo>
                <a:lnTo>
                  <a:pt x="520171" y="350758"/>
                </a:lnTo>
                <a:lnTo>
                  <a:pt x="516996" y="350231"/>
                </a:lnTo>
                <a:lnTo>
                  <a:pt x="512762" y="348649"/>
                </a:lnTo>
                <a:lnTo>
                  <a:pt x="509058" y="348122"/>
                </a:lnTo>
                <a:lnTo>
                  <a:pt x="504825" y="347068"/>
                </a:lnTo>
                <a:lnTo>
                  <a:pt x="501650" y="346013"/>
                </a:lnTo>
                <a:lnTo>
                  <a:pt x="496887" y="343904"/>
                </a:lnTo>
                <a:lnTo>
                  <a:pt x="492654" y="343377"/>
                </a:lnTo>
                <a:lnTo>
                  <a:pt x="488421" y="342323"/>
                </a:lnTo>
                <a:lnTo>
                  <a:pt x="484717" y="341268"/>
                </a:lnTo>
                <a:lnTo>
                  <a:pt x="479954" y="340214"/>
                </a:lnTo>
                <a:lnTo>
                  <a:pt x="475721" y="339159"/>
                </a:lnTo>
                <a:lnTo>
                  <a:pt x="471487" y="338105"/>
                </a:lnTo>
                <a:lnTo>
                  <a:pt x="467783" y="338105"/>
                </a:lnTo>
                <a:lnTo>
                  <a:pt x="463021" y="336523"/>
                </a:lnTo>
                <a:lnTo>
                  <a:pt x="458258" y="335996"/>
                </a:lnTo>
                <a:lnTo>
                  <a:pt x="453496" y="334942"/>
                </a:lnTo>
                <a:lnTo>
                  <a:pt x="449262" y="333887"/>
                </a:lnTo>
                <a:lnTo>
                  <a:pt x="444500" y="332833"/>
                </a:lnTo>
                <a:lnTo>
                  <a:pt x="440796" y="331779"/>
                </a:lnTo>
                <a:lnTo>
                  <a:pt x="436033" y="330724"/>
                </a:lnTo>
                <a:lnTo>
                  <a:pt x="431800" y="330724"/>
                </a:lnTo>
                <a:lnTo>
                  <a:pt x="427037" y="330197"/>
                </a:lnTo>
                <a:lnTo>
                  <a:pt x="422804" y="329143"/>
                </a:lnTo>
                <a:lnTo>
                  <a:pt x="419100" y="328615"/>
                </a:lnTo>
                <a:lnTo>
                  <a:pt x="414866" y="328615"/>
                </a:lnTo>
                <a:lnTo>
                  <a:pt x="410633" y="328088"/>
                </a:lnTo>
                <a:lnTo>
                  <a:pt x="406929" y="327034"/>
                </a:lnTo>
                <a:lnTo>
                  <a:pt x="402696" y="327034"/>
                </a:lnTo>
                <a:lnTo>
                  <a:pt x="398462" y="327034"/>
                </a:lnTo>
                <a:lnTo>
                  <a:pt x="394758" y="326507"/>
                </a:lnTo>
                <a:lnTo>
                  <a:pt x="390525" y="326507"/>
                </a:lnTo>
                <a:lnTo>
                  <a:pt x="386291" y="326507"/>
                </a:lnTo>
                <a:lnTo>
                  <a:pt x="383116" y="326507"/>
                </a:lnTo>
                <a:close/>
                <a:moveTo>
                  <a:pt x="1984904" y="239712"/>
                </a:moveTo>
                <a:lnTo>
                  <a:pt x="1989667" y="239712"/>
                </a:lnTo>
                <a:lnTo>
                  <a:pt x="1994429" y="239712"/>
                </a:lnTo>
                <a:lnTo>
                  <a:pt x="1998662" y="239712"/>
                </a:lnTo>
                <a:lnTo>
                  <a:pt x="2003425" y="240777"/>
                </a:lnTo>
                <a:lnTo>
                  <a:pt x="2008187" y="242373"/>
                </a:lnTo>
                <a:lnTo>
                  <a:pt x="2012950" y="245034"/>
                </a:lnTo>
                <a:lnTo>
                  <a:pt x="2016125" y="247163"/>
                </a:lnTo>
                <a:lnTo>
                  <a:pt x="2020358" y="248759"/>
                </a:lnTo>
                <a:lnTo>
                  <a:pt x="2023533" y="251952"/>
                </a:lnTo>
                <a:lnTo>
                  <a:pt x="2027238" y="255678"/>
                </a:lnTo>
                <a:lnTo>
                  <a:pt x="2029354" y="259403"/>
                </a:lnTo>
                <a:lnTo>
                  <a:pt x="2032000" y="263128"/>
                </a:lnTo>
                <a:lnTo>
                  <a:pt x="2033588" y="267385"/>
                </a:lnTo>
                <a:lnTo>
                  <a:pt x="2035704" y="271643"/>
                </a:lnTo>
                <a:lnTo>
                  <a:pt x="2036763" y="275368"/>
                </a:lnTo>
                <a:lnTo>
                  <a:pt x="2037821" y="279625"/>
                </a:lnTo>
                <a:lnTo>
                  <a:pt x="2037821" y="284415"/>
                </a:lnTo>
                <a:lnTo>
                  <a:pt x="2038350" y="289205"/>
                </a:lnTo>
                <a:lnTo>
                  <a:pt x="2037821" y="293462"/>
                </a:lnTo>
                <a:lnTo>
                  <a:pt x="2037292" y="298784"/>
                </a:lnTo>
                <a:lnTo>
                  <a:pt x="2035704" y="302509"/>
                </a:lnTo>
                <a:lnTo>
                  <a:pt x="2034646" y="308363"/>
                </a:lnTo>
                <a:lnTo>
                  <a:pt x="2030942" y="311556"/>
                </a:lnTo>
                <a:lnTo>
                  <a:pt x="2028296" y="315813"/>
                </a:lnTo>
                <a:lnTo>
                  <a:pt x="2025121" y="318474"/>
                </a:lnTo>
                <a:lnTo>
                  <a:pt x="2022475" y="321667"/>
                </a:lnTo>
                <a:lnTo>
                  <a:pt x="2018242" y="324328"/>
                </a:lnTo>
                <a:lnTo>
                  <a:pt x="2014008" y="326989"/>
                </a:lnTo>
                <a:lnTo>
                  <a:pt x="2010304" y="329118"/>
                </a:lnTo>
                <a:lnTo>
                  <a:pt x="2006600" y="331247"/>
                </a:lnTo>
                <a:lnTo>
                  <a:pt x="2001837" y="331779"/>
                </a:lnTo>
                <a:lnTo>
                  <a:pt x="1998133" y="333375"/>
                </a:lnTo>
                <a:lnTo>
                  <a:pt x="1993371" y="333375"/>
                </a:lnTo>
                <a:lnTo>
                  <a:pt x="1989137" y="333375"/>
                </a:lnTo>
                <a:lnTo>
                  <a:pt x="1984375" y="332843"/>
                </a:lnTo>
                <a:lnTo>
                  <a:pt x="1979612" y="331779"/>
                </a:lnTo>
                <a:lnTo>
                  <a:pt x="1975379" y="330714"/>
                </a:lnTo>
                <a:lnTo>
                  <a:pt x="1971675" y="329118"/>
                </a:lnTo>
                <a:lnTo>
                  <a:pt x="1966912" y="325925"/>
                </a:lnTo>
                <a:lnTo>
                  <a:pt x="1962679" y="323264"/>
                </a:lnTo>
                <a:lnTo>
                  <a:pt x="1959504" y="320603"/>
                </a:lnTo>
                <a:lnTo>
                  <a:pt x="1956858" y="317942"/>
                </a:lnTo>
                <a:lnTo>
                  <a:pt x="1953154" y="313685"/>
                </a:lnTo>
                <a:lnTo>
                  <a:pt x="1951037" y="309427"/>
                </a:lnTo>
                <a:lnTo>
                  <a:pt x="1949450" y="305702"/>
                </a:lnTo>
                <a:lnTo>
                  <a:pt x="1947862" y="301977"/>
                </a:lnTo>
                <a:lnTo>
                  <a:pt x="1945745" y="297187"/>
                </a:lnTo>
                <a:lnTo>
                  <a:pt x="1945216" y="292398"/>
                </a:lnTo>
                <a:lnTo>
                  <a:pt x="1944687" y="288672"/>
                </a:lnTo>
                <a:lnTo>
                  <a:pt x="1945216" y="284415"/>
                </a:lnTo>
                <a:lnTo>
                  <a:pt x="1945216" y="279625"/>
                </a:lnTo>
                <a:lnTo>
                  <a:pt x="1946275" y="274836"/>
                </a:lnTo>
                <a:lnTo>
                  <a:pt x="1947862" y="270578"/>
                </a:lnTo>
                <a:lnTo>
                  <a:pt x="1949979" y="266853"/>
                </a:lnTo>
                <a:lnTo>
                  <a:pt x="1952095" y="262064"/>
                </a:lnTo>
                <a:lnTo>
                  <a:pt x="1954212" y="257806"/>
                </a:lnTo>
                <a:lnTo>
                  <a:pt x="1956858" y="254613"/>
                </a:lnTo>
                <a:lnTo>
                  <a:pt x="1960562" y="250888"/>
                </a:lnTo>
                <a:lnTo>
                  <a:pt x="1964266" y="247695"/>
                </a:lnTo>
                <a:lnTo>
                  <a:pt x="1967971" y="245566"/>
                </a:lnTo>
                <a:lnTo>
                  <a:pt x="1972204" y="243437"/>
                </a:lnTo>
                <a:lnTo>
                  <a:pt x="1976966" y="242373"/>
                </a:lnTo>
                <a:lnTo>
                  <a:pt x="1981200" y="240244"/>
                </a:lnTo>
                <a:close/>
                <a:moveTo>
                  <a:pt x="40977" y="209550"/>
                </a:moveTo>
                <a:lnTo>
                  <a:pt x="45767" y="209550"/>
                </a:lnTo>
                <a:lnTo>
                  <a:pt x="50557" y="209550"/>
                </a:lnTo>
                <a:lnTo>
                  <a:pt x="54282" y="209550"/>
                </a:lnTo>
                <a:lnTo>
                  <a:pt x="59071" y="211147"/>
                </a:lnTo>
                <a:lnTo>
                  <a:pt x="63861" y="212211"/>
                </a:lnTo>
                <a:lnTo>
                  <a:pt x="68651" y="214872"/>
                </a:lnTo>
                <a:lnTo>
                  <a:pt x="72376" y="217001"/>
                </a:lnTo>
                <a:lnTo>
                  <a:pt x="76101" y="219129"/>
                </a:lnTo>
                <a:lnTo>
                  <a:pt x="79826" y="221790"/>
                </a:lnTo>
                <a:lnTo>
                  <a:pt x="83019" y="226048"/>
                </a:lnTo>
                <a:lnTo>
                  <a:pt x="85148" y="229241"/>
                </a:lnTo>
                <a:lnTo>
                  <a:pt x="87809" y="233498"/>
                </a:lnTo>
                <a:lnTo>
                  <a:pt x="89938" y="237223"/>
                </a:lnTo>
                <a:lnTo>
                  <a:pt x="92066" y="241481"/>
                </a:lnTo>
                <a:lnTo>
                  <a:pt x="92599" y="245738"/>
                </a:lnTo>
                <a:lnTo>
                  <a:pt x="93663" y="249463"/>
                </a:lnTo>
                <a:lnTo>
                  <a:pt x="93663" y="254253"/>
                </a:lnTo>
                <a:lnTo>
                  <a:pt x="93663" y="259043"/>
                </a:lnTo>
                <a:lnTo>
                  <a:pt x="93131" y="263300"/>
                </a:lnTo>
                <a:lnTo>
                  <a:pt x="92599" y="268090"/>
                </a:lnTo>
                <a:lnTo>
                  <a:pt x="91002" y="272879"/>
                </a:lnTo>
                <a:lnTo>
                  <a:pt x="89938" y="277669"/>
                </a:lnTo>
                <a:lnTo>
                  <a:pt x="87277" y="280862"/>
                </a:lnTo>
                <a:lnTo>
                  <a:pt x="84616" y="285119"/>
                </a:lnTo>
                <a:lnTo>
                  <a:pt x="80891" y="288312"/>
                </a:lnTo>
                <a:lnTo>
                  <a:pt x="78230" y="292038"/>
                </a:lnTo>
                <a:lnTo>
                  <a:pt x="73972" y="294698"/>
                </a:lnTo>
                <a:lnTo>
                  <a:pt x="70779" y="297359"/>
                </a:lnTo>
                <a:lnTo>
                  <a:pt x="66522" y="299488"/>
                </a:lnTo>
                <a:lnTo>
                  <a:pt x="63329" y="301617"/>
                </a:lnTo>
                <a:lnTo>
                  <a:pt x="58539" y="302149"/>
                </a:lnTo>
                <a:lnTo>
                  <a:pt x="53750" y="303213"/>
                </a:lnTo>
                <a:lnTo>
                  <a:pt x="49492" y="303213"/>
                </a:lnTo>
                <a:lnTo>
                  <a:pt x="45767" y="303213"/>
                </a:lnTo>
                <a:lnTo>
                  <a:pt x="40977" y="302681"/>
                </a:lnTo>
                <a:lnTo>
                  <a:pt x="36188" y="302149"/>
                </a:lnTo>
                <a:lnTo>
                  <a:pt x="31931" y="300552"/>
                </a:lnTo>
                <a:lnTo>
                  <a:pt x="27673" y="299488"/>
                </a:lnTo>
                <a:lnTo>
                  <a:pt x="22884" y="295763"/>
                </a:lnTo>
                <a:lnTo>
                  <a:pt x="19158" y="293102"/>
                </a:lnTo>
                <a:lnTo>
                  <a:pt x="14901" y="290441"/>
                </a:lnTo>
                <a:lnTo>
                  <a:pt x="12240" y="287780"/>
                </a:lnTo>
                <a:lnTo>
                  <a:pt x="9047" y="283523"/>
                </a:lnTo>
                <a:lnTo>
                  <a:pt x="6918" y="279797"/>
                </a:lnTo>
                <a:lnTo>
                  <a:pt x="4790" y="275540"/>
                </a:lnTo>
                <a:lnTo>
                  <a:pt x="3193" y="272347"/>
                </a:lnTo>
                <a:lnTo>
                  <a:pt x="1596" y="267557"/>
                </a:lnTo>
                <a:lnTo>
                  <a:pt x="532" y="262768"/>
                </a:lnTo>
                <a:lnTo>
                  <a:pt x="0" y="257978"/>
                </a:lnTo>
                <a:lnTo>
                  <a:pt x="532" y="253721"/>
                </a:lnTo>
                <a:lnTo>
                  <a:pt x="532" y="248931"/>
                </a:lnTo>
                <a:lnTo>
                  <a:pt x="2129" y="244142"/>
                </a:lnTo>
                <a:lnTo>
                  <a:pt x="3193" y="240416"/>
                </a:lnTo>
                <a:lnTo>
                  <a:pt x="5854" y="236159"/>
                </a:lnTo>
                <a:lnTo>
                  <a:pt x="7983" y="231369"/>
                </a:lnTo>
                <a:lnTo>
                  <a:pt x="10111" y="227112"/>
                </a:lnTo>
                <a:lnTo>
                  <a:pt x="12772" y="223919"/>
                </a:lnTo>
                <a:lnTo>
                  <a:pt x="17030" y="221258"/>
                </a:lnTo>
                <a:lnTo>
                  <a:pt x="20223" y="217533"/>
                </a:lnTo>
                <a:lnTo>
                  <a:pt x="24480" y="215936"/>
                </a:lnTo>
                <a:lnTo>
                  <a:pt x="28737" y="213808"/>
                </a:lnTo>
                <a:lnTo>
                  <a:pt x="32463" y="212211"/>
                </a:lnTo>
                <a:lnTo>
                  <a:pt x="36720" y="210082"/>
                </a:lnTo>
                <a:close/>
                <a:moveTo>
                  <a:pt x="999659" y="141295"/>
                </a:moveTo>
                <a:lnTo>
                  <a:pt x="999377" y="141668"/>
                </a:lnTo>
                <a:lnTo>
                  <a:pt x="994619" y="142724"/>
                </a:lnTo>
                <a:lnTo>
                  <a:pt x="990390" y="145365"/>
                </a:lnTo>
                <a:lnTo>
                  <a:pt x="985631" y="148534"/>
                </a:lnTo>
                <a:lnTo>
                  <a:pt x="983517" y="154871"/>
                </a:lnTo>
                <a:lnTo>
                  <a:pt x="982459" y="160680"/>
                </a:lnTo>
                <a:lnTo>
                  <a:pt x="983517" y="168073"/>
                </a:lnTo>
                <a:lnTo>
                  <a:pt x="985103" y="172298"/>
                </a:lnTo>
                <a:lnTo>
                  <a:pt x="987746" y="175995"/>
                </a:lnTo>
                <a:lnTo>
                  <a:pt x="991976" y="180220"/>
                </a:lnTo>
                <a:lnTo>
                  <a:pt x="996734" y="184444"/>
                </a:lnTo>
                <a:lnTo>
                  <a:pt x="999906" y="187085"/>
                </a:lnTo>
                <a:lnTo>
                  <a:pt x="1004664" y="189725"/>
                </a:lnTo>
                <a:lnTo>
                  <a:pt x="1009951" y="191838"/>
                </a:lnTo>
                <a:lnTo>
                  <a:pt x="1016295" y="194478"/>
                </a:lnTo>
                <a:lnTo>
                  <a:pt x="1022111" y="195535"/>
                </a:lnTo>
                <a:lnTo>
                  <a:pt x="1028984" y="197647"/>
                </a:lnTo>
                <a:lnTo>
                  <a:pt x="1032156" y="198703"/>
                </a:lnTo>
                <a:lnTo>
                  <a:pt x="1036386" y="199231"/>
                </a:lnTo>
                <a:lnTo>
                  <a:pt x="1040615" y="199759"/>
                </a:lnTo>
                <a:lnTo>
                  <a:pt x="1044316" y="201344"/>
                </a:lnTo>
                <a:lnTo>
                  <a:pt x="1048017" y="201344"/>
                </a:lnTo>
                <a:lnTo>
                  <a:pt x="1051718" y="201872"/>
                </a:lnTo>
                <a:lnTo>
                  <a:pt x="1055947" y="201872"/>
                </a:lnTo>
                <a:lnTo>
                  <a:pt x="1060177" y="202400"/>
                </a:lnTo>
                <a:lnTo>
                  <a:pt x="1063878" y="202400"/>
                </a:lnTo>
                <a:lnTo>
                  <a:pt x="1068636" y="203456"/>
                </a:lnTo>
                <a:lnTo>
                  <a:pt x="1072865" y="203984"/>
                </a:lnTo>
                <a:lnTo>
                  <a:pt x="1077624" y="204512"/>
                </a:lnTo>
                <a:lnTo>
                  <a:pt x="1081853" y="204512"/>
                </a:lnTo>
                <a:lnTo>
                  <a:pt x="1086611" y="204512"/>
                </a:lnTo>
                <a:lnTo>
                  <a:pt x="1091369" y="204512"/>
                </a:lnTo>
                <a:lnTo>
                  <a:pt x="1096128" y="205040"/>
                </a:lnTo>
                <a:lnTo>
                  <a:pt x="1099828" y="205040"/>
                </a:lnTo>
                <a:lnTo>
                  <a:pt x="1104587" y="205040"/>
                </a:lnTo>
                <a:lnTo>
                  <a:pt x="1109345" y="205040"/>
                </a:lnTo>
                <a:lnTo>
                  <a:pt x="1114103" y="206097"/>
                </a:lnTo>
                <a:lnTo>
                  <a:pt x="1118333" y="205040"/>
                </a:lnTo>
                <a:lnTo>
                  <a:pt x="1122033" y="205040"/>
                </a:lnTo>
                <a:lnTo>
                  <a:pt x="1126263" y="205040"/>
                </a:lnTo>
                <a:lnTo>
                  <a:pt x="1131021" y="205040"/>
                </a:lnTo>
                <a:lnTo>
                  <a:pt x="1135251" y="204512"/>
                </a:lnTo>
                <a:lnTo>
                  <a:pt x="1140009" y="204512"/>
                </a:lnTo>
                <a:lnTo>
                  <a:pt x="1143710" y="204512"/>
                </a:lnTo>
                <a:lnTo>
                  <a:pt x="1148468" y="204512"/>
                </a:lnTo>
                <a:lnTo>
                  <a:pt x="1152698" y="203984"/>
                </a:lnTo>
                <a:lnTo>
                  <a:pt x="1156927" y="203984"/>
                </a:lnTo>
                <a:lnTo>
                  <a:pt x="1160628" y="203456"/>
                </a:lnTo>
                <a:lnTo>
                  <a:pt x="1164857" y="203456"/>
                </a:lnTo>
                <a:lnTo>
                  <a:pt x="1168030" y="202400"/>
                </a:lnTo>
                <a:lnTo>
                  <a:pt x="1172259" y="202400"/>
                </a:lnTo>
                <a:lnTo>
                  <a:pt x="1176489" y="201872"/>
                </a:lnTo>
                <a:lnTo>
                  <a:pt x="1180189" y="201872"/>
                </a:lnTo>
                <a:lnTo>
                  <a:pt x="1187062" y="200287"/>
                </a:lnTo>
                <a:lnTo>
                  <a:pt x="1193935" y="199759"/>
                </a:lnTo>
                <a:lnTo>
                  <a:pt x="1199222" y="198703"/>
                </a:lnTo>
                <a:lnTo>
                  <a:pt x="1205567" y="197647"/>
                </a:lnTo>
                <a:lnTo>
                  <a:pt x="1210325" y="196591"/>
                </a:lnTo>
                <a:lnTo>
                  <a:pt x="1215083" y="195535"/>
                </a:lnTo>
                <a:lnTo>
                  <a:pt x="1218255" y="195006"/>
                </a:lnTo>
                <a:lnTo>
                  <a:pt x="1222485" y="194478"/>
                </a:lnTo>
                <a:lnTo>
                  <a:pt x="1217198" y="193950"/>
                </a:lnTo>
                <a:lnTo>
                  <a:pt x="1212968" y="193950"/>
                </a:lnTo>
                <a:lnTo>
                  <a:pt x="1207681" y="193950"/>
                </a:lnTo>
                <a:lnTo>
                  <a:pt x="1203452" y="193950"/>
                </a:lnTo>
                <a:lnTo>
                  <a:pt x="1198694" y="192894"/>
                </a:lnTo>
                <a:lnTo>
                  <a:pt x="1193935" y="192894"/>
                </a:lnTo>
                <a:lnTo>
                  <a:pt x="1189177" y="192894"/>
                </a:lnTo>
                <a:lnTo>
                  <a:pt x="1184948" y="192894"/>
                </a:lnTo>
                <a:lnTo>
                  <a:pt x="1180189" y="192366"/>
                </a:lnTo>
                <a:lnTo>
                  <a:pt x="1175431" y="191838"/>
                </a:lnTo>
                <a:lnTo>
                  <a:pt x="1171202" y="191310"/>
                </a:lnTo>
                <a:lnTo>
                  <a:pt x="1166972" y="190254"/>
                </a:lnTo>
                <a:lnTo>
                  <a:pt x="1162214" y="189725"/>
                </a:lnTo>
                <a:lnTo>
                  <a:pt x="1157456" y="189197"/>
                </a:lnTo>
                <a:lnTo>
                  <a:pt x="1153226" y="188141"/>
                </a:lnTo>
                <a:lnTo>
                  <a:pt x="1149525" y="188141"/>
                </a:lnTo>
                <a:lnTo>
                  <a:pt x="1144767" y="187085"/>
                </a:lnTo>
                <a:lnTo>
                  <a:pt x="1140009" y="186557"/>
                </a:lnTo>
                <a:lnTo>
                  <a:pt x="1135251" y="184973"/>
                </a:lnTo>
                <a:lnTo>
                  <a:pt x="1131021" y="184444"/>
                </a:lnTo>
                <a:lnTo>
                  <a:pt x="1126792" y="182860"/>
                </a:lnTo>
                <a:lnTo>
                  <a:pt x="1123091" y="182332"/>
                </a:lnTo>
                <a:lnTo>
                  <a:pt x="1118861" y="180748"/>
                </a:lnTo>
                <a:lnTo>
                  <a:pt x="1114632" y="180220"/>
                </a:lnTo>
                <a:lnTo>
                  <a:pt x="1110931" y="179163"/>
                </a:lnTo>
                <a:lnTo>
                  <a:pt x="1106701" y="177579"/>
                </a:lnTo>
                <a:lnTo>
                  <a:pt x="1102472" y="175995"/>
                </a:lnTo>
                <a:lnTo>
                  <a:pt x="1099300" y="175467"/>
                </a:lnTo>
                <a:lnTo>
                  <a:pt x="1091898" y="173354"/>
                </a:lnTo>
                <a:lnTo>
                  <a:pt x="1085025" y="171242"/>
                </a:lnTo>
                <a:lnTo>
                  <a:pt x="1080796" y="169658"/>
                </a:lnTo>
                <a:lnTo>
                  <a:pt x="1077095" y="168601"/>
                </a:lnTo>
                <a:lnTo>
                  <a:pt x="1073394" y="167017"/>
                </a:lnTo>
                <a:lnTo>
                  <a:pt x="1070222" y="165961"/>
                </a:lnTo>
                <a:lnTo>
                  <a:pt x="1063878" y="163320"/>
                </a:lnTo>
                <a:lnTo>
                  <a:pt x="1058062" y="161208"/>
                </a:lnTo>
                <a:lnTo>
                  <a:pt x="1051718" y="159096"/>
                </a:lnTo>
                <a:lnTo>
                  <a:pt x="1046959" y="157511"/>
                </a:lnTo>
                <a:lnTo>
                  <a:pt x="1042730" y="155399"/>
                </a:lnTo>
                <a:lnTo>
                  <a:pt x="1038500" y="153286"/>
                </a:lnTo>
                <a:lnTo>
                  <a:pt x="1033742" y="151174"/>
                </a:lnTo>
                <a:lnTo>
                  <a:pt x="1030570" y="149062"/>
                </a:lnTo>
                <a:lnTo>
                  <a:pt x="1026869" y="148005"/>
                </a:lnTo>
                <a:lnTo>
                  <a:pt x="1024754" y="146949"/>
                </a:lnTo>
                <a:lnTo>
                  <a:pt x="1021582" y="145893"/>
                </a:lnTo>
                <a:lnTo>
                  <a:pt x="1021054" y="145893"/>
                </a:lnTo>
                <a:lnTo>
                  <a:pt x="1021221" y="145710"/>
                </a:lnTo>
                <a:lnTo>
                  <a:pt x="1020233" y="146050"/>
                </a:lnTo>
                <a:lnTo>
                  <a:pt x="1015471" y="143934"/>
                </a:lnTo>
                <a:lnTo>
                  <a:pt x="1011237" y="142875"/>
                </a:lnTo>
                <a:lnTo>
                  <a:pt x="1007004" y="141817"/>
                </a:lnTo>
                <a:lnTo>
                  <a:pt x="1004358" y="141817"/>
                </a:lnTo>
                <a:close/>
                <a:moveTo>
                  <a:pt x="837139" y="0"/>
                </a:moveTo>
                <a:lnTo>
                  <a:pt x="842491" y="0"/>
                </a:lnTo>
                <a:lnTo>
                  <a:pt x="845167" y="0"/>
                </a:lnTo>
                <a:lnTo>
                  <a:pt x="849449" y="0"/>
                </a:lnTo>
                <a:lnTo>
                  <a:pt x="854266" y="524"/>
                </a:lnTo>
                <a:lnTo>
                  <a:pt x="859083" y="2622"/>
                </a:lnTo>
                <a:lnTo>
                  <a:pt x="863365" y="3147"/>
                </a:lnTo>
                <a:lnTo>
                  <a:pt x="867111" y="5245"/>
                </a:lnTo>
                <a:lnTo>
                  <a:pt x="871393" y="7343"/>
                </a:lnTo>
                <a:lnTo>
                  <a:pt x="875675" y="11014"/>
                </a:lnTo>
                <a:lnTo>
                  <a:pt x="878351" y="13637"/>
                </a:lnTo>
                <a:lnTo>
                  <a:pt x="881027" y="18357"/>
                </a:lnTo>
                <a:lnTo>
                  <a:pt x="883168" y="23078"/>
                </a:lnTo>
                <a:lnTo>
                  <a:pt x="884238" y="29897"/>
                </a:lnTo>
                <a:lnTo>
                  <a:pt x="883703" y="35142"/>
                </a:lnTo>
                <a:lnTo>
                  <a:pt x="883168" y="41436"/>
                </a:lnTo>
                <a:lnTo>
                  <a:pt x="881562" y="46681"/>
                </a:lnTo>
                <a:lnTo>
                  <a:pt x="880492" y="52975"/>
                </a:lnTo>
                <a:lnTo>
                  <a:pt x="876745" y="57171"/>
                </a:lnTo>
                <a:lnTo>
                  <a:pt x="874069" y="62941"/>
                </a:lnTo>
                <a:lnTo>
                  <a:pt x="871393" y="67661"/>
                </a:lnTo>
                <a:lnTo>
                  <a:pt x="868717" y="72382"/>
                </a:lnTo>
                <a:lnTo>
                  <a:pt x="865371" y="75192"/>
                </a:lnTo>
                <a:lnTo>
                  <a:pt x="866147" y="75127"/>
                </a:lnTo>
                <a:lnTo>
                  <a:pt x="870906" y="73015"/>
                </a:lnTo>
                <a:lnTo>
                  <a:pt x="876192" y="72487"/>
                </a:lnTo>
                <a:lnTo>
                  <a:pt x="880951" y="70902"/>
                </a:lnTo>
                <a:lnTo>
                  <a:pt x="886238" y="70902"/>
                </a:lnTo>
                <a:lnTo>
                  <a:pt x="891524" y="69318"/>
                </a:lnTo>
                <a:lnTo>
                  <a:pt x="897340" y="68790"/>
                </a:lnTo>
                <a:lnTo>
                  <a:pt x="902627" y="68790"/>
                </a:lnTo>
                <a:lnTo>
                  <a:pt x="908443" y="68790"/>
                </a:lnTo>
                <a:lnTo>
                  <a:pt x="913201" y="68262"/>
                </a:lnTo>
                <a:lnTo>
                  <a:pt x="918488" y="68262"/>
                </a:lnTo>
                <a:lnTo>
                  <a:pt x="924303" y="68262"/>
                </a:lnTo>
                <a:lnTo>
                  <a:pt x="930119" y="68790"/>
                </a:lnTo>
                <a:lnTo>
                  <a:pt x="935406" y="68790"/>
                </a:lnTo>
                <a:lnTo>
                  <a:pt x="941221" y="69318"/>
                </a:lnTo>
                <a:lnTo>
                  <a:pt x="946508" y="70374"/>
                </a:lnTo>
                <a:lnTo>
                  <a:pt x="952324" y="71430"/>
                </a:lnTo>
                <a:lnTo>
                  <a:pt x="957082" y="71430"/>
                </a:lnTo>
                <a:lnTo>
                  <a:pt x="962898" y="73015"/>
                </a:lnTo>
                <a:lnTo>
                  <a:pt x="968185" y="73543"/>
                </a:lnTo>
                <a:lnTo>
                  <a:pt x="973471" y="75127"/>
                </a:lnTo>
                <a:lnTo>
                  <a:pt x="978230" y="75655"/>
                </a:lnTo>
                <a:lnTo>
                  <a:pt x="983517" y="77239"/>
                </a:lnTo>
                <a:lnTo>
                  <a:pt x="988804" y="78824"/>
                </a:lnTo>
                <a:lnTo>
                  <a:pt x="994619" y="80936"/>
                </a:lnTo>
                <a:lnTo>
                  <a:pt x="999377" y="82520"/>
                </a:lnTo>
                <a:lnTo>
                  <a:pt x="1004136" y="83577"/>
                </a:lnTo>
                <a:lnTo>
                  <a:pt x="1008894" y="85689"/>
                </a:lnTo>
                <a:lnTo>
                  <a:pt x="1014181" y="87801"/>
                </a:lnTo>
                <a:lnTo>
                  <a:pt x="1017881" y="89914"/>
                </a:lnTo>
                <a:lnTo>
                  <a:pt x="1023697" y="92026"/>
                </a:lnTo>
                <a:lnTo>
                  <a:pt x="1027398" y="93611"/>
                </a:lnTo>
                <a:lnTo>
                  <a:pt x="1033214" y="96779"/>
                </a:lnTo>
                <a:lnTo>
                  <a:pt x="1032943" y="97139"/>
                </a:lnTo>
                <a:lnTo>
                  <a:pt x="1054100" y="109008"/>
                </a:lnTo>
                <a:lnTo>
                  <a:pt x="1054049" y="109845"/>
                </a:lnTo>
                <a:lnTo>
                  <a:pt x="1054890" y="108926"/>
                </a:lnTo>
                <a:lnTo>
                  <a:pt x="1058062" y="110510"/>
                </a:lnTo>
                <a:lnTo>
                  <a:pt x="1062291" y="113679"/>
                </a:lnTo>
                <a:lnTo>
                  <a:pt x="1065992" y="115263"/>
                </a:lnTo>
                <a:lnTo>
                  <a:pt x="1070222" y="118432"/>
                </a:lnTo>
                <a:lnTo>
                  <a:pt x="1074451" y="120016"/>
                </a:lnTo>
                <a:lnTo>
                  <a:pt x="1079210" y="122657"/>
                </a:lnTo>
                <a:lnTo>
                  <a:pt x="1082910" y="124769"/>
                </a:lnTo>
                <a:lnTo>
                  <a:pt x="1087669" y="127410"/>
                </a:lnTo>
                <a:lnTo>
                  <a:pt x="1091898" y="129522"/>
                </a:lnTo>
                <a:lnTo>
                  <a:pt x="1096128" y="131634"/>
                </a:lnTo>
                <a:lnTo>
                  <a:pt x="1100886" y="133747"/>
                </a:lnTo>
                <a:lnTo>
                  <a:pt x="1105115" y="135859"/>
                </a:lnTo>
                <a:lnTo>
                  <a:pt x="1109345" y="136915"/>
                </a:lnTo>
                <a:lnTo>
                  <a:pt x="1114103" y="139028"/>
                </a:lnTo>
                <a:lnTo>
                  <a:pt x="1118861" y="141140"/>
                </a:lnTo>
                <a:lnTo>
                  <a:pt x="1123620" y="143253"/>
                </a:lnTo>
                <a:lnTo>
                  <a:pt x="1127849" y="144309"/>
                </a:lnTo>
                <a:lnTo>
                  <a:pt x="1132607" y="145893"/>
                </a:lnTo>
                <a:lnTo>
                  <a:pt x="1137366" y="146949"/>
                </a:lnTo>
                <a:lnTo>
                  <a:pt x="1142124" y="148534"/>
                </a:lnTo>
                <a:lnTo>
                  <a:pt x="1145825" y="150118"/>
                </a:lnTo>
                <a:lnTo>
                  <a:pt x="1150583" y="151174"/>
                </a:lnTo>
                <a:lnTo>
                  <a:pt x="1155341" y="152758"/>
                </a:lnTo>
                <a:lnTo>
                  <a:pt x="1160628" y="153815"/>
                </a:lnTo>
                <a:lnTo>
                  <a:pt x="1164857" y="154871"/>
                </a:lnTo>
                <a:lnTo>
                  <a:pt x="1170144" y="155927"/>
                </a:lnTo>
                <a:lnTo>
                  <a:pt x="1174374" y="156455"/>
                </a:lnTo>
                <a:lnTo>
                  <a:pt x="1179661" y="158039"/>
                </a:lnTo>
                <a:lnTo>
                  <a:pt x="1184419" y="158567"/>
                </a:lnTo>
                <a:lnTo>
                  <a:pt x="1189177" y="159096"/>
                </a:lnTo>
                <a:lnTo>
                  <a:pt x="1193935" y="160152"/>
                </a:lnTo>
                <a:lnTo>
                  <a:pt x="1199222" y="161208"/>
                </a:lnTo>
                <a:lnTo>
                  <a:pt x="1203452" y="161208"/>
                </a:lnTo>
                <a:lnTo>
                  <a:pt x="1208739" y="162264"/>
                </a:lnTo>
                <a:lnTo>
                  <a:pt x="1212968" y="162264"/>
                </a:lnTo>
                <a:lnTo>
                  <a:pt x="1218255" y="162792"/>
                </a:lnTo>
                <a:lnTo>
                  <a:pt x="1222485" y="162792"/>
                </a:lnTo>
                <a:lnTo>
                  <a:pt x="1227772" y="162792"/>
                </a:lnTo>
                <a:lnTo>
                  <a:pt x="1232001" y="162792"/>
                </a:lnTo>
                <a:lnTo>
                  <a:pt x="1237288" y="163320"/>
                </a:lnTo>
                <a:lnTo>
                  <a:pt x="1241518" y="163320"/>
                </a:lnTo>
                <a:lnTo>
                  <a:pt x="1246804" y="163320"/>
                </a:lnTo>
                <a:lnTo>
                  <a:pt x="1250505" y="163320"/>
                </a:lnTo>
                <a:lnTo>
                  <a:pt x="1256321" y="163320"/>
                </a:lnTo>
                <a:lnTo>
                  <a:pt x="1260022" y="162792"/>
                </a:lnTo>
                <a:lnTo>
                  <a:pt x="1265837" y="162792"/>
                </a:lnTo>
                <a:lnTo>
                  <a:pt x="1269538" y="162264"/>
                </a:lnTo>
                <a:lnTo>
                  <a:pt x="1274825" y="162264"/>
                </a:lnTo>
                <a:lnTo>
                  <a:pt x="1279055" y="160680"/>
                </a:lnTo>
                <a:lnTo>
                  <a:pt x="1283284" y="160680"/>
                </a:lnTo>
                <a:lnTo>
                  <a:pt x="1287514" y="159096"/>
                </a:lnTo>
                <a:lnTo>
                  <a:pt x="1291743" y="159096"/>
                </a:lnTo>
                <a:lnTo>
                  <a:pt x="1295973" y="158039"/>
                </a:lnTo>
                <a:lnTo>
                  <a:pt x="1300731" y="158039"/>
                </a:lnTo>
                <a:lnTo>
                  <a:pt x="1305489" y="156455"/>
                </a:lnTo>
                <a:lnTo>
                  <a:pt x="1310247" y="156455"/>
                </a:lnTo>
                <a:lnTo>
                  <a:pt x="1314477" y="155399"/>
                </a:lnTo>
                <a:lnTo>
                  <a:pt x="1319235" y="153815"/>
                </a:lnTo>
                <a:lnTo>
                  <a:pt x="1322936" y="152758"/>
                </a:lnTo>
                <a:lnTo>
                  <a:pt x="1327694" y="151702"/>
                </a:lnTo>
                <a:lnTo>
                  <a:pt x="1331924" y="150646"/>
                </a:lnTo>
                <a:lnTo>
                  <a:pt x="1344612" y="146949"/>
                </a:lnTo>
                <a:lnTo>
                  <a:pt x="1336153" y="153815"/>
                </a:lnTo>
                <a:lnTo>
                  <a:pt x="1331395" y="157511"/>
                </a:lnTo>
                <a:lnTo>
                  <a:pt x="1325579" y="162264"/>
                </a:lnTo>
                <a:lnTo>
                  <a:pt x="1319235" y="167017"/>
                </a:lnTo>
                <a:lnTo>
                  <a:pt x="1312362" y="172826"/>
                </a:lnTo>
                <a:lnTo>
                  <a:pt x="1307604" y="174939"/>
                </a:lnTo>
                <a:lnTo>
                  <a:pt x="1303374" y="178107"/>
                </a:lnTo>
                <a:lnTo>
                  <a:pt x="1299673" y="180748"/>
                </a:lnTo>
                <a:lnTo>
                  <a:pt x="1295444" y="184444"/>
                </a:lnTo>
                <a:lnTo>
                  <a:pt x="1290157" y="187613"/>
                </a:lnTo>
                <a:lnTo>
                  <a:pt x="1285399" y="191310"/>
                </a:lnTo>
                <a:lnTo>
                  <a:pt x="1280641" y="194478"/>
                </a:lnTo>
                <a:lnTo>
                  <a:pt x="1275882" y="198703"/>
                </a:lnTo>
                <a:lnTo>
                  <a:pt x="1270595" y="201872"/>
                </a:lnTo>
                <a:lnTo>
                  <a:pt x="1265837" y="205040"/>
                </a:lnTo>
                <a:lnTo>
                  <a:pt x="1260022" y="208737"/>
                </a:lnTo>
                <a:lnTo>
                  <a:pt x="1254206" y="212434"/>
                </a:lnTo>
                <a:lnTo>
                  <a:pt x="1248919" y="216130"/>
                </a:lnTo>
                <a:lnTo>
                  <a:pt x="1242575" y="220355"/>
                </a:lnTo>
                <a:lnTo>
                  <a:pt x="1236759" y="223524"/>
                </a:lnTo>
                <a:lnTo>
                  <a:pt x="1230944" y="227749"/>
                </a:lnTo>
                <a:lnTo>
                  <a:pt x="1224599" y="230389"/>
                </a:lnTo>
                <a:lnTo>
                  <a:pt x="1217726" y="233558"/>
                </a:lnTo>
                <a:lnTo>
                  <a:pt x="1210853" y="236726"/>
                </a:lnTo>
                <a:lnTo>
                  <a:pt x="1204509" y="240423"/>
                </a:lnTo>
                <a:lnTo>
                  <a:pt x="1198165" y="243064"/>
                </a:lnTo>
                <a:lnTo>
                  <a:pt x="1191292" y="246232"/>
                </a:lnTo>
                <a:lnTo>
                  <a:pt x="1184419" y="248873"/>
                </a:lnTo>
                <a:lnTo>
                  <a:pt x="1177546" y="252569"/>
                </a:lnTo>
                <a:lnTo>
                  <a:pt x="1170144" y="255210"/>
                </a:lnTo>
                <a:lnTo>
                  <a:pt x="1162743" y="257850"/>
                </a:lnTo>
                <a:lnTo>
                  <a:pt x="1155341" y="260491"/>
                </a:lnTo>
                <a:lnTo>
                  <a:pt x="1148468" y="263131"/>
                </a:lnTo>
                <a:lnTo>
                  <a:pt x="1141066" y="265244"/>
                </a:lnTo>
                <a:lnTo>
                  <a:pt x="1134193" y="267356"/>
                </a:lnTo>
                <a:lnTo>
                  <a:pt x="1126792" y="269469"/>
                </a:lnTo>
                <a:lnTo>
                  <a:pt x="1120447" y="272109"/>
                </a:lnTo>
                <a:lnTo>
                  <a:pt x="1111988" y="273165"/>
                </a:lnTo>
                <a:lnTo>
                  <a:pt x="1104587" y="274750"/>
                </a:lnTo>
                <a:lnTo>
                  <a:pt x="1097185" y="276334"/>
                </a:lnTo>
                <a:lnTo>
                  <a:pt x="1090312" y="277390"/>
                </a:lnTo>
                <a:lnTo>
                  <a:pt x="1082382" y="277918"/>
                </a:lnTo>
                <a:lnTo>
                  <a:pt x="1074980" y="278974"/>
                </a:lnTo>
                <a:lnTo>
                  <a:pt x="1067578" y="278974"/>
                </a:lnTo>
                <a:lnTo>
                  <a:pt x="1060705" y="279503"/>
                </a:lnTo>
                <a:lnTo>
                  <a:pt x="1052775" y="278974"/>
                </a:lnTo>
                <a:lnTo>
                  <a:pt x="1045373" y="278974"/>
                </a:lnTo>
                <a:lnTo>
                  <a:pt x="1037972" y="277390"/>
                </a:lnTo>
                <a:lnTo>
                  <a:pt x="1030570" y="276862"/>
                </a:lnTo>
                <a:lnTo>
                  <a:pt x="1022640" y="275278"/>
                </a:lnTo>
                <a:lnTo>
                  <a:pt x="1016295" y="274222"/>
                </a:lnTo>
                <a:lnTo>
                  <a:pt x="1008894" y="272109"/>
                </a:lnTo>
                <a:lnTo>
                  <a:pt x="1002021" y="270525"/>
                </a:lnTo>
                <a:lnTo>
                  <a:pt x="993562" y="267356"/>
                </a:lnTo>
                <a:lnTo>
                  <a:pt x="987217" y="265244"/>
                </a:lnTo>
                <a:lnTo>
                  <a:pt x="980873" y="262075"/>
                </a:lnTo>
                <a:lnTo>
                  <a:pt x="975058" y="259963"/>
                </a:lnTo>
                <a:lnTo>
                  <a:pt x="968713" y="256794"/>
                </a:lnTo>
                <a:lnTo>
                  <a:pt x="963955" y="254682"/>
                </a:lnTo>
                <a:lnTo>
                  <a:pt x="958668" y="250985"/>
                </a:lnTo>
                <a:lnTo>
                  <a:pt x="954439" y="248873"/>
                </a:lnTo>
                <a:lnTo>
                  <a:pt x="949680" y="245704"/>
                </a:lnTo>
                <a:lnTo>
                  <a:pt x="945980" y="242536"/>
                </a:lnTo>
                <a:lnTo>
                  <a:pt x="942279" y="238839"/>
                </a:lnTo>
                <a:lnTo>
                  <a:pt x="939107" y="236198"/>
                </a:lnTo>
                <a:lnTo>
                  <a:pt x="932762" y="230389"/>
                </a:lnTo>
                <a:lnTo>
                  <a:pt x="929062" y="224052"/>
                </a:lnTo>
                <a:lnTo>
                  <a:pt x="924303" y="216659"/>
                </a:lnTo>
                <a:lnTo>
                  <a:pt x="921660" y="210849"/>
                </a:lnTo>
                <a:lnTo>
                  <a:pt x="919545" y="203456"/>
                </a:lnTo>
                <a:lnTo>
                  <a:pt x="918488" y="197119"/>
                </a:lnTo>
                <a:lnTo>
                  <a:pt x="917959" y="190254"/>
                </a:lnTo>
                <a:lnTo>
                  <a:pt x="918488" y="183388"/>
                </a:lnTo>
                <a:lnTo>
                  <a:pt x="920074" y="177579"/>
                </a:lnTo>
                <a:lnTo>
                  <a:pt x="922189" y="171242"/>
                </a:lnTo>
                <a:lnTo>
                  <a:pt x="923246" y="164905"/>
                </a:lnTo>
                <a:lnTo>
                  <a:pt x="926418" y="158039"/>
                </a:lnTo>
                <a:lnTo>
                  <a:pt x="929062" y="151702"/>
                </a:lnTo>
                <a:lnTo>
                  <a:pt x="932762" y="146421"/>
                </a:lnTo>
                <a:lnTo>
                  <a:pt x="936463" y="140612"/>
                </a:lnTo>
                <a:lnTo>
                  <a:pt x="940164" y="135859"/>
                </a:lnTo>
                <a:lnTo>
                  <a:pt x="944394" y="131634"/>
                </a:lnTo>
                <a:lnTo>
                  <a:pt x="948623" y="127410"/>
                </a:lnTo>
                <a:lnTo>
                  <a:pt x="952324" y="123713"/>
                </a:lnTo>
                <a:lnTo>
                  <a:pt x="956553" y="120016"/>
                </a:lnTo>
                <a:lnTo>
                  <a:pt x="960783" y="116848"/>
                </a:lnTo>
                <a:lnTo>
                  <a:pt x="964484" y="114735"/>
                </a:lnTo>
                <a:lnTo>
                  <a:pt x="968185" y="112095"/>
                </a:lnTo>
                <a:lnTo>
                  <a:pt x="972414" y="110510"/>
                </a:lnTo>
                <a:lnTo>
                  <a:pt x="975058" y="109982"/>
                </a:lnTo>
                <a:lnTo>
                  <a:pt x="978230" y="110510"/>
                </a:lnTo>
                <a:lnTo>
                  <a:pt x="976115" y="109454"/>
                </a:lnTo>
                <a:lnTo>
                  <a:pt x="970828" y="108926"/>
                </a:lnTo>
                <a:lnTo>
                  <a:pt x="966599" y="107342"/>
                </a:lnTo>
                <a:lnTo>
                  <a:pt x="962898" y="106814"/>
                </a:lnTo>
                <a:lnTo>
                  <a:pt x="958139" y="105229"/>
                </a:lnTo>
                <a:lnTo>
                  <a:pt x="953381" y="104701"/>
                </a:lnTo>
                <a:lnTo>
                  <a:pt x="947037" y="103117"/>
                </a:lnTo>
                <a:lnTo>
                  <a:pt x="941221" y="102589"/>
                </a:lnTo>
                <a:lnTo>
                  <a:pt x="934348" y="101533"/>
                </a:lnTo>
                <a:lnTo>
                  <a:pt x="927475" y="101533"/>
                </a:lnTo>
                <a:lnTo>
                  <a:pt x="923246" y="100476"/>
                </a:lnTo>
                <a:lnTo>
                  <a:pt x="920074" y="100476"/>
                </a:lnTo>
                <a:lnTo>
                  <a:pt x="915844" y="100476"/>
                </a:lnTo>
                <a:lnTo>
                  <a:pt x="912672" y="100476"/>
                </a:lnTo>
                <a:lnTo>
                  <a:pt x="908443" y="100476"/>
                </a:lnTo>
                <a:lnTo>
                  <a:pt x="905270" y="101533"/>
                </a:lnTo>
                <a:lnTo>
                  <a:pt x="901041" y="102061"/>
                </a:lnTo>
                <a:lnTo>
                  <a:pt x="897869" y="102589"/>
                </a:lnTo>
                <a:lnTo>
                  <a:pt x="893639" y="102589"/>
                </a:lnTo>
                <a:lnTo>
                  <a:pt x="889410" y="103117"/>
                </a:lnTo>
                <a:lnTo>
                  <a:pt x="885709" y="104173"/>
                </a:lnTo>
                <a:lnTo>
                  <a:pt x="881479" y="105229"/>
                </a:lnTo>
                <a:lnTo>
                  <a:pt x="877250" y="105229"/>
                </a:lnTo>
                <a:lnTo>
                  <a:pt x="873549" y="106814"/>
                </a:lnTo>
                <a:lnTo>
                  <a:pt x="869319" y="107870"/>
                </a:lnTo>
                <a:lnTo>
                  <a:pt x="865090" y="109982"/>
                </a:lnTo>
                <a:lnTo>
                  <a:pt x="861389" y="111567"/>
                </a:lnTo>
                <a:lnTo>
                  <a:pt x="857160" y="113679"/>
                </a:lnTo>
                <a:lnTo>
                  <a:pt x="852930" y="115263"/>
                </a:lnTo>
                <a:lnTo>
                  <a:pt x="849758" y="117376"/>
                </a:lnTo>
                <a:lnTo>
                  <a:pt x="842356" y="122129"/>
                </a:lnTo>
                <a:lnTo>
                  <a:pt x="835483" y="128466"/>
                </a:lnTo>
                <a:lnTo>
                  <a:pt x="831782" y="131106"/>
                </a:lnTo>
                <a:lnTo>
                  <a:pt x="828082" y="134275"/>
                </a:lnTo>
                <a:lnTo>
                  <a:pt x="824909" y="137972"/>
                </a:lnTo>
                <a:lnTo>
                  <a:pt x="821209" y="141668"/>
                </a:lnTo>
                <a:lnTo>
                  <a:pt x="818037" y="145365"/>
                </a:lnTo>
                <a:lnTo>
                  <a:pt x="815393" y="149062"/>
                </a:lnTo>
                <a:lnTo>
                  <a:pt x="811692" y="153815"/>
                </a:lnTo>
                <a:lnTo>
                  <a:pt x="810106" y="158567"/>
                </a:lnTo>
                <a:lnTo>
                  <a:pt x="806405" y="162792"/>
                </a:lnTo>
                <a:lnTo>
                  <a:pt x="803762" y="168073"/>
                </a:lnTo>
                <a:lnTo>
                  <a:pt x="801647" y="173354"/>
                </a:lnTo>
                <a:lnTo>
                  <a:pt x="799532" y="179692"/>
                </a:lnTo>
                <a:lnTo>
                  <a:pt x="797946" y="185501"/>
                </a:lnTo>
                <a:lnTo>
                  <a:pt x="795832" y="191838"/>
                </a:lnTo>
                <a:lnTo>
                  <a:pt x="794245" y="198703"/>
                </a:lnTo>
                <a:lnTo>
                  <a:pt x="793188" y="206097"/>
                </a:lnTo>
                <a:lnTo>
                  <a:pt x="791602" y="209793"/>
                </a:lnTo>
                <a:lnTo>
                  <a:pt x="791073" y="214018"/>
                </a:lnTo>
                <a:lnTo>
                  <a:pt x="790016" y="218243"/>
                </a:lnTo>
                <a:lnTo>
                  <a:pt x="790016" y="221940"/>
                </a:lnTo>
                <a:lnTo>
                  <a:pt x="789487" y="226164"/>
                </a:lnTo>
                <a:lnTo>
                  <a:pt x="789487" y="230389"/>
                </a:lnTo>
                <a:lnTo>
                  <a:pt x="790016" y="234086"/>
                </a:lnTo>
                <a:lnTo>
                  <a:pt x="791073" y="238311"/>
                </a:lnTo>
                <a:lnTo>
                  <a:pt x="791073" y="241479"/>
                </a:lnTo>
                <a:lnTo>
                  <a:pt x="792131" y="245704"/>
                </a:lnTo>
                <a:lnTo>
                  <a:pt x="793188" y="248873"/>
                </a:lnTo>
                <a:lnTo>
                  <a:pt x="794774" y="253098"/>
                </a:lnTo>
                <a:lnTo>
                  <a:pt x="795832" y="256794"/>
                </a:lnTo>
                <a:lnTo>
                  <a:pt x="797946" y="260491"/>
                </a:lnTo>
                <a:lnTo>
                  <a:pt x="799532" y="264716"/>
                </a:lnTo>
                <a:lnTo>
                  <a:pt x="801647" y="268941"/>
                </a:lnTo>
                <a:lnTo>
                  <a:pt x="805877" y="275278"/>
                </a:lnTo>
                <a:lnTo>
                  <a:pt x="810635" y="282143"/>
                </a:lnTo>
                <a:lnTo>
                  <a:pt x="815922" y="289008"/>
                </a:lnTo>
                <a:lnTo>
                  <a:pt x="822266" y="296402"/>
                </a:lnTo>
                <a:lnTo>
                  <a:pt x="828082" y="302211"/>
                </a:lnTo>
                <a:lnTo>
                  <a:pt x="835483" y="309076"/>
                </a:lnTo>
                <a:lnTo>
                  <a:pt x="839169" y="311706"/>
                </a:lnTo>
                <a:lnTo>
                  <a:pt x="846883" y="315054"/>
                </a:lnTo>
                <a:lnTo>
                  <a:pt x="859587" y="320866"/>
                </a:lnTo>
                <a:lnTo>
                  <a:pt x="871761" y="325621"/>
                </a:lnTo>
                <a:lnTo>
                  <a:pt x="884994" y="330376"/>
                </a:lnTo>
                <a:lnTo>
                  <a:pt x="896110" y="333546"/>
                </a:lnTo>
                <a:lnTo>
                  <a:pt x="908285" y="336716"/>
                </a:lnTo>
                <a:lnTo>
                  <a:pt x="919930" y="339358"/>
                </a:lnTo>
                <a:lnTo>
                  <a:pt x="931575" y="343057"/>
                </a:lnTo>
                <a:lnTo>
                  <a:pt x="942161" y="345170"/>
                </a:lnTo>
                <a:lnTo>
                  <a:pt x="953807" y="347283"/>
                </a:lnTo>
                <a:lnTo>
                  <a:pt x="965452" y="348340"/>
                </a:lnTo>
                <a:lnTo>
                  <a:pt x="976567" y="350454"/>
                </a:lnTo>
                <a:lnTo>
                  <a:pt x="987154" y="350982"/>
                </a:lnTo>
                <a:lnTo>
                  <a:pt x="997740" y="351510"/>
                </a:lnTo>
                <a:lnTo>
                  <a:pt x="1008856" y="351510"/>
                </a:lnTo>
                <a:lnTo>
                  <a:pt x="1019443" y="352567"/>
                </a:lnTo>
                <a:lnTo>
                  <a:pt x="1029500" y="351510"/>
                </a:lnTo>
                <a:lnTo>
                  <a:pt x="1040616" y="350982"/>
                </a:lnTo>
                <a:lnTo>
                  <a:pt x="1050673" y="349925"/>
                </a:lnTo>
                <a:lnTo>
                  <a:pt x="1061259" y="348869"/>
                </a:lnTo>
                <a:lnTo>
                  <a:pt x="1070787" y="346227"/>
                </a:lnTo>
                <a:lnTo>
                  <a:pt x="1080844" y="344113"/>
                </a:lnTo>
                <a:lnTo>
                  <a:pt x="1090372" y="341472"/>
                </a:lnTo>
                <a:lnTo>
                  <a:pt x="1100959" y="339358"/>
                </a:lnTo>
                <a:lnTo>
                  <a:pt x="1109957" y="336188"/>
                </a:lnTo>
                <a:lnTo>
                  <a:pt x="1120544" y="333546"/>
                </a:lnTo>
                <a:lnTo>
                  <a:pt x="1130071" y="330376"/>
                </a:lnTo>
                <a:lnTo>
                  <a:pt x="1140128" y="327206"/>
                </a:lnTo>
                <a:lnTo>
                  <a:pt x="1148598" y="322451"/>
                </a:lnTo>
                <a:lnTo>
                  <a:pt x="1159184" y="318752"/>
                </a:lnTo>
                <a:lnTo>
                  <a:pt x="1167653" y="314525"/>
                </a:lnTo>
                <a:lnTo>
                  <a:pt x="1177710" y="310298"/>
                </a:lnTo>
                <a:lnTo>
                  <a:pt x="1186709" y="306072"/>
                </a:lnTo>
                <a:lnTo>
                  <a:pt x="1196766" y="301316"/>
                </a:lnTo>
                <a:lnTo>
                  <a:pt x="1205765" y="296561"/>
                </a:lnTo>
                <a:lnTo>
                  <a:pt x="1215822" y="291806"/>
                </a:lnTo>
                <a:lnTo>
                  <a:pt x="1224820" y="285466"/>
                </a:lnTo>
                <a:lnTo>
                  <a:pt x="1233819" y="280182"/>
                </a:lnTo>
                <a:lnTo>
                  <a:pt x="1242817" y="273842"/>
                </a:lnTo>
                <a:lnTo>
                  <a:pt x="1252345" y="268558"/>
                </a:lnTo>
                <a:lnTo>
                  <a:pt x="1260285" y="262746"/>
                </a:lnTo>
                <a:lnTo>
                  <a:pt x="1269813" y="256406"/>
                </a:lnTo>
                <a:lnTo>
                  <a:pt x="1279341" y="250594"/>
                </a:lnTo>
                <a:lnTo>
                  <a:pt x="1288868" y="244254"/>
                </a:lnTo>
                <a:lnTo>
                  <a:pt x="1297867" y="237385"/>
                </a:lnTo>
                <a:lnTo>
                  <a:pt x="1307395" y="231045"/>
                </a:lnTo>
                <a:lnTo>
                  <a:pt x="1316923" y="224176"/>
                </a:lnTo>
                <a:lnTo>
                  <a:pt x="1326980" y="217836"/>
                </a:lnTo>
                <a:lnTo>
                  <a:pt x="1336508" y="210439"/>
                </a:lnTo>
                <a:lnTo>
                  <a:pt x="1346035" y="204099"/>
                </a:lnTo>
                <a:lnTo>
                  <a:pt x="1355034" y="197230"/>
                </a:lnTo>
                <a:lnTo>
                  <a:pt x="1365620" y="190361"/>
                </a:lnTo>
                <a:lnTo>
                  <a:pt x="1374619" y="182964"/>
                </a:lnTo>
                <a:lnTo>
                  <a:pt x="1384147" y="176096"/>
                </a:lnTo>
                <a:lnTo>
                  <a:pt x="1390344" y="172693"/>
                </a:lnTo>
                <a:lnTo>
                  <a:pt x="1392301" y="170971"/>
                </a:lnTo>
                <a:lnTo>
                  <a:pt x="1397090" y="165176"/>
                </a:lnTo>
                <a:lnTo>
                  <a:pt x="1402944" y="158854"/>
                </a:lnTo>
                <a:lnTo>
                  <a:pt x="1405605" y="155166"/>
                </a:lnTo>
                <a:lnTo>
                  <a:pt x="1409330" y="150951"/>
                </a:lnTo>
                <a:lnTo>
                  <a:pt x="1412524" y="146736"/>
                </a:lnTo>
                <a:lnTo>
                  <a:pt x="1416249" y="143575"/>
                </a:lnTo>
                <a:lnTo>
                  <a:pt x="1417845" y="138833"/>
                </a:lnTo>
                <a:lnTo>
                  <a:pt x="1420506" y="134092"/>
                </a:lnTo>
                <a:lnTo>
                  <a:pt x="1423699" y="129350"/>
                </a:lnTo>
                <a:lnTo>
                  <a:pt x="1426360" y="124608"/>
                </a:lnTo>
                <a:lnTo>
                  <a:pt x="1427424" y="119340"/>
                </a:lnTo>
                <a:lnTo>
                  <a:pt x="1429553" y="114598"/>
                </a:lnTo>
                <a:lnTo>
                  <a:pt x="1431150" y="109856"/>
                </a:lnTo>
                <a:lnTo>
                  <a:pt x="1432746" y="105114"/>
                </a:lnTo>
                <a:lnTo>
                  <a:pt x="1432746" y="99319"/>
                </a:lnTo>
                <a:lnTo>
                  <a:pt x="1433811" y="94577"/>
                </a:lnTo>
                <a:lnTo>
                  <a:pt x="1433811" y="88255"/>
                </a:lnTo>
                <a:lnTo>
                  <a:pt x="1433811" y="83513"/>
                </a:lnTo>
                <a:lnTo>
                  <a:pt x="1432214" y="78244"/>
                </a:lnTo>
                <a:lnTo>
                  <a:pt x="1431150" y="72976"/>
                </a:lnTo>
                <a:lnTo>
                  <a:pt x="1428489" y="67707"/>
                </a:lnTo>
                <a:lnTo>
                  <a:pt x="1426360" y="62965"/>
                </a:lnTo>
                <a:lnTo>
                  <a:pt x="1427424" y="61912"/>
                </a:lnTo>
                <a:lnTo>
                  <a:pt x="1432746" y="61912"/>
                </a:lnTo>
                <a:lnTo>
                  <a:pt x="1435939" y="61912"/>
                </a:lnTo>
                <a:lnTo>
                  <a:pt x="1439665" y="61912"/>
                </a:lnTo>
                <a:lnTo>
                  <a:pt x="1443922" y="62965"/>
                </a:lnTo>
                <a:lnTo>
                  <a:pt x="1448711" y="65073"/>
                </a:lnTo>
                <a:lnTo>
                  <a:pt x="1452969" y="65600"/>
                </a:lnTo>
                <a:lnTo>
                  <a:pt x="1456694" y="67707"/>
                </a:lnTo>
                <a:lnTo>
                  <a:pt x="1460952" y="69288"/>
                </a:lnTo>
                <a:lnTo>
                  <a:pt x="1465209" y="72976"/>
                </a:lnTo>
                <a:lnTo>
                  <a:pt x="1467870" y="76137"/>
                </a:lnTo>
                <a:lnTo>
                  <a:pt x="1470531" y="80879"/>
                </a:lnTo>
                <a:lnTo>
                  <a:pt x="1472659" y="86147"/>
                </a:lnTo>
                <a:lnTo>
                  <a:pt x="1474788" y="92996"/>
                </a:lnTo>
                <a:lnTo>
                  <a:pt x="1473724" y="98265"/>
                </a:lnTo>
                <a:lnTo>
                  <a:pt x="1473192" y="104588"/>
                </a:lnTo>
                <a:lnTo>
                  <a:pt x="1471063" y="109856"/>
                </a:lnTo>
                <a:lnTo>
                  <a:pt x="1469999" y="116178"/>
                </a:lnTo>
                <a:lnTo>
                  <a:pt x="1466805" y="120920"/>
                </a:lnTo>
                <a:lnTo>
                  <a:pt x="1464145" y="126189"/>
                </a:lnTo>
                <a:lnTo>
                  <a:pt x="1461484" y="130930"/>
                </a:lnTo>
                <a:lnTo>
                  <a:pt x="1458823" y="135672"/>
                </a:lnTo>
                <a:lnTo>
                  <a:pt x="1452196" y="141223"/>
                </a:lnTo>
                <a:lnTo>
                  <a:pt x="1456664" y="139111"/>
                </a:lnTo>
                <a:lnTo>
                  <a:pt x="1467780" y="134884"/>
                </a:lnTo>
                <a:lnTo>
                  <a:pt x="1478366" y="131185"/>
                </a:lnTo>
                <a:lnTo>
                  <a:pt x="1489482" y="127487"/>
                </a:lnTo>
                <a:lnTo>
                  <a:pt x="1500069" y="124317"/>
                </a:lnTo>
                <a:lnTo>
                  <a:pt x="1511184" y="121675"/>
                </a:lnTo>
                <a:lnTo>
                  <a:pt x="1521771" y="119561"/>
                </a:lnTo>
                <a:lnTo>
                  <a:pt x="1533416" y="117448"/>
                </a:lnTo>
                <a:lnTo>
                  <a:pt x="1543473" y="115335"/>
                </a:lnTo>
                <a:lnTo>
                  <a:pt x="1555118" y="113221"/>
                </a:lnTo>
                <a:lnTo>
                  <a:pt x="1565705" y="112164"/>
                </a:lnTo>
                <a:lnTo>
                  <a:pt x="1577350" y="111108"/>
                </a:lnTo>
                <a:lnTo>
                  <a:pt x="1587407" y="110051"/>
                </a:lnTo>
                <a:lnTo>
                  <a:pt x="1599052" y="109523"/>
                </a:lnTo>
                <a:lnTo>
                  <a:pt x="1609639" y="109523"/>
                </a:lnTo>
                <a:lnTo>
                  <a:pt x="1621284" y="109523"/>
                </a:lnTo>
                <a:lnTo>
                  <a:pt x="1631341" y="109523"/>
                </a:lnTo>
                <a:lnTo>
                  <a:pt x="1642457" y="109523"/>
                </a:lnTo>
                <a:lnTo>
                  <a:pt x="1652514" y="110051"/>
                </a:lnTo>
                <a:lnTo>
                  <a:pt x="1663100" y="111108"/>
                </a:lnTo>
                <a:lnTo>
                  <a:pt x="1673687" y="112164"/>
                </a:lnTo>
                <a:lnTo>
                  <a:pt x="1684273" y="114278"/>
                </a:lnTo>
                <a:lnTo>
                  <a:pt x="1694330" y="115863"/>
                </a:lnTo>
                <a:lnTo>
                  <a:pt x="1705446" y="117976"/>
                </a:lnTo>
                <a:lnTo>
                  <a:pt x="1714974" y="119561"/>
                </a:lnTo>
                <a:lnTo>
                  <a:pt x="1723973" y="121675"/>
                </a:lnTo>
                <a:lnTo>
                  <a:pt x="1733500" y="124317"/>
                </a:lnTo>
                <a:lnTo>
                  <a:pt x="1743028" y="126958"/>
                </a:lnTo>
                <a:lnTo>
                  <a:pt x="1752027" y="129600"/>
                </a:lnTo>
                <a:lnTo>
                  <a:pt x="1761555" y="132770"/>
                </a:lnTo>
                <a:lnTo>
                  <a:pt x="1770024" y="136469"/>
                </a:lnTo>
                <a:lnTo>
                  <a:pt x="1779022" y="140167"/>
                </a:lnTo>
                <a:lnTo>
                  <a:pt x="1786962" y="143866"/>
                </a:lnTo>
                <a:lnTo>
                  <a:pt x="1795431" y="147564"/>
                </a:lnTo>
                <a:lnTo>
                  <a:pt x="1803371" y="151791"/>
                </a:lnTo>
                <a:lnTo>
                  <a:pt x="1811311" y="156018"/>
                </a:lnTo>
                <a:lnTo>
                  <a:pt x="1818721" y="159717"/>
                </a:lnTo>
                <a:lnTo>
                  <a:pt x="1826661" y="165529"/>
                </a:lnTo>
                <a:lnTo>
                  <a:pt x="1833013" y="170284"/>
                </a:lnTo>
                <a:lnTo>
                  <a:pt x="1840424" y="176096"/>
                </a:lnTo>
                <a:lnTo>
                  <a:pt x="1846776" y="180851"/>
                </a:lnTo>
                <a:lnTo>
                  <a:pt x="1852598" y="186134"/>
                </a:lnTo>
                <a:lnTo>
                  <a:pt x="1858421" y="191946"/>
                </a:lnTo>
                <a:lnTo>
                  <a:pt x="1864243" y="197758"/>
                </a:lnTo>
                <a:lnTo>
                  <a:pt x="1869007" y="203042"/>
                </a:lnTo>
                <a:lnTo>
                  <a:pt x="1873771" y="209382"/>
                </a:lnTo>
                <a:lnTo>
                  <a:pt x="1878535" y="216251"/>
                </a:lnTo>
                <a:lnTo>
                  <a:pt x="1883299" y="222591"/>
                </a:lnTo>
                <a:lnTo>
                  <a:pt x="1886475" y="228931"/>
                </a:lnTo>
                <a:lnTo>
                  <a:pt x="1890180" y="234743"/>
                </a:lnTo>
                <a:lnTo>
                  <a:pt x="1892827" y="241612"/>
                </a:lnTo>
                <a:lnTo>
                  <a:pt x="1896003" y="249009"/>
                </a:lnTo>
                <a:lnTo>
                  <a:pt x="1898120" y="255878"/>
                </a:lnTo>
                <a:lnTo>
                  <a:pt x="1899708" y="263275"/>
                </a:lnTo>
                <a:lnTo>
                  <a:pt x="1901825" y="270672"/>
                </a:lnTo>
                <a:lnTo>
                  <a:pt x="1903413" y="278597"/>
                </a:lnTo>
                <a:lnTo>
                  <a:pt x="1903413" y="284937"/>
                </a:lnTo>
                <a:lnTo>
                  <a:pt x="1903413" y="291806"/>
                </a:lnTo>
                <a:lnTo>
                  <a:pt x="1903413" y="297618"/>
                </a:lnTo>
                <a:lnTo>
                  <a:pt x="1903413" y="304486"/>
                </a:lnTo>
                <a:lnTo>
                  <a:pt x="1902355" y="310298"/>
                </a:lnTo>
                <a:lnTo>
                  <a:pt x="1902355" y="316639"/>
                </a:lnTo>
                <a:lnTo>
                  <a:pt x="1901825" y="322451"/>
                </a:lnTo>
                <a:lnTo>
                  <a:pt x="1900767" y="328791"/>
                </a:lnTo>
                <a:lnTo>
                  <a:pt x="1898649" y="334074"/>
                </a:lnTo>
                <a:lnTo>
                  <a:pt x="1897591" y="339358"/>
                </a:lnTo>
                <a:lnTo>
                  <a:pt x="1895473" y="345170"/>
                </a:lnTo>
                <a:lnTo>
                  <a:pt x="1893885" y="350454"/>
                </a:lnTo>
                <a:lnTo>
                  <a:pt x="1891239" y="355209"/>
                </a:lnTo>
                <a:lnTo>
                  <a:pt x="1889122" y="359964"/>
                </a:lnTo>
                <a:lnTo>
                  <a:pt x="1887534" y="364719"/>
                </a:lnTo>
                <a:lnTo>
                  <a:pt x="1885416" y="369474"/>
                </a:lnTo>
                <a:lnTo>
                  <a:pt x="1881711" y="373173"/>
                </a:lnTo>
                <a:lnTo>
                  <a:pt x="1878535" y="377400"/>
                </a:lnTo>
                <a:lnTo>
                  <a:pt x="1875359" y="381627"/>
                </a:lnTo>
                <a:lnTo>
                  <a:pt x="1872712" y="385325"/>
                </a:lnTo>
                <a:lnTo>
                  <a:pt x="1864773" y="392194"/>
                </a:lnTo>
                <a:lnTo>
                  <a:pt x="1858421" y="399591"/>
                </a:lnTo>
                <a:lnTo>
                  <a:pt x="1853657" y="402233"/>
                </a:lnTo>
                <a:lnTo>
                  <a:pt x="1849422" y="405931"/>
                </a:lnTo>
                <a:lnTo>
                  <a:pt x="1845188" y="408573"/>
                </a:lnTo>
                <a:lnTo>
                  <a:pt x="1841482" y="411743"/>
                </a:lnTo>
                <a:lnTo>
                  <a:pt x="1836718" y="413856"/>
                </a:lnTo>
                <a:lnTo>
                  <a:pt x="1832484" y="416498"/>
                </a:lnTo>
                <a:lnTo>
                  <a:pt x="1827720" y="419140"/>
                </a:lnTo>
                <a:lnTo>
                  <a:pt x="1823485" y="421782"/>
                </a:lnTo>
                <a:lnTo>
                  <a:pt x="1818192" y="423367"/>
                </a:lnTo>
                <a:lnTo>
                  <a:pt x="1813428" y="425480"/>
                </a:lnTo>
                <a:lnTo>
                  <a:pt x="1808135" y="426537"/>
                </a:lnTo>
                <a:lnTo>
                  <a:pt x="1803371" y="428650"/>
                </a:lnTo>
                <a:lnTo>
                  <a:pt x="1798078" y="430236"/>
                </a:lnTo>
                <a:lnTo>
                  <a:pt x="1793314" y="431292"/>
                </a:lnTo>
                <a:lnTo>
                  <a:pt x="1788021" y="432877"/>
                </a:lnTo>
                <a:lnTo>
                  <a:pt x="1783257" y="434991"/>
                </a:lnTo>
                <a:lnTo>
                  <a:pt x="1776905" y="435519"/>
                </a:lnTo>
                <a:lnTo>
                  <a:pt x="1772141" y="436047"/>
                </a:lnTo>
                <a:lnTo>
                  <a:pt x="1766318" y="436576"/>
                </a:lnTo>
                <a:lnTo>
                  <a:pt x="1761555" y="438161"/>
                </a:lnTo>
                <a:lnTo>
                  <a:pt x="1756261" y="438161"/>
                </a:lnTo>
                <a:lnTo>
                  <a:pt x="1750439" y="438689"/>
                </a:lnTo>
                <a:lnTo>
                  <a:pt x="1745145" y="439746"/>
                </a:lnTo>
                <a:lnTo>
                  <a:pt x="1740382" y="440274"/>
                </a:lnTo>
                <a:lnTo>
                  <a:pt x="1734559" y="440274"/>
                </a:lnTo>
                <a:lnTo>
                  <a:pt x="1729795" y="440274"/>
                </a:lnTo>
                <a:lnTo>
                  <a:pt x="1723443" y="440274"/>
                </a:lnTo>
                <a:lnTo>
                  <a:pt x="1718679" y="440274"/>
                </a:lnTo>
                <a:lnTo>
                  <a:pt x="1713386" y="439746"/>
                </a:lnTo>
                <a:lnTo>
                  <a:pt x="1708093" y="439746"/>
                </a:lnTo>
                <a:lnTo>
                  <a:pt x="1702800" y="438689"/>
                </a:lnTo>
                <a:lnTo>
                  <a:pt x="1698036" y="438689"/>
                </a:lnTo>
                <a:lnTo>
                  <a:pt x="1692213" y="437633"/>
                </a:lnTo>
                <a:lnTo>
                  <a:pt x="1687449" y="436576"/>
                </a:lnTo>
                <a:lnTo>
                  <a:pt x="1682156" y="436047"/>
                </a:lnTo>
                <a:lnTo>
                  <a:pt x="1677392" y="435519"/>
                </a:lnTo>
                <a:lnTo>
                  <a:pt x="1672628" y="433934"/>
                </a:lnTo>
                <a:lnTo>
                  <a:pt x="1667864" y="433406"/>
                </a:lnTo>
                <a:lnTo>
                  <a:pt x="1664159" y="432349"/>
                </a:lnTo>
                <a:lnTo>
                  <a:pt x="1659947" y="431298"/>
                </a:lnTo>
                <a:lnTo>
                  <a:pt x="1659473" y="431799"/>
                </a:lnTo>
                <a:lnTo>
                  <a:pt x="1642948" y="425919"/>
                </a:lnTo>
                <a:lnTo>
                  <a:pt x="1642875" y="425431"/>
                </a:lnTo>
                <a:lnTo>
                  <a:pt x="1638222" y="423367"/>
                </a:lnTo>
                <a:lnTo>
                  <a:pt x="1633458" y="421253"/>
                </a:lnTo>
                <a:lnTo>
                  <a:pt x="1628694" y="420197"/>
                </a:lnTo>
                <a:lnTo>
                  <a:pt x="1624460" y="418612"/>
                </a:lnTo>
                <a:lnTo>
                  <a:pt x="1619696" y="416498"/>
                </a:lnTo>
                <a:lnTo>
                  <a:pt x="1615990" y="415442"/>
                </a:lnTo>
                <a:lnTo>
                  <a:pt x="1611227" y="413856"/>
                </a:lnTo>
                <a:lnTo>
                  <a:pt x="1606992" y="413328"/>
                </a:lnTo>
                <a:lnTo>
                  <a:pt x="1601699" y="411215"/>
                </a:lnTo>
                <a:lnTo>
                  <a:pt x="1597464" y="410686"/>
                </a:lnTo>
                <a:lnTo>
                  <a:pt x="1592171" y="409101"/>
                </a:lnTo>
                <a:lnTo>
                  <a:pt x="1587936" y="408573"/>
                </a:lnTo>
                <a:lnTo>
                  <a:pt x="1583172" y="406988"/>
                </a:lnTo>
                <a:lnTo>
                  <a:pt x="1578409" y="406459"/>
                </a:lnTo>
                <a:lnTo>
                  <a:pt x="1574174" y="405931"/>
                </a:lnTo>
                <a:lnTo>
                  <a:pt x="1569939" y="405931"/>
                </a:lnTo>
                <a:lnTo>
                  <a:pt x="1564646" y="404346"/>
                </a:lnTo>
                <a:lnTo>
                  <a:pt x="1560412" y="403818"/>
                </a:lnTo>
                <a:lnTo>
                  <a:pt x="1555118" y="403289"/>
                </a:lnTo>
                <a:lnTo>
                  <a:pt x="1550884" y="403289"/>
                </a:lnTo>
                <a:lnTo>
                  <a:pt x="1546120" y="403289"/>
                </a:lnTo>
                <a:lnTo>
                  <a:pt x="1541356" y="403289"/>
                </a:lnTo>
                <a:lnTo>
                  <a:pt x="1536592" y="403289"/>
                </a:lnTo>
                <a:lnTo>
                  <a:pt x="1532357" y="403289"/>
                </a:lnTo>
                <a:lnTo>
                  <a:pt x="1527064" y="402233"/>
                </a:lnTo>
                <a:lnTo>
                  <a:pt x="1522300" y="402233"/>
                </a:lnTo>
                <a:lnTo>
                  <a:pt x="1517536" y="402233"/>
                </a:lnTo>
                <a:lnTo>
                  <a:pt x="1513831" y="402233"/>
                </a:lnTo>
                <a:lnTo>
                  <a:pt x="1509067" y="402233"/>
                </a:lnTo>
                <a:lnTo>
                  <a:pt x="1504303" y="403289"/>
                </a:lnTo>
                <a:lnTo>
                  <a:pt x="1499539" y="403818"/>
                </a:lnTo>
                <a:lnTo>
                  <a:pt x="1495305" y="404346"/>
                </a:lnTo>
                <a:lnTo>
                  <a:pt x="1490011" y="404346"/>
                </a:lnTo>
                <a:lnTo>
                  <a:pt x="1485248" y="404346"/>
                </a:lnTo>
                <a:lnTo>
                  <a:pt x="1480484" y="404874"/>
                </a:lnTo>
                <a:lnTo>
                  <a:pt x="1476249" y="405931"/>
                </a:lnTo>
                <a:lnTo>
                  <a:pt x="1471485" y="406459"/>
                </a:lnTo>
                <a:lnTo>
                  <a:pt x="1466721" y="406988"/>
                </a:lnTo>
                <a:lnTo>
                  <a:pt x="1461957" y="408045"/>
                </a:lnTo>
                <a:lnTo>
                  <a:pt x="1458252" y="409101"/>
                </a:lnTo>
                <a:lnTo>
                  <a:pt x="1453488" y="409101"/>
                </a:lnTo>
                <a:lnTo>
                  <a:pt x="1448724" y="410686"/>
                </a:lnTo>
                <a:lnTo>
                  <a:pt x="1443960" y="411215"/>
                </a:lnTo>
                <a:lnTo>
                  <a:pt x="1439726" y="412271"/>
                </a:lnTo>
                <a:lnTo>
                  <a:pt x="1436020" y="413328"/>
                </a:lnTo>
                <a:lnTo>
                  <a:pt x="1431786" y="415442"/>
                </a:lnTo>
                <a:lnTo>
                  <a:pt x="1427551" y="415970"/>
                </a:lnTo>
                <a:lnTo>
                  <a:pt x="1423846" y="418083"/>
                </a:lnTo>
                <a:lnTo>
                  <a:pt x="1419082" y="418612"/>
                </a:lnTo>
                <a:lnTo>
                  <a:pt x="1414848" y="420197"/>
                </a:lnTo>
                <a:lnTo>
                  <a:pt x="1410084" y="421253"/>
                </a:lnTo>
                <a:lnTo>
                  <a:pt x="1405849" y="423367"/>
                </a:lnTo>
                <a:lnTo>
                  <a:pt x="1402144" y="424424"/>
                </a:lnTo>
                <a:lnTo>
                  <a:pt x="1397909" y="426009"/>
                </a:lnTo>
                <a:lnTo>
                  <a:pt x="1393675" y="428122"/>
                </a:lnTo>
                <a:lnTo>
                  <a:pt x="1390499" y="430236"/>
                </a:lnTo>
                <a:lnTo>
                  <a:pt x="1386264" y="431292"/>
                </a:lnTo>
                <a:lnTo>
                  <a:pt x="1382559" y="433406"/>
                </a:lnTo>
                <a:lnTo>
                  <a:pt x="1378324" y="435519"/>
                </a:lnTo>
                <a:lnTo>
                  <a:pt x="1374619" y="437633"/>
                </a:lnTo>
                <a:lnTo>
                  <a:pt x="1367208" y="441331"/>
                </a:lnTo>
                <a:lnTo>
                  <a:pt x="1361386" y="446086"/>
                </a:lnTo>
                <a:lnTo>
                  <a:pt x="1361386" y="445030"/>
                </a:lnTo>
                <a:lnTo>
                  <a:pt x="1362444" y="443444"/>
                </a:lnTo>
                <a:lnTo>
                  <a:pt x="1364032" y="440803"/>
                </a:lnTo>
                <a:lnTo>
                  <a:pt x="1367208" y="437633"/>
                </a:lnTo>
                <a:lnTo>
                  <a:pt x="1370384" y="432877"/>
                </a:lnTo>
                <a:lnTo>
                  <a:pt x="1374619" y="427594"/>
                </a:lnTo>
                <a:lnTo>
                  <a:pt x="1379383" y="421253"/>
                </a:lnTo>
                <a:lnTo>
                  <a:pt x="1385735" y="415442"/>
                </a:lnTo>
                <a:lnTo>
                  <a:pt x="1388381" y="411215"/>
                </a:lnTo>
                <a:lnTo>
                  <a:pt x="1391557" y="406988"/>
                </a:lnTo>
                <a:lnTo>
                  <a:pt x="1394733" y="403289"/>
                </a:lnTo>
                <a:lnTo>
                  <a:pt x="1398438" y="399591"/>
                </a:lnTo>
                <a:lnTo>
                  <a:pt x="1402144" y="395892"/>
                </a:lnTo>
                <a:lnTo>
                  <a:pt x="1405849" y="391665"/>
                </a:lnTo>
                <a:lnTo>
                  <a:pt x="1410084" y="387439"/>
                </a:lnTo>
                <a:lnTo>
                  <a:pt x="1414848" y="383740"/>
                </a:lnTo>
                <a:lnTo>
                  <a:pt x="1419082" y="378985"/>
                </a:lnTo>
                <a:lnTo>
                  <a:pt x="1422787" y="374230"/>
                </a:lnTo>
                <a:lnTo>
                  <a:pt x="1427022" y="370003"/>
                </a:lnTo>
                <a:lnTo>
                  <a:pt x="1432315" y="365776"/>
                </a:lnTo>
                <a:lnTo>
                  <a:pt x="1436550" y="361021"/>
                </a:lnTo>
                <a:lnTo>
                  <a:pt x="1441843" y="356266"/>
                </a:lnTo>
                <a:lnTo>
                  <a:pt x="1446607" y="352567"/>
                </a:lnTo>
                <a:lnTo>
                  <a:pt x="1452959" y="348340"/>
                </a:lnTo>
                <a:lnTo>
                  <a:pt x="1457723" y="343585"/>
                </a:lnTo>
                <a:lnTo>
                  <a:pt x="1463016" y="338830"/>
                </a:lnTo>
                <a:lnTo>
                  <a:pt x="1467780" y="334074"/>
                </a:lnTo>
                <a:lnTo>
                  <a:pt x="1473602" y="330376"/>
                </a:lnTo>
                <a:lnTo>
                  <a:pt x="1478896" y="325621"/>
                </a:lnTo>
                <a:lnTo>
                  <a:pt x="1485248" y="321394"/>
                </a:lnTo>
                <a:lnTo>
                  <a:pt x="1491070" y="317167"/>
                </a:lnTo>
                <a:lnTo>
                  <a:pt x="1497422" y="313469"/>
                </a:lnTo>
                <a:lnTo>
                  <a:pt x="1503245" y="308713"/>
                </a:lnTo>
                <a:lnTo>
                  <a:pt x="1509596" y="304486"/>
                </a:lnTo>
                <a:lnTo>
                  <a:pt x="1515948" y="300260"/>
                </a:lnTo>
                <a:lnTo>
                  <a:pt x="1521771" y="297089"/>
                </a:lnTo>
                <a:lnTo>
                  <a:pt x="1528123" y="292863"/>
                </a:lnTo>
                <a:lnTo>
                  <a:pt x="1534475" y="290221"/>
                </a:lnTo>
                <a:lnTo>
                  <a:pt x="1541356" y="287051"/>
                </a:lnTo>
                <a:lnTo>
                  <a:pt x="1548237" y="284409"/>
                </a:lnTo>
                <a:lnTo>
                  <a:pt x="1554060" y="280710"/>
                </a:lnTo>
                <a:lnTo>
                  <a:pt x="1560941" y="278069"/>
                </a:lnTo>
                <a:lnTo>
                  <a:pt x="1567822" y="274898"/>
                </a:lnTo>
                <a:lnTo>
                  <a:pt x="1574703" y="272785"/>
                </a:lnTo>
                <a:lnTo>
                  <a:pt x="1581584" y="270672"/>
                </a:lnTo>
                <a:lnTo>
                  <a:pt x="1587936" y="268558"/>
                </a:lnTo>
                <a:lnTo>
                  <a:pt x="1594818" y="266445"/>
                </a:lnTo>
                <a:lnTo>
                  <a:pt x="1602228" y="265388"/>
                </a:lnTo>
                <a:lnTo>
                  <a:pt x="1609109" y="263275"/>
                </a:lnTo>
                <a:lnTo>
                  <a:pt x="1616520" y="262746"/>
                </a:lnTo>
                <a:lnTo>
                  <a:pt x="1623401" y="261690"/>
                </a:lnTo>
                <a:lnTo>
                  <a:pt x="1630812" y="261690"/>
                </a:lnTo>
                <a:lnTo>
                  <a:pt x="1637693" y="261161"/>
                </a:lnTo>
                <a:lnTo>
                  <a:pt x="1645633" y="261161"/>
                </a:lnTo>
                <a:lnTo>
                  <a:pt x="1652514" y="261690"/>
                </a:lnTo>
                <a:lnTo>
                  <a:pt x="1660454" y="263275"/>
                </a:lnTo>
                <a:lnTo>
                  <a:pt x="1666806" y="263275"/>
                </a:lnTo>
                <a:lnTo>
                  <a:pt x="1673687" y="264860"/>
                </a:lnTo>
                <a:lnTo>
                  <a:pt x="1679509" y="265388"/>
                </a:lnTo>
                <a:lnTo>
                  <a:pt x="1686391" y="267501"/>
                </a:lnTo>
                <a:lnTo>
                  <a:pt x="1691684" y="268030"/>
                </a:lnTo>
                <a:lnTo>
                  <a:pt x="1696977" y="269615"/>
                </a:lnTo>
                <a:lnTo>
                  <a:pt x="1702800" y="271200"/>
                </a:lnTo>
                <a:lnTo>
                  <a:pt x="1708093" y="273313"/>
                </a:lnTo>
                <a:lnTo>
                  <a:pt x="1711798" y="275427"/>
                </a:lnTo>
                <a:lnTo>
                  <a:pt x="1716033" y="277540"/>
                </a:lnTo>
                <a:lnTo>
                  <a:pt x="1720267" y="279654"/>
                </a:lnTo>
                <a:lnTo>
                  <a:pt x="1725031" y="281767"/>
                </a:lnTo>
                <a:lnTo>
                  <a:pt x="1730854" y="285994"/>
                </a:lnTo>
                <a:lnTo>
                  <a:pt x="1737735" y="291806"/>
                </a:lnTo>
                <a:lnTo>
                  <a:pt x="1741970" y="296561"/>
                </a:lnTo>
                <a:lnTo>
                  <a:pt x="1745675" y="302373"/>
                </a:lnTo>
                <a:lnTo>
                  <a:pt x="1749380" y="308713"/>
                </a:lnTo>
                <a:lnTo>
                  <a:pt x="1752027" y="314525"/>
                </a:lnTo>
                <a:lnTo>
                  <a:pt x="1753085" y="320866"/>
                </a:lnTo>
                <a:lnTo>
                  <a:pt x="1754144" y="326677"/>
                </a:lnTo>
                <a:lnTo>
                  <a:pt x="1754144" y="333546"/>
                </a:lnTo>
                <a:lnTo>
                  <a:pt x="1754673" y="340415"/>
                </a:lnTo>
                <a:lnTo>
                  <a:pt x="1753085" y="346227"/>
                </a:lnTo>
                <a:lnTo>
                  <a:pt x="1752027" y="352567"/>
                </a:lnTo>
                <a:lnTo>
                  <a:pt x="1749909" y="358379"/>
                </a:lnTo>
                <a:lnTo>
                  <a:pt x="1748321" y="364719"/>
                </a:lnTo>
                <a:lnTo>
                  <a:pt x="1745675" y="370003"/>
                </a:lnTo>
                <a:lnTo>
                  <a:pt x="1743028" y="375286"/>
                </a:lnTo>
                <a:lnTo>
                  <a:pt x="1740382" y="380570"/>
                </a:lnTo>
                <a:lnTo>
                  <a:pt x="1737735" y="386382"/>
                </a:lnTo>
                <a:lnTo>
                  <a:pt x="1734559" y="390080"/>
                </a:lnTo>
                <a:lnTo>
                  <a:pt x="1730854" y="394307"/>
                </a:lnTo>
                <a:lnTo>
                  <a:pt x="1727678" y="397477"/>
                </a:lnTo>
                <a:lnTo>
                  <a:pt x="1725031" y="401176"/>
                </a:lnTo>
                <a:lnTo>
                  <a:pt x="1718679" y="405931"/>
                </a:lnTo>
                <a:lnTo>
                  <a:pt x="1713915" y="408573"/>
                </a:lnTo>
                <a:lnTo>
                  <a:pt x="1715503" y="408573"/>
                </a:lnTo>
                <a:lnTo>
                  <a:pt x="1720267" y="409101"/>
                </a:lnTo>
                <a:lnTo>
                  <a:pt x="1722914" y="409101"/>
                </a:lnTo>
                <a:lnTo>
                  <a:pt x="1727148" y="409101"/>
                </a:lnTo>
                <a:lnTo>
                  <a:pt x="1730854" y="409101"/>
                </a:lnTo>
                <a:lnTo>
                  <a:pt x="1737206" y="409630"/>
                </a:lnTo>
                <a:lnTo>
                  <a:pt x="1741970" y="409101"/>
                </a:lnTo>
                <a:lnTo>
                  <a:pt x="1747792" y="409101"/>
                </a:lnTo>
                <a:lnTo>
                  <a:pt x="1754144" y="408573"/>
                </a:lnTo>
                <a:lnTo>
                  <a:pt x="1760496" y="408573"/>
                </a:lnTo>
                <a:lnTo>
                  <a:pt x="1767377" y="406988"/>
                </a:lnTo>
                <a:lnTo>
                  <a:pt x="1774788" y="405931"/>
                </a:lnTo>
                <a:lnTo>
                  <a:pt x="1781669" y="404346"/>
                </a:lnTo>
                <a:lnTo>
                  <a:pt x="1789079" y="403289"/>
                </a:lnTo>
                <a:lnTo>
                  <a:pt x="1795961" y="399591"/>
                </a:lnTo>
                <a:lnTo>
                  <a:pt x="1802842" y="396949"/>
                </a:lnTo>
                <a:lnTo>
                  <a:pt x="1809723" y="393779"/>
                </a:lnTo>
                <a:lnTo>
                  <a:pt x="1817133" y="390080"/>
                </a:lnTo>
                <a:lnTo>
                  <a:pt x="1822956" y="385325"/>
                </a:lnTo>
                <a:lnTo>
                  <a:pt x="1829837" y="380042"/>
                </a:lnTo>
                <a:lnTo>
                  <a:pt x="1835660" y="374230"/>
                </a:lnTo>
                <a:lnTo>
                  <a:pt x="1842012" y="368418"/>
                </a:lnTo>
                <a:lnTo>
                  <a:pt x="1844129" y="364719"/>
                </a:lnTo>
                <a:lnTo>
                  <a:pt x="1846776" y="361021"/>
                </a:lnTo>
                <a:lnTo>
                  <a:pt x="1848893" y="357322"/>
                </a:lnTo>
                <a:lnTo>
                  <a:pt x="1851540" y="353624"/>
                </a:lnTo>
                <a:lnTo>
                  <a:pt x="1853657" y="348869"/>
                </a:lnTo>
                <a:lnTo>
                  <a:pt x="1855774" y="345170"/>
                </a:lnTo>
                <a:lnTo>
                  <a:pt x="1857362" y="340415"/>
                </a:lnTo>
                <a:lnTo>
                  <a:pt x="1859479" y="335660"/>
                </a:lnTo>
                <a:lnTo>
                  <a:pt x="1860538" y="330376"/>
                </a:lnTo>
                <a:lnTo>
                  <a:pt x="1861597" y="324564"/>
                </a:lnTo>
                <a:lnTo>
                  <a:pt x="1863185" y="319280"/>
                </a:lnTo>
                <a:lnTo>
                  <a:pt x="1864243" y="313997"/>
                </a:lnTo>
                <a:lnTo>
                  <a:pt x="1864773" y="307657"/>
                </a:lnTo>
                <a:lnTo>
                  <a:pt x="1865831" y="301845"/>
                </a:lnTo>
                <a:lnTo>
                  <a:pt x="1866361" y="295504"/>
                </a:lnTo>
                <a:lnTo>
                  <a:pt x="1866890" y="289692"/>
                </a:lnTo>
                <a:lnTo>
                  <a:pt x="1866361" y="282295"/>
                </a:lnTo>
                <a:lnTo>
                  <a:pt x="1865831" y="275427"/>
                </a:lnTo>
                <a:lnTo>
                  <a:pt x="1864243" y="269615"/>
                </a:lnTo>
                <a:lnTo>
                  <a:pt x="1863185" y="263275"/>
                </a:lnTo>
                <a:lnTo>
                  <a:pt x="1860538" y="256406"/>
                </a:lnTo>
                <a:lnTo>
                  <a:pt x="1858421" y="250594"/>
                </a:lnTo>
                <a:lnTo>
                  <a:pt x="1854715" y="245310"/>
                </a:lnTo>
                <a:lnTo>
                  <a:pt x="1852069" y="239499"/>
                </a:lnTo>
                <a:lnTo>
                  <a:pt x="1847834" y="233687"/>
                </a:lnTo>
                <a:lnTo>
                  <a:pt x="1844129" y="228403"/>
                </a:lnTo>
                <a:lnTo>
                  <a:pt x="1839365" y="222591"/>
                </a:lnTo>
                <a:lnTo>
                  <a:pt x="1834601" y="218893"/>
                </a:lnTo>
                <a:lnTo>
                  <a:pt x="1828249" y="213081"/>
                </a:lnTo>
                <a:lnTo>
                  <a:pt x="1822956" y="209382"/>
                </a:lnTo>
                <a:lnTo>
                  <a:pt x="1817133" y="205155"/>
                </a:lnTo>
                <a:lnTo>
                  <a:pt x="1811311" y="200928"/>
                </a:lnTo>
                <a:lnTo>
                  <a:pt x="1803900" y="196173"/>
                </a:lnTo>
                <a:lnTo>
                  <a:pt x="1797549" y="192475"/>
                </a:lnTo>
                <a:lnTo>
                  <a:pt x="1789609" y="188248"/>
                </a:lnTo>
                <a:lnTo>
                  <a:pt x="1783257" y="185078"/>
                </a:lnTo>
                <a:lnTo>
                  <a:pt x="1774788" y="181379"/>
                </a:lnTo>
                <a:lnTo>
                  <a:pt x="1766848" y="178737"/>
                </a:lnTo>
                <a:lnTo>
                  <a:pt x="1758908" y="175567"/>
                </a:lnTo>
                <a:lnTo>
                  <a:pt x="1751497" y="173454"/>
                </a:lnTo>
                <a:lnTo>
                  <a:pt x="1742499" y="170284"/>
                </a:lnTo>
                <a:lnTo>
                  <a:pt x="1733500" y="167642"/>
                </a:lnTo>
                <a:lnTo>
                  <a:pt x="1725031" y="165529"/>
                </a:lnTo>
                <a:lnTo>
                  <a:pt x="1716033" y="163415"/>
                </a:lnTo>
                <a:lnTo>
                  <a:pt x="1706505" y="161302"/>
                </a:lnTo>
                <a:lnTo>
                  <a:pt x="1696977" y="159717"/>
                </a:lnTo>
                <a:lnTo>
                  <a:pt x="1687449" y="158660"/>
                </a:lnTo>
                <a:lnTo>
                  <a:pt x="1678980" y="158132"/>
                </a:lnTo>
                <a:lnTo>
                  <a:pt x="1668923" y="156018"/>
                </a:lnTo>
                <a:lnTo>
                  <a:pt x="1658336" y="155490"/>
                </a:lnTo>
                <a:lnTo>
                  <a:pt x="1648279" y="153905"/>
                </a:lnTo>
                <a:lnTo>
                  <a:pt x="1638751" y="153905"/>
                </a:lnTo>
                <a:lnTo>
                  <a:pt x="1628694" y="153376"/>
                </a:lnTo>
                <a:lnTo>
                  <a:pt x="1618637" y="153376"/>
                </a:lnTo>
                <a:lnTo>
                  <a:pt x="1608580" y="153376"/>
                </a:lnTo>
                <a:lnTo>
                  <a:pt x="1599052" y="153905"/>
                </a:lnTo>
                <a:lnTo>
                  <a:pt x="1588995" y="153905"/>
                </a:lnTo>
                <a:lnTo>
                  <a:pt x="1578409" y="153905"/>
                </a:lnTo>
                <a:lnTo>
                  <a:pt x="1568351" y="154433"/>
                </a:lnTo>
                <a:lnTo>
                  <a:pt x="1558824" y="156018"/>
                </a:lnTo>
                <a:lnTo>
                  <a:pt x="1548766" y="157075"/>
                </a:lnTo>
                <a:lnTo>
                  <a:pt x="1538709" y="158660"/>
                </a:lnTo>
                <a:lnTo>
                  <a:pt x="1529181" y="160773"/>
                </a:lnTo>
                <a:lnTo>
                  <a:pt x="1520183" y="162887"/>
                </a:lnTo>
                <a:lnTo>
                  <a:pt x="1510126" y="164472"/>
                </a:lnTo>
                <a:lnTo>
                  <a:pt x="1500598" y="166585"/>
                </a:lnTo>
                <a:lnTo>
                  <a:pt x="1491070" y="168699"/>
                </a:lnTo>
                <a:lnTo>
                  <a:pt x="1482601" y="171869"/>
                </a:lnTo>
                <a:lnTo>
                  <a:pt x="1473073" y="175039"/>
                </a:lnTo>
                <a:lnTo>
                  <a:pt x="1464075" y="178209"/>
                </a:lnTo>
                <a:lnTo>
                  <a:pt x="1455605" y="181379"/>
                </a:lnTo>
                <a:lnTo>
                  <a:pt x="1447136" y="185606"/>
                </a:lnTo>
                <a:lnTo>
                  <a:pt x="1438667" y="188776"/>
                </a:lnTo>
                <a:lnTo>
                  <a:pt x="1430198" y="193003"/>
                </a:lnTo>
                <a:lnTo>
                  <a:pt x="1422787" y="197230"/>
                </a:lnTo>
                <a:lnTo>
                  <a:pt x="1415377" y="201985"/>
                </a:lnTo>
                <a:lnTo>
                  <a:pt x="1407966" y="205684"/>
                </a:lnTo>
                <a:lnTo>
                  <a:pt x="1401085" y="211496"/>
                </a:lnTo>
                <a:lnTo>
                  <a:pt x="1394733" y="216779"/>
                </a:lnTo>
                <a:lnTo>
                  <a:pt x="1388381" y="222591"/>
                </a:lnTo>
                <a:lnTo>
                  <a:pt x="1381500" y="227346"/>
                </a:lnTo>
                <a:lnTo>
                  <a:pt x="1375678" y="233158"/>
                </a:lnTo>
                <a:lnTo>
                  <a:pt x="1369326" y="237385"/>
                </a:lnTo>
                <a:lnTo>
                  <a:pt x="1363503" y="243197"/>
                </a:lnTo>
                <a:lnTo>
                  <a:pt x="1357151" y="246896"/>
                </a:lnTo>
                <a:lnTo>
                  <a:pt x="1351329" y="252707"/>
                </a:lnTo>
                <a:lnTo>
                  <a:pt x="1344977" y="256406"/>
                </a:lnTo>
                <a:lnTo>
                  <a:pt x="1339684" y="261690"/>
                </a:lnTo>
                <a:lnTo>
                  <a:pt x="1333332" y="265916"/>
                </a:lnTo>
                <a:lnTo>
                  <a:pt x="1327509" y="270672"/>
                </a:lnTo>
                <a:lnTo>
                  <a:pt x="1322216" y="274898"/>
                </a:lnTo>
                <a:lnTo>
                  <a:pt x="1316923" y="279654"/>
                </a:lnTo>
                <a:lnTo>
                  <a:pt x="1310571" y="283352"/>
                </a:lnTo>
                <a:lnTo>
                  <a:pt x="1305278" y="287579"/>
                </a:lnTo>
                <a:lnTo>
                  <a:pt x="1299984" y="291806"/>
                </a:lnTo>
                <a:lnTo>
                  <a:pt x="1295220" y="295504"/>
                </a:lnTo>
                <a:lnTo>
                  <a:pt x="1288868" y="299203"/>
                </a:lnTo>
                <a:lnTo>
                  <a:pt x="1284105" y="302373"/>
                </a:lnTo>
                <a:lnTo>
                  <a:pt x="1278811" y="306072"/>
                </a:lnTo>
                <a:lnTo>
                  <a:pt x="1273518" y="309770"/>
                </a:lnTo>
                <a:lnTo>
                  <a:pt x="1268754" y="313469"/>
                </a:lnTo>
                <a:lnTo>
                  <a:pt x="1262932" y="316639"/>
                </a:lnTo>
                <a:lnTo>
                  <a:pt x="1257109" y="319809"/>
                </a:lnTo>
                <a:lnTo>
                  <a:pt x="1252874" y="324036"/>
                </a:lnTo>
                <a:lnTo>
                  <a:pt x="1247581" y="326677"/>
                </a:lnTo>
                <a:lnTo>
                  <a:pt x="1242288" y="329319"/>
                </a:lnTo>
                <a:lnTo>
                  <a:pt x="1236995" y="331961"/>
                </a:lnTo>
                <a:lnTo>
                  <a:pt x="1232231" y="335660"/>
                </a:lnTo>
                <a:lnTo>
                  <a:pt x="1226408" y="338301"/>
                </a:lnTo>
                <a:lnTo>
                  <a:pt x="1221644" y="340943"/>
                </a:lnTo>
                <a:lnTo>
                  <a:pt x="1216351" y="343585"/>
                </a:lnTo>
                <a:lnTo>
                  <a:pt x="1211587" y="347283"/>
                </a:lnTo>
                <a:lnTo>
                  <a:pt x="1205765" y="348869"/>
                </a:lnTo>
                <a:lnTo>
                  <a:pt x="1200471" y="350982"/>
                </a:lnTo>
                <a:lnTo>
                  <a:pt x="1194649" y="353095"/>
                </a:lnTo>
                <a:lnTo>
                  <a:pt x="1189356" y="355737"/>
                </a:lnTo>
                <a:lnTo>
                  <a:pt x="1184062" y="357851"/>
                </a:lnTo>
                <a:lnTo>
                  <a:pt x="1178769" y="359964"/>
                </a:lnTo>
                <a:lnTo>
                  <a:pt x="1172947" y="362077"/>
                </a:lnTo>
                <a:lnTo>
                  <a:pt x="1167653" y="363662"/>
                </a:lnTo>
                <a:lnTo>
                  <a:pt x="1161831" y="365248"/>
                </a:lnTo>
                <a:lnTo>
                  <a:pt x="1156008" y="367361"/>
                </a:lnTo>
                <a:lnTo>
                  <a:pt x="1150715" y="368418"/>
                </a:lnTo>
                <a:lnTo>
                  <a:pt x="1145422" y="370531"/>
                </a:lnTo>
                <a:lnTo>
                  <a:pt x="1139070" y="372116"/>
                </a:lnTo>
                <a:lnTo>
                  <a:pt x="1133777" y="374230"/>
                </a:lnTo>
                <a:lnTo>
                  <a:pt x="1127954" y="375286"/>
                </a:lnTo>
                <a:lnTo>
                  <a:pt x="1122131" y="377400"/>
                </a:lnTo>
                <a:lnTo>
                  <a:pt x="1115780" y="377928"/>
                </a:lnTo>
                <a:lnTo>
                  <a:pt x="1109428" y="380042"/>
                </a:lnTo>
                <a:lnTo>
                  <a:pt x="1103605" y="380570"/>
                </a:lnTo>
                <a:lnTo>
                  <a:pt x="1097253" y="382683"/>
                </a:lnTo>
                <a:lnTo>
                  <a:pt x="1090372" y="383740"/>
                </a:lnTo>
                <a:lnTo>
                  <a:pt x="1084550" y="384797"/>
                </a:lnTo>
                <a:lnTo>
                  <a:pt x="1077668" y="386382"/>
                </a:lnTo>
                <a:lnTo>
                  <a:pt x="1071846" y="387439"/>
                </a:lnTo>
                <a:lnTo>
                  <a:pt x="1063906" y="387967"/>
                </a:lnTo>
                <a:lnTo>
                  <a:pt x="1057554" y="389024"/>
                </a:lnTo>
                <a:lnTo>
                  <a:pt x="1050673" y="389552"/>
                </a:lnTo>
                <a:lnTo>
                  <a:pt x="1043792" y="391137"/>
                </a:lnTo>
                <a:lnTo>
                  <a:pt x="1036381" y="391665"/>
                </a:lnTo>
                <a:lnTo>
                  <a:pt x="1029500" y="392194"/>
                </a:lnTo>
                <a:lnTo>
                  <a:pt x="1022089" y="392722"/>
                </a:lnTo>
                <a:lnTo>
                  <a:pt x="1015208" y="394307"/>
                </a:lnTo>
                <a:lnTo>
                  <a:pt x="1007268" y="394307"/>
                </a:lnTo>
                <a:lnTo>
                  <a:pt x="999328" y="394307"/>
                </a:lnTo>
                <a:lnTo>
                  <a:pt x="990859" y="393779"/>
                </a:lnTo>
                <a:lnTo>
                  <a:pt x="983449" y="393779"/>
                </a:lnTo>
                <a:lnTo>
                  <a:pt x="975509" y="392194"/>
                </a:lnTo>
                <a:lnTo>
                  <a:pt x="967569" y="391665"/>
                </a:lnTo>
                <a:lnTo>
                  <a:pt x="959100" y="391137"/>
                </a:lnTo>
                <a:lnTo>
                  <a:pt x="951689" y="390080"/>
                </a:lnTo>
                <a:lnTo>
                  <a:pt x="943749" y="387967"/>
                </a:lnTo>
                <a:lnTo>
                  <a:pt x="935280" y="386382"/>
                </a:lnTo>
                <a:lnTo>
                  <a:pt x="927340" y="384268"/>
                </a:lnTo>
                <a:lnTo>
                  <a:pt x="919401" y="382155"/>
                </a:lnTo>
                <a:lnTo>
                  <a:pt x="910931" y="379513"/>
                </a:lnTo>
                <a:lnTo>
                  <a:pt x="902991" y="377400"/>
                </a:lnTo>
                <a:lnTo>
                  <a:pt x="895052" y="374758"/>
                </a:lnTo>
                <a:lnTo>
                  <a:pt x="886582" y="372645"/>
                </a:lnTo>
                <a:lnTo>
                  <a:pt x="878643" y="369474"/>
                </a:lnTo>
                <a:lnTo>
                  <a:pt x="870703" y="365776"/>
                </a:lnTo>
                <a:lnTo>
                  <a:pt x="862234" y="362606"/>
                </a:lnTo>
                <a:lnTo>
                  <a:pt x="854294" y="359964"/>
                </a:lnTo>
                <a:lnTo>
                  <a:pt x="846354" y="356266"/>
                </a:lnTo>
                <a:lnTo>
                  <a:pt x="837885" y="353095"/>
                </a:lnTo>
                <a:lnTo>
                  <a:pt x="829945" y="349925"/>
                </a:lnTo>
                <a:lnTo>
                  <a:pt x="822534" y="346227"/>
                </a:lnTo>
                <a:lnTo>
                  <a:pt x="814594" y="342528"/>
                </a:lnTo>
                <a:lnTo>
                  <a:pt x="806125" y="338301"/>
                </a:lnTo>
                <a:lnTo>
                  <a:pt x="798715" y="334074"/>
                </a:lnTo>
                <a:lnTo>
                  <a:pt x="791304" y="330904"/>
                </a:lnTo>
                <a:lnTo>
                  <a:pt x="783894" y="326677"/>
                </a:lnTo>
                <a:lnTo>
                  <a:pt x="777012" y="322451"/>
                </a:lnTo>
                <a:lnTo>
                  <a:pt x="769602" y="318752"/>
                </a:lnTo>
                <a:lnTo>
                  <a:pt x="762721" y="315054"/>
                </a:lnTo>
                <a:lnTo>
                  <a:pt x="755310" y="311355"/>
                </a:lnTo>
                <a:lnTo>
                  <a:pt x="748429" y="307128"/>
                </a:lnTo>
                <a:lnTo>
                  <a:pt x="741018" y="302901"/>
                </a:lnTo>
                <a:lnTo>
                  <a:pt x="735196" y="299203"/>
                </a:lnTo>
                <a:lnTo>
                  <a:pt x="728315" y="294976"/>
                </a:lnTo>
                <a:lnTo>
                  <a:pt x="722492" y="290749"/>
                </a:lnTo>
                <a:lnTo>
                  <a:pt x="716140" y="287051"/>
                </a:lnTo>
                <a:lnTo>
                  <a:pt x="710318" y="282824"/>
                </a:lnTo>
                <a:lnTo>
                  <a:pt x="703966" y="278597"/>
                </a:lnTo>
                <a:lnTo>
                  <a:pt x="698143" y="274898"/>
                </a:lnTo>
                <a:lnTo>
                  <a:pt x="692321" y="271200"/>
                </a:lnTo>
                <a:lnTo>
                  <a:pt x="687557" y="268030"/>
                </a:lnTo>
                <a:lnTo>
                  <a:pt x="682264" y="263803"/>
                </a:lnTo>
                <a:lnTo>
                  <a:pt x="677500" y="261161"/>
                </a:lnTo>
                <a:lnTo>
                  <a:pt x="673794" y="257991"/>
                </a:lnTo>
                <a:lnTo>
                  <a:pt x="669560" y="255349"/>
                </a:lnTo>
                <a:lnTo>
                  <a:pt x="664796" y="251651"/>
                </a:lnTo>
                <a:lnTo>
                  <a:pt x="660561" y="249009"/>
                </a:lnTo>
                <a:lnTo>
                  <a:pt x="656856" y="245839"/>
                </a:lnTo>
                <a:lnTo>
                  <a:pt x="653680" y="243725"/>
                </a:lnTo>
                <a:lnTo>
                  <a:pt x="647328" y="238970"/>
                </a:lnTo>
                <a:lnTo>
                  <a:pt x="642564" y="235800"/>
                </a:lnTo>
                <a:lnTo>
                  <a:pt x="637800" y="231573"/>
                </a:lnTo>
                <a:lnTo>
                  <a:pt x="635154" y="229460"/>
                </a:lnTo>
                <a:lnTo>
                  <a:pt x="633566" y="228403"/>
                </a:lnTo>
                <a:lnTo>
                  <a:pt x="631448" y="226818"/>
                </a:lnTo>
                <a:lnTo>
                  <a:pt x="628802" y="224705"/>
                </a:lnTo>
                <a:lnTo>
                  <a:pt x="624038" y="221534"/>
                </a:lnTo>
                <a:lnTo>
                  <a:pt x="618745" y="217836"/>
                </a:lnTo>
                <a:lnTo>
                  <a:pt x="614510" y="215194"/>
                </a:lnTo>
                <a:lnTo>
                  <a:pt x="611334" y="213081"/>
                </a:lnTo>
                <a:lnTo>
                  <a:pt x="607100" y="210439"/>
                </a:lnTo>
                <a:lnTo>
                  <a:pt x="602336" y="207797"/>
                </a:lnTo>
                <a:lnTo>
                  <a:pt x="597572" y="204627"/>
                </a:lnTo>
                <a:lnTo>
                  <a:pt x="592808" y="201985"/>
                </a:lnTo>
                <a:lnTo>
                  <a:pt x="587514" y="198287"/>
                </a:lnTo>
                <a:lnTo>
                  <a:pt x="582221" y="195645"/>
                </a:lnTo>
                <a:lnTo>
                  <a:pt x="575340" y="191946"/>
                </a:lnTo>
                <a:lnTo>
                  <a:pt x="569517" y="188248"/>
                </a:lnTo>
                <a:lnTo>
                  <a:pt x="562636" y="185078"/>
                </a:lnTo>
                <a:lnTo>
                  <a:pt x="555755" y="182436"/>
                </a:lnTo>
                <a:lnTo>
                  <a:pt x="548345" y="178209"/>
                </a:lnTo>
                <a:lnTo>
                  <a:pt x="540934" y="175039"/>
                </a:lnTo>
                <a:lnTo>
                  <a:pt x="533523" y="171340"/>
                </a:lnTo>
                <a:lnTo>
                  <a:pt x="526113" y="168699"/>
                </a:lnTo>
                <a:lnTo>
                  <a:pt x="517114" y="164472"/>
                </a:lnTo>
                <a:lnTo>
                  <a:pt x="509175" y="161830"/>
                </a:lnTo>
                <a:lnTo>
                  <a:pt x="500176" y="158660"/>
                </a:lnTo>
                <a:lnTo>
                  <a:pt x="492236" y="156546"/>
                </a:lnTo>
                <a:lnTo>
                  <a:pt x="483238" y="153905"/>
                </a:lnTo>
                <a:lnTo>
                  <a:pt x="474239" y="151263"/>
                </a:lnTo>
                <a:lnTo>
                  <a:pt x="465770" y="149149"/>
                </a:lnTo>
                <a:lnTo>
                  <a:pt x="456772" y="147564"/>
                </a:lnTo>
                <a:lnTo>
                  <a:pt x="446714" y="145979"/>
                </a:lnTo>
                <a:lnTo>
                  <a:pt x="437187" y="143866"/>
                </a:lnTo>
                <a:lnTo>
                  <a:pt x="427659" y="141752"/>
                </a:lnTo>
                <a:lnTo>
                  <a:pt x="418131" y="141224"/>
                </a:lnTo>
                <a:lnTo>
                  <a:pt x="408074" y="139639"/>
                </a:lnTo>
                <a:lnTo>
                  <a:pt x="398546" y="139111"/>
                </a:lnTo>
                <a:lnTo>
                  <a:pt x="388489" y="139111"/>
                </a:lnTo>
                <a:lnTo>
                  <a:pt x="378961" y="139639"/>
                </a:lnTo>
                <a:lnTo>
                  <a:pt x="368904" y="139639"/>
                </a:lnTo>
                <a:lnTo>
                  <a:pt x="358847" y="141224"/>
                </a:lnTo>
                <a:lnTo>
                  <a:pt x="348790" y="142281"/>
                </a:lnTo>
                <a:lnTo>
                  <a:pt x="339262" y="144394"/>
                </a:lnTo>
                <a:lnTo>
                  <a:pt x="329205" y="146508"/>
                </a:lnTo>
                <a:lnTo>
                  <a:pt x="319677" y="149149"/>
                </a:lnTo>
                <a:lnTo>
                  <a:pt x="309090" y="151791"/>
                </a:lnTo>
                <a:lnTo>
                  <a:pt x="300092" y="156018"/>
                </a:lnTo>
                <a:lnTo>
                  <a:pt x="289505" y="159188"/>
                </a:lnTo>
                <a:lnTo>
                  <a:pt x="279448" y="163943"/>
                </a:lnTo>
                <a:lnTo>
                  <a:pt x="269920" y="168699"/>
                </a:lnTo>
                <a:lnTo>
                  <a:pt x="260392" y="175039"/>
                </a:lnTo>
                <a:lnTo>
                  <a:pt x="250335" y="180851"/>
                </a:lnTo>
                <a:lnTo>
                  <a:pt x="241866" y="187720"/>
                </a:lnTo>
                <a:lnTo>
                  <a:pt x="232338" y="195117"/>
                </a:lnTo>
                <a:lnTo>
                  <a:pt x="223340" y="204099"/>
                </a:lnTo>
                <a:lnTo>
                  <a:pt x="223024" y="204362"/>
                </a:lnTo>
                <a:lnTo>
                  <a:pt x="223308" y="205777"/>
                </a:lnTo>
                <a:lnTo>
                  <a:pt x="215900" y="212631"/>
                </a:lnTo>
                <a:lnTo>
                  <a:pt x="209020" y="219485"/>
                </a:lnTo>
                <a:lnTo>
                  <a:pt x="202141" y="226338"/>
                </a:lnTo>
                <a:lnTo>
                  <a:pt x="196320" y="233719"/>
                </a:lnTo>
                <a:lnTo>
                  <a:pt x="189441" y="240573"/>
                </a:lnTo>
                <a:lnTo>
                  <a:pt x="184150" y="247954"/>
                </a:lnTo>
                <a:lnTo>
                  <a:pt x="181725" y="250369"/>
                </a:lnTo>
                <a:lnTo>
                  <a:pt x="179406" y="253764"/>
                </a:lnTo>
                <a:lnTo>
                  <a:pt x="171466" y="266445"/>
                </a:lnTo>
                <a:lnTo>
                  <a:pt x="162997" y="279654"/>
                </a:lnTo>
                <a:lnTo>
                  <a:pt x="160634" y="284203"/>
                </a:lnTo>
                <a:lnTo>
                  <a:pt x="159808" y="287494"/>
                </a:lnTo>
                <a:lnTo>
                  <a:pt x="159279" y="291711"/>
                </a:lnTo>
                <a:lnTo>
                  <a:pt x="157691" y="294874"/>
                </a:lnTo>
                <a:lnTo>
                  <a:pt x="157162" y="299092"/>
                </a:lnTo>
                <a:lnTo>
                  <a:pt x="155575" y="302783"/>
                </a:lnTo>
                <a:lnTo>
                  <a:pt x="155575" y="307000"/>
                </a:lnTo>
                <a:lnTo>
                  <a:pt x="155045" y="311218"/>
                </a:lnTo>
                <a:lnTo>
                  <a:pt x="154516" y="314908"/>
                </a:lnTo>
                <a:lnTo>
                  <a:pt x="154516" y="319126"/>
                </a:lnTo>
                <a:lnTo>
                  <a:pt x="155045" y="323871"/>
                </a:lnTo>
                <a:lnTo>
                  <a:pt x="155045" y="330197"/>
                </a:lnTo>
                <a:lnTo>
                  <a:pt x="155045" y="336523"/>
                </a:lnTo>
                <a:lnTo>
                  <a:pt x="155575" y="342850"/>
                </a:lnTo>
                <a:lnTo>
                  <a:pt x="157162" y="349704"/>
                </a:lnTo>
                <a:lnTo>
                  <a:pt x="157691" y="354976"/>
                </a:lnTo>
                <a:lnTo>
                  <a:pt x="159279" y="360775"/>
                </a:lnTo>
                <a:lnTo>
                  <a:pt x="160866" y="366574"/>
                </a:lnTo>
                <a:lnTo>
                  <a:pt x="162983" y="371846"/>
                </a:lnTo>
                <a:lnTo>
                  <a:pt x="164570" y="376591"/>
                </a:lnTo>
                <a:lnTo>
                  <a:pt x="166687" y="381336"/>
                </a:lnTo>
                <a:lnTo>
                  <a:pt x="169333" y="385026"/>
                </a:lnTo>
                <a:lnTo>
                  <a:pt x="171979" y="389771"/>
                </a:lnTo>
                <a:lnTo>
                  <a:pt x="174095" y="393461"/>
                </a:lnTo>
                <a:lnTo>
                  <a:pt x="177270" y="397152"/>
                </a:lnTo>
                <a:lnTo>
                  <a:pt x="179916" y="400842"/>
                </a:lnTo>
                <a:lnTo>
                  <a:pt x="183620" y="404533"/>
                </a:lnTo>
                <a:lnTo>
                  <a:pt x="189441" y="410332"/>
                </a:lnTo>
                <a:lnTo>
                  <a:pt x="196320" y="416131"/>
                </a:lnTo>
                <a:lnTo>
                  <a:pt x="199495" y="418240"/>
                </a:lnTo>
                <a:lnTo>
                  <a:pt x="203200" y="420349"/>
                </a:lnTo>
                <a:lnTo>
                  <a:pt x="206904" y="422457"/>
                </a:lnTo>
                <a:lnTo>
                  <a:pt x="211137" y="425093"/>
                </a:lnTo>
                <a:lnTo>
                  <a:pt x="215370" y="426148"/>
                </a:lnTo>
                <a:lnTo>
                  <a:pt x="219075" y="428257"/>
                </a:lnTo>
                <a:lnTo>
                  <a:pt x="223308" y="429838"/>
                </a:lnTo>
                <a:lnTo>
                  <a:pt x="227541" y="431947"/>
                </a:lnTo>
                <a:lnTo>
                  <a:pt x="231245" y="432474"/>
                </a:lnTo>
                <a:lnTo>
                  <a:pt x="235479" y="433529"/>
                </a:lnTo>
                <a:lnTo>
                  <a:pt x="239712" y="435110"/>
                </a:lnTo>
                <a:lnTo>
                  <a:pt x="243416" y="436165"/>
                </a:lnTo>
                <a:lnTo>
                  <a:pt x="247121" y="436165"/>
                </a:lnTo>
                <a:lnTo>
                  <a:pt x="250825" y="437219"/>
                </a:lnTo>
                <a:lnTo>
                  <a:pt x="255058" y="437746"/>
                </a:lnTo>
                <a:lnTo>
                  <a:pt x="259291" y="438273"/>
                </a:lnTo>
                <a:lnTo>
                  <a:pt x="262996" y="438273"/>
                </a:lnTo>
                <a:lnTo>
                  <a:pt x="267229" y="439328"/>
                </a:lnTo>
                <a:lnTo>
                  <a:pt x="271462" y="439328"/>
                </a:lnTo>
                <a:lnTo>
                  <a:pt x="275166" y="439855"/>
                </a:lnTo>
                <a:lnTo>
                  <a:pt x="282046" y="439855"/>
                </a:lnTo>
                <a:lnTo>
                  <a:pt x="289454" y="439855"/>
                </a:lnTo>
                <a:lnTo>
                  <a:pt x="296333" y="439855"/>
                </a:lnTo>
                <a:lnTo>
                  <a:pt x="303212" y="439855"/>
                </a:lnTo>
                <a:lnTo>
                  <a:pt x="308504" y="438273"/>
                </a:lnTo>
                <a:lnTo>
                  <a:pt x="313796" y="438273"/>
                </a:lnTo>
                <a:lnTo>
                  <a:pt x="318029" y="437219"/>
                </a:lnTo>
                <a:lnTo>
                  <a:pt x="322791" y="437219"/>
                </a:lnTo>
                <a:lnTo>
                  <a:pt x="328083" y="436165"/>
                </a:lnTo>
                <a:lnTo>
                  <a:pt x="330200" y="436165"/>
                </a:lnTo>
                <a:lnTo>
                  <a:pt x="327025" y="435110"/>
                </a:lnTo>
                <a:lnTo>
                  <a:pt x="324379" y="433529"/>
                </a:lnTo>
                <a:lnTo>
                  <a:pt x="320146" y="431947"/>
                </a:lnTo>
                <a:lnTo>
                  <a:pt x="316971" y="429838"/>
                </a:lnTo>
                <a:lnTo>
                  <a:pt x="312737" y="426148"/>
                </a:lnTo>
                <a:lnTo>
                  <a:pt x="309033" y="423512"/>
                </a:lnTo>
                <a:lnTo>
                  <a:pt x="305329" y="419821"/>
                </a:lnTo>
                <a:lnTo>
                  <a:pt x="301625" y="415604"/>
                </a:lnTo>
                <a:lnTo>
                  <a:pt x="297921" y="410332"/>
                </a:lnTo>
                <a:lnTo>
                  <a:pt x="293687" y="405587"/>
                </a:lnTo>
                <a:lnTo>
                  <a:pt x="290512" y="399788"/>
                </a:lnTo>
                <a:lnTo>
                  <a:pt x="287866" y="394516"/>
                </a:lnTo>
                <a:lnTo>
                  <a:pt x="284691" y="388716"/>
                </a:lnTo>
                <a:lnTo>
                  <a:pt x="282046" y="382390"/>
                </a:lnTo>
                <a:lnTo>
                  <a:pt x="279929" y="376591"/>
                </a:lnTo>
                <a:lnTo>
                  <a:pt x="279400" y="370264"/>
                </a:lnTo>
                <a:lnTo>
                  <a:pt x="277283" y="362884"/>
                </a:lnTo>
                <a:lnTo>
                  <a:pt x="277283" y="357084"/>
                </a:lnTo>
                <a:lnTo>
                  <a:pt x="277283" y="349704"/>
                </a:lnTo>
                <a:lnTo>
                  <a:pt x="278871" y="343377"/>
                </a:lnTo>
                <a:lnTo>
                  <a:pt x="279929" y="336523"/>
                </a:lnTo>
                <a:lnTo>
                  <a:pt x="283104" y="330197"/>
                </a:lnTo>
                <a:lnTo>
                  <a:pt x="286279" y="323871"/>
                </a:lnTo>
                <a:lnTo>
                  <a:pt x="291041" y="318071"/>
                </a:lnTo>
                <a:lnTo>
                  <a:pt x="296333" y="311745"/>
                </a:lnTo>
                <a:lnTo>
                  <a:pt x="303212" y="305946"/>
                </a:lnTo>
                <a:lnTo>
                  <a:pt x="306387" y="302783"/>
                </a:lnTo>
                <a:lnTo>
                  <a:pt x="310621" y="300147"/>
                </a:lnTo>
                <a:lnTo>
                  <a:pt x="314854" y="297511"/>
                </a:lnTo>
                <a:lnTo>
                  <a:pt x="319616" y="295402"/>
                </a:lnTo>
                <a:lnTo>
                  <a:pt x="323321" y="292766"/>
                </a:lnTo>
                <a:lnTo>
                  <a:pt x="329141" y="290130"/>
                </a:lnTo>
                <a:lnTo>
                  <a:pt x="334962" y="288021"/>
                </a:lnTo>
                <a:lnTo>
                  <a:pt x="341312" y="285912"/>
                </a:lnTo>
                <a:lnTo>
                  <a:pt x="347133" y="284330"/>
                </a:lnTo>
                <a:lnTo>
                  <a:pt x="354012" y="282222"/>
                </a:lnTo>
                <a:lnTo>
                  <a:pt x="360891" y="280640"/>
                </a:lnTo>
                <a:lnTo>
                  <a:pt x="368829" y="279586"/>
                </a:lnTo>
                <a:lnTo>
                  <a:pt x="375708" y="277477"/>
                </a:lnTo>
                <a:lnTo>
                  <a:pt x="383116" y="275895"/>
                </a:lnTo>
                <a:lnTo>
                  <a:pt x="390525" y="274841"/>
                </a:lnTo>
                <a:lnTo>
                  <a:pt x="397933" y="274841"/>
                </a:lnTo>
                <a:lnTo>
                  <a:pt x="404812" y="274841"/>
                </a:lnTo>
                <a:lnTo>
                  <a:pt x="412750" y="274841"/>
                </a:lnTo>
                <a:lnTo>
                  <a:pt x="419629" y="274841"/>
                </a:lnTo>
                <a:lnTo>
                  <a:pt x="427567" y="275895"/>
                </a:lnTo>
                <a:lnTo>
                  <a:pt x="434446" y="275895"/>
                </a:lnTo>
                <a:lnTo>
                  <a:pt x="442383" y="277477"/>
                </a:lnTo>
                <a:lnTo>
                  <a:pt x="449262" y="278004"/>
                </a:lnTo>
                <a:lnTo>
                  <a:pt x="457729" y="280113"/>
                </a:lnTo>
                <a:lnTo>
                  <a:pt x="464079" y="281694"/>
                </a:lnTo>
                <a:lnTo>
                  <a:pt x="471487" y="283276"/>
                </a:lnTo>
                <a:lnTo>
                  <a:pt x="478896" y="285912"/>
                </a:lnTo>
                <a:lnTo>
                  <a:pt x="486833" y="289075"/>
                </a:lnTo>
                <a:lnTo>
                  <a:pt x="493183" y="290657"/>
                </a:lnTo>
                <a:lnTo>
                  <a:pt x="500062" y="293820"/>
                </a:lnTo>
                <a:lnTo>
                  <a:pt x="506942" y="296456"/>
                </a:lnTo>
                <a:lnTo>
                  <a:pt x="514350" y="299619"/>
                </a:lnTo>
                <a:lnTo>
                  <a:pt x="521229" y="302255"/>
                </a:lnTo>
                <a:lnTo>
                  <a:pt x="528108" y="305946"/>
                </a:lnTo>
                <a:lnTo>
                  <a:pt x="534458" y="309109"/>
                </a:lnTo>
                <a:lnTo>
                  <a:pt x="541867" y="313327"/>
                </a:lnTo>
                <a:lnTo>
                  <a:pt x="548217" y="316490"/>
                </a:lnTo>
                <a:lnTo>
                  <a:pt x="555096" y="319653"/>
                </a:lnTo>
                <a:lnTo>
                  <a:pt x="561446" y="323871"/>
                </a:lnTo>
                <a:lnTo>
                  <a:pt x="568325" y="328088"/>
                </a:lnTo>
                <a:lnTo>
                  <a:pt x="574675" y="331779"/>
                </a:lnTo>
                <a:lnTo>
                  <a:pt x="580496" y="335996"/>
                </a:lnTo>
                <a:lnTo>
                  <a:pt x="586846" y="340214"/>
                </a:lnTo>
                <a:lnTo>
                  <a:pt x="592667" y="343904"/>
                </a:lnTo>
                <a:lnTo>
                  <a:pt x="598487" y="348122"/>
                </a:lnTo>
                <a:lnTo>
                  <a:pt x="603779" y="352340"/>
                </a:lnTo>
                <a:lnTo>
                  <a:pt x="608542" y="356030"/>
                </a:lnTo>
                <a:lnTo>
                  <a:pt x="614363" y="360248"/>
                </a:lnTo>
                <a:lnTo>
                  <a:pt x="619125" y="364465"/>
                </a:lnTo>
                <a:lnTo>
                  <a:pt x="624417" y="368156"/>
                </a:lnTo>
                <a:lnTo>
                  <a:pt x="629179" y="372373"/>
                </a:lnTo>
                <a:lnTo>
                  <a:pt x="635000" y="376591"/>
                </a:lnTo>
                <a:lnTo>
                  <a:pt x="638704" y="379754"/>
                </a:lnTo>
                <a:lnTo>
                  <a:pt x="643467" y="383972"/>
                </a:lnTo>
                <a:lnTo>
                  <a:pt x="647700" y="387662"/>
                </a:lnTo>
                <a:lnTo>
                  <a:pt x="652463" y="391880"/>
                </a:lnTo>
                <a:lnTo>
                  <a:pt x="656696" y="395570"/>
                </a:lnTo>
                <a:lnTo>
                  <a:pt x="660400" y="398733"/>
                </a:lnTo>
                <a:lnTo>
                  <a:pt x="664633" y="401897"/>
                </a:lnTo>
                <a:lnTo>
                  <a:pt x="668867" y="406114"/>
                </a:lnTo>
                <a:lnTo>
                  <a:pt x="674688" y="411386"/>
                </a:lnTo>
                <a:lnTo>
                  <a:pt x="681038" y="417713"/>
                </a:lnTo>
                <a:lnTo>
                  <a:pt x="685800" y="422457"/>
                </a:lnTo>
                <a:lnTo>
                  <a:pt x="690033" y="427202"/>
                </a:lnTo>
                <a:lnTo>
                  <a:pt x="693738" y="430365"/>
                </a:lnTo>
                <a:lnTo>
                  <a:pt x="696383" y="433001"/>
                </a:lnTo>
                <a:lnTo>
                  <a:pt x="697971" y="434583"/>
                </a:lnTo>
                <a:lnTo>
                  <a:pt x="698500" y="435637"/>
                </a:lnTo>
                <a:lnTo>
                  <a:pt x="694267" y="433529"/>
                </a:lnTo>
                <a:lnTo>
                  <a:pt x="690033" y="431947"/>
                </a:lnTo>
                <a:lnTo>
                  <a:pt x="686329" y="429838"/>
                </a:lnTo>
                <a:lnTo>
                  <a:pt x="682625" y="428257"/>
                </a:lnTo>
                <a:lnTo>
                  <a:pt x="678921" y="426148"/>
                </a:lnTo>
                <a:lnTo>
                  <a:pt x="674688" y="425093"/>
                </a:lnTo>
                <a:lnTo>
                  <a:pt x="670454" y="423512"/>
                </a:lnTo>
                <a:lnTo>
                  <a:pt x="667279" y="422985"/>
                </a:lnTo>
                <a:lnTo>
                  <a:pt x="663046" y="420876"/>
                </a:lnTo>
                <a:lnTo>
                  <a:pt x="659342" y="420349"/>
                </a:lnTo>
                <a:lnTo>
                  <a:pt x="655108" y="418240"/>
                </a:lnTo>
                <a:lnTo>
                  <a:pt x="650875" y="417713"/>
                </a:lnTo>
                <a:lnTo>
                  <a:pt x="647171" y="416131"/>
                </a:lnTo>
                <a:lnTo>
                  <a:pt x="642938" y="415604"/>
                </a:lnTo>
                <a:lnTo>
                  <a:pt x="638704" y="414022"/>
                </a:lnTo>
                <a:lnTo>
                  <a:pt x="635000" y="414022"/>
                </a:lnTo>
                <a:lnTo>
                  <a:pt x="630767" y="412968"/>
                </a:lnTo>
                <a:lnTo>
                  <a:pt x="626004" y="411913"/>
                </a:lnTo>
                <a:lnTo>
                  <a:pt x="621242" y="410859"/>
                </a:lnTo>
                <a:lnTo>
                  <a:pt x="618067" y="410332"/>
                </a:lnTo>
                <a:lnTo>
                  <a:pt x="612246" y="409277"/>
                </a:lnTo>
                <a:lnTo>
                  <a:pt x="608542" y="408750"/>
                </a:lnTo>
                <a:lnTo>
                  <a:pt x="604838" y="408223"/>
                </a:lnTo>
                <a:lnTo>
                  <a:pt x="601133" y="408223"/>
                </a:lnTo>
                <a:lnTo>
                  <a:pt x="596371" y="407696"/>
                </a:lnTo>
                <a:lnTo>
                  <a:pt x="591608" y="407696"/>
                </a:lnTo>
                <a:lnTo>
                  <a:pt x="587375" y="406641"/>
                </a:lnTo>
                <a:lnTo>
                  <a:pt x="583142" y="406641"/>
                </a:lnTo>
                <a:lnTo>
                  <a:pt x="578379" y="406641"/>
                </a:lnTo>
                <a:lnTo>
                  <a:pt x="574146" y="406641"/>
                </a:lnTo>
                <a:lnTo>
                  <a:pt x="569912" y="406641"/>
                </a:lnTo>
                <a:lnTo>
                  <a:pt x="565679" y="406641"/>
                </a:lnTo>
                <a:lnTo>
                  <a:pt x="560917" y="406641"/>
                </a:lnTo>
                <a:lnTo>
                  <a:pt x="556154" y="406641"/>
                </a:lnTo>
                <a:lnTo>
                  <a:pt x="551392" y="406641"/>
                </a:lnTo>
                <a:lnTo>
                  <a:pt x="547687" y="406641"/>
                </a:lnTo>
                <a:lnTo>
                  <a:pt x="542925" y="406641"/>
                </a:lnTo>
                <a:lnTo>
                  <a:pt x="538162" y="406641"/>
                </a:lnTo>
                <a:lnTo>
                  <a:pt x="533929" y="407696"/>
                </a:lnTo>
                <a:lnTo>
                  <a:pt x="529696" y="408223"/>
                </a:lnTo>
                <a:lnTo>
                  <a:pt x="524933" y="408223"/>
                </a:lnTo>
                <a:lnTo>
                  <a:pt x="520171" y="408750"/>
                </a:lnTo>
                <a:lnTo>
                  <a:pt x="515937" y="409277"/>
                </a:lnTo>
                <a:lnTo>
                  <a:pt x="511704" y="410332"/>
                </a:lnTo>
                <a:lnTo>
                  <a:pt x="506942" y="410332"/>
                </a:lnTo>
                <a:lnTo>
                  <a:pt x="502179" y="411386"/>
                </a:lnTo>
                <a:lnTo>
                  <a:pt x="497946" y="411913"/>
                </a:lnTo>
                <a:lnTo>
                  <a:pt x="494242" y="413495"/>
                </a:lnTo>
                <a:lnTo>
                  <a:pt x="489479" y="414022"/>
                </a:lnTo>
                <a:lnTo>
                  <a:pt x="484717" y="415604"/>
                </a:lnTo>
                <a:lnTo>
                  <a:pt x="479954" y="416131"/>
                </a:lnTo>
                <a:lnTo>
                  <a:pt x="475721" y="417713"/>
                </a:lnTo>
                <a:lnTo>
                  <a:pt x="470958" y="418240"/>
                </a:lnTo>
                <a:lnTo>
                  <a:pt x="466725" y="419821"/>
                </a:lnTo>
                <a:lnTo>
                  <a:pt x="461962" y="420876"/>
                </a:lnTo>
                <a:lnTo>
                  <a:pt x="458258" y="422985"/>
                </a:lnTo>
                <a:lnTo>
                  <a:pt x="453496" y="424039"/>
                </a:lnTo>
                <a:lnTo>
                  <a:pt x="449262" y="425621"/>
                </a:lnTo>
                <a:lnTo>
                  <a:pt x="445558" y="427202"/>
                </a:lnTo>
                <a:lnTo>
                  <a:pt x="441325" y="428784"/>
                </a:lnTo>
                <a:lnTo>
                  <a:pt x="437092" y="430365"/>
                </a:lnTo>
                <a:lnTo>
                  <a:pt x="432858" y="432474"/>
                </a:lnTo>
                <a:lnTo>
                  <a:pt x="429154" y="434583"/>
                </a:lnTo>
                <a:lnTo>
                  <a:pt x="425205" y="436059"/>
                </a:lnTo>
                <a:lnTo>
                  <a:pt x="425450" y="436962"/>
                </a:lnTo>
                <a:lnTo>
                  <a:pt x="405539" y="446087"/>
                </a:lnTo>
                <a:lnTo>
                  <a:pt x="404656" y="445430"/>
                </a:lnTo>
                <a:lnTo>
                  <a:pt x="400579" y="447236"/>
                </a:lnTo>
                <a:lnTo>
                  <a:pt x="395816" y="449345"/>
                </a:lnTo>
                <a:lnTo>
                  <a:pt x="391054" y="451454"/>
                </a:lnTo>
                <a:lnTo>
                  <a:pt x="386291" y="453035"/>
                </a:lnTo>
                <a:lnTo>
                  <a:pt x="381000" y="454617"/>
                </a:lnTo>
                <a:lnTo>
                  <a:pt x="376237" y="456726"/>
                </a:lnTo>
                <a:lnTo>
                  <a:pt x="370946" y="458834"/>
                </a:lnTo>
                <a:lnTo>
                  <a:pt x="366183" y="460943"/>
                </a:lnTo>
                <a:lnTo>
                  <a:pt x="359833" y="461470"/>
                </a:lnTo>
                <a:lnTo>
                  <a:pt x="354541" y="463579"/>
                </a:lnTo>
                <a:lnTo>
                  <a:pt x="349250" y="464106"/>
                </a:lnTo>
                <a:lnTo>
                  <a:pt x="343958" y="466215"/>
                </a:lnTo>
                <a:lnTo>
                  <a:pt x="337608" y="466742"/>
                </a:lnTo>
                <a:lnTo>
                  <a:pt x="332316" y="468324"/>
                </a:lnTo>
                <a:lnTo>
                  <a:pt x="327025" y="468851"/>
                </a:lnTo>
                <a:lnTo>
                  <a:pt x="321204" y="469906"/>
                </a:lnTo>
                <a:lnTo>
                  <a:pt x="315383" y="469906"/>
                </a:lnTo>
                <a:lnTo>
                  <a:pt x="309033" y="470960"/>
                </a:lnTo>
                <a:lnTo>
                  <a:pt x="303212" y="470960"/>
                </a:lnTo>
                <a:lnTo>
                  <a:pt x="296862" y="471487"/>
                </a:lnTo>
                <a:lnTo>
                  <a:pt x="291041" y="471487"/>
                </a:lnTo>
                <a:lnTo>
                  <a:pt x="284691" y="471487"/>
                </a:lnTo>
                <a:lnTo>
                  <a:pt x="278871" y="471487"/>
                </a:lnTo>
                <a:lnTo>
                  <a:pt x="273579" y="471487"/>
                </a:lnTo>
                <a:lnTo>
                  <a:pt x="267229" y="470960"/>
                </a:lnTo>
                <a:lnTo>
                  <a:pt x="261408" y="469906"/>
                </a:lnTo>
                <a:lnTo>
                  <a:pt x="255058" y="469378"/>
                </a:lnTo>
                <a:lnTo>
                  <a:pt x="249766" y="468851"/>
                </a:lnTo>
                <a:lnTo>
                  <a:pt x="243416" y="467270"/>
                </a:lnTo>
                <a:lnTo>
                  <a:pt x="237596" y="466742"/>
                </a:lnTo>
                <a:lnTo>
                  <a:pt x="232304" y="465161"/>
                </a:lnTo>
                <a:lnTo>
                  <a:pt x="226483" y="464634"/>
                </a:lnTo>
                <a:lnTo>
                  <a:pt x="220662" y="462525"/>
                </a:lnTo>
                <a:lnTo>
                  <a:pt x="214312" y="460943"/>
                </a:lnTo>
                <a:lnTo>
                  <a:pt x="209020" y="458834"/>
                </a:lnTo>
                <a:lnTo>
                  <a:pt x="203729" y="456726"/>
                </a:lnTo>
                <a:lnTo>
                  <a:pt x="198437" y="454090"/>
                </a:lnTo>
                <a:lnTo>
                  <a:pt x="193675" y="451981"/>
                </a:lnTo>
                <a:lnTo>
                  <a:pt x="188383" y="449345"/>
                </a:lnTo>
                <a:lnTo>
                  <a:pt x="183620" y="447236"/>
                </a:lnTo>
                <a:lnTo>
                  <a:pt x="177800" y="444073"/>
                </a:lnTo>
                <a:lnTo>
                  <a:pt x="173037" y="440382"/>
                </a:lnTo>
                <a:lnTo>
                  <a:pt x="168275" y="437219"/>
                </a:lnTo>
                <a:lnTo>
                  <a:pt x="164570" y="433529"/>
                </a:lnTo>
                <a:lnTo>
                  <a:pt x="159808" y="429838"/>
                </a:lnTo>
                <a:lnTo>
                  <a:pt x="155575" y="425621"/>
                </a:lnTo>
                <a:lnTo>
                  <a:pt x="151341" y="421403"/>
                </a:lnTo>
                <a:lnTo>
                  <a:pt x="148166" y="418240"/>
                </a:lnTo>
                <a:lnTo>
                  <a:pt x="143933" y="413495"/>
                </a:lnTo>
                <a:lnTo>
                  <a:pt x="140229" y="408750"/>
                </a:lnTo>
                <a:lnTo>
                  <a:pt x="136525" y="403478"/>
                </a:lnTo>
                <a:lnTo>
                  <a:pt x="133879" y="398733"/>
                </a:lnTo>
                <a:lnTo>
                  <a:pt x="131233" y="393461"/>
                </a:lnTo>
                <a:lnTo>
                  <a:pt x="128587" y="387662"/>
                </a:lnTo>
                <a:lnTo>
                  <a:pt x="126470" y="382390"/>
                </a:lnTo>
                <a:lnTo>
                  <a:pt x="124354" y="377118"/>
                </a:lnTo>
                <a:lnTo>
                  <a:pt x="122237" y="370264"/>
                </a:lnTo>
                <a:lnTo>
                  <a:pt x="120650" y="364465"/>
                </a:lnTo>
                <a:lnTo>
                  <a:pt x="119062" y="357612"/>
                </a:lnTo>
                <a:lnTo>
                  <a:pt x="118533" y="350758"/>
                </a:lnTo>
                <a:lnTo>
                  <a:pt x="116945" y="343377"/>
                </a:lnTo>
                <a:lnTo>
                  <a:pt x="116416" y="336523"/>
                </a:lnTo>
                <a:lnTo>
                  <a:pt x="116416" y="329143"/>
                </a:lnTo>
                <a:lnTo>
                  <a:pt x="116416" y="322289"/>
                </a:lnTo>
                <a:lnTo>
                  <a:pt x="115887" y="318071"/>
                </a:lnTo>
                <a:lnTo>
                  <a:pt x="115887" y="313327"/>
                </a:lnTo>
                <a:lnTo>
                  <a:pt x="116416" y="308582"/>
                </a:lnTo>
                <a:lnTo>
                  <a:pt x="116945" y="304364"/>
                </a:lnTo>
                <a:lnTo>
                  <a:pt x="116945" y="299619"/>
                </a:lnTo>
                <a:lnTo>
                  <a:pt x="117898" y="297089"/>
                </a:lnTo>
                <a:lnTo>
                  <a:pt x="117475" y="297089"/>
                </a:lnTo>
                <a:lnTo>
                  <a:pt x="117475" y="295504"/>
                </a:lnTo>
                <a:lnTo>
                  <a:pt x="118534" y="292334"/>
                </a:lnTo>
                <a:lnTo>
                  <a:pt x="119007" y="291154"/>
                </a:lnTo>
                <a:lnTo>
                  <a:pt x="119062" y="290657"/>
                </a:lnTo>
                <a:lnTo>
                  <a:pt x="120650" y="286966"/>
                </a:lnTo>
                <a:lnTo>
                  <a:pt x="121179" y="282222"/>
                </a:lnTo>
                <a:lnTo>
                  <a:pt x="122237" y="277477"/>
                </a:lnTo>
                <a:lnTo>
                  <a:pt x="124354" y="272732"/>
                </a:lnTo>
                <a:lnTo>
                  <a:pt x="126470" y="268514"/>
                </a:lnTo>
                <a:lnTo>
                  <a:pt x="128587" y="263770"/>
                </a:lnTo>
                <a:lnTo>
                  <a:pt x="130704" y="259025"/>
                </a:lnTo>
                <a:lnTo>
                  <a:pt x="132820" y="254280"/>
                </a:lnTo>
                <a:lnTo>
                  <a:pt x="135466" y="250590"/>
                </a:lnTo>
                <a:lnTo>
                  <a:pt x="137583" y="245845"/>
                </a:lnTo>
                <a:lnTo>
                  <a:pt x="139170" y="241100"/>
                </a:lnTo>
                <a:lnTo>
                  <a:pt x="142345" y="236355"/>
                </a:lnTo>
                <a:lnTo>
                  <a:pt x="144991" y="232137"/>
                </a:lnTo>
                <a:lnTo>
                  <a:pt x="146579" y="228447"/>
                </a:lnTo>
                <a:lnTo>
                  <a:pt x="150283" y="224229"/>
                </a:lnTo>
                <a:lnTo>
                  <a:pt x="152929" y="220012"/>
                </a:lnTo>
                <a:lnTo>
                  <a:pt x="156104" y="216321"/>
                </a:lnTo>
                <a:lnTo>
                  <a:pt x="159279" y="212104"/>
                </a:lnTo>
                <a:lnTo>
                  <a:pt x="162454" y="207886"/>
                </a:lnTo>
                <a:lnTo>
                  <a:pt x="165629" y="204196"/>
                </a:lnTo>
                <a:lnTo>
                  <a:pt x="169333" y="200505"/>
                </a:lnTo>
                <a:lnTo>
                  <a:pt x="172508" y="196288"/>
                </a:lnTo>
                <a:lnTo>
                  <a:pt x="175683" y="193124"/>
                </a:lnTo>
                <a:lnTo>
                  <a:pt x="178834" y="190770"/>
                </a:lnTo>
                <a:lnTo>
                  <a:pt x="181523" y="187191"/>
                </a:lnTo>
                <a:lnTo>
                  <a:pt x="187346" y="180851"/>
                </a:lnTo>
                <a:lnTo>
                  <a:pt x="193698" y="175039"/>
                </a:lnTo>
                <a:lnTo>
                  <a:pt x="200579" y="168699"/>
                </a:lnTo>
                <a:lnTo>
                  <a:pt x="206401" y="162887"/>
                </a:lnTo>
                <a:lnTo>
                  <a:pt x="213812" y="156546"/>
                </a:lnTo>
                <a:lnTo>
                  <a:pt x="221223" y="150735"/>
                </a:lnTo>
                <a:lnTo>
                  <a:pt x="229692" y="145979"/>
                </a:lnTo>
                <a:lnTo>
                  <a:pt x="237102" y="139639"/>
                </a:lnTo>
                <a:lnTo>
                  <a:pt x="245042" y="134884"/>
                </a:lnTo>
                <a:lnTo>
                  <a:pt x="254041" y="129600"/>
                </a:lnTo>
                <a:lnTo>
                  <a:pt x="262510" y="125373"/>
                </a:lnTo>
                <a:lnTo>
                  <a:pt x="271508" y="120618"/>
                </a:lnTo>
                <a:lnTo>
                  <a:pt x="281565" y="116920"/>
                </a:lnTo>
                <a:lnTo>
                  <a:pt x="291623" y="113221"/>
                </a:lnTo>
                <a:lnTo>
                  <a:pt x="302738" y="110579"/>
                </a:lnTo>
                <a:lnTo>
                  <a:pt x="312796" y="107409"/>
                </a:lnTo>
                <a:lnTo>
                  <a:pt x="323382" y="105296"/>
                </a:lnTo>
                <a:lnTo>
                  <a:pt x="335027" y="102654"/>
                </a:lnTo>
                <a:lnTo>
                  <a:pt x="347202" y="102126"/>
                </a:lnTo>
                <a:lnTo>
                  <a:pt x="358847" y="100012"/>
                </a:lnTo>
                <a:lnTo>
                  <a:pt x="371550" y="100012"/>
                </a:lnTo>
                <a:lnTo>
                  <a:pt x="384254" y="100012"/>
                </a:lnTo>
                <a:lnTo>
                  <a:pt x="398546" y="101069"/>
                </a:lnTo>
                <a:lnTo>
                  <a:pt x="411779" y="101069"/>
                </a:lnTo>
                <a:lnTo>
                  <a:pt x="416955" y="101864"/>
                </a:lnTo>
                <a:lnTo>
                  <a:pt x="416825" y="101753"/>
                </a:lnTo>
                <a:lnTo>
                  <a:pt x="410511" y="95430"/>
                </a:lnTo>
                <a:lnTo>
                  <a:pt x="405249" y="89635"/>
                </a:lnTo>
                <a:lnTo>
                  <a:pt x="401040" y="84893"/>
                </a:lnTo>
                <a:lnTo>
                  <a:pt x="398409" y="80151"/>
                </a:lnTo>
                <a:lnTo>
                  <a:pt x="395251" y="74356"/>
                </a:lnTo>
                <a:lnTo>
                  <a:pt x="393147" y="69614"/>
                </a:lnTo>
                <a:lnTo>
                  <a:pt x="391042" y="63819"/>
                </a:lnTo>
                <a:lnTo>
                  <a:pt x="389989" y="58550"/>
                </a:lnTo>
                <a:lnTo>
                  <a:pt x="388937" y="52228"/>
                </a:lnTo>
                <a:lnTo>
                  <a:pt x="389989" y="46959"/>
                </a:lnTo>
                <a:lnTo>
                  <a:pt x="390516" y="40110"/>
                </a:lnTo>
                <a:lnTo>
                  <a:pt x="392620" y="34842"/>
                </a:lnTo>
                <a:lnTo>
                  <a:pt x="394725" y="30100"/>
                </a:lnTo>
                <a:lnTo>
                  <a:pt x="397882" y="26939"/>
                </a:lnTo>
                <a:lnTo>
                  <a:pt x="401040" y="23251"/>
                </a:lnTo>
                <a:lnTo>
                  <a:pt x="405249" y="21143"/>
                </a:lnTo>
                <a:lnTo>
                  <a:pt x="409985" y="19563"/>
                </a:lnTo>
                <a:lnTo>
                  <a:pt x="414721" y="18509"/>
                </a:lnTo>
                <a:lnTo>
                  <a:pt x="418930" y="16928"/>
                </a:lnTo>
                <a:lnTo>
                  <a:pt x="422614" y="15875"/>
                </a:lnTo>
                <a:lnTo>
                  <a:pt x="426297" y="15875"/>
                </a:lnTo>
                <a:lnTo>
                  <a:pt x="429980" y="15875"/>
                </a:lnTo>
                <a:lnTo>
                  <a:pt x="434716" y="15875"/>
                </a:lnTo>
                <a:lnTo>
                  <a:pt x="437347" y="16928"/>
                </a:lnTo>
                <a:lnTo>
                  <a:pt x="434190" y="21143"/>
                </a:lnTo>
                <a:lnTo>
                  <a:pt x="432085" y="26939"/>
                </a:lnTo>
                <a:lnTo>
                  <a:pt x="429980" y="32207"/>
                </a:lnTo>
                <a:lnTo>
                  <a:pt x="429454" y="37476"/>
                </a:lnTo>
                <a:lnTo>
                  <a:pt x="428928" y="42218"/>
                </a:lnTo>
                <a:lnTo>
                  <a:pt x="428928" y="48540"/>
                </a:lnTo>
                <a:lnTo>
                  <a:pt x="428928" y="53282"/>
                </a:lnTo>
                <a:lnTo>
                  <a:pt x="429980" y="59077"/>
                </a:lnTo>
                <a:lnTo>
                  <a:pt x="431033" y="63819"/>
                </a:lnTo>
                <a:lnTo>
                  <a:pt x="432085" y="69087"/>
                </a:lnTo>
                <a:lnTo>
                  <a:pt x="434190" y="73829"/>
                </a:lnTo>
                <a:lnTo>
                  <a:pt x="436821" y="79097"/>
                </a:lnTo>
                <a:lnTo>
                  <a:pt x="438926" y="83312"/>
                </a:lnTo>
                <a:lnTo>
                  <a:pt x="441557" y="88054"/>
                </a:lnTo>
                <a:lnTo>
                  <a:pt x="444188" y="92796"/>
                </a:lnTo>
                <a:lnTo>
                  <a:pt x="447871" y="97537"/>
                </a:lnTo>
                <a:lnTo>
                  <a:pt x="449450" y="100699"/>
                </a:lnTo>
                <a:lnTo>
                  <a:pt x="453133" y="104914"/>
                </a:lnTo>
                <a:lnTo>
                  <a:pt x="455764" y="109129"/>
                </a:lnTo>
                <a:lnTo>
                  <a:pt x="456192" y="109629"/>
                </a:lnTo>
                <a:lnTo>
                  <a:pt x="470005" y="112693"/>
                </a:lnTo>
                <a:lnTo>
                  <a:pt x="485884" y="117448"/>
                </a:lnTo>
                <a:lnTo>
                  <a:pt x="502293" y="122203"/>
                </a:lnTo>
                <a:lnTo>
                  <a:pt x="519232" y="129072"/>
                </a:lnTo>
                <a:lnTo>
                  <a:pt x="535641" y="134884"/>
                </a:lnTo>
                <a:lnTo>
                  <a:pt x="553638" y="142281"/>
                </a:lnTo>
                <a:lnTo>
                  <a:pt x="571105" y="150735"/>
                </a:lnTo>
                <a:lnTo>
                  <a:pt x="589632" y="160773"/>
                </a:lnTo>
                <a:lnTo>
                  <a:pt x="608688" y="170284"/>
                </a:lnTo>
                <a:lnTo>
                  <a:pt x="627743" y="181379"/>
                </a:lnTo>
                <a:lnTo>
                  <a:pt x="647328" y="193003"/>
                </a:lnTo>
                <a:lnTo>
                  <a:pt x="667972" y="206740"/>
                </a:lnTo>
                <a:lnTo>
                  <a:pt x="682793" y="217308"/>
                </a:lnTo>
                <a:lnTo>
                  <a:pt x="698143" y="228403"/>
                </a:lnTo>
                <a:lnTo>
                  <a:pt x="711906" y="238442"/>
                </a:lnTo>
                <a:lnTo>
                  <a:pt x="727256" y="248481"/>
                </a:lnTo>
                <a:lnTo>
                  <a:pt x="740489" y="257463"/>
                </a:lnTo>
                <a:lnTo>
                  <a:pt x="754781" y="266445"/>
                </a:lnTo>
                <a:lnTo>
                  <a:pt x="768543" y="274898"/>
                </a:lnTo>
                <a:lnTo>
                  <a:pt x="770221" y="275929"/>
                </a:lnTo>
                <a:lnTo>
                  <a:pt x="769397" y="272637"/>
                </a:lnTo>
                <a:lnTo>
                  <a:pt x="767811" y="269469"/>
                </a:lnTo>
                <a:lnTo>
                  <a:pt x="765696" y="264716"/>
                </a:lnTo>
                <a:lnTo>
                  <a:pt x="764110" y="260491"/>
                </a:lnTo>
                <a:lnTo>
                  <a:pt x="762524" y="256794"/>
                </a:lnTo>
                <a:lnTo>
                  <a:pt x="761995" y="252569"/>
                </a:lnTo>
                <a:lnTo>
                  <a:pt x="760409" y="248345"/>
                </a:lnTo>
                <a:lnTo>
                  <a:pt x="759881" y="244648"/>
                </a:lnTo>
                <a:lnTo>
                  <a:pt x="758295" y="240423"/>
                </a:lnTo>
                <a:lnTo>
                  <a:pt x="758295" y="236198"/>
                </a:lnTo>
                <a:lnTo>
                  <a:pt x="757766" y="231445"/>
                </a:lnTo>
                <a:lnTo>
                  <a:pt x="757237" y="227749"/>
                </a:lnTo>
                <a:lnTo>
                  <a:pt x="757237" y="223524"/>
                </a:lnTo>
                <a:lnTo>
                  <a:pt x="757237" y="219299"/>
                </a:lnTo>
                <a:lnTo>
                  <a:pt x="757237" y="215602"/>
                </a:lnTo>
                <a:lnTo>
                  <a:pt x="757237" y="211378"/>
                </a:lnTo>
                <a:lnTo>
                  <a:pt x="757766" y="207153"/>
                </a:lnTo>
                <a:lnTo>
                  <a:pt x="758295" y="203456"/>
                </a:lnTo>
                <a:lnTo>
                  <a:pt x="758295" y="195006"/>
                </a:lnTo>
                <a:lnTo>
                  <a:pt x="759881" y="188141"/>
                </a:lnTo>
                <a:lnTo>
                  <a:pt x="760409" y="181804"/>
                </a:lnTo>
                <a:lnTo>
                  <a:pt x="761995" y="175467"/>
                </a:lnTo>
                <a:lnTo>
                  <a:pt x="763053" y="169658"/>
                </a:lnTo>
                <a:lnTo>
                  <a:pt x="765167" y="163320"/>
                </a:lnTo>
                <a:lnTo>
                  <a:pt x="767282" y="157511"/>
                </a:lnTo>
                <a:lnTo>
                  <a:pt x="769926" y="152758"/>
                </a:lnTo>
                <a:lnTo>
                  <a:pt x="772040" y="146421"/>
                </a:lnTo>
                <a:lnTo>
                  <a:pt x="774684" y="141668"/>
                </a:lnTo>
                <a:lnTo>
                  <a:pt x="777327" y="136387"/>
                </a:lnTo>
                <a:lnTo>
                  <a:pt x="781028" y="131634"/>
                </a:lnTo>
                <a:lnTo>
                  <a:pt x="783672" y="126881"/>
                </a:lnTo>
                <a:lnTo>
                  <a:pt x="786844" y="122657"/>
                </a:lnTo>
                <a:lnTo>
                  <a:pt x="790016" y="118960"/>
                </a:lnTo>
                <a:lnTo>
                  <a:pt x="790575" y="118471"/>
                </a:lnTo>
                <a:lnTo>
                  <a:pt x="790575" y="118014"/>
                </a:lnTo>
                <a:lnTo>
                  <a:pt x="793251" y="115916"/>
                </a:lnTo>
                <a:lnTo>
                  <a:pt x="796998" y="111720"/>
                </a:lnTo>
                <a:lnTo>
                  <a:pt x="799407" y="109622"/>
                </a:lnTo>
                <a:lnTo>
                  <a:pt x="801118" y="107342"/>
                </a:lnTo>
                <a:lnTo>
                  <a:pt x="802991" y="105939"/>
                </a:lnTo>
                <a:lnTo>
                  <a:pt x="806096" y="101755"/>
                </a:lnTo>
                <a:lnTo>
                  <a:pt x="812519" y="95460"/>
                </a:lnTo>
                <a:lnTo>
                  <a:pt x="815195" y="91788"/>
                </a:lnTo>
                <a:lnTo>
                  <a:pt x="818406" y="88117"/>
                </a:lnTo>
                <a:lnTo>
                  <a:pt x="822153" y="84445"/>
                </a:lnTo>
                <a:lnTo>
                  <a:pt x="825364" y="80774"/>
                </a:lnTo>
                <a:lnTo>
                  <a:pt x="827505" y="76053"/>
                </a:lnTo>
                <a:lnTo>
                  <a:pt x="830181" y="71333"/>
                </a:lnTo>
                <a:lnTo>
                  <a:pt x="832857" y="66612"/>
                </a:lnTo>
                <a:lnTo>
                  <a:pt x="835533" y="61892"/>
                </a:lnTo>
                <a:lnTo>
                  <a:pt x="837139" y="56646"/>
                </a:lnTo>
                <a:lnTo>
                  <a:pt x="839280" y="51926"/>
                </a:lnTo>
                <a:lnTo>
                  <a:pt x="840350" y="47205"/>
                </a:lnTo>
                <a:lnTo>
                  <a:pt x="842491" y="42485"/>
                </a:lnTo>
                <a:lnTo>
                  <a:pt x="842491" y="36715"/>
                </a:lnTo>
                <a:lnTo>
                  <a:pt x="843562" y="31995"/>
                </a:lnTo>
                <a:lnTo>
                  <a:pt x="843562" y="25701"/>
                </a:lnTo>
                <a:lnTo>
                  <a:pt x="843562" y="20980"/>
                </a:lnTo>
                <a:lnTo>
                  <a:pt x="841956" y="15735"/>
                </a:lnTo>
                <a:lnTo>
                  <a:pt x="840350" y="10490"/>
                </a:lnTo>
                <a:lnTo>
                  <a:pt x="837674" y="5245"/>
                </a:lnTo>
                <a:lnTo>
                  <a:pt x="835533" y="524"/>
                </a:lnTo>
                <a:close/>
              </a:path>
            </a:pathLst>
          </a:custGeom>
          <a:solidFill>
            <a:srgbClr val="000000">
              <a:alpha val="20000"/>
            </a:srgbClr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noProof="1">
              <a:solidFill>
                <a:srgbClr val="000000"/>
              </a:solidFill>
              <a:latin typeface="Calibri"/>
              <a:ea typeface="+mn-ea"/>
            </a:endParaRPr>
          </a:p>
        </p:txBody>
      </p:sp>
      <p:pic>
        <p:nvPicPr>
          <p:cNvPr id="59396" name="Picture 1">
            <a:extLst>
              <a:ext uri="{FF2B5EF4-FFF2-40B4-BE49-F238E27FC236}">
                <a16:creationId xmlns:a16="http://schemas.microsoft.com/office/drawing/2014/main" id="{90001C96-8259-F92C-F797-63C451E1C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7"/>
          <a:stretch>
            <a:fillRect/>
          </a:stretch>
        </p:blipFill>
        <p:spPr bwMode="auto">
          <a:xfrm>
            <a:off x="0" y="609600"/>
            <a:ext cx="9144000" cy="544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8FD0D5F2-8263-03E6-71DF-B4CD13E9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4114800" cy="457200"/>
          </a:xfrm>
        </p:spPr>
        <p:txBody>
          <a:bodyPr/>
          <a:lstStyle/>
          <a:p>
            <a:pPr eaLnBrk="1" hangingPunct="1"/>
            <a:r>
              <a:rPr lang="en-US" altLang="en-US"/>
              <a:t>References</a:t>
            </a:r>
          </a:p>
        </p:txBody>
      </p:sp>
      <p:sp>
        <p:nvSpPr>
          <p:cNvPr id="61442" name="Content Placeholder 2">
            <a:extLst>
              <a:ext uri="{FF2B5EF4-FFF2-40B4-BE49-F238E27FC236}">
                <a16:creationId xmlns:a16="http://schemas.microsoft.com/office/drawing/2014/main" id="{A93AA033-84C8-6A94-5E3A-F57EA580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838200"/>
            <a:ext cx="8991600" cy="5715000"/>
          </a:xfrm>
        </p:spPr>
        <p:txBody>
          <a:bodyPr/>
          <a:lstStyle/>
          <a:p>
            <a:pPr eaLnBrk="1" hangingPunct="1"/>
            <a:endParaRPr lang="en-US" altLang="en-US"/>
          </a:p>
          <a:p>
            <a:pPr eaLnBrk="1" hangingPunct="1"/>
            <a:r>
              <a:rPr lang="en-US" altLang="en-US" sz="1800"/>
              <a:t>Bamgbose, Ayo, 2009, “Pride and prejudice in multilingualism and devolopment”, in Fardon R.-Furniss G., 1994: 33-43.</a:t>
            </a:r>
          </a:p>
          <a:p>
            <a:pPr eaLnBrk="1" hangingPunct="1"/>
            <a:r>
              <a:rPr lang="en-US" altLang="en-US" sz="1800"/>
              <a:t>Fardon Richard, Furniss Graham (eds), 1994, </a:t>
            </a:r>
            <a:r>
              <a:rPr lang="en-US" altLang="en-US" sz="1800" i="1"/>
              <a:t>African Languages, development and the state</a:t>
            </a:r>
            <a:r>
              <a:rPr lang="en-US" altLang="en-US" sz="1800"/>
              <a:t>. Routledge, London.</a:t>
            </a:r>
          </a:p>
          <a:p>
            <a:pPr eaLnBrk="1" hangingPunct="1"/>
            <a:r>
              <a:rPr lang="en-US" altLang="en-US" sz="1800"/>
              <a:t>Makalela, Leketi  “A Panoramic View of Bilingual Education in Sub-Saharan Africa”, </a:t>
            </a:r>
            <a:r>
              <a:rPr lang="en-US" altLang="en-US" sz="1800" i="1"/>
              <a:t>The Handbook of Bilingual and Multilingual Education</a:t>
            </a:r>
            <a:r>
              <a:rPr lang="en-US" altLang="en-US" sz="1800"/>
              <a:t>, Wright W.E., Boun S., gardcia O., Eiley Blakwell, 2015, WS, UK.</a:t>
            </a:r>
          </a:p>
          <a:p>
            <a:pPr eaLnBrk="1" hangingPunct="1"/>
            <a:r>
              <a:rPr lang="en-US" altLang="en-US" sz="1800"/>
              <a:t>UNEB, 2015 </a:t>
            </a:r>
            <a:r>
              <a:rPr lang="en-US" altLang="en-US" sz="1800" i="1"/>
              <a:t>Uganda National Examinations Board, Achievement of Primary Schools Pupils in Uganda in Numeracy and Literacy in English. Kampala.</a:t>
            </a:r>
          </a:p>
          <a:p>
            <a:pPr eaLnBrk="1" hangingPunct="1"/>
            <a:r>
              <a:rPr lang="en-US" altLang="en-US" sz="1800"/>
              <a:t>UNESCO, 1953, </a:t>
            </a:r>
            <a:r>
              <a:rPr lang="en-US" altLang="en-US" sz="1800" i="1"/>
              <a:t>The Use of Vernacular Languages in Education</a:t>
            </a:r>
            <a:r>
              <a:rPr lang="en-US" altLang="en-US" sz="1800"/>
              <a:t>. Paris.</a:t>
            </a:r>
          </a:p>
          <a:p>
            <a:pPr eaLnBrk="1" hangingPunct="1"/>
            <a:r>
              <a:rPr lang="en-US" altLang="en-US" sz="1800"/>
              <a:t>Wolff Ekkehard, 2011, </a:t>
            </a:r>
            <a:r>
              <a:rPr lang="en-US" altLang="en-US" sz="1800" i="1"/>
              <a:t>Background and history – language politics and planning in Africa</a:t>
            </a:r>
            <a:r>
              <a:rPr lang="en-US" altLang="en-US" sz="1800"/>
              <a:t>. In Ouana A., Glanz C., </a:t>
            </a:r>
            <a:r>
              <a:rPr lang="en-US" altLang="en-US" sz="1800" i="1"/>
              <a:t>Optimising Learning, Education and Publishing in Africa: The Language Factor</a:t>
            </a:r>
            <a:r>
              <a:rPr lang="en-US" altLang="en-US" sz="1800"/>
              <a:t>. UNESCO, ADEA, Paris.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78" y="2941567"/>
            <a:ext cx="5053169" cy="312377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29914" y="305649"/>
            <a:ext cx="86866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Definizione socio-antropologica di disastro come “tipo e grado di disgregazione sociale che segue l'impatto di un agente distruttivo (fenomeno naturale o tecnologico e quindi un evento fisico) su una comunità”. Esso verrà analizzato come un fenomeno sociale che si manifesta attraverso una disarticolazione della struttura sociale e del sistema di significati, localmente determinato. </a:t>
            </a:r>
            <a:r>
              <a:rPr lang="it-IT" sz="2000" i="1" dirty="0"/>
              <a:t>Silvia </a:t>
            </a:r>
            <a:r>
              <a:rPr lang="it-IT" sz="2000" i="1" dirty="0" err="1"/>
              <a:t>Pitzalis</a:t>
            </a:r>
            <a:r>
              <a:rPr lang="it-IT" sz="2000" i="1" dirty="0"/>
              <a:t> «Lineamenti di antropologia dei disastri» Documento in e-source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672684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1"/>
            <a:ext cx="2971800" cy="1865666"/>
          </a:xfrm>
          <a:solidFill>
            <a:srgbClr val="FEE3BE"/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it-IT" dirty="0">
                <a:solidFill>
                  <a:srgbClr val="7D2A19"/>
                </a:solidFill>
              </a:rPr>
              <a:t>Ecosistema e migrazione forzata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94102" y="226788"/>
            <a:ext cx="3425428" cy="972741"/>
          </a:xfrm>
          <a:solidFill>
            <a:srgbClr val="FEE3BE"/>
          </a:solidFill>
          <a:ln>
            <a:solidFill>
              <a:srgbClr val="FEEDD6"/>
            </a:solidFill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sz="1800" dirty="0">
                <a:solidFill>
                  <a:srgbClr val="7D2A19"/>
                </a:solidFill>
              </a:rPr>
              <a:t>Una comunità di organismi plurimi, nel costante divenire di un processo vitale in molteplici ambienti</a:t>
            </a:r>
          </a:p>
        </p:txBody>
      </p:sp>
      <p:sp>
        <p:nvSpPr>
          <p:cNvPr id="16392" name="Oval 8"/>
          <p:cNvSpPr>
            <a:spLocks noChangeArrowheads="1"/>
          </p:cNvSpPr>
          <p:nvPr/>
        </p:nvSpPr>
        <p:spPr bwMode="auto">
          <a:xfrm>
            <a:off x="3113485" y="3482578"/>
            <a:ext cx="2700338" cy="1727597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8917" name="Text Box 9"/>
          <p:cNvSpPr txBox="1">
            <a:spLocks noChangeArrowheads="1"/>
          </p:cNvSpPr>
          <p:nvPr/>
        </p:nvSpPr>
        <p:spPr bwMode="auto">
          <a:xfrm>
            <a:off x="3571217" y="3732470"/>
            <a:ext cx="1828800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it-IT" sz="1500" dirty="0">
                <a:solidFill>
                  <a:srgbClr val="000000"/>
                </a:solidFill>
                <a:cs typeface="Arial" charset="0"/>
              </a:rPr>
              <a:t>Quante sono le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it-IT" sz="1500" dirty="0">
                <a:solidFill>
                  <a:srgbClr val="000000"/>
                </a:solidFill>
                <a:cs typeface="Arial" charset="0"/>
              </a:rPr>
              <a:t>comunità minacciate in un contesto migrato forzato?</a:t>
            </a:r>
          </a:p>
        </p:txBody>
      </p:sp>
      <p:sp>
        <p:nvSpPr>
          <p:cNvPr id="38918" name="Text Box 11"/>
          <p:cNvSpPr txBox="1">
            <a:spLocks noChangeArrowheads="1"/>
          </p:cNvSpPr>
          <p:nvPr/>
        </p:nvSpPr>
        <p:spPr bwMode="auto">
          <a:xfrm>
            <a:off x="6354367" y="4968480"/>
            <a:ext cx="2802731" cy="81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sz="1350" dirty="0">
                <a:solidFill>
                  <a:srgbClr val="643B04"/>
                </a:solidFill>
                <a:cs typeface="Arial" charset="0"/>
              </a:rPr>
              <a:t>Degrado culturale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sz="1350" dirty="0">
                <a:solidFill>
                  <a:srgbClr val="643B04"/>
                </a:solidFill>
                <a:cs typeface="Arial" charset="0"/>
              </a:rPr>
              <a:t>Perdita e trasformazione di valori simbolici e L1 erosi</a:t>
            </a:r>
          </a:p>
        </p:txBody>
      </p:sp>
      <p:sp>
        <p:nvSpPr>
          <p:cNvPr id="38919" name="Text Box 12"/>
          <p:cNvSpPr txBox="1">
            <a:spLocks noChangeArrowheads="1"/>
          </p:cNvSpPr>
          <p:nvPr/>
        </p:nvSpPr>
        <p:spPr bwMode="auto">
          <a:xfrm>
            <a:off x="377428" y="2619376"/>
            <a:ext cx="2537222" cy="154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sz="1350" dirty="0">
                <a:solidFill>
                  <a:srgbClr val="643B04"/>
                </a:solidFill>
                <a:cs typeface="Arial" charset="0"/>
              </a:rPr>
              <a:t>Degrado ambientale: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350" dirty="0">
                <a:solidFill>
                  <a:srgbClr val="643B04"/>
                </a:solidFill>
                <a:cs typeface="Arial" charset="0"/>
              </a:rPr>
              <a:t>Riduzione della biodiversità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350" dirty="0">
                <a:solidFill>
                  <a:srgbClr val="643B04"/>
                </a:solidFill>
                <a:cs typeface="Arial" charset="0"/>
              </a:rPr>
              <a:t>Alterazione del tasso di crescita demografica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350" dirty="0">
                <a:solidFill>
                  <a:srgbClr val="643B04"/>
                </a:solidFill>
                <a:cs typeface="Arial" charset="0"/>
              </a:rPr>
              <a:t>Erosione del suolo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350" dirty="0">
                <a:solidFill>
                  <a:srgbClr val="643B04"/>
                </a:solidFill>
                <a:cs typeface="Arial" charset="0"/>
              </a:rPr>
              <a:t>Desertificazione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350" dirty="0">
                <a:solidFill>
                  <a:srgbClr val="643B04"/>
                </a:solidFill>
                <a:cs typeface="Arial" charset="0"/>
              </a:rPr>
              <a:t>deforestazione</a:t>
            </a:r>
          </a:p>
        </p:txBody>
      </p:sp>
      <p:sp>
        <p:nvSpPr>
          <p:cNvPr id="38920" name="Text Box 13"/>
          <p:cNvSpPr txBox="1">
            <a:spLocks noChangeArrowheads="1"/>
          </p:cNvSpPr>
          <p:nvPr/>
        </p:nvSpPr>
        <p:spPr bwMode="auto">
          <a:xfrm>
            <a:off x="286941" y="5200650"/>
            <a:ext cx="2502694" cy="61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sz="1350" dirty="0">
                <a:solidFill>
                  <a:srgbClr val="643B04"/>
                </a:solidFill>
                <a:cs typeface="Arial" charset="0"/>
              </a:rPr>
              <a:t>Degrado sociale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sz="1350" dirty="0">
                <a:solidFill>
                  <a:srgbClr val="643B04"/>
                </a:solidFill>
                <a:cs typeface="Arial" charset="0"/>
              </a:rPr>
              <a:t>Perdita dei riferimenti sociali</a:t>
            </a:r>
          </a:p>
        </p:txBody>
      </p:sp>
      <p:sp>
        <p:nvSpPr>
          <p:cNvPr id="38921" name="Text Box 14"/>
          <p:cNvSpPr txBox="1">
            <a:spLocks noChangeArrowheads="1"/>
          </p:cNvSpPr>
          <p:nvPr/>
        </p:nvSpPr>
        <p:spPr bwMode="auto">
          <a:xfrm>
            <a:off x="6169819" y="2506941"/>
            <a:ext cx="2596754" cy="81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sz="1350" dirty="0">
                <a:solidFill>
                  <a:srgbClr val="643B04"/>
                </a:solidFill>
                <a:cs typeface="Arial" charset="0"/>
              </a:rPr>
              <a:t>Degrado economico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sz="1350" dirty="0">
                <a:solidFill>
                  <a:srgbClr val="643B04"/>
                </a:solidFill>
                <a:cs typeface="Arial" charset="0"/>
              </a:rPr>
              <a:t>Assenza della microeconomia di sussistenza</a:t>
            </a:r>
          </a:p>
        </p:txBody>
      </p:sp>
      <p:sp>
        <p:nvSpPr>
          <p:cNvPr id="38922" name="Line 15"/>
          <p:cNvSpPr>
            <a:spLocks noChangeShapeType="1"/>
          </p:cNvSpPr>
          <p:nvPr/>
        </p:nvSpPr>
        <p:spPr bwMode="auto">
          <a:xfrm>
            <a:off x="2332967" y="3342421"/>
            <a:ext cx="914400" cy="457200"/>
          </a:xfrm>
          <a:prstGeom prst="line">
            <a:avLst/>
          </a:prstGeom>
          <a:noFill/>
          <a:ln w="12700">
            <a:solidFill>
              <a:srgbClr val="7D2A19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35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38923" name="Line 16"/>
          <p:cNvSpPr>
            <a:spLocks noChangeShapeType="1"/>
          </p:cNvSpPr>
          <p:nvPr/>
        </p:nvSpPr>
        <p:spPr bwMode="auto">
          <a:xfrm flipV="1">
            <a:off x="2141935" y="4887516"/>
            <a:ext cx="1028700" cy="400050"/>
          </a:xfrm>
          <a:prstGeom prst="line">
            <a:avLst/>
          </a:prstGeom>
          <a:noFill/>
          <a:ln w="12700">
            <a:solidFill>
              <a:srgbClr val="7D2A19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35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38924" name="Line 17"/>
          <p:cNvSpPr>
            <a:spLocks noChangeShapeType="1"/>
          </p:cNvSpPr>
          <p:nvPr/>
        </p:nvSpPr>
        <p:spPr bwMode="auto">
          <a:xfrm flipH="1" flipV="1">
            <a:off x="5706666" y="4994672"/>
            <a:ext cx="1200150" cy="342900"/>
          </a:xfrm>
          <a:prstGeom prst="line">
            <a:avLst/>
          </a:prstGeom>
          <a:noFill/>
          <a:ln w="12700">
            <a:solidFill>
              <a:srgbClr val="7D2A19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35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38925" name="Line 18"/>
          <p:cNvSpPr>
            <a:spLocks noChangeShapeType="1"/>
          </p:cNvSpPr>
          <p:nvPr/>
        </p:nvSpPr>
        <p:spPr bwMode="auto">
          <a:xfrm flipH="1">
            <a:off x="5598319" y="3320654"/>
            <a:ext cx="1143000" cy="400050"/>
          </a:xfrm>
          <a:prstGeom prst="line">
            <a:avLst/>
          </a:prstGeom>
          <a:noFill/>
          <a:ln w="12700">
            <a:solidFill>
              <a:srgbClr val="7D2A19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35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6403" name="Text Box 19"/>
          <p:cNvSpPr txBox="1">
            <a:spLocks noChangeArrowheads="1"/>
          </p:cNvSpPr>
          <p:nvPr/>
        </p:nvSpPr>
        <p:spPr bwMode="auto">
          <a:xfrm>
            <a:off x="2978943" y="1937833"/>
            <a:ext cx="2969419" cy="5078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it-IT" sz="1350" b="1" dirty="0">
                <a:solidFill>
                  <a:srgbClr val="7D2A19"/>
                </a:solidFill>
                <a:cs typeface="Arial" charset="0"/>
              </a:rPr>
              <a:t>Perdita dell’ecosistema naturale antropizzato</a:t>
            </a:r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3815953" y="2781301"/>
            <a:ext cx="1565672" cy="432197"/>
          </a:xfrm>
          <a:prstGeom prst="curvedDownArrow">
            <a:avLst>
              <a:gd name="adj1" fmla="val 72452"/>
              <a:gd name="adj2" fmla="val 144903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35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>
            <a:off x="6137672" y="3807620"/>
            <a:ext cx="485775" cy="1079897"/>
          </a:xfrm>
          <a:prstGeom prst="curvedLeftArrow">
            <a:avLst>
              <a:gd name="adj1" fmla="val 44461"/>
              <a:gd name="adj2" fmla="val 8892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35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38939" name="AutoShape 27"/>
          <p:cNvSpPr>
            <a:spLocks noChangeArrowheads="1"/>
          </p:cNvSpPr>
          <p:nvPr/>
        </p:nvSpPr>
        <p:spPr bwMode="auto">
          <a:xfrm rot="10800000">
            <a:off x="2465785" y="3644504"/>
            <a:ext cx="432197" cy="1133475"/>
          </a:xfrm>
          <a:prstGeom prst="curvedLeftArrow">
            <a:avLst>
              <a:gd name="adj1" fmla="val 52452"/>
              <a:gd name="adj2" fmla="val 10490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35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38941" name="AutoShape 29"/>
          <p:cNvSpPr>
            <a:spLocks noChangeArrowheads="1"/>
          </p:cNvSpPr>
          <p:nvPr/>
        </p:nvSpPr>
        <p:spPr bwMode="auto">
          <a:xfrm rot="5400000">
            <a:off x="4115991" y="4802982"/>
            <a:ext cx="695325" cy="1512094"/>
          </a:xfrm>
          <a:prstGeom prst="curvedLeftArrow">
            <a:avLst>
              <a:gd name="adj1" fmla="val 43493"/>
              <a:gd name="adj2" fmla="val 86986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35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307888"/>
      </p:ext>
    </p:extLst>
  </p:cSld>
  <p:clrMapOvr>
    <a:masterClrMapping/>
  </p:clrMapOvr>
  <p:transition spd="slow">
    <p:cover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38CF0D5E-BE81-2A10-6B37-CEA016348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6200"/>
            <a:ext cx="2819400" cy="6477000"/>
          </a:xfrm>
        </p:spPr>
        <p:txBody>
          <a:bodyPr/>
          <a:lstStyle/>
          <a:p>
            <a:pPr algn="l" eaLnBrk="1" hangingPunct="1"/>
            <a:r>
              <a:rPr lang="en-US" altLang="en-US" sz="3200"/>
              <a:t>Refugee settlements in North Uganda:</a:t>
            </a:r>
            <a:br>
              <a:rPr lang="en-US" altLang="en-US" sz="3200"/>
            </a:br>
            <a:r>
              <a:rPr lang="en-US" altLang="en-US" sz="3200"/>
              <a:t>a great challenge for education practices</a:t>
            </a:r>
            <a:br>
              <a:rPr lang="en-US" altLang="en-US" sz="3200"/>
            </a:br>
            <a:br>
              <a:rPr lang="en-US" altLang="en-US" sz="3200"/>
            </a:br>
            <a:r>
              <a:rPr lang="en-US" altLang="en-US" sz="1600"/>
              <a:t>517.000 children of primary and secondary school age Out of school:</a:t>
            </a:r>
            <a:br>
              <a:rPr lang="en-US" altLang="en-US" sz="1600"/>
            </a:br>
            <a:br>
              <a:rPr lang="en-US" altLang="en-US" sz="1600"/>
            </a:br>
            <a:r>
              <a:rPr lang="en-US" altLang="en-US" sz="1600"/>
              <a:t>53% of the primary aged</a:t>
            </a:r>
            <a:br>
              <a:rPr lang="en-US" altLang="en-US" sz="1600"/>
            </a:br>
            <a:r>
              <a:rPr lang="en-US" altLang="en-US" sz="1600"/>
              <a:t>92% of the secondary aged</a:t>
            </a:r>
          </a:p>
        </p:txBody>
      </p:sp>
      <p:pic>
        <p:nvPicPr>
          <p:cNvPr id="5" name="Picture 4" descr="Schermata 2019-03-16 alle 19.41.11.png">
            <a:extLst>
              <a:ext uri="{FF2B5EF4-FFF2-40B4-BE49-F238E27FC236}">
                <a16:creationId xmlns:a16="http://schemas.microsoft.com/office/drawing/2014/main" id="{A0C969EC-33D6-88B0-DC86-2C07D293B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7" t="7776" r="28133"/>
          <a:stretch/>
        </p:blipFill>
        <p:spPr>
          <a:xfrm>
            <a:off x="3124200" y="152400"/>
            <a:ext cx="5867400" cy="6456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olo 1">
            <a:extLst>
              <a:ext uri="{FF2B5EF4-FFF2-40B4-BE49-F238E27FC236}">
                <a16:creationId xmlns:a16="http://schemas.microsoft.com/office/drawing/2014/main" id="{08313A62-7914-6A1A-A987-7E5EBFD4E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103188"/>
            <a:ext cx="8229600" cy="735012"/>
          </a:xfrm>
        </p:spPr>
        <p:txBody>
          <a:bodyPr/>
          <a:lstStyle/>
          <a:p>
            <a:pPr eaLnBrk="1" hangingPunct="1"/>
            <a:r>
              <a:rPr lang="it-IT" altLang="en-US" sz="3200"/>
              <a:t>Nyuwmanzi Refugee Camp, Adjumani Uganda</a:t>
            </a:r>
          </a:p>
        </p:txBody>
      </p:sp>
      <p:pic>
        <p:nvPicPr>
          <p:cNvPr id="39938" name="Segnaposto contenuto 3">
            <a:extLst>
              <a:ext uri="{FF2B5EF4-FFF2-40B4-BE49-F238E27FC236}">
                <a16:creationId xmlns:a16="http://schemas.microsoft.com/office/drawing/2014/main" id="{05EF1BB0-9CDE-6341-25B3-ECF60747A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447800"/>
            <a:ext cx="4114800" cy="2819400"/>
          </a:xfrm>
        </p:spPr>
      </p:pic>
      <p:pic>
        <p:nvPicPr>
          <p:cNvPr id="39939" name="Immagine 4">
            <a:extLst>
              <a:ext uri="{FF2B5EF4-FFF2-40B4-BE49-F238E27FC236}">
                <a16:creationId xmlns:a16="http://schemas.microsoft.com/office/drawing/2014/main" id="{35114779-3CD2-D3FD-7AB4-76F85563D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62400"/>
            <a:ext cx="39497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Immagine 5">
            <a:extLst>
              <a:ext uri="{FF2B5EF4-FFF2-40B4-BE49-F238E27FC236}">
                <a16:creationId xmlns:a16="http://schemas.microsoft.com/office/drawing/2014/main" id="{7D92CC46-FE28-8386-04F4-659F19787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71550"/>
            <a:ext cx="399097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Box 1">
            <a:extLst>
              <a:ext uri="{FF2B5EF4-FFF2-40B4-BE49-F238E27FC236}">
                <a16:creationId xmlns:a16="http://schemas.microsoft.com/office/drawing/2014/main" id="{20415483-A1D8-9418-E8D8-9643B2421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4406900"/>
            <a:ext cx="38100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Uganda Country Refugee Response Plan UNHCR (2019-2020)</a:t>
            </a:r>
          </a:p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Education as a priority outcome</a:t>
            </a:r>
          </a:p>
          <a:p>
            <a:pPr eaLnBrk="1" hangingPunct="1"/>
            <a:endParaRPr lang="en-US" altLang="en-US" sz="180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Re-opened in 2014</a:t>
            </a:r>
          </a:p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Hosting 120.000 people</a:t>
            </a:r>
          </a:p>
          <a:p>
            <a:pPr eaLnBrk="1" hangingPunct="1"/>
            <a:r>
              <a:rPr lang="en-US" altLang="en-US" sz="1800">
                <a:solidFill>
                  <a:srgbClr val="000000"/>
                </a:solidFill>
              </a:rPr>
              <a:t>65% younger than 18</a:t>
            </a:r>
          </a:p>
          <a:p>
            <a:pPr eaLnBrk="1" hangingPunct="1"/>
            <a:endParaRPr lang="en-US" altLang="en-US" sz="1800">
              <a:solidFill>
                <a:srgbClr val="000000"/>
              </a:solidFill>
            </a:endParaRPr>
          </a:p>
          <a:p>
            <a:pPr eaLnBrk="1" hangingPunct="1"/>
            <a:endParaRPr lang="en-US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74BA8E-E6BF-FEB1-5D15-DE094112F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69373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it-IT" sz="4100" dirty="0">
                <a:ea typeface="ＭＳ Ｐゴシック" charset="0"/>
                <a:cs typeface="ＭＳ Ｐゴシック" charset="0"/>
              </a:rPr>
              <a:t>A </a:t>
            </a:r>
            <a:r>
              <a:rPr lang="it-IT" sz="4100" dirty="0" err="1">
                <a:ea typeface="ＭＳ Ｐゴシック" charset="0"/>
                <a:cs typeface="ＭＳ Ｐゴシック" charset="0"/>
              </a:rPr>
              <a:t>disaster</a:t>
            </a:r>
            <a:r>
              <a:rPr lang="it-IT" sz="4100" dirty="0">
                <a:ea typeface="ＭＳ Ｐゴシック" charset="0"/>
                <a:cs typeface="ＭＳ Ｐゴシック" charset="0"/>
              </a:rPr>
              <a:t> </a:t>
            </a:r>
            <a:r>
              <a:rPr lang="it-IT" sz="4100" dirty="0" err="1">
                <a:ea typeface="ＭＳ Ｐゴシック" charset="0"/>
                <a:cs typeface="ＭＳ Ｐゴシック" charset="0"/>
              </a:rPr>
              <a:t>as</a:t>
            </a:r>
            <a:r>
              <a:rPr lang="it-IT" sz="4100" dirty="0">
                <a:ea typeface="ＭＳ Ｐゴシック" charset="0"/>
                <a:cs typeface="ＭＳ Ｐゴシック" charset="0"/>
              </a:rPr>
              <a:t> </a:t>
            </a:r>
            <a:r>
              <a:rPr lang="it-IT" sz="4100" dirty="0" err="1">
                <a:ea typeface="ＭＳ Ｐゴシック" charset="0"/>
                <a:cs typeface="ＭＳ Ｐゴシック" charset="0"/>
              </a:rPr>
              <a:t>definition</a:t>
            </a:r>
            <a:br>
              <a:rPr lang="it-IT" sz="4100" dirty="0">
                <a:ea typeface="ＭＳ Ｐゴシック" charset="0"/>
                <a:cs typeface="ＭＳ Ｐゴシック" charset="0"/>
              </a:rPr>
            </a:br>
            <a:endParaRPr lang="it-IT" sz="41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1DBB6D-6E74-58A3-7DB8-3DE5D6711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47800"/>
            <a:ext cx="8382000" cy="5268913"/>
          </a:xfrm>
        </p:spPr>
        <p:txBody>
          <a:bodyPr>
            <a:normAutofit fontScale="77500" lnSpcReduction="20000"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en-US" b="1" dirty="0">
                <a:ea typeface="ＭＳ Ｐゴシック" charset="0"/>
                <a:cs typeface="ＭＳ Ｐゴシック" charset="0"/>
              </a:rPr>
              <a:t>Sendai Framework for Disaster Risk Reduction 2015-2030 Classification of Disasters</a:t>
            </a:r>
          </a:p>
          <a:p>
            <a:pPr eaLnBrk="1" hangingPunct="1">
              <a:defRPr/>
            </a:pPr>
            <a:r>
              <a:rPr lang="en-US" u="sng" dirty="0">
                <a:ea typeface="ＭＳ Ｐゴシック" charset="0"/>
                <a:cs typeface="ＭＳ Ｐゴシック" charset="0"/>
              </a:rPr>
              <a:t>Small-scale disaster</a:t>
            </a:r>
            <a:r>
              <a:rPr lang="en-US" dirty="0">
                <a:ea typeface="ＭＳ Ｐゴシック" charset="0"/>
                <a:cs typeface="ＭＳ Ｐゴシック" charset="0"/>
              </a:rPr>
              <a:t>: a type of disaster only affecting local communities which require assistance beyond the affected community.</a:t>
            </a:r>
          </a:p>
          <a:p>
            <a:pPr eaLnBrk="1" hangingPunct="1">
              <a:defRPr/>
            </a:pPr>
            <a:r>
              <a:rPr lang="en-US" u="sng" dirty="0">
                <a:ea typeface="ＭＳ Ｐゴシック" charset="0"/>
                <a:cs typeface="ＭＳ Ｐゴシック" charset="0"/>
              </a:rPr>
              <a:t>Large-scale disaster</a:t>
            </a:r>
            <a:r>
              <a:rPr lang="en-US" dirty="0">
                <a:ea typeface="ＭＳ Ｐゴシック" charset="0"/>
                <a:cs typeface="ＭＳ Ｐゴシック" charset="0"/>
              </a:rPr>
              <a:t>: a type of disaster affecting a society which requires national or international assistance.</a:t>
            </a:r>
          </a:p>
          <a:p>
            <a:pPr eaLnBrk="1" hangingPunct="1">
              <a:defRPr/>
            </a:pPr>
            <a:r>
              <a:rPr lang="en-US" u="sng" dirty="0">
                <a:ea typeface="ＭＳ Ｐゴシック" charset="0"/>
                <a:cs typeface="ＭＳ Ｐゴシック" charset="0"/>
              </a:rPr>
              <a:t>Frequent and infrequent disasters</a:t>
            </a:r>
            <a:r>
              <a:rPr lang="en-US" dirty="0">
                <a:ea typeface="ＭＳ Ｐゴシック" charset="0"/>
                <a:cs typeface="ＭＳ Ｐゴシック" charset="0"/>
              </a:rPr>
              <a:t>: depend on the probability of occurrence and the return period of a given hazard and its impacts. The impact of frequent disasters could be cumulative, or become chronic for a community or a society.</a:t>
            </a:r>
          </a:p>
          <a:p>
            <a:pPr eaLnBrk="1" hangingPunct="1">
              <a:defRPr/>
            </a:pPr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A slow-onset disaster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is defined as one that emerges gradually over time. Slow-onset disasters could be associated with, e.g., drought, desertification, sea-level rise, epidemic disease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>
              <a:defRPr/>
            </a:pPr>
            <a:r>
              <a:rPr lang="en-US" u="sng" dirty="0">
                <a:ea typeface="ＭＳ Ｐゴシック" charset="0"/>
                <a:cs typeface="ＭＳ Ｐゴシック" charset="0"/>
              </a:rPr>
              <a:t>A sudden-onset disaster </a:t>
            </a:r>
            <a:r>
              <a:rPr lang="en-US" dirty="0">
                <a:ea typeface="ＭＳ Ｐゴシック" charset="0"/>
                <a:cs typeface="ＭＳ Ｐゴシック" charset="0"/>
              </a:rPr>
              <a:t>is one triggered by a hazardous event that emerges quickly or unexpectedly. Sudden-onset disasters could be associated with, e.g., earthquake, volcanic eruption, flash flood, chemical explosion, critical infrastructure failure, transport accident.</a:t>
            </a:r>
            <a:endParaRPr lang="it-IT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40963" name="Immagine 1">
            <a:extLst>
              <a:ext uri="{FF2B5EF4-FFF2-40B4-BE49-F238E27FC236}">
                <a16:creationId xmlns:a16="http://schemas.microsoft.com/office/drawing/2014/main" id="{695510CB-A406-0584-771A-60139269B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513"/>
            <a:ext cx="207645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Immagine 2">
            <a:extLst>
              <a:ext uri="{FF2B5EF4-FFF2-40B4-BE49-F238E27FC236}">
                <a16:creationId xmlns:a16="http://schemas.microsoft.com/office/drawing/2014/main" id="{89D15169-700F-1807-50FB-ABC6CB4CE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76200"/>
            <a:ext cx="14478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olo 1">
            <a:extLst>
              <a:ext uri="{FF2B5EF4-FFF2-40B4-BE49-F238E27FC236}">
                <a16:creationId xmlns:a16="http://schemas.microsoft.com/office/drawing/2014/main" id="{F84D29F3-BD2F-C6BF-731C-2B947F607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328025" cy="1112838"/>
          </a:xfrm>
        </p:spPr>
        <p:txBody>
          <a:bodyPr/>
          <a:lstStyle/>
          <a:p>
            <a:pPr eaLnBrk="1" hangingPunct="1"/>
            <a:r>
              <a:rPr lang="it-IT" altLang="en-US" sz="2800"/>
              <a:t>Community Capacity Building: the role of education and individual development, in a slow-onset disaster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40D1C4-9EBA-B09D-3464-438C25C1E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95400"/>
            <a:ext cx="8443913" cy="44958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sz="1700" dirty="0">
              <a:ea typeface="MS PGothic" charset="0"/>
            </a:endParaRP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en-US" sz="2000" b="1" dirty="0">
                <a:ea typeface="MS PGothic" charset="0"/>
              </a:rPr>
              <a:t>Contribute to the combination of all the strengths, available within any organization, community or society to manage and reduce disaster risks and strengthen resilience</a:t>
            </a:r>
            <a:r>
              <a:rPr lang="en-US" sz="2000" dirty="0">
                <a:ea typeface="MS PGothic" charset="0"/>
              </a:rPr>
              <a:t>. Literacy low rates cannot contribute to human empowerment.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en-US" sz="2000" b="1" dirty="0">
                <a:ea typeface="MS PGothic" charset="0"/>
              </a:rPr>
              <a:t>Enable coping with capacity, as an ability of people, organizations and systems, to use available skills and resources</a:t>
            </a:r>
            <a:r>
              <a:rPr lang="en-US" sz="2000" dirty="0">
                <a:ea typeface="MS PGothic" charset="0"/>
              </a:rPr>
              <a:t>, to manage adverse conditions, risk or disasters. No access to information corresponds to a general inability in knowing and benefiting from available skills and resources. </a:t>
            </a:r>
          </a:p>
          <a:p>
            <a:pPr marL="0" indent="0" eaLnBrk="1" hangingPunct="1">
              <a:lnSpc>
                <a:spcPct val="80000"/>
              </a:lnSpc>
              <a:defRPr/>
            </a:pPr>
            <a:r>
              <a:rPr lang="en-US" sz="2000" b="1" dirty="0">
                <a:ea typeface="MS PGothic" charset="0"/>
              </a:rPr>
              <a:t>Enhance development as a process by which people, organizations and society systematically stimulate and develop their capacities over time to achieve social and economic goals. </a:t>
            </a:r>
            <a:r>
              <a:rPr lang="en-US" sz="2000" dirty="0">
                <a:ea typeface="MS PGothic" charset="0"/>
              </a:rPr>
              <a:t>All these potentials cannot be expressed in communities where poor education cannot expand and empower cognitive capacities.</a:t>
            </a:r>
            <a:endParaRPr lang="it-IT" sz="2000" dirty="0">
              <a:ea typeface="MS PGothic" charset="0"/>
            </a:endParaRPr>
          </a:p>
        </p:txBody>
      </p:sp>
      <p:pic>
        <p:nvPicPr>
          <p:cNvPr id="4" name="Picture 4" descr="kum3 042">
            <a:extLst>
              <a:ext uri="{FF2B5EF4-FFF2-40B4-BE49-F238E27FC236}">
                <a16:creationId xmlns:a16="http://schemas.microsoft.com/office/drawing/2014/main" id="{A75DC47A-C136-0759-24D5-D727C8D06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-641" r="80128" b="409"/>
          <a:stretch/>
        </p:blipFill>
        <p:spPr bwMode="auto">
          <a:xfrm rot="5400000" flipH="1" flipV="1">
            <a:off x="3979694" y="1714400"/>
            <a:ext cx="1177940" cy="9137329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7580000" rev="0"/>
            </a:camera>
            <a:lightRig rig="threePt" dir="t"/>
          </a:scene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CAFF2682-9EAE-4C5B-C433-CD235744B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1600"/>
            <a:ext cx="7313613" cy="868363"/>
          </a:xfrm>
        </p:spPr>
        <p:txBody>
          <a:bodyPr/>
          <a:lstStyle/>
          <a:p>
            <a:pPr eaLnBrk="1" hangingPunct="1"/>
            <a:r>
              <a:rPr lang="en-US" altLang="en-US"/>
              <a:t>Our research aim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AE06B17F-5F11-39A4-AF76-F702C157B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2200"/>
            <a:ext cx="7313613" cy="4056063"/>
          </a:xfrm>
        </p:spPr>
        <p:txBody>
          <a:bodyPr/>
          <a:lstStyle/>
          <a:p>
            <a:pPr eaLnBrk="1" hangingPunct="1"/>
            <a:r>
              <a:rPr lang="en-US" altLang="en-US"/>
              <a:t>Provide an </a:t>
            </a:r>
            <a:r>
              <a:rPr lang="en-US" altLang="en-US" b="1"/>
              <a:t>analysis of variables </a:t>
            </a:r>
            <a:r>
              <a:rPr lang="en-US" altLang="en-US"/>
              <a:t>affecting learning achievements</a:t>
            </a:r>
          </a:p>
          <a:p>
            <a:pPr eaLnBrk="1" hangingPunct="1"/>
            <a:r>
              <a:rPr lang="en-US" altLang="en-US" b="1"/>
              <a:t>Suggest</a:t>
            </a:r>
            <a:r>
              <a:rPr lang="en-US" altLang="en-US"/>
              <a:t> </a:t>
            </a:r>
            <a:r>
              <a:rPr lang="en-US" altLang="en-US" b="1"/>
              <a:t>measures</a:t>
            </a:r>
            <a:r>
              <a:rPr lang="en-US" altLang="en-US"/>
              <a:t> for the improvement of teaching and learning in a suitable 2</a:t>
            </a:r>
            <a:r>
              <a:rPr lang="en-US" altLang="en-US" baseline="30000"/>
              <a:t>nd</a:t>
            </a:r>
            <a:r>
              <a:rPr lang="en-US" altLang="en-US"/>
              <a:t> language environment</a:t>
            </a:r>
          </a:p>
          <a:p>
            <a:pPr eaLnBrk="1" hangingPunct="1"/>
            <a:r>
              <a:rPr lang="en-US" altLang="en-US" b="1"/>
              <a:t>Increase the literacy rate </a:t>
            </a:r>
            <a:r>
              <a:rPr lang="en-US" altLang="en-US"/>
              <a:t>in refugee settlements both for school age children and for adults</a:t>
            </a:r>
          </a:p>
          <a:p>
            <a:pPr eaLnBrk="1" hangingPunct="1"/>
            <a:r>
              <a:rPr lang="en-US" altLang="en-US" b="1"/>
              <a:t>Provide data </a:t>
            </a:r>
            <a:r>
              <a:rPr lang="en-US" altLang="en-US"/>
              <a:t>for policy makers and further research</a:t>
            </a:r>
          </a:p>
        </p:txBody>
      </p:sp>
      <p:pic>
        <p:nvPicPr>
          <p:cNvPr id="4" name="Picture 4" descr="kum3 042">
            <a:extLst>
              <a:ext uri="{FF2B5EF4-FFF2-40B4-BE49-F238E27FC236}">
                <a16:creationId xmlns:a16="http://schemas.microsoft.com/office/drawing/2014/main" id="{AF8F3598-924F-83B6-CDC3-D9DF20F9B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-641" r="80128" b="409"/>
          <a:stretch/>
        </p:blipFill>
        <p:spPr bwMode="auto">
          <a:xfrm rot="5400000" flipH="1" flipV="1">
            <a:off x="3986365" y="-3903494"/>
            <a:ext cx="1177940" cy="9137329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7580000" rev="0"/>
            </a:camera>
            <a:lightRig rig="threePt" dir="t"/>
          </a:scene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</a:majorFont>
      <a:minorFont>
        <a:latin typeface="Goudy Old Style"/>
        <a:ea typeface=""/>
        <a:cs typeface=""/>
        <a:font script="Jpan" typeface="ＭＳ 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Retrospettivo">
  <a:themeElements>
    <a:clrScheme name="Retrospettivo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ttiv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2458</TotalTime>
  <Words>1607</Words>
  <Application>Microsoft Office PowerPoint</Application>
  <PresentationFormat>Presentazione su schermo (4:3)</PresentationFormat>
  <Paragraphs>211</Paragraphs>
  <Slides>24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24</vt:i4>
      </vt:variant>
    </vt:vector>
  </HeadingPairs>
  <TitlesOfParts>
    <vt:vector size="26" baseType="lpstr">
      <vt:lpstr>Inkwell</vt:lpstr>
      <vt:lpstr>Retrospettivo</vt:lpstr>
      <vt:lpstr>Lingue di istruzione, pratiche bilingue e biculturali Piani di sostegno ai rifugiati Il caso dell’Uganda </vt:lpstr>
      <vt:lpstr>Presentazione standard di PowerPoint</vt:lpstr>
      <vt:lpstr>Presentazione standard di PowerPoint</vt:lpstr>
      <vt:lpstr>Ecosistema e migrazione forzata</vt:lpstr>
      <vt:lpstr>Refugee settlements in North Uganda: a great challenge for education practices  517.000 children of primary and secondary school age Out of school:  53% of the primary aged 92% of the secondary aged</vt:lpstr>
      <vt:lpstr>Nyuwmanzi Refugee Camp, Adjumani Uganda</vt:lpstr>
      <vt:lpstr>A disaster as definition </vt:lpstr>
      <vt:lpstr>Community Capacity Building: the role of education and individual development, in a slow-onset disaster </vt:lpstr>
      <vt:lpstr>Our research aim</vt:lpstr>
      <vt:lpstr>Mother tongues in curricular studies: which ones? Uganda National Curriculum standards</vt:lpstr>
      <vt:lpstr>Aim: To use local languages in order to develop a sense of belonging and ride in indigenous cultures, but also to improve literacy results, which had been rather poor under the English-only language policy in the past. Wolff 2011, 92)</vt:lpstr>
      <vt:lpstr>Presentazione standard di PowerPoint</vt:lpstr>
      <vt:lpstr>Variable 2 (external factors): Absence of sustainable education practice involving adults and children</vt:lpstr>
      <vt:lpstr>Variable 3 (internal factors) : mother tongues did not develop any technical variety to express western scientific and literary contents </vt:lpstr>
      <vt:lpstr>Variable 4 (internal factors) out of context cultural frameworks offered in teaching. Cognitive gaps induced (NAPE 2015)</vt:lpstr>
      <vt:lpstr>Achievement of Primary School Pupils Numeracy and Literacy in English: P3 (UNEB, 2015)</vt:lpstr>
      <vt:lpstr>Achievement of Primary School Pupils Numeracy and Literacy in English: P6 UNEB, 2015)</vt:lpstr>
      <vt:lpstr>Some Numeracy gaps in P6</vt:lpstr>
      <vt:lpstr>School attendance in some African Countries (UNICEF 2015)</vt:lpstr>
      <vt:lpstr>The Refugees school attendance in some South Sudanese Settlements in Adjumani District</vt:lpstr>
      <vt:lpstr>Lack of adeguacy in bilingual teaching processes and consequences</vt:lpstr>
      <vt:lpstr>Some suggestions for Policy makers</vt:lpstr>
      <vt:lpstr>Presentazione standard di PowerPoint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Turchetta</dc:creator>
  <cp:lastModifiedBy>Barbara Turchetta</cp:lastModifiedBy>
  <cp:revision>101</cp:revision>
  <cp:lastPrinted>2019-03-23T18:43:07Z</cp:lastPrinted>
  <dcterms:created xsi:type="dcterms:W3CDTF">1601-01-01T00:00:00Z</dcterms:created>
  <dcterms:modified xsi:type="dcterms:W3CDTF">2022-12-10T07:10:50Z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