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55"/>
  </p:notesMasterIdLst>
  <p:sldIdLst>
    <p:sldId id="610" r:id="rId3"/>
    <p:sldId id="763" r:id="rId4"/>
    <p:sldId id="764" r:id="rId5"/>
    <p:sldId id="765" r:id="rId6"/>
    <p:sldId id="771" r:id="rId7"/>
    <p:sldId id="772" r:id="rId8"/>
    <p:sldId id="773" r:id="rId9"/>
    <p:sldId id="774" r:id="rId10"/>
    <p:sldId id="769" r:id="rId11"/>
    <p:sldId id="770" r:id="rId12"/>
    <p:sldId id="801" r:id="rId13"/>
    <p:sldId id="802" r:id="rId14"/>
    <p:sldId id="803" r:id="rId15"/>
    <p:sldId id="574" r:id="rId16"/>
    <p:sldId id="577" r:id="rId17"/>
    <p:sldId id="575" r:id="rId18"/>
    <p:sldId id="576" r:id="rId19"/>
    <p:sldId id="578" r:id="rId20"/>
    <p:sldId id="608" r:id="rId21"/>
    <p:sldId id="609" r:id="rId22"/>
    <p:sldId id="700" r:id="rId23"/>
    <p:sldId id="701" r:id="rId24"/>
    <p:sldId id="703" r:id="rId25"/>
    <p:sldId id="702" r:id="rId26"/>
    <p:sldId id="706" r:id="rId27"/>
    <p:sldId id="707" r:id="rId28"/>
    <p:sldId id="775" r:id="rId29"/>
    <p:sldId id="776" r:id="rId30"/>
    <p:sldId id="777" r:id="rId31"/>
    <p:sldId id="804" r:id="rId32"/>
    <p:sldId id="805" r:id="rId33"/>
    <p:sldId id="806" r:id="rId34"/>
    <p:sldId id="780" r:id="rId35"/>
    <p:sldId id="781" r:id="rId36"/>
    <p:sldId id="782" r:id="rId37"/>
    <p:sldId id="783" r:id="rId38"/>
    <p:sldId id="784" r:id="rId39"/>
    <p:sldId id="785" r:id="rId40"/>
    <p:sldId id="786" r:id="rId41"/>
    <p:sldId id="787" r:id="rId42"/>
    <p:sldId id="788" r:id="rId43"/>
    <p:sldId id="789" r:id="rId44"/>
    <p:sldId id="790" r:id="rId45"/>
    <p:sldId id="791" r:id="rId46"/>
    <p:sldId id="792" r:id="rId47"/>
    <p:sldId id="793" r:id="rId48"/>
    <p:sldId id="794" r:id="rId49"/>
    <p:sldId id="795" r:id="rId50"/>
    <p:sldId id="796" r:id="rId51"/>
    <p:sldId id="797" r:id="rId52"/>
    <p:sldId id="798" r:id="rId53"/>
    <p:sldId id="799" r:id="rId54"/>
  </p:sldIdLst>
  <p:sldSz cx="9144000" cy="6858000" type="screen4x3"/>
  <p:notesSz cx="6858000" cy="9144000"/>
  <p:defaultTextStyle>
    <a:defPPr>
      <a:defRPr lang="it-IT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mberto martignoni" initials="um" lastIdx="1" clrIdx="0">
    <p:extLst>
      <p:ext uri="{19B8F6BF-5375-455C-9EA6-DF929625EA0E}">
        <p15:presenceInfo xmlns:p15="http://schemas.microsoft.com/office/powerpoint/2012/main" userId="d9e56abcd90b6fe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3300"/>
    <a:srgbClr val="AAED7D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840"/>
    <p:restoredTop sz="95500"/>
  </p:normalViewPr>
  <p:slideViewPr>
    <p:cSldViewPr showGuides="1">
      <p:cViewPr varScale="1">
        <p:scale>
          <a:sx n="71" d="100"/>
          <a:sy n="71" d="100"/>
        </p:scale>
        <p:origin x="162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commentAuthors" Target="commentAuthor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0321396-62F4-44A8-A1E2-0FB6F5056BD4}" type="datetimeFigureOut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05/12/2023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Fare clic per modificare stili del testo dello schema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Secondo livello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Terzo livello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Quarto livello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FE1CD00-3C08-48B7-98C6-1152E4E00D90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‹N›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22391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egnaposto immagine diapositiva 1">
            <a:extLst>
              <a:ext uri="{FF2B5EF4-FFF2-40B4-BE49-F238E27FC236}">
                <a16:creationId xmlns:a16="http://schemas.microsoft.com/office/drawing/2014/main" id="{A8321A57-B05E-4E63-EA2E-2F15C6731A8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Segnaposto note 2">
            <a:extLst>
              <a:ext uri="{FF2B5EF4-FFF2-40B4-BE49-F238E27FC236}">
                <a16:creationId xmlns:a16="http://schemas.microsoft.com/office/drawing/2014/main" id="{ECDBB824-5B6E-8ADB-ADD5-00FF53991F6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4100" name="Segnaposto numero diapositiva 3">
            <a:extLst>
              <a:ext uri="{FF2B5EF4-FFF2-40B4-BE49-F238E27FC236}">
                <a16:creationId xmlns:a16="http://schemas.microsoft.com/office/drawing/2014/main" id="{F1862BEF-A92F-3322-30F9-8E7D3FAEB21F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9428163"/>
            <a:ext cx="29718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F0E8931-D81A-4A68-B109-7B39330FDC83}" type="slidenum">
              <a:rPr lang="it-IT" altLang="it-IT" sz="1200"/>
              <a:pPr algn="r" eaLnBrk="1" hangingPunct="1"/>
              <a:t>1</a:t>
            </a:fld>
            <a:endParaRPr lang="it-IT" altLang="it-IT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D60D582-2847-401E-9638-2A21C30EF6A3}" type="datetimeFigureOut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05/12/2023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529A722-E20B-4560-B977-585C98202EE8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‹N›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D60D582-2847-401E-9638-2A21C30EF6A3}" type="datetimeFigureOut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05/12/2023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529A722-E20B-4560-B977-585C98202EE8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‹N›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D60D582-2847-401E-9638-2A21C30EF6A3}" type="datetimeFigureOut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05/12/2023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529A722-E20B-4560-B977-585C98202EE8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‹N›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D60D582-2847-401E-9638-2A21C30EF6A3}" type="datetimeFigureOut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05/12/2023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529A722-E20B-4560-B977-585C98202EE8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‹N›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D60D582-2847-401E-9638-2A21C30EF6A3}" type="datetimeFigureOut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05/12/2023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529A722-E20B-4560-B977-585C98202EE8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‹N›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D60D582-2847-401E-9638-2A21C30EF6A3}" type="datetimeFigureOut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05/12/2023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529A722-E20B-4560-B977-585C98202EE8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‹N›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D60D582-2847-401E-9638-2A21C30EF6A3}" type="datetimeFigureOut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05/12/2023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529A722-E20B-4560-B977-585C98202EE8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‹N›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D60D582-2847-401E-9638-2A21C30EF6A3}" type="datetimeFigureOut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05/12/2023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529A722-E20B-4560-B977-585C98202EE8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‹N›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D60D582-2847-401E-9638-2A21C30EF6A3}" type="datetimeFigureOut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05/12/2023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529A722-E20B-4560-B977-585C98202EE8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‹N›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D60D582-2847-401E-9638-2A21C30EF6A3}" type="datetimeFigureOut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05/12/2023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529A722-E20B-4560-B977-585C98202EE8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‹N›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D60D582-2847-401E-9638-2A21C30EF6A3}" type="datetimeFigureOut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05/12/2023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529A722-E20B-4560-B977-585C98202EE8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‹N›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D60D582-2847-401E-9638-2A21C30EF6A3}" type="datetimeFigureOut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05/12/2023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529A722-E20B-4560-B977-585C98202EE8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‹N›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it-IT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D60D582-2847-401E-9638-2A21C30EF6A3}" type="datetimeFigureOut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05/12/2023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529A722-E20B-4560-B977-585C98202EE8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‹N›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D60D582-2847-401E-9638-2A21C30EF6A3}" type="datetimeFigureOut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05/12/2023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529A722-E20B-4560-B977-585C98202EE8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‹N›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D60D582-2847-401E-9638-2A21C30EF6A3}" type="datetimeFigureOut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05/12/2023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529A722-E20B-4560-B977-585C98202EE8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‹N›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D60D582-2847-401E-9638-2A21C30EF6A3}" type="datetimeFigureOut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05/12/2023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529A722-E20B-4560-B977-585C98202EE8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‹N›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D60D582-2847-401E-9638-2A21C30EF6A3}" type="datetimeFigureOut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05/12/2023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529A722-E20B-4560-B977-585C98202EE8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‹N›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D60D582-2847-401E-9638-2A21C30EF6A3}" type="datetimeFigureOut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05/12/2023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529A722-E20B-4560-B977-585C98202EE8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‹N›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D60D582-2847-401E-9638-2A21C30EF6A3}" type="datetimeFigureOut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05/12/2023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529A722-E20B-4560-B977-585C98202EE8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‹N›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D60D582-2847-401E-9638-2A21C30EF6A3}" type="datetimeFigureOut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05/12/2023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529A722-E20B-4560-B977-585C98202EE8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‹N›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D60D582-2847-401E-9638-2A21C30EF6A3}" type="datetimeFigureOut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05/12/2023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529A722-E20B-4560-B977-585C98202EE8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‹N›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it-IT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D60D582-2847-401E-9638-2A21C30EF6A3}" type="datetimeFigureOut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05/12/2023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529A722-E20B-4560-B977-585C98202EE8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‹N›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it-IT" altLang="it-IT" dirty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it-IT" altLang="it-IT" dirty="0"/>
              <a:t>Fare clic per modificare stili del testo dello schema</a:t>
            </a:r>
          </a:p>
          <a:p>
            <a:pPr lvl="1"/>
            <a:r>
              <a:rPr lang="it-IT" altLang="it-IT" dirty="0"/>
              <a:t>Secondo livello</a:t>
            </a:r>
          </a:p>
          <a:p>
            <a:pPr lvl="2"/>
            <a:r>
              <a:rPr lang="it-IT" altLang="it-IT" dirty="0"/>
              <a:t>Terzo livello</a:t>
            </a:r>
          </a:p>
          <a:p>
            <a:pPr lvl="3"/>
            <a:r>
              <a:rPr lang="it-IT" altLang="it-IT" dirty="0"/>
              <a:t>Quarto livello</a:t>
            </a:r>
          </a:p>
          <a:p>
            <a:pPr lvl="4"/>
            <a:r>
              <a:rPr lang="it-IT" alt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D60D582-2847-401E-9638-2A21C30EF6A3}" type="datetimeFigureOut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05/12/2023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529A722-E20B-4560-B977-585C98202EE8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‹N›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it-IT" altLang="it-IT" dirty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it-IT" altLang="it-IT" dirty="0"/>
              <a:t>Fare clic per modificare stili del testo dello schema</a:t>
            </a:r>
          </a:p>
          <a:p>
            <a:pPr lvl="1"/>
            <a:r>
              <a:rPr lang="it-IT" altLang="it-IT" dirty="0"/>
              <a:t>Secondo livello</a:t>
            </a:r>
          </a:p>
          <a:p>
            <a:pPr lvl="2"/>
            <a:r>
              <a:rPr lang="it-IT" altLang="it-IT" dirty="0"/>
              <a:t>Terzo livello</a:t>
            </a:r>
          </a:p>
          <a:p>
            <a:pPr lvl="3"/>
            <a:r>
              <a:rPr lang="it-IT" altLang="it-IT" dirty="0"/>
              <a:t>Quarto livello</a:t>
            </a:r>
          </a:p>
          <a:p>
            <a:pPr lvl="4"/>
            <a:r>
              <a:rPr lang="it-IT" alt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D60D582-2847-401E-9638-2A21C30EF6A3}" type="datetimeFigureOut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05/12/2023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529A722-E20B-4560-B977-585C98202EE8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‹N›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fi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asellaDiTesto 2">
            <a:extLst>
              <a:ext uri="{FF2B5EF4-FFF2-40B4-BE49-F238E27FC236}">
                <a16:creationId xmlns:a16="http://schemas.microsoft.com/office/drawing/2014/main" id="{11B904C6-C20D-7BD1-94AB-9A5708DD5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196975"/>
            <a:ext cx="87122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4000" b="1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4000" b="1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4000" b="1">
              <a:solidFill>
                <a:srgbClr val="FF0000"/>
              </a:solidFill>
            </a:endParaRPr>
          </a:p>
        </p:txBody>
      </p:sp>
      <p:sp>
        <p:nvSpPr>
          <p:cNvPr id="3075" name="CasellaDiTesto 2">
            <a:extLst>
              <a:ext uri="{FF2B5EF4-FFF2-40B4-BE49-F238E27FC236}">
                <a16:creationId xmlns:a16="http://schemas.microsoft.com/office/drawing/2014/main" id="{5F06581B-0DD5-F2FE-8DF2-320CE67A4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4850" y="4149725"/>
            <a:ext cx="185738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it-IT" altLang="it-IT" sz="240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it-IT" altLang="it-IT" sz="240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it-IT" sz="180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it-IT" sz="180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it-IT" sz="1800">
              <a:latin typeface="Arial" panose="020B0604020202020204" pitchFamily="34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CB217008-0956-DD2C-C41A-3E360181D9CE}"/>
              </a:ext>
            </a:extLst>
          </p:cNvPr>
          <p:cNvSpPr/>
          <p:nvPr/>
        </p:nvSpPr>
        <p:spPr>
          <a:xfrm>
            <a:off x="0" y="836613"/>
            <a:ext cx="9144000" cy="117475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6AFC5229-0BE1-AA3E-F265-CEF1397AECA7}"/>
              </a:ext>
            </a:extLst>
          </p:cNvPr>
          <p:cNvSpPr/>
          <p:nvPr/>
        </p:nvSpPr>
        <p:spPr>
          <a:xfrm>
            <a:off x="0" y="6092825"/>
            <a:ext cx="9144000" cy="765175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t-IT" altLang="it-IT" sz="1600" b="1" i="1" dirty="0">
                <a:solidFill>
                  <a:schemeClr val="bg1"/>
                </a:solidFill>
              </a:rPr>
              <a:t>Dipartimento di Igiene e Prevenzione Sanitaria    ATS BRIANZA                                           </a:t>
            </a:r>
            <a:endParaRPr lang="it-IT" altLang="it-IT" sz="1600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it-IT" altLang="it-IT" sz="1600" b="1" i="1" dirty="0">
                <a:solidFill>
                  <a:schemeClr val="bg1"/>
                </a:solidFill>
              </a:rPr>
              <a:t>S.S. Gestione e Sviluppo Programmi Intersettoriali</a:t>
            </a:r>
            <a:endParaRPr lang="it-IT" altLang="it-IT" sz="1600" b="1" dirty="0">
              <a:solidFill>
                <a:schemeClr val="bg1"/>
              </a:solidFill>
            </a:endParaRPr>
          </a:p>
        </p:txBody>
      </p:sp>
      <p:sp>
        <p:nvSpPr>
          <p:cNvPr id="3078" name="CasellaDiTesto 4">
            <a:extLst>
              <a:ext uri="{FF2B5EF4-FFF2-40B4-BE49-F238E27FC236}">
                <a16:creationId xmlns:a16="http://schemas.microsoft.com/office/drawing/2014/main" id="{8D2A4FF9-BCEA-262C-E246-2A6E183623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182563"/>
            <a:ext cx="56880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3600" b="1">
                <a:solidFill>
                  <a:srgbClr val="FF0000"/>
                </a:solidFill>
              </a:rPr>
              <a:t>ARGOMENTI DELLA LEZIONE</a:t>
            </a:r>
          </a:p>
        </p:txBody>
      </p:sp>
      <p:sp>
        <p:nvSpPr>
          <p:cNvPr id="3079" name="CasellaDiTesto 5">
            <a:extLst>
              <a:ext uri="{FF2B5EF4-FFF2-40B4-BE49-F238E27FC236}">
                <a16:creationId xmlns:a16="http://schemas.microsoft.com/office/drawing/2014/main" id="{22785752-238F-091F-FE2B-1C7597A9BF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960439"/>
            <a:ext cx="9131007" cy="59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it-IT" altLang="it-IT" dirty="0"/>
              <a:t>LESIONI DA SOVRACCARICO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it-IT" altLang="it-IT" dirty="0"/>
          </a:p>
          <a:p>
            <a:pPr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it-IT" altLang="it-IT" dirty="0"/>
              <a:t>TRAUMATOLOGIA DELL’ETA’ EVOLUTIVA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it-IT" altLang="it-IT" dirty="0"/>
          </a:p>
          <a:p>
            <a:pPr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it-IT" altLang="it-IT" dirty="0"/>
              <a:t>CONCETTI GENERALI DI RIABILITAZIONE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it-IT" altLang="it-IT" dirty="0"/>
          </a:p>
          <a:p>
            <a:pPr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it-IT" altLang="it-IT" dirty="0"/>
              <a:t>LE FASI DI RIABILITAZIONE NELLE LESIONI MUSCOLARI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it-IT" altLang="it-IT" dirty="0"/>
          </a:p>
          <a:p>
            <a:pPr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it-IT" altLang="it-IT" dirty="0"/>
              <a:t>IL DOPING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it-IT" altLang="it-IT" sz="2800" dirty="0"/>
          </a:p>
          <a:p>
            <a:pPr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it-IT" altLang="it-IT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6092825"/>
            <a:ext cx="9144000" cy="765175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altLang="it-IT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20638" y="333375"/>
            <a:ext cx="9144000" cy="117475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465455" y="937895"/>
            <a:ext cx="7371715" cy="427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en-GB" sz="2800"/>
              <a:t>accertamenti strumentali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altLang="en-GB" sz="2400"/>
              <a:t>RX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altLang="en-GB" sz="2400"/>
              <a:t>TAC  RMN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altLang="en-GB" sz="2400"/>
              <a:t>artroscopia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altLang="en-GB" sz="2400"/>
              <a:t>Ecografia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altLang="en-GB" sz="2400"/>
              <a:t>Elettromiografia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altLang="en-GB" sz="2400"/>
          </a:p>
          <a:p>
            <a:r>
              <a:rPr lang="it-IT" altLang="en-GB" sz="2800"/>
              <a:t>terapia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altLang="en-GB" sz="2400"/>
              <a:t>riposo (assoluto o attivo)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altLang="en-GB" sz="2400"/>
              <a:t>FANS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altLang="en-GB" sz="2400"/>
              <a:t>Ghiaccio, caldo, massaggi, terapia fisica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6092825"/>
            <a:ext cx="9144000" cy="765175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altLang="it-IT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0" y="836613"/>
            <a:ext cx="9144000" cy="117475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76" name="Rettangolo 4"/>
          <p:cNvSpPr/>
          <p:nvPr/>
        </p:nvSpPr>
        <p:spPr>
          <a:xfrm>
            <a:off x="323850" y="1122363"/>
            <a:ext cx="9020175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it-IT" altLang="it-IT" b="1" dirty="0">
                <a:solidFill>
                  <a:srgbClr val="FF0000"/>
                </a:solidFill>
                <a:cs typeface="Arial" panose="020B0604020202020204" pitchFamily="34" charset="0"/>
              </a:rPr>
              <a:t>  </a:t>
            </a:r>
            <a:endParaRPr lang="it-IT" altLang="it-IT" sz="3600" dirty="0">
              <a:ea typeface="Arial" panose="020B0604020202020204" pitchFamily="34" charset="0"/>
            </a:endParaRPr>
          </a:p>
        </p:txBody>
      </p:sp>
      <p:sp>
        <p:nvSpPr>
          <p:cNvPr id="3077" name="CasellaDiTesto 3"/>
          <p:cNvSpPr txBox="1"/>
          <p:nvPr/>
        </p:nvSpPr>
        <p:spPr>
          <a:xfrm>
            <a:off x="179512" y="2670225"/>
            <a:ext cx="8657183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ea typeface="Arial" panose="020B0604020202020204" pitchFamily="34" charset="0"/>
              </a:rPr>
              <a:t>TRAUMATOLOGIA DELL’ETA’ EVOLUTIVA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6092825"/>
            <a:ext cx="9144000" cy="765175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altLang="it-IT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0" y="836613"/>
            <a:ext cx="9144000" cy="117475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76" name="Rettangolo 4"/>
          <p:cNvSpPr/>
          <p:nvPr/>
        </p:nvSpPr>
        <p:spPr>
          <a:xfrm>
            <a:off x="323850" y="1122363"/>
            <a:ext cx="9020175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it-IT" altLang="it-IT" b="1" dirty="0">
                <a:solidFill>
                  <a:srgbClr val="FF0000"/>
                </a:solidFill>
                <a:cs typeface="Arial" panose="020B0604020202020204" pitchFamily="34" charset="0"/>
              </a:rPr>
              <a:t>  </a:t>
            </a:r>
            <a:endParaRPr lang="it-IT" altLang="it-IT" sz="3600" dirty="0">
              <a:ea typeface="Arial" panose="020B0604020202020204" pitchFamily="34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0BBA102-90DE-0A20-BED0-94225152361B}"/>
              </a:ext>
            </a:extLst>
          </p:cNvPr>
          <p:cNvSpPr txBox="1"/>
          <p:nvPr/>
        </p:nvSpPr>
        <p:spPr>
          <a:xfrm>
            <a:off x="1187624" y="116632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FF0000"/>
                </a:solidFill>
              </a:rPr>
              <a:t>MORBO DI OSGOOD - SCHLATTER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4D4FC028-4C7E-5DE1-1DC3-2799A7CB26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76350"/>
            <a:ext cx="2124075" cy="215265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BA36F4C7-C9E5-1877-630E-2F84EAD494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285875"/>
            <a:ext cx="2143125" cy="2143125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D5110EE7-6700-4056-9AB9-35FCD5891AFE}"/>
              </a:ext>
            </a:extLst>
          </p:cNvPr>
          <p:cNvSpPr txBox="1"/>
          <p:nvPr/>
        </p:nvSpPr>
        <p:spPr>
          <a:xfrm>
            <a:off x="123825" y="3617913"/>
            <a:ext cx="90201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Diagnosi</a:t>
            </a:r>
            <a:r>
              <a:rPr lang="it-IT" sz="2800" dirty="0"/>
              <a:t>: presenza di tumefazione, dolore alla pressione,</a:t>
            </a:r>
          </a:p>
          <a:p>
            <a:r>
              <a:rPr lang="it-IT" sz="2800" dirty="0"/>
              <a:t>                  cute calda</a:t>
            </a:r>
          </a:p>
          <a:p>
            <a:endParaRPr lang="it-IT" sz="2800" dirty="0"/>
          </a:p>
          <a:p>
            <a:r>
              <a:rPr lang="it-IT" sz="2800" b="1" dirty="0"/>
              <a:t>Terapia</a:t>
            </a:r>
            <a:r>
              <a:rPr lang="it-IT" sz="2800" dirty="0"/>
              <a:t>: riposo attivo, ghiaccio, uso di un tutore </a:t>
            </a:r>
          </a:p>
        </p:txBody>
      </p:sp>
    </p:spTree>
    <p:extLst>
      <p:ext uri="{BB962C8B-B14F-4D97-AF65-F5344CB8AC3E}">
        <p14:creationId xmlns:p14="http://schemas.microsoft.com/office/powerpoint/2010/main" val="1710469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6092825"/>
            <a:ext cx="9144000" cy="765175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altLang="it-IT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0" y="836613"/>
            <a:ext cx="9144000" cy="117475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76" name="Rettangolo 4"/>
          <p:cNvSpPr/>
          <p:nvPr/>
        </p:nvSpPr>
        <p:spPr>
          <a:xfrm>
            <a:off x="323850" y="1122363"/>
            <a:ext cx="9020175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it-IT" altLang="it-IT" b="1" dirty="0">
                <a:solidFill>
                  <a:srgbClr val="FF0000"/>
                </a:solidFill>
                <a:cs typeface="Arial" panose="020B0604020202020204" pitchFamily="34" charset="0"/>
              </a:rPr>
              <a:t>  </a:t>
            </a:r>
            <a:endParaRPr lang="it-IT" altLang="it-IT" sz="3600" dirty="0">
              <a:ea typeface="Arial" panose="020B060402020202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7DF45C3-12A7-9E9E-9E9F-3DADD4C1483E}"/>
              </a:ext>
            </a:extLst>
          </p:cNvPr>
          <p:cNvSpPr txBox="1"/>
          <p:nvPr/>
        </p:nvSpPr>
        <p:spPr>
          <a:xfrm>
            <a:off x="0" y="234683"/>
            <a:ext cx="11929656" cy="584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FF0000"/>
                </a:solidFill>
              </a:rPr>
              <a:t>DISTACCO SPINA ILIACA ANTERO- SUP. E ANTERO-INF.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3EF185A-8831-E3A8-E12E-99B0CA015E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61" y="1111265"/>
            <a:ext cx="2578968" cy="2412191"/>
          </a:xfrm>
          <a:prstGeom prst="rect">
            <a:avLst/>
          </a:prstGeom>
        </p:spPr>
      </p:pic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B7E2B404-BF9F-D211-EA24-96D6C3087092}"/>
              </a:ext>
            </a:extLst>
          </p:cNvPr>
          <p:cNvCxnSpPr/>
          <p:nvPr/>
        </p:nvCxnSpPr>
        <p:spPr>
          <a:xfrm flipV="1">
            <a:off x="84760" y="2209348"/>
            <a:ext cx="504056" cy="216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01B1833E-8495-8E39-A0CD-001E6DE68BA8}"/>
              </a:ext>
            </a:extLst>
          </p:cNvPr>
          <p:cNvCxnSpPr/>
          <p:nvPr/>
        </p:nvCxnSpPr>
        <p:spPr>
          <a:xfrm flipV="1">
            <a:off x="194461" y="2463778"/>
            <a:ext cx="438241" cy="216024"/>
          </a:xfrm>
          <a:prstGeom prst="straightConnector1">
            <a:avLst/>
          </a:prstGeom>
          <a:ln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CACDDBD-3945-1613-C25B-43E596BA878B}"/>
              </a:ext>
            </a:extLst>
          </p:cNvPr>
          <p:cNvSpPr txBox="1"/>
          <p:nvPr/>
        </p:nvSpPr>
        <p:spPr>
          <a:xfrm>
            <a:off x="194461" y="1484784"/>
            <a:ext cx="894953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                                   </a:t>
            </a:r>
            <a:r>
              <a:rPr lang="it-IT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1: SIAS sede di inserzione m. sartorio</a:t>
            </a:r>
          </a:p>
          <a:p>
            <a:endParaRPr lang="it-IT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it-IT" sz="2800" dirty="0"/>
              <a:t>                                   </a:t>
            </a:r>
            <a:r>
              <a:rPr lang="it-IT" sz="2800" dirty="0">
                <a:solidFill>
                  <a:srgbClr val="FF0000"/>
                </a:solidFill>
              </a:rPr>
              <a:t>2: SIAI sede di inserzione retto femorale</a:t>
            </a:r>
          </a:p>
          <a:p>
            <a:endParaRPr lang="it-IT" sz="2800" dirty="0"/>
          </a:p>
          <a:p>
            <a:endParaRPr lang="it-IT" sz="2800" dirty="0"/>
          </a:p>
          <a:p>
            <a:r>
              <a:rPr lang="it-IT" sz="2800" b="1" dirty="0"/>
              <a:t>Patogenesi</a:t>
            </a:r>
            <a:r>
              <a:rPr lang="it-IT" sz="2800" dirty="0"/>
              <a:t>: allungamento passivo anca in estensione o</a:t>
            </a:r>
          </a:p>
          <a:p>
            <a:r>
              <a:rPr lang="it-IT" sz="2800" dirty="0"/>
              <a:t>                      violenta contrazione passiva in flessione</a:t>
            </a:r>
          </a:p>
          <a:p>
            <a:r>
              <a:rPr lang="it-IT" sz="2800" b="1" dirty="0"/>
              <a:t>Diagnosi</a:t>
            </a:r>
            <a:r>
              <a:rPr lang="it-IT" sz="2800" dirty="0"/>
              <a:t>:  anamnesi, Rx, RMN</a:t>
            </a:r>
          </a:p>
          <a:p>
            <a:endParaRPr lang="it-IT" sz="2800" dirty="0"/>
          </a:p>
          <a:p>
            <a:r>
              <a:rPr lang="it-IT" sz="2800" b="1" dirty="0"/>
              <a:t>Terapia</a:t>
            </a:r>
            <a:r>
              <a:rPr lang="it-IT" sz="2800" dirty="0"/>
              <a:t>: riposo assoluto, FANS, terapia fisica </a:t>
            </a:r>
          </a:p>
          <a:p>
            <a:r>
              <a:rPr lang="it-IT" sz="2800" dirty="0"/>
              <a:t> </a:t>
            </a:r>
          </a:p>
          <a:p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69092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6092825"/>
            <a:ext cx="9144000" cy="765175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altLang="it-IT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19050" y="908050"/>
            <a:ext cx="9144000" cy="117475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676" name="CasellaDiTesto 1"/>
          <p:cNvSpPr txBox="1"/>
          <p:nvPr/>
        </p:nvSpPr>
        <p:spPr>
          <a:xfrm>
            <a:off x="1331913" y="188913"/>
            <a:ext cx="7775575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CONCETTI GENERALI DI RIABILITAZIONE</a:t>
            </a:r>
            <a:endParaRPr lang="en-US" altLang="x-none" sz="32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9050" y="1025525"/>
            <a:ext cx="908843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it-IT" sz="2400" kern="1200" cap="none" spc="0" normalizeH="0" baseline="0" noProof="0" dirty="0"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Raramente è superflua !!</a:t>
            </a:r>
          </a:p>
          <a:p>
            <a:pPr marR="0" defTabSz="914400">
              <a:buClrTx/>
              <a:buSzTx/>
              <a:buFontTx/>
              <a:buNone/>
              <a:defRPr/>
            </a:pPr>
            <a:endParaRPr kumimoji="0" lang="it-IT" kern="1200" cap="none" spc="0" normalizeH="0" baseline="0" noProof="0" dirty="0"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0" lang="it-IT" kern="1200" cap="none" spc="0" normalizeH="0" baseline="0" noProof="0" dirty="0"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Obiettivi</a:t>
            </a:r>
          </a:p>
          <a:p>
            <a:pPr marR="0" defTabSz="914400">
              <a:buClrTx/>
              <a:buSzTx/>
              <a:buFontTx/>
              <a:buNone/>
              <a:defRPr/>
            </a:pPr>
            <a:endParaRPr kumimoji="0" lang="it-IT" kern="1200" cap="none" spc="0" normalizeH="0" baseline="0" noProof="0" dirty="0"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285750" marR="0" indent="-285750" defTabSz="914400"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it-IT" kern="1200" cap="none" spc="0" normalizeH="0" baseline="0" noProof="0" dirty="0"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Ripresa di una buona articolarità</a:t>
            </a:r>
          </a:p>
          <a:p>
            <a:pPr marL="285750" marR="0" indent="-285750" defTabSz="914400"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it-IT" u="sng" kern="1200" cap="none" spc="0" normalizeH="0" baseline="0" noProof="0" dirty="0"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Ripresa della forza e della resistenza muscolare</a:t>
            </a:r>
          </a:p>
          <a:p>
            <a:pPr marL="285750" marR="0" indent="-285750" defTabSz="914400"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it-IT" kern="1200" cap="none" spc="0" normalizeH="0" baseline="0" noProof="0" dirty="0"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Ripresa di una buona estensibilità di muscoli e tendini</a:t>
            </a:r>
          </a:p>
          <a:p>
            <a:pPr marL="285750" marR="0" indent="-285750" defTabSz="914400"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it-IT" kern="1200" cap="none" spc="0" normalizeH="0" baseline="0" noProof="0" dirty="0"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Ripresa della coordinazione motoria</a:t>
            </a:r>
          </a:p>
          <a:p>
            <a:pPr marL="285750" marR="0" indent="-285750" defTabSz="914400"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it-IT" kern="1200" cap="none" spc="0" normalizeH="0" baseline="0" noProof="0" dirty="0"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0" lang="it-IT" kern="1200" cap="none" spc="0" normalizeH="0" baseline="0" noProof="0" dirty="0"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it-IT" b="1" kern="1200" cap="none" spc="0" normalizeH="0" baseline="0" noProof="0" dirty="0"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OBIETTIVO PRINCIPALE: RECUPERO DELLA VOLUME MUSCOLO                      </a:t>
            </a:r>
          </a:p>
          <a:p>
            <a:pPr marR="0" defTabSz="914400">
              <a:buClrTx/>
              <a:buSzTx/>
              <a:buFontTx/>
              <a:buNone/>
              <a:defRPr/>
            </a:pPr>
            <a:endParaRPr lang="it-IT" b="1" dirty="0">
              <a:cs typeface="Arial" panose="020B0604020202020204" pitchFamily="34" charset="0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0" lang="it-IT" b="1" kern="1200" cap="none" spc="0" normalizeH="0" baseline="0" noProof="0" dirty="0"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                                                                                  </a:t>
            </a:r>
          </a:p>
          <a:p>
            <a:pPr marR="0" defTabSz="914400">
              <a:buClrTx/>
              <a:buSzTx/>
              <a:buFontTx/>
              <a:buNone/>
              <a:defRPr/>
            </a:pPr>
            <a:r>
              <a:rPr lang="it-IT" b="1" dirty="0">
                <a:cs typeface="Arial" panose="020B0604020202020204" pitchFamily="34" charset="0"/>
              </a:rPr>
              <a:t>                                                                                                  </a:t>
            </a:r>
            <a:r>
              <a:rPr kumimoji="0" lang="it-IT" b="1" kern="1200" cap="none" spc="0" normalizeH="0" baseline="0" noProof="0" dirty="0"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FORZA    </a:t>
            </a:r>
            <a:r>
              <a:rPr lang="it-IT" dirty="0">
                <a:cs typeface="Arial" panose="020B0604020202020204" pitchFamily="34" charset="0"/>
              </a:rPr>
              <a:t>SISTEMA NEURO MUSCOLARE</a:t>
            </a:r>
          </a:p>
          <a:p>
            <a:pPr marR="0" defTabSz="914400">
              <a:buClrTx/>
              <a:buSzTx/>
              <a:buFontTx/>
              <a:buNone/>
              <a:defRPr/>
            </a:pPr>
            <a:endParaRPr kumimoji="0" lang="it-IT" kern="1200" cap="none" spc="0" normalizeH="0" baseline="0" noProof="0" dirty="0"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>
              <a:defRPr/>
            </a:pPr>
            <a:r>
              <a:rPr kumimoji="0" lang="it-IT" kern="1200" cap="none" spc="0" normalizeH="0" baseline="0" noProof="0" dirty="0"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ESERCIZIO ISOTONICO             ESERCIZIO ISOMETRICO</a:t>
            </a:r>
          </a:p>
          <a:p>
            <a:pPr>
              <a:defRPr/>
            </a:pPr>
            <a:r>
              <a:rPr kumimoji="0" lang="it-IT" kern="1200" cap="none" spc="0" normalizeH="0" baseline="0" noProof="0" dirty="0"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ESERCIZIO PLIOMETRICO        ESERCIZIO ISOCINETICO</a:t>
            </a:r>
          </a:p>
        </p:txBody>
      </p:sp>
      <p:sp>
        <p:nvSpPr>
          <p:cNvPr id="4" name="Freccia bidirezionale verticale 3">
            <a:extLst>
              <a:ext uri="{FF2B5EF4-FFF2-40B4-BE49-F238E27FC236}">
                <a16:creationId xmlns:a16="http://schemas.microsoft.com/office/drawing/2014/main" id="{C237E421-FDF2-956E-0F4F-05A3429CAEE2}"/>
              </a:ext>
            </a:extLst>
          </p:cNvPr>
          <p:cNvSpPr/>
          <p:nvPr/>
        </p:nvSpPr>
        <p:spPr>
          <a:xfrm>
            <a:off x="5508104" y="3933056"/>
            <a:ext cx="144016" cy="504056"/>
          </a:xfrm>
          <a:prstGeom prst="up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6092825"/>
            <a:ext cx="9144000" cy="765175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altLang="it-IT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20638" y="333375"/>
            <a:ext cx="9144000" cy="117475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700" name="CasellaDiTesto 1"/>
          <p:cNvSpPr txBox="1"/>
          <p:nvPr/>
        </p:nvSpPr>
        <p:spPr>
          <a:xfrm>
            <a:off x="20638" y="587375"/>
            <a:ext cx="9123362" cy="47999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b="1" dirty="0">
                <a:latin typeface="Calibri" panose="020F0502020204030204" pitchFamily="34" charset="0"/>
              </a:rPr>
              <a:t>ESERCIZIO </a:t>
            </a:r>
            <a:r>
              <a:rPr lang="it-IT" b="1" dirty="0">
                <a:latin typeface="Calibri" panose="020F0502020204030204" pitchFamily="34" charset="0"/>
              </a:rPr>
              <a:t>CONCENTRICO O ISOTONICO</a:t>
            </a:r>
            <a:endParaRPr b="1" dirty="0">
              <a:latin typeface="Calibri" panose="020F0502020204030204" pitchFamily="34" charset="0"/>
            </a:endParaRPr>
          </a:p>
          <a:p>
            <a:endParaRPr b="1" dirty="0">
              <a:latin typeface="Calibri" panose="020F0502020204030204" pitchFamily="34" charset="0"/>
            </a:endParaRPr>
          </a:p>
          <a:p>
            <a:r>
              <a:rPr dirty="0">
                <a:latin typeface="Calibri" panose="020F0502020204030204" pitchFamily="34" charset="0"/>
              </a:rPr>
              <a:t>Spostamento di un peso all’interno della escursione articolare</a:t>
            </a:r>
          </a:p>
          <a:p>
            <a:endParaRPr dirty="0">
              <a:latin typeface="Calibri" panose="020F0502020204030204" pitchFamily="34" charset="0"/>
            </a:endParaRPr>
          </a:p>
          <a:p>
            <a:r>
              <a:rPr dirty="0">
                <a:latin typeface="Calibri" panose="020F0502020204030204" pitchFamily="34" charset="0"/>
              </a:rPr>
              <a:t> </a:t>
            </a:r>
          </a:p>
          <a:p>
            <a:r>
              <a:rPr dirty="0">
                <a:latin typeface="Calibri" panose="020F0502020204030204" pitchFamily="34" charset="0"/>
              </a:rPr>
              <a:t>                 </a:t>
            </a:r>
            <a:r>
              <a:rPr u="sng" dirty="0">
                <a:latin typeface="Calibri" panose="020F0502020204030204" pitchFamily="34" charset="0"/>
              </a:rPr>
              <a:t>forza</a:t>
            </a:r>
            <a:r>
              <a:rPr dirty="0">
                <a:latin typeface="Calibri" panose="020F0502020204030204" pitchFamily="34" charset="0"/>
              </a:rPr>
              <a:t>                                      </a:t>
            </a:r>
            <a:r>
              <a:rPr u="sng" dirty="0">
                <a:latin typeface="Calibri" panose="020F0502020204030204" pitchFamily="34" charset="0"/>
              </a:rPr>
              <a:t>resistenza</a:t>
            </a:r>
          </a:p>
          <a:p>
            <a:r>
              <a:rPr dirty="0">
                <a:latin typeface="Calibri" panose="020F0502020204030204" pitchFamily="34" charset="0"/>
              </a:rPr>
              <a:t>        pesi crescenti                            peso modesto</a:t>
            </a:r>
          </a:p>
          <a:p>
            <a:r>
              <a:rPr dirty="0">
                <a:latin typeface="Calibri" panose="020F0502020204030204" pitchFamily="34" charset="0"/>
              </a:rPr>
              <a:t>     poche ripetizioni                        tante ripetizioni </a:t>
            </a:r>
          </a:p>
          <a:p>
            <a:endParaRPr dirty="0">
              <a:latin typeface="Calibri" panose="020F0502020204030204" pitchFamily="34" charset="0"/>
            </a:endParaRPr>
          </a:p>
          <a:p>
            <a:r>
              <a:rPr dirty="0">
                <a:latin typeface="Calibri" panose="020F0502020204030204" pitchFamily="34" charset="0"/>
              </a:rPr>
              <a:t>NO dolore durante l’esecuzione</a:t>
            </a:r>
          </a:p>
          <a:p>
            <a:r>
              <a:rPr dirty="0">
                <a:latin typeface="Calibri" panose="020F0502020204030204" pitchFamily="34" charset="0"/>
              </a:rPr>
              <a:t>Solo lieve bruciore al muscolo</a:t>
            </a:r>
          </a:p>
          <a:p>
            <a:r>
              <a:rPr dirty="0">
                <a:latin typeface="Calibri" panose="020F0502020204030204" pitchFamily="34" charset="0"/>
              </a:rPr>
              <a:t>Progressione del carico  3 serie da 10-20 ripetizioni ciascuna </a:t>
            </a:r>
            <a:r>
              <a:rPr u="sng" dirty="0">
                <a:latin typeface="Calibri" panose="020F0502020204030204" pitchFamily="34" charset="0"/>
              </a:rPr>
              <a:t>complete</a:t>
            </a:r>
          </a:p>
          <a:p>
            <a:endParaRPr u="sng" dirty="0">
              <a:latin typeface="Calibri" panose="020F0502020204030204" pitchFamily="34" charset="0"/>
            </a:endParaRPr>
          </a:p>
          <a:p>
            <a:r>
              <a:rPr dirty="0">
                <a:latin typeface="Calibri" panose="020F0502020204030204" pitchFamily="34" charset="0"/>
              </a:rPr>
              <a:t>Importante:  negli atleti giovani</a:t>
            </a:r>
          </a:p>
          <a:p>
            <a:r>
              <a:rPr dirty="0">
                <a:latin typeface="Calibri" panose="020F0502020204030204" pitchFamily="34" charset="0"/>
              </a:rPr>
              <a:t>                        negli atleti anziani</a:t>
            </a:r>
          </a:p>
          <a:p>
            <a:r>
              <a:rPr dirty="0">
                <a:latin typeface="Calibri" panose="020F0502020204030204" pitchFamily="34" charset="0"/>
              </a:rPr>
              <a:t>                        nella «prescrizione» dell’esercizio fisico (10 ripetizioni = 70% dello sforzo massimo) </a:t>
            </a:r>
          </a:p>
          <a:p>
            <a:endParaRPr lang="en-US" altLang="x-none" b="1" dirty="0">
              <a:latin typeface="Calibri" panose="020F0502020204030204" pitchFamily="34" charset="0"/>
            </a:endParaRPr>
          </a:p>
        </p:txBody>
      </p:sp>
      <p:pic>
        <p:nvPicPr>
          <p:cNvPr id="29701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9325" y="1538288"/>
            <a:ext cx="3114675" cy="173355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5" name="Connettore 2 4"/>
          <p:cNvCxnSpPr/>
          <p:nvPr/>
        </p:nvCxnSpPr>
        <p:spPr>
          <a:xfrm flipH="1">
            <a:off x="1403350" y="1538288"/>
            <a:ext cx="936625" cy="4508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/>
          <p:cNvCxnSpPr/>
          <p:nvPr/>
        </p:nvCxnSpPr>
        <p:spPr>
          <a:xfrm>
            <a:off x="2771775" y="1628775"/>
            <a:ext cx="720725" cy="3603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6092825"/>
            <a:ext cx="9144000" cy="765175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altLang="it-IT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20638" y="333375"/>
            <a:ext cx="9144000" cy="117475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724" name="CasellaDiTesto 1"/>
          <p:cNvSpPr txBox="1"/>
          <p:nvPr/>
        </p:nvSpPr>
        <p:spPr>
          <a:xfrm>
            <a:off x="179388" y="1628775"/>
            <a:ext cx="5842000" cy="3694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b="1" dirty="0">
                <a:latin typeface="Calibri" panose="020F0502020204030204" pitchFamily="34" charset="0"/>
              </a:rPr>
              <a:t>ESERCIZIO ISOMETRICO</a:t>
            </a:r>
          </a:p>
          <a:p>
            <a:endParaRPr b="1" dirty="0">
              <a:latin typeface="Calibri" panose="020F0502020204030204" pitchFamily="34" charset="0"/>
            </a:endParaRPr>
          </a:p>
          <a:p>
            <a:r>
              <a:rPr dirty="0">
                <a:latin typeface="Calibri" panose="020F0502020204030204" pitchFamily="34" charset="0"/>
              </a:rPr>
              <a:t>contrazione del muscolo senza movimento articolare</a:t>
            </a:r>
          </a:p>
          <a:p>
            <a:r>
              <a:rPr dirty="0">
                <a:latin typeface="Calibri" panose="020F0502020204030204" pitchFamily="34" charset="0"/>
              </a:rPr>
              <a:t>in equilibrio con il m. antagonista</a:t>
            </a:r>
          </a:p>
          <a:p>
            <a:endParaRPr dirty="0">
              <a:latin typeface="Calibri" panose="020F0502020204030204" pitchFamily="34" charset="0"/>
            </a:endParaRPr>
          </a:p>
          <a:p>
            <a:r>
              <a:rPr dirty="0">
                <a:latin typeface="Calibri" panose="020F0502020204030204" pitchFamily="34" charset="0"/>
              </a:rPr>
              <a:t>5-6 sec. di </a:t>
            </a:r>
            <a:r>
              <a:rPr dirty="0" err="1">
                <a:latin typeface="Calibri" panose="020F0502020204030204" pitchFamily="34" charset="0"/>
              </a:rPr>
              <a:t>contrazione</a:t>
            </a:r>
            <a:r>
              <a:rPr dirty="0">
                <a:latin typeface="Calibri" panose="020F0502020204030204" pitchFamily="34" charset="0"/>
              </a:rPr>
              <a:t>  5-6 sec.  di </a:t>
            </a:r>
            <a:r>
              <a:rPr dirty="0" err="1">
                <a:latin typeface="Calibri" panose="020F0502020204030204" pitchFamily="34" charset="0"/>
              </a:rPr>
              <a:t>rilassamento</a:t>
            </a:r>
            <a:r>
              <a:rPr lang="it-IT" dirty="0">
                <a:latin typeface="Calibri" panose="020F0502020204030204" pitchFamily="34" charset="0"/>
              </a:rPr>
              <a:t> x 3-4 volte</a:t>
            </a:r>
            <a:endParaRPr dirty="0">
              <a:latin typeface="Calibri" panose="020F0502020204030204" pitchFamily="34" charset="0"/>
            </a:endParaRPr>
          </a:p>
          <a:p>
            <a:r>
              <a:rPr lang="it-IT" dirty="0">
                <a:latin typeface="Calibri" panose="020F0502020204030204" pitchFamily="34" charset="0"/>
              </a:rPr>
              <a:t>p</a:t>
            </a:r>
            <a:r>
              <a:rPr dirty="0" err="1">
                <a:latin typeface="Calibri" panose="020F0502020204030204" pitchFamily="34" charset="0"/>
              </a:rPr>
              <a:t>iù</a:t>
            </a:r>
            <a:r>
              <a:rPr dirty="0">
                <a:latin typeface="Calibri" panose="020F0502020204030204" pitchFamily="34" charset="0"/>
              </a:rPr>
              <a:t> volte/giorno</a:t>
            </a:r>
          </a:p>
          <a:p>
            <a:endParaRPr dirty="0">
              <a:latin typeface="Calibri" panose="020F0502020204030204" pitchFamily="34" charset="0"/>
            </a:endParaRPr>
          </a:p>
          <a:p>
            <a:r>
              <a:rPr dirty="0">
                <a:latin typeface="Calibri" panose="020F0502020204030204" pitchFamily="34" charset="0"/>
              </a:rPr>
              <a:t>Tonifica la muscolatura e la prepara a sollevare i pesi</a:t>
            </a:r>
          </a:p>
          <a:p>
            <a:r>
              <a:rPr dirty="0">
                <a:latin typeface="Calibri" panose="020F0502020204030204" pitchFamily="34" charset="0"/>
              </a:rPr>
              <a:t>Eseguire gli esercizi in varie posizioni per un rinforzo completo</a:t>
            </a:r>
          </a:p>
          <a:p>
            <a:endParaRPr dirty="0">
              <a:latin typeface="Calibri" panose="020F0502020204030204" pitchFamily="34" charset="0"/>
            </a:endParaRPr>
          </a:p>
          <a:p>
            <a:r>
              <a:rPr dirty="0"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30725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2132856"/>
            <a:ext cx="3097212" cy="20018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6092825"/>
            <a:ext cx="9144000" cy="765175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altLang="it-IT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20638" y="333375"/>
            <a:ext cx="9144000" cy="117475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22860" y="546735"/>
            <a:ext cx="872617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it-IT" b="1" kern="1200" cap="none" spc="0" normalizeH="0" baseline="0" noProof="0" dirty="0"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ESERCIZIO ISOCINETICO</a:t>
            </a:r>
          </a:p>
          <a:p>
            <a:pPr marR="0" defTabSz="914400">
              <a:buClrTx/>
              <a:buSzTx/>
              <a:buFontTx/>
              <a:buNone/>
              <a:defRPr/>
            </a:pPr>
            <a:endParaRPr kumimoji="0" lang="it-IT" b="1" kern="1200" cap="none" spc="0" normalizeH="0" baseline="0" noProof="0" dirty="0"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0" lang="it-IT" kern="1200" cap="none" spc="0" normalizeH="0" baseline="0" noProof="0" dirty="0"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FASE DI POTENZIAMENTO MUSCOLARE</a:t>
            </a:r>
          </a:p>
          <a:p>
            <a:pPr marR="0" defTabSz="914400">
              <a:buClrTx/>
              <a:buSzTx/>
              <a:buFontTx/>
              <a:buNone/>
              <a:defRPr/>
            </a:pPr>
            <a:endParaRPr kumimoji="0" lang="it-IT" kern="1200" cap="none" spc="0" normalizeH="0" baseline="0" noProof="0" dirty="0"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0" lang="it-IT" kern="1200" cap="none" spc="0" normalizeH="0" baseline="0" noProof="0" dirty="0"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Attivazione muscolare massimale per tutta l’escursione</a:t>
            </a: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0" lang="it-IT" kern="1200" cap="none" spc="0" normalizeH="0" baseline="0" noProof="0" dirty="0"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articolare, prefissando la velocità</a:t>
            </a:r>
          </a:p>
          <a:p>
            <a:pPr marR="0" defTabSz="914400">
              <a:buClrTx/>
              <a:buSzTx/>
              <a:buFontTx/>
              <a:buNone/>
              <a:defRPr/>
            </a:pPr>
            <a:endParaRPr kumimoji="0" lang="it-IT" kern="1200" cap="none" spc="0" normalizeH="0" baseline="0" noProof="0" dirty="0"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endParaRPr kumimoji="0" lang="it-IT" kern="1200" cap="none" spc="0" normalizeH="0" baseline="0" noProof="0" dirty="0"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0" lang="it-IT" kern="1200" cap="none" spc="0" normalizeH="0" baseline="0" noProof="0" dirty="0"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Recupero  della  forza       e della        </a:t>
            </a:r>
            <a:r>
              <a:rPr kumimoji="0" lang="it-IT" b="1" kern="1200" cap="none" spc="0" normalizeH="0" baseline="0" noProof="0" dirty="0"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velocità</a:t>
            </a:r>
            <a:endParaRPr kumimoji="0" lang="it-IT" kern="1200" cap="none" spc="0" normalizeH="0" baseline="0" noProof="0" dirty="0"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endParaRPr kumimoji="0" lang="it-IT" kern="1200" cap="none" spc="0" normalizeH="0" baseline="0" noProof="0" dirty="0"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0" lang="it-IT" kern="1200" cap="none" spc="0" normalizeH="0" baseline="0" noProof="0" dirty="0"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               </a:t>
            </a: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0" lang="it-IT" kern="1200" cap="none" spc="0" normalizeH="0" baseline="0" noProof="0" dirty="0"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Coinvolge contemporaneamente m. agonisti ed antagonisti</a:t>
            </a: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0" lang="it-IT" kern="1200" cap="none" spc="0" normalizeH="0" baseline="0" noProof="0" dirty="0"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0" lang="it-IT" kern="1200" cap="none" spc="0" normalizeH="0" baseline="0" noProof="0" dirty="0"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La patologia NON deve essere in fase acuta </a:t>
            </a: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0" lang="it-IT" kern="1200" cap="none" spc="0" normalizeH="0" baseline="0" noProof="0" dirty="0"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                      NON deve procurare dolore</a:t>
            </a: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0" lang="it-IT" kern="1200" cap="none" spc="0" normalizeH="0" baseline="0" noProof="0" dirty="0"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285750" marR="0" indent="-285750" defTabSz="914400"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it-IT" kern="1200" cap="none" spc="0" normalizeH="0" baseline="0" noProof="0" dirty="0"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   evitare un sovraccarico che ritardi i processi riparativi</a:t>
            </a:r>
          </a:p>
          <a:p>
            <a:pPr marL="285750" marR="0" indent="-285750" defTabSz="914400"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it-IT" kern="1200" cap="none" spc="0" normalizeH="0" baseline="0" noProof="0" dirty="0"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   evitare una risposta riflessa che  compromette l’efficacia dell’esercizio</a:t>
            </a:r>
          </a:p>
          <a:p>
            <a:pPr marL="285750" marR="0" indent="-285750" defTabSz="914400"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it-IT" kern="1200" cap="none" spc="0" normalizeH="0" baseline="0" noProof="0" dirty="0"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   abbinare esercizi aerobici (aumento del n° dei capillari)</a:t>
            </a: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0" lang="it-IT" kern="1200" cap="none" spc="0" normalizeH="0" baseline="0" noProof="0" dirty="0"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                   </a:t>
            </a:r>
          </a:p>
        </p:txBody>
      </p:sp>
      <p:pic>
        <p:nvPicPr>
          <p:cNvPr id="31749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1196975"/>
            <a:ext cx="3076575" cy="24050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Ovale 2"/>
          <p:cNvSpPr/>
          <p:nvPr/>
        </p:nvSpPr>
        <p:spPr>
          <a:xfrm>
            <a:off x="1590994" y="2665095"/>
            <a:ext cx="614680" cy="5435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Ovale 3"/>
          <p:cNvSpPr/>
          <p:nvPr/>
        </p:nvSpPr>
        <p:spPr>
          <a:xfrm>
            <a:off x="3347720" y="2665095"/>
            <a:ext cx="1248410" cy="5829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                                                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reccia in giù 7"/>
          <p:cNvSpPr/>
          <p:nvPr/>
        </p:nvSpPr>
        <p:spPr>
          <a:xfrm>
            <a:off x="2227263" y="2348548"/>
            <a:ext cx="484188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6092825"/>
            <a:ext cx="9144000" cy="765175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altLang="it-IT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772" name="CasellaDiTesto 1"/>
          <p:cNvSpPr txBox="1"/>
          <p:nvPr/>
        </p:nvSpPr>
        <p:spPr>
          <a:xfrm>
            <a:off x="539115" y="1052830"/>
            <a:ext cx="8675370" cy="42462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it-IT" altLang="en-US" b="1" dirty="0">
                <a:latin typeface="Calibri" panose="020F0502020204030204" pitchFamily="34" charset="0"/>
              </a:rPr>
              <a:t>ESERCIZIO PLIOMETRICO</a:t>
            </a:r>
          </a:p>
          <a:p>
            <a:endParaRPr lang="it-IT" altLang="en-US" dirty="0">
              <a:latin typeface="Calibri" panose="020F0502020204030204" pitchFamily="34" charset="0"/>
            </a:endParaRPr>
          </a:p>
          <a:p>
            <a:r>
              <a:rPr lang="it-IT" altLang="en-US" u="sng" dirty="0">
                <a:latin typeface="Calibri" panose="020F0502020204030204" pitchFamily="34" charset="0"/>
              </a:rPr>
              <a:t>Sviluppa la forza veloce</a:t>
            </a:r>
            <a:endParaRPr lang="it-IT" altLang="en-US" dirty="0">
              <a:latin typeface="Calibri" panose="020F0502020204030204" pitchFamily="34" charset="0"/>
            </a:endParaRPr>
          </a:p>
          <a:p>
            <a:endParaRPr lang="it-IT" altLang="en-US" dirty="0">
              <a:latin typeface="Calibri" panose="020F0502020204030204" pitchFamily="34" charset="0"/>
            </a:endParaRPr>
          </a:p>
          <a:p>
            <a:r>
              <a:rPr lang="it-IT" altLang="en-US" dirty="0">
                <a:latin typeface="Calibri" panose="020F0502020204030204" pitchFamily="34" charset="0"/>
              </a:rPr>
              <a:t>prestiramento VELOCE</a:t>
            </a:r>
          </a:p>
          <a:p>
            <a:endParaRPr lang="it-IT" altLang="en-US" dirty="0">
              <a:latin typeface="Calibri" panose="020F0502020204030204" pitchFamily="34" charset="0"/>
            </a:endParaRPr>
          </a:p>
          <a:p>
            <a:endParaRPr lang="it-IT" altLang="en-US" dirty="0">
              <a:latin typeface="Calibri" panose="020F0502020204030204" pitchFamily="34" charset="0"/>
            </a:endParaRPr>
          </a:p>
          <a:p>
            <a:r>
              <a:rPr lang="it-IT" altLang="en-US" dirty="0">
                <a:latin typeface="Calibri" panose="020F0502020204030204" pitchFamily="34" charset="0"/>
              </a:rPr>
              <a:t>accumulo di energia</a:t>
            </a:r>
          </a:p>
          <a:p>
            <a:endParaRPr lang="it-IT" altLang="en-US" dirty="0">
              <a:latin typeface="Calibri" panose="020F0502020204030204" pitchFamily="34" charset="0"/>
            </a:endParaRPr>
          </a:p>
          <a:p>
            <a:endParaRPr lang="it-IT" altLang="en-US" dirty="0">
              <a:latin typeface="Calibri" panose="020F0502020204030204" pitchFamily="34" charset="0"/>
            </a:endParaRPr>
          </a:p>
          <a:p>
            <a:r>
              <a:rPr lang="it-IT" altLang="en-US" dirty="0">
                <a:latin typeface="Calibri" panose="020F0502020204030204" pitchFamily="34" charset="0"/>
              </a:rPr>
              <a:t>successiva contrazione</a:t>
            </a:r>
          </a:p>
          <a:p>
            <a:endParaRPr lang="it-IT" altLang="en-US" dirty="0">
              <a:latin typeface="Calibri" panose="020F0502020204030204" pitchFamily="34" charset="0"/>
            </a:endParaRPr>
          </a:p>
          <a:p>
            <a:endParaRPr lang="it-IT" altLang="en-US" dirty="0">
              <a:latin typeface="Calibri" panose="020F0502020204030204" pitchFamily="34" charset="0"/>
            </a:endParaRPr>
          </a:p>
          <a:p>
            <a:r>
              <a:rPr lang="it-IT" altLang="en-US" dirty="0">
                <a:latin typeface="Calibri" panose="020F0502020204030204" pitchFamily="34" charset="0"/>
              </a:rPr>
              <a:t>In fase di riabilitazione solo alla fine</a:t>
            </a:r>
          </a:p>
          <a:p>
            <a:endParaRPr lang="it-IT" altLang="en-US" dirty="0">
              <a:latin typeface="Calibri" panose="020F050202020403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7900" y="1678305"/>
            <a:ext cx="3596640" cy="272796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1475740" y="2503170"/>
            <a:ext cx="1270" cy="4222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463040" y="3346450"/>
            <a:ext cx="12700" cy="4425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06045" y="116632"/>
            <a:ext cx="8866505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en-GB" b="1" dirty="0"/>
              <a:t>STRETCHING</a:t>
            </a:r>
            <a:endParaRPr lang="it-IT" altLang="en-GB" dirty="0"/>
          </a:p>
          <a:p>
            <a:endParaRPr lang="it-IT" alt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en-GB" u="sng" dirty="0"/>
              <a:t>sviluppa la estensibilità muscolare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altLang="en-GB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altLang="en-GB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en-GB" dirty="0"/>
              <a:t> coordinazione agonisti ed antagonisti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alt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en-GB" dirty="0"/>
              <a:t> limita la spesa energetica</a:t>
            </a:r>
          </a:p>
          <a:p>
            <a:endParaRPr lang="it-IT" altLang="en-GB" dirty="0"/>
          </a:p>
          <a:p>
            <a:r>
              <a:rPr lang="it-IT" altLang="en-GB" b="1" dirty="0"/>
              <a:t>Corretta esecuzione  </a:t>
            </a:r>
          </a:p>
          <a:p>
            <a:endParaRPr lang="it-IT" alt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en-GB" dirty="0"/>
              <a:t>sensazione di “stiramento”  NON dolore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en-GB" dirty="0"/>
              <a:t>5’’ per raggiungere la posizione  20’’ per mantenerla  5’’ per ritornare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en-GB" dirty="0"/>
              <a:t>respirazione ben controllata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en-GB" dirty="0"/>
              <a:t>aumentare ad ogni esercizio il grado di stiramento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altLang="en-GB" dirty="0"/>
          </a:p>
          <a:p>
            <a:r>
              <a:rPr lang="it-IT" altLang="en-GB" b="1" dirty="0"/>
              <a:t>Quando farlo ?</a:t>
            </a:r>
          </a:p>
          <a:p>
            <a:endParaRPr lang="it-IT" alt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en-GB" dirty="0"/>
              <a:t>NON prima dell’allenamento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en-GB" dirty="0"/>
              <a:t>prima della fase di potenziamento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en-GB" dirty="0"/>
              <a:t>alla fine della seduta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en-GB" dirty="0"/>
              <a:t>nelle pause di recupero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en-GB" dirty="0"/>
              <a:t>dopo 2-3 ore per ricercare i punti dolenti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alt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alt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alt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altLang="en-GB" dirty="0"/>
          </a:p>
          <a:p>
            <a:r>
              <a:rPr lang="it-IT" altLang="en-GB" dirty="0"/>
              <a:t> 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8024" y="548680"/>
            <a:ext cx="4032250" cy="2350770"/>
          </a:xfrm>
          <a:prstGeom prst="rect">
            <a:avLst/>
          </a:prstGeom>
        </p:spPr>
      </p:pic>
      <p:sp>
        <p:nvSpPr>
          <p:cNvPr id="4" name="Freccia in giù 3">
            <a:extLst>
              <a:ext uri="{FF2B5EF4-FFF2-40B4-BE49-F238E27FC236}">
                <a16:creationId xmlns:a16="http://schemas.microsoft.com/office/drawing/2014/main" id="{252FD1BC-71B4-AECE-5BED-88ED49938CDB}"/>
              </a:ext>
            </a:extLst>
          </p:cNvPr>
          <p:cNvSpPr/>
          <p:nvPr/>
        </p:nvSpPr>
        <p:spPr>
          <a:xfrm>
            <a:off x="1691680" y="1052736"/>
            <a:ext cx="216024" cy="50405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6092825"/>
            <a:ext cx="9144000" cy="765175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altLang="it-IT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0" y="836613"/>
            <a:ext cx="9144000" cy="117475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460" name="CasellaDiTesto 1"/>
          <p:cNvSpPr txBox="1"/>
          <p:nvPr/>
        </p:nvSpPr>
        <p:spPr>
          <a:xfrm>
            <a:off x="1979613" y="115888"/>
            <a:ext cx="4894262" cy="5857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LESIONI DA SOVRACCARICO</a:t>
            </a:r>
            <a:endParaRPr lang="en-US" altLang="x-none" sz="32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9461" name="CasellaDiTesto 2"/>
          <p:cNvSpPr txBox="1"/>
          <p:nvPr/>
        </p:nvSpPr>
        <p:spPr>
          <a:xfrm>
            <a:off x="107950" y="1484313"/>
            <a:ext cx="9036050" cy="35998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endParaRPr dirty="0">
              <a:latin typeface="Calibri" panose="020F0502020204030204" pitchFamily="34" charset="0"/>
            </a:endParaRPr>
          </a:p>
          <a:p>
            <a:r>
              <a:rPr dirty="0">
                <a:latin typeface="Calibri" panose="020F0502020204030204" pitchFamily="34" charset="0"/>
              </a:rPr>
              <a:t>                                                </a:t>
            </a:r>
            <a:r>
              <a:rPr u="sng" dirty="0">
                <a:latin typeface="Calibri" panose="020F0502020204030204" pitchFamily="34" charset="0"/>
              </a:rPr>
              <a:t>esogeni</a:t>
            </a:r>
            <a:r>
              <a:rPr dirty="0">
                <a:latin typeface="Calibri" panose="020F0502020204030204" pitchFamily="34" charset="0"/>
              </a:rPr>
              <a:t>  (terreni di gioco, calzature, condizioni atmosferiche, </a:t>
            </a:r>
          </a:p>
          <a:p>
            <a:r>
              <a:rPr dirty="0">
                <a:latin typeface="Calibri" panose="020F0502020204030204" pitchFamily="34" charset="0"/>
              </a:rPr>
              <a:t>                                                                      errori nel gesto tecnico, </a:t>
            </a:r>
            <a:r>
              <a:rPr lang="it-IT" dirty="0">
                <a:latin typeface="Calibri" panose="020F0502020204030204" pitchFamily="34" charset="0"/>
              </a:rPr>
              <a:t>anabolizzanti</a:t>
            </a:r>
            <a:endParaRPr dirty="0">
              <a:latin typeface="Calibri" panose="020F0502020204030204" pitchFamily="34" charset="0"/>
            </a:endParaRPr>
          </a:p>
          <a:p>
            <a:r>
              <a:rPr sz="2000" b="1" dirty="0">
                <a:latin typeface="Calibri" panose="020F0502020204030204" pitchFamily="34" charset="0"/>
              </a:rPr>
              <a:t>Fattori predisponenti</a:t>
            </a:r>
          </a:p>
          <a:p>
            <a:r>
              <a:rPr sz="2000" dirty="0">
                <a:latin typeface="Calibri" panose="020F0502020204030204" pitchFamily="34" charset="0"/>
              </a:rPr>
              <a:t>                                            </a:t>
            </a:r>
            <a:r>
              <a:rPr u="sng" dirty="0">
                <a:latin typeface="Calibri" panose="020F0502020204030204" pitchFamily="34" charset="0"/>
              </a:rPr>
              <a:t>endogeni </a:t>
            </a:r>
            <a:r>
              <a:rPr dirty="0">
                <a:latin typeface="Calibri" panose="020F0502020204030204" pitchFamily="34" charset="0"/>
              </a:rPr>
              <a:t>(dismetrie arti, anomalie congenite articolari e muscolari</a:t>
            </a:r>
          </a:p>
          <a:p>
            <a:r>
              <a:rPr sz="2000" dirty="0">
                <a:latin typeface="Calibri" panose="020F0502020204030204" pitchFamily="34" charset="0"/>
              </a:rPr>
              <a:t>                                                           </a:t>
            </a:r>
            <a:r>
              <a:rPr dirty="0">
                <a:latin typeface="Calibri" panose="020F0502020204030204" pitchFamily="34" charset="0"/>
              </a:rPr>
              <a:t>malattie concomitanti, deficit di ferro, età </a:t>
            </a:r>
          </a:p>
          <a:p>
            <a:endParaRPr sz="2000" dirty="0">
              <a:latin typeface="Calibri" panose="020F0502020204030204" pitchFamily="34" charset="0"/>
            </a:endParaRPr>
          </a:p>
          <a:p>
            <a:endParaRPr sz="2000" dirty="0">
              <a:latin typeface="Calibri" panose="020F0502020204030204" pitchFamily="34" charset="0"/>
            </a:endParaRPr>
          </a:p>
          <a:p>
            <a:r>
              <a:rPr sz="2000" b="1" dirty="0">
                <a:latin typeface="Calibri" panose="020F0502020204030204" pitchFamily="34" charset="0"/>
              </a:rPr>
              <a:t>Fattori determinanti     </a:t>
            </a:r>
            <a:r>
              <a:rPr dirty="0">
                <a:latin typeface="Calibri" panose="020F0502020204030204" pitchFamily="34" charset="0"/>
              </a:rPr>
              <a:t>ripetute ed abnormi sollecitazioni</a:t>
            </a:r>
          </a:p>
          <a:p>
            <a:endParaRPr lang="en-US" altLang="x-none" dirty="0">
              <a:latin typeface="Calibri" panose="020F0502020204030204" pitchFamily="34" charset="0"/>
            </a:endParaRPr>
          </a:p>
          <a:p>
            <a:endParaRPr lang="en-US" altLang="x-none" dirty="0">
              <a:latin typeface="Calibri" panose="020F0502020204030204" pitchFamily="34" charset="0"/>
            </a:endParaRPr>
          </a:p>
          <a:p>
            <a:r>
              <a:rPr lang="it-IT" altLang="en-US" dirty="0">
                <a:latin typeface="Calibri" panose="020F0502020204030204" pitchFamily="34" charset="0"/>
              </a:rPr>
              <a:t>                                          fenomeni infiammatori o degenerativi</a:t>
            </a:r>
          </a:p>
        </p:txBody>
      </p:sp>
      <p:sp>
        <p:nvSpPr>
          <p:cNvPr id="4" name="Parentesi graffa aperta 3"/>
          <p:cNvSpPr/>
          <p:nvPr/>
        </p:nvSpPr>
        <p:spPr>
          <a:xfrm>
            <a:off x="2484438" y="1898650"/>
            <a:ext cx="142875" cy="131445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3779520" y="4221480"/>
            <a:ext cx="418465" cy="416560"/>
          </a:xfrm>
          <a:prstGeom prst="downArrow">
            <a:avLst>
              <a:gd name="adj1" fmla="val 50000"/>
              <a:gd name="adj2" fmla="val 529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100965" y="457200"/>
            <a:ext cx="884555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en-GB" b="1" dirty="0"/>
              <a:t>RIEDUCAZIONE PROPRIOCETTIVA</a:t>
            </a:r>
          </a:p>
          <a:p>
            <a:endParaRPr lang="it-IT" altLang="en-GB" b="1" dirty="0"/>
          </a:p>
          <a:p>
            <a:r>
              <a:rPr lang="it-IT" altLang="en-GB" dirty="0"/>
              <a:t>Sviluppa i meccanismi di regolazione riflessa</a:t>
            </a:r>
          </a:p>
          <a:p>
            <a:endParaRPr lang="it-IT" altLang="en-GB" dirty="0"/>
          </a:p>
          <a:p>
            <a:r>
              <a:rPr lang="it-IT" altLang="en-GB" dirty="0"/>
              <a:t>                   </a:t>
            </a:r>
          </a:p>
          <a:p>
            <a:r>
              <a:rPr lang="it-IT" altLang="en-GB" dirty="0"/>
              <a:t>                        controllo motorio</a:t>
            </a:r>
          </a:p>
          <a:p>
            <a:endParaRPr lang="it-IT" altLang="en-GB" dirty="0"/>
          </a:p>
          <a:p>
            <a:endParaRPr lang="it-IT" altLang="en-GB" dirty="0"/>
          </a:p>
          <a:p>
            <a:endParaRPr lang="it-IT" altLang="en-GB" dirty="0"/>
          </a:p>
          <a:p>
            <a:endParaRPr lang="it-IT" altLang="en-GB" dirty="0"/>
          </a:p>
          <a:p>
            <a:r>
              <a:rPr lang="it-IT" altLang="en-GB" dirty="0"/>
              <a:t>          1)    recettori articolari e periarticolari</a:t>
            </a:r>
          </a:p>
          <a:p>
            <a:endParaRPr lang="it-IT" altLang="en-GB" dirty="0"/>
          </a:p>
          <a:p>
            <a:endParaRPr lang="it-IT" altLang="en-GB" dirty="0"/>
          </a:p>
          <a:p>
            <a:endParaRPr lang="it-IT" altLang="en-GB" dirty="0"/>
          </a:p>
          <a:p>
            <a:r>
              <a:rPr lang="it-IT" altLang="en-GB" dirty="0"/>
              <a:t>          2)     informazioni ai centri superiori</a:t>
            </a:r>
          </a:p>
          <a:p>
            <a:endParaRPr lang="it-IT" altLang="en-GB" dirty="0"/>
          </a:p>
          <a:p>
            <a:endParaRPr lang="it-IT" altLang="en-GB" dirty="0"/>
          </a:p>
          <a:p>
            <a:endParaRPr lang="it-IT" altLang="en-GB" dirty="0"/>
          </a:p>
          <a:p>
            <a:r>
              <a:rPr lang="it-IT" altLang="en-GB" dirty="0"/>
              <a:t>          3)    input ai gruppi muscolari</a:t>
            </a:r>
          </a:p>
          <a:p>
            <a:r>
              <a:rPr lang="it-IT" altLang="en-GB" dirty="0"/>
              <a:t>                 controllo assetto articolazione</a:t>
            </a:r>
          </a:p>
          <a:p>
            <a:endParaRPr lang="it-IT" altLang="en-GB" dirty="0"/>
          </a:p>
          <a:p>
            <a:endParaRPr lang="it-IT" alt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292090" y="765175"/>
            <a:ext cx="3019425" cy="171450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59655" y="3068955"/>
            <a:ext cx="4038600" cy="349123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>
            <a:off x="2339340" y="1412875"/>
            <a:ext cx="13970" cy="4781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6092825"/>
            <a:ext cx="9144000" cy="765175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altLang="it-IT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0" y="836613"/>
            <a:ext cx="9144000" cy="117475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76" name="Rettangolo 4"/>
          <p:cNvSpPr/>
          <p:nvPr/>
        </p:nvSpPr>
        <p:spPr>
          <a:xfrm>
            <a:off x="299720" y="1124903"/>
            <a:ext cx="9020175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it-IT" altLang="it-IT" b="1" dirty="0">
                <a:solidFill>
                  <a:srgbClr val="FF0000"/>
                </a:solidFill>
                <a:cs typeface="Arial" panose="020B0604020202020204" pitchFamily="34" charset="0"/>
              </a:rPr>
              <a:t>  </a:t>
            </a:r>
            <a:endParaRPr lang="it-IT" altLang="it-IT" sz="3600" dirty="0">
              <a:ea typeface="Arial" panose="020B0604020202020204" pitchFamily="3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737235" y="1816735"/>
            <a:ext cx="814451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en-GB" sz="3600"/>
              <a:t>     </a:t>
            </a:r>
          </a:p>
          <a:p>
            <a:r>
              <a:rPr lang="it-IT" altLang="en-GB" sz="3600"/>
              <a:t>     </a:t>
            </a:r>
            <a:r>
              <a:rPr lang="it-IT" altLang="en-GB" sz="3600" b="1">
                <a:solidFill>
                  <a:srgbClr val="FF0000"/>
                </a:solidFill>
              </a:rPr>
              <a:t>LE FASI DELLA RIABILITAZIONE</a:t>
            </a:r>
          </a:p>
          <a:p>
            <a:r>
              <a:rPr lang="it-IT" altLang="en-GB" sz="3600" b="1">
                <a:solidFill>
                  <a:srgbClr val="FF0000"/>
                </a:solidFill>
              </a:rPr>
              <a:t>        NELLE LESIONI MUSCOLARI </a:t>
            </a:r>
          </a:p>
        </p:txBody>
      </p:sp>
    </p:spTree>
    <p:extLst>
      <p:ext uri="{BB962C8B-B14F-4D97-AF65-F5344CB8AC3E}">
        <p14:creationId xmlns:p14="http://schemas.microsoft.com/office/powerpoint/2010/main" val="15222192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6092825"/>
            <a:ext cx="9144000" cy="765175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altLang="it-IT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0" y="836613"/>
            <a:ext cx="9144000" cy="117475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76" name="Rettangolo 4"/>
          <p:cNvSpPr/>
          <p:nvPr/>
        </p:nvSpPr>
        <p:spPr>
          <a:xfrm>
            <a:off x="73025" y="1125220"/>
            <a:ext cx="8933815" cy="470898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it-IT" altLang="it-IT" sz="2800" dirty="0">
                <a:solidFill>
                  <a:schemeClr val="tx1"/>
                </a:solidFill>
                <a:cs typeface="Arial" panose="020B0604020202020204" pitchFamily="34" charset="0"/>
              </a:rPr>
              <a:t>dopo 8 - 10 giorni</a:t>
            </a:r>
          </a:p>
          <a:p>
            <a:pPr marL="0" lvl="0" indent="0">
              <a:spcBef>
                <a:spcPct val="0"/>
              </a:spcBef>
              <a:buFontTx/>
              <a:buNone/>
            </a:pPr>
            <a:endParaRPr lang="it-IT" altLang="it-IT" sz="28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FontTx/>
              <a:buNone/>
            </a:pPr>
            <a:r>
              <a:rPr lang="it-IT" altLang="it-IT" sz="2800" dirty="0">
                <a:solidFill>
                  <a:schemeClr val="tx1"/>
                </a:solidFill>
                <a:cs typeface="Arial" panose="020B0604020202020204" pitchFamily="34" charset="0"/>
              </a:rPr>
              <a:t>cauto allenamento, graduale e pianificato quotidianamente</a:t>
            </a:r>
          </a:p>
          <a:p>
            <a:pPr marL="0" lvl="0" indent="0">
              <a:spcBef>
                <a:spcPct val="0"/>
              </a:spcBef>
              <a:buFontTx/>
              <a:buNone/>
            </a:pPr>
            <a:endParaRPr lang="it-IT" altLang="it-IT" sz="28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FontTx/>
              <a:buNone/>
            </a:pPr>
            <a:r>
              <a:rPr lang="it-IT" altLang="it-IT" sz="2800" dirty="0">
                <a:solidFill>
                  <a:srgbClr val="FF0000"/>
                </a:solidFill>
                <a:cs typeface="Arial" panose="020B0604020202020204" pitchFamily="34" charset="0"/>
              </a:rPr>
              <a:t>REST</a:t>
            </a:r>
            <a:r>
              <a:rPr lang="it-IT" altLang="it-IT" sz="2800" dirty="0">
                <a:solidFill>
                  <a:schemeClr val="tx1"/>
                </a:solidFill>
                <a:cs typeface="Arial" panose="020B0604020202020204" pitchFamily="34" charset="0"/>
              </a:rPr>
              <a:t> (Resume </a:t>
            </a:r>
            <a:r>
              <a:rPr lang="it-IT" altLang="it-IT" sz="2800" dirty="0" err="1">
                <a:solidFill>
                  <a:schemeClr val="tx1"/>
                </a:solidFill>
                <a:cs typeface="Arial" panose="020B0604020202020204" pitchFamily="34" charset="0"/>
              </a:rPr>
              <a:t>Exercise</a:t>
            </a:r>
            <a:r>
              <a:rPr lang="it-IT" altLang="it-IT" sz="28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it-IT" altLang="it-IT" sz="2800" dirty="0" err="1">
                <a:solidFill>
                  <a:schemeClr val="tx1"/>
                </a:solidFill>
                <a:cs typeface="Arial" panose="020B0604020202020204" pitchFamily="34" charset="0"/>
              </a:rPr>
              <a:t>below</a:t>
            </a:r>
            <a:r>
              <a:rPr lang="it-IT" altLang="it-IT" sz="2800" dirty="0">
                <a:solidFill>
                  <a:schemeClr val="tx1"/>
                </a:solidFill>
                <a:cs typeface="Arial" panose="020B0604020202020204" pitchFamily="34" charset="0"/>
              </a:rPr>
              <a:t> Soreness </a:t>
            </a:r>
            <a:r>
              <a:rPr lang="it-IT" altLang="it-IT" sz="2800" dirty="0" err="1">
                <a:solidFill>
                  <a:schemeClr val="tx1"/>
                </a:solidFill>
                <a:cs typeface="Arial" panose="020B0604020202020204" pitchFamily="34" charset="0"/>
              </a:rPr>
              <a:t>Threshold</a:t>
            </a:r>
            <a:r>
              <a:rPr lang="it-IT" altLang="it-IT" sz="2800" dirty="0">
                <a:solidFill>
                  <a:schemeClr val="tx1"/>
                </a:solidFill>
                <a:cs typeface="Arial" panose="020B0604020202020204" pitchFamily="34" charset="0"/>
              </a:rPr>
              <a:t>)</a:t>
            </a:r>
          </a:p>
          <a:p>
            <a:pPr marL="0" lvl="0" indent="0">
              <a:spcBef>
                <a:spcPct val="0"/>
              </a:spcBef>
              <a:buFontTx/>
              <a:buNone/>
            </a:pPr>
            <a:r>
              <a:rPr lang="it-IT" altLang="it-IT" sz="2000" dirty="0">
                <a:solidFill>
                  <a:schemeClr val="tx1"/>
                </a:solidFill>
                <a:cs typeface="Arial" panose="020B0604020202020204" pitchFamily="34" charset="0"/>
              </a:rPr>
              <a:t>Riprendere l’esercizio al di sotto della soglia di dolore</a:t>
            </a:r>
          </a:p>
          <a:p>
            <a:pPr marL="0" lvl="0" indent="0">
              <a:spcBef>
                <a:spcPct val="0"/>
              </a:spcBef>
              <a:buFontTx/>
              <a:buNone/>
            </a:pPr>
            <a:r>
              <a:rPr lang="it-IT" altLang="it-IT" sz="2800" dirty="0">
                <a:solidFill>
                  <a:srgbClr val="FF0000"/>
                </a:solidFill>
                <a:cs typeface="Arial" panose="020B0604020202020204" pitchFamily="34" charset="0"/>
              </a:rPr>
              <a:t>SAID</a:t>
            </a:r>
            <a:r>
              <a:rPr lang="it-IT" altLang="it-IT" sz="2800" dirty="0">
                <a:solidFill>
                  <a:schemeClr val="tx1"/>
                </a:solidFill>
                <a:cs typeface="Arial" panose="020B0604020202020204" pitchFamily="34" charset="0"/>
              </a:rPr>
              <a:t> (</a:t>
            </a:r>
            <a:r>
              <a:rPr lang="it-IT" altLang="it-IT" sz="2800" dirty="0" err="1">
                <a:solidFill>
                  <a:schemeClr val="tx1"/>
                </a:solidFill>
                <a:cs typeface="Arial" panose="020B0604020202020204" pitchFamily="34" charset="0"/>
              </a:rPr>
              <a:t>Specific</a:t>
            </a:r>
            <a:r>
              <a:rPr lang="it-IT" altLang="it-IT" sz="2800" dirty="0">
                <a:solidFill>
                  <a:schemeClr val="tx1"/>
                </a:solidFill>
                <a:cs typeface="Arial" panose="020B0604020202020204" pitchFamily="34" charset="0"/>
              </a:rPr>
              <a:t> Adaptation to </a:t>
            </a:r>
            <a:r>
              <a:rPr lang="it-IT" altLang="it-IT" sz="2800" dirty="0" err="1">
                <a:solidFill>
                  <a:schemeClr val="tx1"/>
                </a:solidFill>
                <a:cs typeface="Arial" panose="020B0604020202020204" pitchFamily="34" charset="0"/>
              </a:rPr>
              <a:t>Imposed</a:t>
            </a:r>
            <a:r>
              <a:rPr lang="it-IT" altLang="it-IT" sz="2800" dirty="0">
                <a:solidFill>
                  <a:schemeClr val="tx1"/>
                </a:solidFill>
                <a:cs typeface="Arial" panose="020B0604020202020204" pitchFamily="34" charset="0"/>
              </a:rPr>
              <a:t> Demands)</a:t>
            </a:r>
          </a:p>
          <a:p>
            <a:pPr marL="0" lvl="0" indent="0">
              <a:spcBef>
                <a:spcPct val="0"/>
              </a:spcBef>
              <a:buFontTx/>
              <a:buNone/>
            </a:pPr>
            <a:r>
              <a:rPr lang="it-IT" altLang="it-IT" sz="2000" dirty="0">
                <a:solidFill>
                  <a:schemeClr val="tx1"/>
                </a:solidFill>
                <a:cs typeface="Arial" panose="020B0604020202020204" pitchFamily="34" charset="0"/>
              </a:rPr>
              <a:t>Adattare il soggetto alle richieste sul piano fisico</a:t>
            </a:r>
          </a:p>
          <a:p>
            <a:pPr marL="0" lvl="0" indent="0">
              <a:spcBef>
                <a:spcPct val="0"/>
              </a:spcBef>
              <a:buFontTx/>
              <a:buNone/>
            </a:pPr>
            <a:endParaRPr lang="it-IT" altLang="it-IT" sz="28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FontTx/>
              <a:buNone/>
            </a:pPr>
            <a:r>
              <a:rPr lang="it-IT" altLang="it-IT" sz="2800" dirty="0">
                <a:solidFill>
                  <a:schemeClr val="tx1"/>
                </a:solidFill>
                <a:cs typeface="Arial" panose="020B0604020202020204" pitchFamily="34" charset="0"/>
              </a:rPr>
              <a:t>                     es.: atletica leggera       recupero forza veloce </a:t>
            </a:r>
          </a:p>
          <a:p>
            <a:pPr marL="0" lvl="0" indent="0">
              <a:spcBef>
                <a:spcPct val="0"/>
              </a:spcBef>
              <a:buFontTx/>
              <a:buNone/>
            </a:pPr>
            <a:r>
              <a:rPr lang="it-IT" altLang="it-IT" sz="2800" dirty="0">
                <a:solidFill>
                  <a:schemeClr val="tx1"/>
                </a:solidFill>
                <a:ea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(non forza massima) </a:t>
            </a:r>
          </a:p>
        </p:txBody>
      </p:sp>
      <p:sp>
        <p:nvSpPr>
          <p:cNvPr id="4" name="Curved Right Arrow 3"/>
          <p:cNvSpPr/>
          <p:nvPr/>
        </p:nvSpPr>
        <p:spPr>
          <a:xfrm>
            <a:off x="755576" y="4614773"/>
            <a:ext cx="730885" cy="89916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>
              <a:solidFill>
                <a:schemeClr val="tx1"/>
              </a:solidFill>
            </a:endParaRPr>
          </a:p>
        </p:txBody>
      </p:sp>
      <p:cxnSp>
        <p:nvCxnSpPr>
          <p:cNvPr id="3" name="Connettore 2 2"/>
          <p:cNvCxnSpPr/>
          <p:nvPr/>
        </p:nvCxnSpPr>
        <p:spPr>
          <a:xfrm>
            <a:off x="4716016" y="5064353"/>
            <a:ext cx="36004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28872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6092825"/>
            <a:ext cx="9144000" cy="765175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altLang="it-IT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0" y="836613"/>
            <a:ext cx="9144000" cy="117475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76" name="Rettangolo 4"/>
          <p:cNvSpPr/>
          <p:nvPr/>
        </p:nvSpPr>
        <p:spPr>
          <a:xfrm>
            <a:off x="299720" y="1124903"/>
            <a:ext cx="9020175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it-IT" altLang="it-IT" b="1" dirty="0">
                <a:solidFill>
                  <a:srgbClr val="FF0000"/>
                </a:solidFill>
                <a:cs typeface="Arial" panose="020B0604020202020204" pitchFamily="34" charset="0"/>
              </a:rPr>
              <a:t>  </a:t>
            </a:r>
            <a:endParaRPr lang="it-IT" altLang="it-IT" sz="3600" dirty="0">
              <a:ea typeface="Arial" panose="020B0604020202020204" pitchFamily="3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5617210" y="1816735"/>
            <a:ext cx="326453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en-GB" sz="3600"/>
              <a:t>    3 FASI </a:t>
            </a:r>
          </a:p>
          <a:p>
            <a:r>
              <a:rPr lang="it-IT" altLang="en-GB" sz="3600"/>
              <a:t>     </a:t>
            </a:r>
            <a:endParaRPr lang="it-IT" altLang="en-GB" sz="3600" b="1">
              <a:solidFill>
                <a:srgbClr val="FF0000"/>
              </a:solidFill>
            </a:endParaRPr>
          </a:p>
        </p:txBody>
      </p:sp>
      <p:pic>
        <p:nvPicPr>
          <p:cNvPr id="2" name="Content Placeholder 1" descr="download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550" y="1485265"/>
            <a:ext cx="4019550" cy="365379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1369695" y="5317490"/>
            <a:ext cx="32238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en-GB" sz="2800" b="1"/>
              <a:t>m. ischio-crurali</a:t>
            </a:r>
          </a:p>
        </p:txBody>
      </p:sp>
    </p:spTree>
    <p:extLst>
      <p:ext uri="{BB962C8B-B14F-4D97-AF65-F5344CB8AC3E}">
        <p14:creationId xmlns:p14="http://schemas.microsoft.com/office/powerpoint/2010/main" val="35371300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6092825"/>
            <a:ext cx="9144000" cy="765175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altLang="it-IT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35560" y="332423"/>
            <a:ext cx="9144000" cy="117475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76" name="Rettangolo 4"/>
          <p:cNvSpPr/>
          <p:nvPr/>
        </p:nvSpPr>
        <p:spPr>
          <a:xfrm>
            <a:off x="299720" y="1124903"/>
            <a:ext cx="9020175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it-IT" altLang="it-IT" b="1" dirty="0">
                <a:solidFill>
                  <a:srgbClr val="FF0000"/>
                </a:solidFill>
                <a:cs typeface="Arial" panose="020B0604020202020204" pitchFamily="34" charset="0"/>
              </a:rPr>
              <a:t>  </a:t>
            </a:r>
            <a:endParaRPr lang="it-IT" altLang="it-IT" sz="3600" dirty="0">
              <a:ea typeface="Arial" panose="020B0604020202020204" pitchFamily="3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626110" y="765810"/>
            <a:ext cx="86023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en-GB" sz="2400" b="1"/>
              <a:t>                                                                           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237490" y="621665"/>
            <a:ext cx="8870315" cy="10001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en-GB" sz="3200" b="1"/>
              <a:t>1^ FASE</a:t>
            </a:r>
          </a:p>
          <a:p>
            <a:r>
              <a:rPr lang="it-IT" altLang="en-GB" sz="2800"/>
              <a:t>lesione</a:t>
            </a:r>
          </a:p>
          <a:p>
            <a:r>
              <a:rPr lang="it-IT" altLang="en-GB" sz="2800" b="1"/>
              <a:t>               </a:t>
            </a:r>
            <a:r>
              <a:rPr lang="it-IT" altLang="en-GB" sz="2000"/>
              <a:t>8-10 giorni</a:t>
            </a:r>
          </a:p>
          <a:p>
            <a:r>
              <a:rPr lang="it-IT" altLang="en-GB" sz="2800" b="1"/>
              <a:t>              </a:t>
            </a:r>
          </a:p>
          <a:p>
            <a:r>
              <a:rPr lang="it-IT" altLang="en-GB" sz="2800" u="sng"/>
              <a:t>riposo “attivo” </a:t>
            </a:r>
            <a:r>
              <a:rPr lang="it-IT" altLang="en-GB" sz="2800"/>
              <a:t>                                        </a:t>
            </a:r>
            <a:endParaRPr lang="it-IT" altLang="en-GB" sz="2800" b="1">
              <a:sym typeface="+mn-ea"/>
            </a:endParaRPr>
          </a:p>
          <a:p>
            <a:r>
              <a:rPr lang="it-IT" altLang="en-GB" sz="2800">
                <a:sym typeface="+mn-ea"/>
              </a:rPr>
              <a:t>es. isocinetico</a:t>
            </a:r>
          </a:p>
          <a:p>
            <a:r>
              <a:rPr lang="it-IT" altLang="en-GB" sz="2800">
                <a:sym typeface="+mn-ea"/>
              </a:rPr>
              <a:t>es. isometrico sottomassimale</a:t>
            </a:r>
          </a:p>
          <a:p>
            <a:r>
              <a:rPr lang="it-IT" altLang="en-GB" sz="2800">
                <a:sym typeface="+mn-ea"/>
              </a:rPr>
              <a:t>lavoro in acqua + lavoro in palestra su altri gruppi muscolari</a:t>
            </a:r>
          </a:p>
          <a:p>
            <a:r>
              <a:rPr lang="it-IT" altLang="en-GB" sz="2800">
                <a:sym typeface="+mn-ea"/>
              </a:rPr>
              <a:t>                                evita recidive</a:t>
            </a:r>
          </a:p>
          <a:p>
            <a:r>
              <a:rPr lang="it-IT" altLang="en-GB" sz="2800">
                <a:sym typeface="+mn-ea"/>
              </a:rPr>
              <a:t>                                no sovraccarico</a:t>
            </a:r>
          </a:p>
          <a:p>
            <a:r>
              <a:rPr lang="it-IT" altLang="en-GB" sz="2800">
                <a:sym typeface="+mn-ea"/>
              </a:rPr>
              <a:t>                                  flusso muscolare     riparazione lesione</a:t>
            </a:r>
          </a:p>
          <a:p>
            <a:r>
              <a:rPr lang="it-IT" altLang="en-GB" sz="2800">
                <a:sym typeface="+mn-ea"/>
              </a:rPr>
              <a:t>                               mantenimento performance</a:t>
            </a:r>
          </a:p>
          <a:p>
            <a:endParaRPr lang="it-IT" altLang="en-GB" sz="2800">
              <a:sym typeface="+mn-ea"/>
            </a:endParaRPr>
          </a:p>
          <a:p>
            <a:endParaRPr lang="it-IT" altLang="en-GB" sz="2800" b="1">
              <a:sym typeface="+mn-ea"/>
            </a:endParaRPr>
          </a:p>
          <a:p>
            <a:endParaRPr lang="it-IT" altLang="en-GB" sz="2800" b="1"/>
          </a:p>
          <a:p>
            <a:r>
              <a:rPr lang="it-IT" altLang="en-GB" sz="2800"/>
              <a:t>                                    </a:t>
            </a:r>
            <a:endParaRPr lang="it-IT" altLang="en-GB" sz="3200" b="1"/>
          </a:p>
          <a:p>
            <a:endParaRPr lang="it-IT" altLang="en-GB" sz="3200" b="1"/>
          </a:p>
          <a:p>
            <a:endParaRPr lang="it-IT" altLang="en-GB" sz="3200" b="1"/>
          </a:p>
          <a:p>
            <a:endParaRPr lang="it-IT" altLang="en-GB" sz="3200" b="1"/>
          </a:p>
          <a:p>
            <a:endParaRPr lang="it-IT" altLang="en-GB" sz="3200" b="1"/>
          </a:p>
          <a:p>
            <a:endParaRPr lang="it-IT" altLang="en-GB" sz="3200" b="1"/>
          </a:p>
          <a:p>
            <a:endParaRPr lang="it-IT" altLang="en-GB" sz="3200" b="1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827405" y="1701165"/>
            <a:ext cx="13335" cy="7981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Up Arrow 10"/>
          <p:cNvSpPr/>
          <p:nvPr/>
        </p:nvSpPr>
        <p:spPr>
          <a:xfrm>
            <a:off x="2824480" y="5073650"/>
            <a:ext cx="144780" cy="324485"/>
          </a:xfrm>
          <a:prstGeom prst="upArrow">
            <a:avLst>
              <a:gd name="adj1" fmla="val 2626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5579745" y="5301615"/>
            <a:ext cx="204470" cy="25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rved Right Arrow 12"/>
          <p:cNvSpPr/>
          <p:nvPr/>
        </p:nvSpPr>
        <p:spPr>
          <a:xfrm>
            <a:off x="1187450" y="4293235"/>
            <a:ext cx="730885" cy="121666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14" name="Left Brace 13"/>
          <p:cNvSpPr/>
          <p:nvPr/>
        </p:nvSpPr>
        <p:spPr>
          <a:xfrm>
            <a:off x="2434590" y="4290060"/>
            <a:ext cx="222250" cy="1457960"/>
          </a:xfrm>
          <a:prstGeom prst="leftBrace">
            <a:avLst>
              <a:gd name="adj1" fmla="val 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029202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6092825"/>
            <a:ext cx="9144000" cy="765175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altLang="it-IT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0" y="332423"/>
            <a:ext cx="9144000" cy="117475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76" name="Rettangolo 4"/>
          <p:cNvSpPr/>
          <p:nvPr/>
        </p:nvSpPr>
        <p:spPr>
          <a:xfrm>
            <a:off x="299720" y="1124903"/>
            <a:ext cx="9020175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it-IT" altLang="it-IT" b="1" dirty="0">
                <a:solidFill>
                  <a:srgbClr val="FF0000"/>
                </a:solidFill>
                <a:cs typeface="Arial" panose="020B0604020202020204" pitchFamily="34" charset="0"/>
              </a:rPr>
              <a:t>  </a:t>
            </a:r>
            <a:endParaRPr lang="it-IT" altLang="it-IT" sz="3600" dirty="0">
              <a:ea typeface="Arial" panose="020B0604020202020204" pitchFamily="3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737235" y="1816735"/>
            <a:ext cx="814451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en-GB" sz="3600"/>
              <a:t>     </a:t>
            </a:r>
          </a:p>
          <a:p>
            <a:r>
              <a:rPr lang="it-IT" altLang="en-GB" sz="3600"/>
              <a:t>     </a:t>
            </a:r>
            <a:endParaRPr lang="it-IT" altLang="en-GB" sz="3600" b="1">
              <a:solidFill>
                <a:srgbClr val="FF0000"/>
              </a:solidFill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222250" y="720090"/>
            <a:ext cx="8596630" cy="538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en-GB" sz="3200" b="1" dirty="0"/>
              <a:t>2^ FASE</a:t>
            </a:r>
          </a:p>
          <a:p>
            <a:endParaRPr lang="it-IT" altLang="en-GB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altLang="en-GB" sz="2800" dirty="0"/>
              <a:t>cicloergometro come riscaldamento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altLang="en-GB" sz="2800" dirty="0"/>
              <a:t>es. isometrico in posizione prona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altLang="en-GB" sz="2800" dirty="0"/>
              <a:t>es. isotonico in posizione prona (concentrica)</a:t>
            </a:r>
          </a:p>
          <a:p>
            <a:r>
              <a:rPr lang="it-IT" altLang="en-GB" sz="2800" dirty="0"/>
              <a:t>                        in piedi(contro gravità eccentrica)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altLang="en-GB" sz="2800" dirty="0"/>
              <a:t>corsa in piano graduale per distanza e velocità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altLang="en-GB" sz="2800" dirty="0"/>
              <a:t>allunghi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altLang="en-GB" sz="2800" dirty="0"/>
              <a:t>stretching durante gli esercizi e per 30’-40’/giorno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altLang="en-GB" sz="2800" dirty="0"/>
              <a:t>massaggio o idromassaggio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altLang="en-GB" sz="2800" dirty="0"/>
              <a:t>ginnastica propriocettiva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altLang="en-GB" sz="2800" dirty="0"/>
          </a:p>
        </p:txBody>
      </p:sp>
    </p:spTree>
    <p:extLst>
      <p:ext uri="{BB962C8B-B14F-4D97-AF65-F5344CB8AC3E}">
        <p14:creationId xmlns:p14="http://schemas.microsoft.com/office/powerpoint/2010/main" val="29910673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6092825"/>
            <a:ext cx="9144000" cy="765175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altLang="it-IT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0" y="836613"/>
            <a:ext cx="9144000" cy="117475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76" name="Rettangolo 4"/>
          <p:cNvSpPr/>
          <p:nvPr/>
        </p:nvSpPr>
        <p:spPr>
          <a:xfrm>
            <a:off x="299720" y="1124903"/>
            <a:ext cx="9020175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it-IT" altLang="it-IT" b="1" dirty="0">
                <a:solidFill>
                  <a:srgbClr val="FF0000"/>
                </a:solidFill>
                <a:cs typeface="Arial" panose="020B0604020202020204" pitchFamily="34" charset="0"/>
              </a:rPr>
              <a:t>  </a:t>
            </a:r>
            <a:endParaRPr lang="it-IT" altLang="it-IT" sz="3600" dirty="0">
              <a:ea typeface="Arial" panose="020B0604020202020204" pitchFamily="3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737235" y="1816735"/>
            <a:ext cx="814451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en-GB" sz="3600"/>
              <a:t>     </a:t>
            </a:r>
          </a:p>
          <a:p>
            <a:r>
              <a:rPr lang="it-IT" altLang="en-GB" sz="3600"/>
              <a:t>     </a:t>
            </a:r>
            <a:endParaRPr lang="it-IT" altLang="en-GB" sz="3600" b="1">
              <a:solidFill>
                <a:srgbClr val="FF0000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219459" y="1124903"/>
            <a:ext cx="896448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/>
              <a:t>3^ FASE</a:t>
            </a:r>
          </a:p>
          <a:p>
            <a:endParaRPr lang="it-IT" sz="3200" b="1" dirty="0"/>
          </a:p>
          <a:p>
            <a:r>
              <a:rPr lang="it-IT" sz="2800" u="sng" dirty="0"/>
              <a:t>Mattina</a:t>
            </a:r>
            <a:r>
              <a:rPr lang="it-IT" sz="2800" dirty="0"/>
              <a:t>:  - potenziamento isotonico ed </a:t>
            </a:r>
            <a:r>
              <a:rPr lang="it-IT" sz="2800" dirty="0" err="1"/>
              <a:t>isocinetico</a:t>
            </a:r>
            <a:endParaRPr lang="it-IT" sz="2800" dirty="0"/>
          </a:p>
          <a:p>
            <a:r>
              <a:rPr lang="it-IT" sz="2800" dirty="0"/>
              <a:t>                 - esercizi </a:t>
            </a:r>
            <a:r>
              <a:rPr lang="it-IT" sz="2800" dirty="0" err="1"/>
              <a:t>pliometrici</a:t>
            </a:r>
            <a:r>
              <a:rPr lang="it-IT" sz="2800" dirty="0"/>
              <a:t>            forza esplosiva</a:t>
            </a:r>
          </a:p>
          <a:p>
            <a:endParaRPr lang="it-IT" sz="2800" dirty="0"/>
          </a:p>
          <a:p>
            <a:r>
              <a:rPr lang="it-IT" sz="2800" u="sng" dirty="0"/>
              <a:t>Pomeriggio</a:t>
            </a:r>
            <a:r>
              <a:rPr lang="it-IT" sz="2800" dirty="0"/>
              <a:t>:  - seduta tecnico- atletica (attività specifica)</a:t>
            </a:r>
          </a:p>
          <a:p>
            <a:r>
              <a:rPr lang="it-IT" sz="2800" dirty="0"/>
              <a:t>                                 </a:t>
            </a:r>
            <a:r>
              <a:rPr lang="it-IT" sz="2400" dirty="0"/>
              <a:t>con incrementi quotidiani</a:t>
            </a:r>
          </a:p>
          <a:p>
            <a:r>
              <a:rPr lang="it-IT" sz="2800" dirty="0"/>
              <a:t>                       - controllo ecografico</a:t>
            </a:r>
          </a:p>
          <a:p>
            <a:r>
              <a:rPr lang="it-IT" sz="2800" dirty="0"/>
              <a:t>                       - osservazione sul campo di gara</a:t>
            </a:r>
          </a:p>
          <a:p>
            <a:endParaRPr lang="it-IT" sz="2800" dirty="0"/>
          </a:p>
          <a:p>
            <a:r>
              <a:rPr lang="it-IT" sz="2800" dirty="0"/>
              <a:t>                           ripresa della piena attività    </a:t>
            </a:r>
            <a:r>
              <a:rPr lang="it-IT" sz="3200" b="1" dirty="0"/>
              <a:t> </a:t>
            </a:r>
            <a:endParaRPr lang="en-US" sz="3200" b="1" dirty="0"/>
          </a:p>
        </p:txBody>
      </p:sp>
      <p:cxnSp>
        <p:nvCxnSpPr>
          <p:cNvPr id="5" name="Connettore 2 4"/>
          <p:cNvCxnSpPr/>
          <p:nvPr/>
        </p:nvCxnSpPr>
        <p:spPr>
          <a:xfrm>
            <a:off x="4860032" y="2852936"/>
            <a:ext cx="43204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ccia in giù 5"/>
          <p:cNvSpPr/>
          <p:nvPr/>
        </p:nvSpPr>
        <p:spPr>
          <a:xfrm>
            <a:off x="4171454" y="5121786"/>
            <a:ext cx="484632" cy="4674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6410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6092825"/>
            <a:ext cx="9144000" cy="765175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it-IT" altLang="it-IT" sz="1600" b="1" dirty="0">
              <a:solidFill>
                <a:schemeClr val="bg1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0" y="836613"/>
            <a:ext cx="9144000" cy="117475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3076" name="Rettangolo 4"/>
          <p:cNvSpPr>
            <a:spLocks noChangeArrowheads="1"/>
          </p:cNvSpPr>
          <p:nvPr/>
        </p:nvSpPr>
        <p:spPr bwMode="auto">
          <a:xfrm>
            <a:off x="323850" y="1122363"/>
            <a:ext cx="90201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b="1">
                <a:solidFill>
                  <a:srgbClr val="FF0000"/>
                </a:solidFill>
              </a:rPr>
              <a:t>  </a:t>
            </a:r>
            <a:endParaRPr lang="it-IT" altLang="it-IT" sz="3600">
              <a:cs typeface="Arial" panose="020B0604020202020204" pitchFamily="34" charset="0"/>
            </a:endParaRPr>
          </a:p>
        </p:txBody>
      </p:sp>
      <p:sp>
        <p:nvSpPr>
          <p:cNvPr id="3077" name="CasellaDiTesto 3"/>
          <p:cNvSpPr txBox="1">
            <a:spLocks noChangeArrowheads="1"/>
          </p:cNvSpPr>
          <p:nvPr/>
        </p:nvSpPr>
        <p:spPr bwMode="auto">
          <a:xfrm>
            <a:off x="1042988" y="1649413"/>
            <a:ext cx="78343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4000" b="1" dirty="0">
                <a:solidFill>
                  <a:srgbClr val="FF0000"/>
                </a:solidFill>
              </a:rPr>
              <a:t>                    IL DOPING</a:t>
            </a:r>
            <a:endParaRPr lang="it-IT" altLang="en-US" sz="40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pic>
        <p:nvPicPr>
          <p:cNvPr id="3078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839244"/>
            <a:ext cx="4738687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82405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6092825"/>
            <a:ext cx="9144000" cy="765175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it-IT" altLang="it-IT" sz="1600" b="1" dirty="0">
              <a:solidFill>
                <a:schemeClr val="bg1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0" y="836613"/>
            <a:ext cx="9144000" cy="117475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4100" name="Rettangolo 4"/>
          <p:cNvSpPr>
            <a:spLocks noChangeArrowheads="1"/>
          </p:cNvSpPr>
          <p:nvPr/>
        </p:nvSpPr>
        <p:spPr bwMode="auto">
          <a:xfrm>
            <a:off x="323850" y="1122363"/>
            <a:ext cx="90201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b="1">
                <a:solidFill>
                  <a:srgbClr val="FF0000"/>
                </a:solidFill>
              </a:rPr>
              <a:t>  </a:t>
            </a:r>
            <a:endParaRPr lang="it-IT" altLang="it-IT" sz="3600">
              <a:cs typeface="Arial" panose="020B0604020202020204" pitchFamily="34" charset="0"/>
            </a:endParaRPr>
          </a:p>
        </p:txBody>
      </p:sp>
      <p:sp>
        <p:nvSpPr>
          <p:cNvPr id="4101" name="CasellaDiTesto 3"/>
          <p:cNvSpPr txBox="1">
            <a:spLocks noChangeArrowheads="1"/>
          </p:cNvSpPr>
          <p:nvPr/>
        </p:nvSpPr>
        <p:spPr bwMode="auto">
          <a:xfrm>
            <a:off x="971550" y="2781300"/>
            <a:ext cx="78343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4000" b="1">
                <a:solidFill>
                  <a:srgbClr val="FF0000"/>
                </a:solidFill>
              </a:rPr>
              <a:t>    </a:t>
            </a:r>
            <a:endParaRPr lang="it-IT" altLang="en-US" sz="40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4102" name="CasellaDiTesto 1"/>
          <p:cNvSpPr txBox="1">
            <a:spLocks noChangeArrowheads="1"/>
          </p:cNvSpPr>
          <p:nvPr/>
        </p:nvSpPr>
        <p:spPr bwMode="auto">
          <a:xfrm>
            <a:off x="223043" y="1039626"/>
            <a:ext cx="8697913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2400" dirty="0">
                <a:solidFill>
                  <a:srgbClr val="FF0000"/>
                </a:solidFill>
              </a:rPr>
              <a:t>ASPETTI NORMATIVI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en-US" sz="1800" dirty="0"/>
              <a:t>                                      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en-US" sz="1800" dirty="0"/>
              <a:t>                              COMITATO OLIMPICO INTERNAZIONALE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en-US" sz="1800" dirty="0"/>
              <a:t>                         FEDERAZIONI INTERNAZIONALI E NAZIONALI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en-US" sz="1800" dirty="0"/>
              <a:t>             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en-US" sz="1800" dirty="0"/>
              <a:t>                                 REGOLAMENTO ANTIDOPING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en-US" sz="1800" dirty="0"/>
          </a:p>
          <a:p>
            <a:pPr>
              <a:spcBef>
                <a:spcPct val="0"/>
              </a:spcBef>
              <a:buFontTx/>
              <a:buNone/>
            </a:pPr>
            <a:r>
              <a:rPr lang="it-IT" altLang="en-US" sz="1800" dirty="0"/>
              <a:t>                LEGGE ANTIDOPING N°376 DEL 14 DICEMBRE 2000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en-US" sz="1800" dirty="0"/>
          </a:p>
          <a:p>
            <a:pPr>
              <a:spcBef>
                <a:spcPct val="0"/>
              </a:spcBef>
              <a:buFontTx/>
              <a:buNone/>
            </a:pPr>
            <a:r>
              <a:rPr lang="it-IT" altLang="en-US" sz="1800" u="sng" dirty="0"/>
              <a:t>Definizione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en-US" sz="1800" dirty="0"/>
          </a:p>
          <a:p>
            <a:pPr algn="just">
              <a:spcBef>
                <a:spcPct val="0"/>
              </a:spcBef>
              <a:buFontTx/>
              <a:buNone/>
            </a:pPr>
            <a:r>
              <a:rPr lang="it-IT" altLang="en-US" sz="1800" dirty="0"/>
              <a:t>«</a:t>
            </a:r>
            <a:r>
              <a:rPr lang="it-IT" altLang="en-US" sz="1800" i="1" dirty="0"/>
              <a:t>Costituiscono Doping la somministrazione o l’assunzione di farmaci o di sostanze biologicamente o farmacologicamente attive e l’adozione o la sottoposizione a pratiche mediche non giustificate da condizioni patologiche ed idonee a modificare le condizioni psicofisiche o biologiche dell’organismo al fine di alterare le prestazioni agonistiche degli atleti»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en-US" sz="1800" i="1" dirty="0"/>
              <a:t>                               </a:t>
            </a:r>
            <a:r>
              <a:rPr lang="it-IT" altLang="en-US" sz="1800" dirty="0"/>
              <a:t>risvolto PENALE per atleti e per chi somministra  </a:t>
            </a:r>
            <a:endParaRPr lang="it-IT" altLang="en-US" sz="1800" i="1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2" name="Rettangolo 1"/>
          <p:cNvSpPr/>
          <p:nvPr/>
        </p:nvSpPr>
        <p:spPr>
          <a:xfrm>
            <a:off x="900113" y="3009900"/>
            <a:ext cx="5040312" cy="5540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Freccia a destra 2"/>
          <p:cNvSpPr/>
          <p:nvPr/>
        </p:nvSpPr>
        <p:spPr>
          <a:xfrm>
            <a:off x="611188" y="5589588"/>
            <a:ext cx="979487" cy="2619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" name="Connettore 2 4"/>
          <p:cNvCxnSpPr/>
          <p:nvPr/>
        </p:nvCxnSpPr>
        <p:spPr>
          <a:xfrm>
            <a:off x="3203848" y="2276872"/>
            <a:ext cx="0" cy="2159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21459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6092825"/>
            <a:ext cx="9144000" cy="765175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it-IT" altLang="it-IT" sz="1600" b="1" dirty="0">
              <a:solidFill>
                <a:schemeClr val="bg1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0" y="836613"/>
            <a:ext cx="9144000" cy="117475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5124" name="Rettangolo 4"/>
          <p:cNvSpPr>
            <a:spLocks noChangeArrowheads="1"/>
          </p:cNvSpPr>
          <p:nvPr/>
        </p:nvSpPr>
        <p:spPr bwMode="auto">
          <a:xfrm>
            <a:off x="107950" y="1614488"/>
            <a:ext cx="88757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b="1">
                <a:solidFill>
                  <a:srgbClr val="FF0000"/>
                </a:solidFill>
              </a:rPr>
              <a:t>  </a:t>
            </a:r>
            <a:endParaRPr lang="it-IT" altLang="it-IT" sz="3600">
              <a:cs typeface="Arial" panose="020B0604020202020204" pitchFamily="34" charset="0"/>
            </a:endParaRPr>
          </a:p>
        </p:txBody>
      </p:sp>
      <p:sp>
        <p:nvSpPr>
          <p:cNvPr id="5125" name="CasellaDiTesto 3"/>
          <p:cNvSpPr txBox="1">
            <a:spLocks noChangeArrowheads="1"/>
          </p:cNvSpPr>
          <p:nvPr/>
        </p:nvSpPr>
        <p:spPr bwMode="auto">
          <a:xfrm>
            <a:off x="971550" y="2781300"/>
            <a:ext cx="78343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4000" b="1">
                <a:solidFill>
                  <a:srgbClr val="FF0000"/>
                </a:solidFill>
              </a:rPr>
              <a:t>    </a:t>
            </a:r>
            <a:endParaRPr lang="it-IT" altLang="en-US" sz="40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5126" name="CasellaDiTesto 1"/>
          <p:cNvSpPr txBox="1">
            <a:spLocks noChangeArrowheads="1"/>
          </p:cNvSpPr>
          <p:nvPr/>
        </p:nvSpPr>
        <p:spPr bwMode="auto">
          <a:xfrm>
            <a:off x="107950" y="1122363"/>
            <a:ext cx="903605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AutoNum type="arabicPlain" startAt="2000"/>
            </a:pPr>
            <a:r>
              <a:rPr lang="it-IT" altLang="en-US" sz="2400" dirty="0"/>
              <a:t> WADA ( World Antidoping Agency)</a:t>
            </a:r>
          </a:p>
          <a:p>
            <a:pPr>
              <a:spcBef>
                <a:spcPct val="0"/>
              </a:spcBef>
              <a:buFontTx/>
              <a:buAutoNum type="arabicPlain" startAt="2000"/>
            </a:pPr>
            <a:endParaRPr lang="it-IT" altLang="en-US" sz="1800" dirty="0"/>
          </a:p>
          <a:p>
            <a:pPr>
              <a:spcBef>
                <a:spcPct val="0"/>
              </a:spcBef>
              <a:buFontTx/>
              <a:buAutoNum type="arabicParenR"/>
            </a:pPr>
            <a:r>
              <a:rPr lang="it-IT" altLang="en-US" sz="1800" i="1" dirty="0"/>
              <a:t>La presenza di una sostanza proibita, dei suoi metaboliti, o di un suo marker in un campione biologico (urine, sangue, ecc.) dell’atleta;</a:t>
            </a:r>
          </a:p>
          <a:p>
            <a:pPr>
              <a:spcBef>
                <a:spcPct val="0"/>
              </a:spcBef>
              <a:buFontTx/>
              <a:buAutoNum type="arabicParenR"/>
            </a:pPr>
            <a:r>
              <a:rPr lang="it-IT" altLang="en-US" sz="1800" i="1" dirty="0"/>
              <a:t>L’uso o il tentativo di usare una sostanza o un metodo proibito;</a:t>
            </a:r>
          </a:p>
          <a:p>
            <a:pPr>
              <a:spcBef>
                <a:spcPct val="0"/>
              </a:spcBef>
              <a:buFontTx/>
              <a:buAutoNum type="arabicParenR"/>
            </a:pPr>
            <a:r>
              <a:rPr lang="it-IT" altLang="en-US" sz="1800" i="1" dirty="0"/>
              <a:t>Il rifiuto, senza una ragionevole giustificazione, di sottoporsi alla raccolta di un campione biologico o qualsiasi tentativo di evadere il controllo;</a:t>
            </a:r>
          </a:p>
          <a:p>
            <a:pPr>
              <a:spcBef>
                <a:spcPct val="0"/>
              </a:spcBef>
              <a:buFontTx/>
              <a:buAutoNum type="arabicParenR"/>
            </a:pPr>
            <a:r>
              <a:rPr lang="it-IT" altLang="en-US" sz="1800" i="1" dirty="0"/>
              <a:t>La mancata disponibilità da parte dell’atleta a sottoporsi ai controlli «fuori competizione»</a:t>
            </a:r>
          </a:p>
          <a:p>
            <a:pPr>
              <a:spcBef>
                <a:spcPct val="0"/>
              </a:spcBef>
              <a:buFontTx/>
              <a:buAutoNum type="arabicParenR"/>
            </a:pPr>
            <a:r>
              <a:rPr lang="it-IT" altLang="en-US" sz="1800" i="1" dirty="0"/>
              <a:t>La falsificazione o il tentativo di falsificare qualsiasi procedura del controllo antidoping;</a:t>
            </a:r>
          </a:p>
          <a:p>
            <a:pPr>
              <a:spcBef>
                <a:spcPct val="0"/>
              </a:spcBef>
              <a:buFontTx/>
              <a:buAutoNum type="arabicParenR"/>
            </a:pPr>
            <a:r>
              <a:rPr lang="it-IT" altLang="en-US" sz="1800" i="1" dirty="0"/>
              <a:t>Il possesso di sostanze o metodi proibiti;</a:t>
            </a:r>
          </a:p>
          <a:p>
            <a:pPr>
              <a:spcBef>
                <a:spcPct val="0"/>
              </a:spcBef>
              <a:buFontTx/>
              <a:buAutoNum type="arabicParenR"/>
            </a:pPr>
            <a:r>
              <a:rPr lang="it-IT" altLang="en-US" sz="1800" i="1" dirty="0"/>
              <a:t>Il traffico di sostanze o metodi proibiti;</a:t>
            </a:r>
          </a:p>
          <a:p>
            <a:pPr>
              <a:spcBef>
                <a:spcPct val="0"/>
              </a:spcBef>
              <a:buFontTx/>
              <a:buAutoNum type="arabicParenR"/>
            </a:pPr>
            <a:r>
              <a:rPr lang="it-IT" altLang="en-US" sz="1800" i="1" dirty="0"/>
              <a:t>La somministrazione o il tentativo di somministrare una sostanza proibita ad un atleta o di sottoporlo a metodi proibiti, incoraggiarlo, aiutarlo, difenderlo o qualsiasi altro tipo di complicità nella violazione di una delle regole antidoping.  </a:t>
            </a:r>
          </a:p>
          <a:p>
            <a:pPr lvl="1">
              <a:spcBef>
                <a:spcPct val="0"/>
              </a:spcBef>
              <a:buFontTx/>
              <a:buNone/>
            </a:pPr>
            <a:endParaRPr lang="it-IT" altLang="en-US" sz="1800" dirty="0"/>
          </a:p>
          <a:p>
            <a:pPr>
              <a:spcBef>
                <a:spcPct val="0"/>
              </a:spcBef>
              <a:buFontTx/>
              <a:buAutoNum type="arabicPlain" startAt="2000"/>
            </a:pPr>
            <a:endParaRPr lang="it-IT" altLang="en-US" sz="1800" dirty="0"/>
          </a:p>
          <a:p>
            <a:pPr>
              <a:spcBef>
                <a:spcPct val="0"/>
              </a:spcBef>
              <a:buFontTx/>
              <a:buAutoNum type="arabicPlain" startAt="2000"/>
            </a:pPr>
            <a:endParaRPr lang="en-US" altLang="en-US" sz="1800" dirty="0"/>
          </a:p>
        </p:txBody>
      </p:sp>
      <p:sp>
        <p:nvSpPr>
          <p:cNvPr id="3" name="Rettangolo 2"/>
          <p:cNvSpPr/>
          <p:nvPr/>
        </p:nvSpPr>
        <p:spPr>
          <a:xfrm>
            <a:off x="107950" y="1166813"/>
            <a:ext cx="5182792" cy="369887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579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6092825"/>
            <a:ext cx="9144000" cy="765175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altLang="it-IT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20638" y="333375"/>
            <a:ext cx="9144000" cy="117475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484" name="CasellaDiTesto 1"/>
          <p:cNvSpPr txBox="1"/>
          <p:nvPr/>
        </p:nvSpPr>
        <p:spPr>
          <a:xfrm>
            <a:off x="20638" y="908050"/>
            <a:ext cx="9123362" cy="50774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b="1" dirty="0">
                <a:latin typeface="Calibri" panose="020F0502020204030204" pitchFamily="34" charset="0"/>
              </a:rPr>
              <a:t>MUSCOLO</a:t>
            </a:r>
            <a:r>
              <a:rPr dirty="0">
                <a:latin typeface="Calibri" panose="020F0502020204030204" pitchFamily="34" charset="0"/>
              </a:rPr>
              <a:t>    dolore           danno meccanico al muscolo  (rabdomiolisi)</a:t>
            </a:r>
          </a:p>
          <a:p>
            <a:r>
              <a:rPr dirty="0">
                <a:latin typeface="Calibri" panose="020F0502020204030204" pitchFamily="34" charset="0"/>
              </a:rPr>
              <a:t>                                              tessuto connettivo circostante</a:t>
            </a:r>
          </a:p>
          <a:p>
            <a:endParaRPr dirty="0">
              <a:latin typeface="Calibri" panose="020F0502020204030204" pitchFamily="34" charset="0"/>
            </a:endParaRPr>
          </a:p>
          <a:p>
            <a:r>
              <a:rPr dirty="0">
                <a:latin typeface="Calibri" panose="020F0502020204030204" pitchFamily="34" charset="0"/>
              </a:rPr>
              <a:t> </a:t>
            </a:r>
            <a:r>
              <a:rPr lang="it-IT" dirty="0">
                <a:latin typeface="Calibri" panose="020F0502020204030204" pitchFamily="34" charset="0"/>
              </a:rPr>
              <a:t>                                                                     fibrosite</a:t>
            </a:r>
            <a:r>
              <a:rPr dirty="0">
                <a:latin typeface="Calibri" panose="020F0502020204030204" pitchFamily="34" charset="0"/>
              </a:rPr>
              <a:t> </a:t>
            </a:r>
          </a:p>
          <a:p>
            <a:r>
              <a:rPr dirty="0">
                <a:latin typeface="Calibri" panose="020F0502020204030204" pitchFamily="34" charset="0"/>
              </a:rPr>
              <a:t>                                              E.O muscolo «impastato» </a:t>
            </a:r>
            <a:r>
              <a:rPr dirty="0" err="1">
                <a:latin typeface="Calibri" panose="020F0502020204030204" pitchFamily="34" charset="0"/>
              </a:rPr>
              <a:t>rigidità</a:t>
            </a:r>
            <a:r>
              <a:rPr dirty="0">
                <a:latin typeface="Calibri" panose="020F0502020204030204" pitchFamily="34" charset="0"/>
              </a:rPr>
              <a:t> e </a:t>
            </a:r>
            <a:r>
              <a:rPr dirty="0" err="1">
                <a:latin typeface="Calibri" panose="020F0502020204030204" pitchFamily="34" charset="0"/>
              </a:rPr>
              <a:t>dolore</a:t>
            </a:r>
            <a:r>
              <a:rPr dirty="0">
                <a:latin typeface="Calibri" panose="020F0502020204030204" pitchFamily="34" charset="0"/>
              </a:rPr>
              <a:t> al </a:t>
            </a:r>
            <a:r>
              <a:rPr dirty="0" err="1">
                <a:latin typeface="Calibri" panose="020F0502020204030204" pitchFamily="34" charset="0"/>
              </a:rPr>
              <a:t>movimento</a:t>
            </a:r>
            <a:endParaRPr dirty="0">
              <a:latin typeface="Calibri" panose="020F0502020204030204" pitchFamily="34" charset="0"/>
            </a:endParaRPr>
          </a:p>
          <a:p>
            <a:r>
              <a:rPr lang="it-IT" dirty="0">
                <a:latin typeface="Calibri" panose="020F0502020204030204" pitchFamily="34" charset="0"/>
              </a:rPr>
              <a:t>                                                     </a:t>
            </a:r>
            <a:r>
              <a:rPr lang="it-IT" u="sng" dirty="0">
                <a:latin typeface="Calibri" panose="020F0502020204030204" pitchFamily="34" charset="0"/>
              </a:rPr>
              <a:t>dopo</a:t>
            </a:r>
            <a:r>
              <a:rPr lang="it-IT" dirty="0">
                <a:latin typeface="Calibri" panose="020F0502020204030204" pitchFamily="34" charset="0"/>
              </a:rPr>
              <a:t> l’allenamento   </a:t>
            </a:r>
            <a:endParaRPr dirty="0">
              <a:latin typeface="Calibri" panose="020F0502020204030204" pitchFamily="34" charset="0"/>
            </a:endParaRPr>
          </a:p>
          <a:p>
            <a:endParaRPr dirty="0">
              <a:latin typeface="Calibri" panose="020F0502020204030204" pitchFamily="34" charset="0"/>
            </a:endParaRPr>
          </a:p>
          <a:p>
            <a:endParaRPr dirty="0">
              <a:latin typeface="Calibri" panose="020F0502020204030204" pitchFamily="34" charset="0"/>
            </a:endParaRPr>
          </a:p>
          <a:p>
            <a:r>
              <a:rPr b="1" dirty="0">
                <a:latin typeface="Calibri" panose="020F0502020204030204" pitchFamily="34" charset="0"/>
              </a:rPr>
              <a:t>TENDINE</a:t>
            </a:r>
            <a:r>
              <a:rPr dirty="0">
                <a:latin typeface="Calibri" panose="020F0502020204030204" pitchFamily="34" charset="0"/>
              </a:rPr>
              <a:t>     l. infiammatoria  =   </a:t>
            </a:r>
            <a:r>
              <a:rPr dirty="0" err="1">
                <a:latin typeface="Calibri" panose="020F0502020204030204" pitchFamily="34" charset="0"/>
              </a:rPr>
              <a:t>tendiniti</a:t>
            </a:r>
            <a:r>
              <a:rPr dirty="0">
                <a:latin typeface="Calibri" panose="020F0502020204030204" pitchFamily="34" charset="0"/>
              </a:rPr>
              <a:t>    +</a:t>
            </a:r>
            <a:r>
              <a:rPr lang="it-IT" dirty="0">
                <a:latin typeface="Calibri" panose="020F0502020204030204" pitchFamily="34" charset="0"/>
              </a:rPr>
              <a:t> </a:t>
            </a:r>
            <a:r>
              <a:rPr dirty="0">
                <a:latin typeface="Calibri" panose="020F0502020204030204" pitchFamily="34" charset="0"/>
              </a:rPr>
              <a:t> </a:t>
            </a:r>
            <a:r>
              <a:rPr lang="it-IT" dirty="0">
                <a:latin typeface="Calibri" panose="020F0502020204030204" pitchFamily="34" charset="0"/>
              </a:rPr>
              <a:t>t.</a:t>
            </a:r>
            <a:r>
              <a:rPr dirty="0" err="1">
                <a:latin typeface="Calibri" panose="020F0502020204030204" pitchFamily="34" charset="0"/>
              </a:rPr>
              <a:t>connettivo</a:t>
            </a:r>
            <a:r>
              <a:rPr dirty="0">
                <a:latin typeface="Calibri" panose="020F0502020204030204" pitchFamily="34" charset="0"/>
              </a:rPr>
              <a:t>  =   peritendinite o tenosinovite</a:t>
            </a:r>
          </a:p>
          <a:p>
            <a:r>
              <a:rPr dirty="0">
                <a:latin typeface="Calibri" panose="020F0502020204030204" pitchFamily="34" charset="0"/>
              </a:rPr>
              <a:t>                     l. degenerativa  </a:t>
            </a:r>
            <a:r>
              <a:rPr lang="it-IT" dirty="0">
                <a:latin typeface="Calibri" panose="020F0502020204030204" pitchFamily="34" charset="0"/>
              </a:rPr>
              <a:t>=</a:t>
            </a:r>
            <a:r>
              <a:rPr dirty="0">
                <a:latin typeface="Calibri" panose="020F0502020204030204" pitchFamily="34" charset="0"/>
              </a:rPr>
              <a:t>     tendinosi</a:t>
            </a:r>
          </a:p>
          <a:p>
            <a:endParaRPr dirty="0">
              <a:latin typeface="Calibri" panose="020F0502020204030204" pitchFamily="34" charset="0"/>
            </a:endParaRPr>
          </a:p>
          <a:p>
            <a:endParaRPr dirty="0">
              <a:latin typeface="Calibri" panose="020F0502020204030204" pitchFamily="34" charset="0"/>
            </a:endParaRPr>
          </a:p>
          <a:p>
            <a:endParaRPr dirty="0">
              <a:latin typeface="Calibri" panose="020F0502020204030204" pitchFamily="34" charset="0"/>
            </a:endParaRPr>
          </a:p>
          <a:p>
            <a:r>
              <a:rPr b="1" dirty="0">
                <a:latin typeface="Calibri" panose="020F0502020204030204" pitchFamily="34" charset="0"/>
              </a:rPr>
              <a:t>BORSE </a:t>
            </a:r>
            <a:r>
              <a:rPr dirty="0">
                <a:latin typeface="Calibri" panose="020F0502020204030204" pitchFamily="34" charset="0"/>
              </a:rPr>
              <a:t>        2 strati di membrana sinoviale tra </a:t>
            </a:r>
          </a:p>
          <a:p>
            <a:r>
              <a:rPr dirty="0">
                <a:latin typeface="Calibri" panose="020F0502020204030204" pitchFamily="34" charset="0"/>
              </a:rPr>
              <a:t>                     tendine e osso o pelle e osso </a:t>
            </a:r>
          </a:p>
          <a:p>
            <a:r>
              <a:rPr dirty="0">
                <a:latin typeface="Calibri" panose="020F0502020204030204" pitchFamily="34" charset="0"/>
              </a:rPr>
              <a:t>                     ripetuta frizione del tendine       </a:t>
            </a:r>
            <a:r>
              <a:rPr lang="it-IT" dirty="0">
                <a:latin typeface="Calibri" panose="020F0502020204030204" pitchFamily="34" charset="0"/>
              </a:rPr>
              <a:t>      </a:t>
            </a:r>
            <a:r>
              <a:rPr dirty="0">
                <a:latin typeface="Calibri" panose="020F0502020204030204" pitchFamily="34" charset="0"/>
              </a:rPr>
              <a:t>borsite </a:t>
            </a:r>
          </a:p>
          <a:p>
            <a:r>
              <a:rPr dirty="0">
                <a:latin typeface="Calibri" panose="020F0502020204030204" pitchFamily="34" charset="0"/>
              </a:rPr>
              <a:t>              </a:t>
            </a:r>
          </a:p>
          <a:p>
            <a:r>
              <a:rPr dirty="0">
                <a:latin typeface="Calibri" panose="020F0502020204030204" pitchFamily="34" charset="0"/>
              </a:rPr>
              <a:t>                     </a:t>
            </a:r>
            <a:r>
              <a:rPr lang="it-IT" dirty="0">
                <a:latin typeface="Calibri" panose="020F0502020204030204" pitchFamily="34" charset="0"/>
              </a:rPr>
              <a:t>                                               </a:t>
            </a:r>
          </a:p>
        </p:txBody>
      </p:sp>
      <p:sp>
        <p:nvSpPr>
          <p:cNvPr id="3" name="Curved Right Arrow 2"/>
          <p:cNvSpPr/>
          <p:nvPr/>
        </p:nvSpPr>
        <p:spPr>
          <a:xfrm>
            <a:off x="3275965" y="1557020"/>
            <a:ext cx="167005" cy="45402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>
              <a:solidFill>
                <a:schemeClr val="tx1"/>
              </a:solidFill>
            </a:endParaRPr>
          </a:p>
        </p:txBody>
      </p:sp>
      <p:cxnSp>
        <p:nvCxnSpPr>
          <p:cNvPr id="4" name="Connettore 2 3"/>
          <p:cNvCxnSpPr/>
          <p:nvPr/>
        </p:nvCxnSpPr>
        <p:spPr>
          <a:xfrm>
            <a:off x="3923928" y="5229200"/>
            <a:ext cx="3600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4">
            <a:extLst>
              <a:ext uri="{FF2B5EF4-FFF2-40B4-BE49-F238E27FC236}">
                <a16:creationId xmlns:a16="http://schemas.microsoft.com/office/drawing/2014/main" id="{1C30F05E-09DE-6201-F9E5-271242C3D5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595421"/>
            <a:ext cx="3387417" cy="2354529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6092825"/>
            <a:ext cx="9144000" cy="765175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it-IT" altLang="it-IT" sz="1600" b="1" dirty="0">
              <a:solidFill>
                <a:schemeClr val="bg1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0" y="836613"/>
            <a:ext cx="9144000" cy="117475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5124" name="Rettangolo 4"/>
          <p:cNvSpPr>
            <a:spLocks noChangeArrowheads="1"/>
          </p:cNvSpPr>
          <p:nvPr/>
        </p:nvSpPr>
        <p:spPr bwMode="auto">
          <a:xfrm>
            <a:off x="107950" y="1614488"/>
            <a:ext cx="88757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b="1">
                <a:solidFill>
                  <a:srgbClr val="FF0000"/>
                </a:solidFill>
              </a:rPr>
              <a:t>  </a:t>
            </a:r>
            <a:endParaRPr lang="it-IT" altLang="it-IT" sz="3600">
              <a:cs typeface="Arial" panose="020B0604020202020204" pitchFamily="34" charset="0"/>
            </a:endParaRPr>
          </a:p>
        </p:txBody>
      </p:sp>
      <p:sp>
        <p:nvSpPr>
          <p:cNvPr id="5125" name="CasellaDiTesto 3"/>
          <p:cNvSpPr txBox="1">
            <a:spLocks noChangeArrowheads="1"/>
          </p:cNvSpPr>
          <p:nvPr/>
        </p:nvSpPr>
        <p:spPr bwMode="auto">
          <a:xfrm>
            <a:off x="971550" y="2781300"/>
            <a:ext cx="78343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4000" b="1">
                <a:solidFill>
                  <a:srgbClr val="FF0000"/>
                </a:solidFill>
              </a:rPr>
              <a:t>    </a:t>
            </a:r>
            <a:endParaRPr lang="it-IT" altLang="en-US" sz="40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8F3C3AB-717C-6B0D-BE68-D8660165D37D}"/>
              </a:ext>
            </a:extLst>
          </p:cNvPr>
          <p:cNvSpPr txBox="1"/>
          <p:nvPr/>
        </p:nvSpPr>
        <p:spPr>
          <a:xfrm>
            <a:off x="1547664" y="177800"/>
            <a:ext cx="7151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rgbClr val="FF0000"/>
                </a:solidFill>
              </a:rPr>
              <a:t>ATTIVITA’ N.A.D.O. ITALIA 2021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49E8BD6-8CA9-628D-5BEC-CB60AE307009}"/>
              </a:ext>
            </a:extLst>
          </p:cNvPr>
          <p:cNvSpPr txBox="1"/>
          <p:nvPr/>
        </p:nvSpPr>
        <p:spPr>
          <a:xfrm>
            <a:off x="323528" y="1268760"/>
            <a:ext cx="848233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                                                                     3829 IN COMPETIZIONE                  </a:t>
            </a:r>
          </a:p>
          <a:p>
            <a:r>
              <a:rPr lang="it-IT" sz="2400" u="sng" dirty="0"/>
              <a:t>8317 CONTROLLI ANTIDOPING </a:t>
            </a:r>
          </a:p>
          <a:p>
            <a:r>
              <a:rPr lang="it-IT" sz="2400" dirty="0"/>
              <a:t>                                                                      4488 FUORI COMPETIZIONE</a:t>
            </a:r>
          </a:p>
          <a:p>
            <a:endParaRPr lang="it-IT" sz="2400" dirty="0"/>
          </a:p>
          <a:p>
            <a:endParaRPr lang="it-IT" sz="2400" dirty="0"/>
          </a:p>
          <a:p>
            <a:r>
              <a:rPr lang="it-IT" sz="2400" u="sng" dirty="0"/>
              <a:t>DISCIPLINE PIU’ TESTATE </a:t>
            </a:r>
          </a:p>
          <a:p>
            <a:endParaRPr lang="it-IT" sz="2400" u="sng" dirty="0"/>
          </a:p>
          <a:p>
            <a:r>
              <a:rPr lang="it-IT" sz="2400" dirty="0"/>
              <a:t>CALCIO                                                        2146 ATLETI TESTATI</a:t>
            </a:r>
          </a:p>
          <a:p>
            <a:r>
              <a:rPr lang="it-IT" sz="2400" dirty="0"/>
              <a:t>CICLISMO SU STRADA                                 550</a:t>
            </a:r>
          </a:p>
          <a:p>
            <a:r>
              <a:rPr lang="it-IT" sz="2400" dirty="0"/>
              <a:t>ATLETICA LUNGHE DISTANZE                     435</a:t>
            </a:r>
          </a:p>
          <a:p>
            <a:r>
              <a:rPr lang="it-IT" sz="2400" dirty="0"/>
              <a:t>CANOTTAGGIO                                             270  </a:t>
            </a:r>
          </a:p>
        </p:txBody>
      </p:sp>
    </p:spTree>
    <p:extLst>
      <p:ext uri="{BB962C8B-B14F-4D97-AF65-F5344CB8AC3E}">
        <p14:creationId xmlns:p14="http://schemas.microsoft.com/office/powerpoint/2010/main" val="8802851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6092825"/>
            <a:ext cx="9144000" cy="765175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it-IT" altLang="it-IT" sz="1600" b="1" dirty="0">
              <a:solidFill>
                <a:schemeClr val="bg1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0" y="836613"/>
            <a:ext cx="9144000" cy="117475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5124" name="Rettangolo 4"/>
          <p:cNvSpPr>
            <a:spLocks noChangeArrowheads="1"/>
          </p:cNvSpPr>
          <p:nvPr/>
        </p:nvSpPr>
        <p:spPr bwMode="auto">
          <a:xfrm>
            <a:off x="107950" y="1614488"/>
            <a:ext cx="88757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b="1">
                <a:solidFill>
                  <a:srgbClr val="FF0000"/>
                </a:solidFill>
              </a:rPr>
              <a:t>  </a:t>
            </a:r>
            <a:endParaRPr lang="it-IT" altLang="it-IT" sz="3600">
              <a:cs typeface="Arial" panose="020B0604020202020204" pitchFamily="34" charset="0"/>
            </a:endParaRPr>
          </a:p>
        </p:txBody>
      </p:sp>
      <p:sp>
        <p:nvSpPr>
          <p:cNvPr id="5125" name="CasellaDiTesto 3"/>
          <p:cNvSpPr txBox="1">
            <a:spLocks noChangeArrowheads="1"/>
          </p:cNvSpPr>
          <p:nvPr/>
        </p:nvSpPr>
        <p:spPr bwMode="auto">
          <a:xfrm>
            <a:off x="971550" y="2781300"/>
            <a:ext cx="78343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4000" b="1">
                <a:solidFill>
                  <a:srgbClr val="FF0000"/>
                </a:solidFill>
              </a:rPr>
              <a:t>    </a:t>
            </a:r>
            <a:endParaRPr lang="it-IT" altLang="en-US" sz="40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8F3C3AB-717C-6B0D-BE68-D8660165D37D}"/>
              </a:ext>
            </a:extLst>
          </p:cNvPr>
          <p:cNvSpPr txBox="1"/>
          <p:nvPr/>
        </p:nvSpPr>
        <p:spPr>
          <a:xfrm>
            <a:off x="1547664" y="177800"/>
            <a:ext cx="7151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rgbClr val="FF0000"/>
                </a:solidFill>
              </a:rPr>
              <a:t>ATTIVITA’ N.A.D.O. ITALIA 2021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AA8994A2-850B-FFDB-8CA0-36E4A9BB62DE}"/>
              </a:ext>
            </a:extLst>
          </p:cNvPr>
          <p:cNvSpPr txBox="1"/>
          <p:nvPr/>
        </p:nvSpPr>
        <p:spPr>
          <a:xfrm>
            <a:off x="338137" y="1614488"/>
            <a:ext cx="8790112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u="sng" dirty="0"/>
              <a:t>ETA’ TESTATE</a:t>
            </a:r>
          </a:p>
          <a:p>
            <a:r>
              <a:rPr lang="it-IT" sz="2400" dirty="0"/>
              <a:t>25 – 33 Anni        47% del totale</a:t>
            </a:r>
          </a:p>
          <a:p>
            <a:r>
              <a:rPr lang="it-IT" sz="2400" dirty="0"/>
              <a:t>18 – 24                  32%</a:t>
            </a:r>
          </a:p>
          <a:p>
            <a:endParaRPr lang="it-IT" sz="2400" dirty="0"/>
          </a:p>
          <a:p>
            <a:r>
              <a:rPr lang="it-IT" sz="2400" u="sng" dirty="0"/>
              <a:t>ETA’ CON PIU’ RISULTATI POSITIVI </a:t>
            </a:r>
            <a:r>
              <a:rPr lang="it-IT" sz="2400" dirty="0"/>
              <a:t>            &gt; 42 aa</a:t>
            </a:r>
          </a:p>
          <a:p>
            <a:r>
              <a:rPr lang="it-IT" sz="2400" u="sng" dirty="0"/>
              <a:t>ETA’ CON PIU’ BASSI RISULTATI POSITIVI</a:t>
            </a:r>
            <a:r>
              <a:rPr lang="it-IT" sz="2400" dirty="0"/>
              <a:t>    &lt; 19 aa</a:t>
            </a:r>
          </a:p>
          <a:p>
            <a:endParaRPr lang="it-IT" sz="2400" dirty="0"/>
          </a:p>
          <a:p>
            <a:r>
              <a:rPr lang="it-IT" sz="2400" u="sng" dirty="0"/>
              <a:t>SOSTANZE CON PIU’ RISCONTRI</a:t>
            </a:r>
          </a:p>
          <a:p>
            <a:r>
              <a:rPr lang="it-IT" sz="2400" dirty="0"/>
              <a:t>ANABOLIZZANTI</a:t>
            </a:r>
          </a:p>
          <a:p>
            <a:r>
              <a:rPr lang="it-IT" sz="2400" dirty="0"/>
              <a:t>DIURETICI</a:t>
            </a:r>
          </a:p>
          <a:p>
            <a:endParaRPr lang="it-IT" sz="2400" dirty="0"/>
          </a:p>
          <a:p>
            <a:endParaRPr lang="it-IT" sz="2400" dirty="0"/>
          </a:p>
          <a:p>
            <a:endParaRPr lang="it-IT" sz="2400" dirty="0"/>
          </a:p>
          <a:p>
            <a:endParaRPr lang="it-IT" sz="2400" dirty="0"/>
          </a:p>
          <a:p>
            <a:endParaRPr lang="it-IT" sz="2400" dirty="0"/>
          </a:p>
          <a:p>
            <a:endParaRPr lang="it-IT" sz="2400" dirty="0"/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863777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6092825"/>
            <a:ext cx="9144000" cy="765175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it-IT" altLang="it-IT" sz="1600" b="1" dirty="0">
              <a:solidFill>
                <a:schemeClr val="bg1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0" y="836613"/>
            <a:ext cx="9144000" cy="117475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5124" name="Rettangolo 4"/>
          <p:cNvSpPr>
            <a:spLocks noChangeArrowheads="1"/>
          </p:cNvSpPr>
          <p:nvPr/>
        </p:nvSpPr>
        <p:spPr bwMode="auto">
          <a:xfrm>
            <a:off x="107950" y="1614488"/>
            <a:ext cx="88757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b="1">
                <a:solidFill>
                  <a:srgbClr val="FF0000"/>
                </a:solidFill>
              </a:rPr>
              <a:t>  </a:t>
            </a:r>
            <a:endParaRPr lang="it-IT" altLang="it-IT" sz="3600">
              <a:cs typeface="Arial" panose="020B0604020202020204" pitchFamily="34" charset="0"/>
            </a:endParaRPr>
          </a:p>
        </p:txBody>
      </p:sp>
      <p:sp>
        <p:nvSpPr>
          <p:cNvPr id="5125" name="CasellaDiTesto 3"/>
          <p:cNvSpPr txBox="1">
            <a:spLocks noChangeArrowheads="1"/>
          </p:cNvSpPr>
          <p:nvPr/>
        </p:nvSpPr>
        <p:spPr bwMode="auto">
          <a:xfrm>
            <a:off x="971550" y="2781300"/>
            <a:ext cx="78343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4000" b="1">
                <a:solidFill>
                  <a:srgbClr val="FF0000"/>
                </a:solidFill>
              </a:rPr>
              <a:t>    </a:t>
            </a:r>
            <a:endParaRPr lang="it-IT" altLang="en-US" sz="40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8F3C3AB-717C-6B0D-BE68-D8660165D37D}"/>
              </a:ext>
            </a:extLst>
          </p:cNvPr>
          <p:cNvSpPr txBox="1"/>
          <p:nvPr/>
        </p:nvSpPr>
        <p:spPr>
          <a:xfrm>
            <a:off x="1547664" y="177800"/>
            <a:ext cx="7151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rgbClr val="FF0000"/>
                </a:solidFill>
              </a:rPr>
              <a:t>ATTIVITA’ N.A.D.O. ITALIA 2021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A12086D-D272-DAC6-C8B5-5A203A228A30}"/>
              </a:ext>
            </a:extLst>
          </p:cNvPr>
          <p:cNvSpPr txBox="1"/>
          <p:nvPr/>
        </p:nvSpPr>
        <p:spPr>
          <a:xfrm>
            <a:off x="107951" y="1124744"/>
            <a:ext cx="903605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u="sng" dirty="0"/>
              <a:t>SPORT CON PIU’ EVENTI AVVERSI</a:t>
            </a:r>
          </a:p>
          <a:p>
            <a:r>
              <a:rPr lang="it-IT" sz="2400" dirty="0"/>
              <a:t>CICLISMO               39%</a:t>
            </a:r>
          </a:p>
          <a:p>
            <a:r>
              <a:rPr lang="it-IT" sz="2400" dirty="0"/>
              <a:t>PALLACANESTRO    8%</a:t>
            </a:r>
          </a:p>
          <a:p>
            <a:endParaRPr lang="it-IT" sz="2400" dirty="0"/>
          </a:p>
          <a:p>
            <a:r>
              <a:rPr lang="it-IT" sz="2400" u="sng" dirty="0"/>
              <a:t>ETA’ PIU’ INTERESSATE</a:t>
            </a:r>
            <a:r>
              <a:rPr lang="it-IT" sz="2400" dirty="0"/>
              <a:t>     25 – 33 aa e   &gt; 42</a:t>
            </a:r>
          </a:p>
          <a:p>
            <a:endParaRPr lang="it-IT" sz="2400" dirty="0"/>
          </a:p>
          <a:p>
            <a:r>
              <a:rPr lang="it-IT" sz="2400" u="sng" dirty="0"/>
              <a:t>SOSTANZE CON PIU’ EVENTI AVVERSI</a:t>
            </a:r>
          </a:p>
          <a:p>
            <a:r>
              <a:rPr lang="it-IT" sz="2400" dirty="0"/>
              <a:t>ANABOLIZZANTI</a:t>
            </a:r>
          </a:p>
          <a:p>
            <a:endParaRPr lang="it-IT" sz="2400" dirty="0"/>
          </a:p>
          <a:p>
            <a:r>
              <a:rPr lang="it-IT" sz="2400" u="sng" dirty="0"/>
              <a:t>ESITI DEI CONTROLLI</a:t>
            </a:r>
          </a:p>
          <a:p>
            <a:r>
              <a:rPr lang="it-IT" sz="2400" dirty="0"/>
              <a:t>138 PROVVEDIMENTI DISCIPLINARI CON 78 SOSPENSIONI CAUTELARI</a:t>
            </a:r>
          </a:p>
          <a:p>
            <a:r>
              <a:rPr lang="it-IT" sz="2400" dirty="0"/>
              <a:t>137 GIA’ CONCLUSI CON UDIENZA O ACCORDO</a:t>
            </a:r>
          </a:p>
          <a:p>
            <a:endParaRPr lang="it-IT" sz="2400" u="sng" dirty="0"/>
          </a:p>
        </p:txBody>
      </p:sp>
    </p:spTree>
    <p:extLst>
      <p:ext uri="{BB962C8B-B14F-4D97-AF65-F5344CB8AC3E}">
        <p14:creationId xmlns:p14="http://schemas.microsoft.com/office/powerpoint/2010/main" val="18395983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6092825"/>
            <a:ext cx="9144000" cy="765175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it-IT" altLang="it-IT" sz="1600" b="1" dirty="0">
              <a:solidFill>
                <a:schemeClr val="bg1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0" y="836613"/>
            <a:ext cx="9144000" cy="117475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8196" name="Rettangolo 4"/>
          <p:cNvSpPr>
            <a:spLocks noChangeArrowheads="1"/>
          </p:cNvSpPr>
          <p:nvPr/>
        </p:nvSpPr>
        <p:spPr bwMode="auto">
          <a:xfrm>
            <a:off x="323850" y="1122363"/>
            <a:ext cx="90201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b="1">
                <a:solidFill>
                  <a:srgbClr val="FF0000"/>
                </a:solidFill>
              </a:rPr>
              <a:t>  </a:t>
            </a:r>
            <a:endParaRPr lang="it-IT" altLang="it-IT" sz="3600">
              <a:cs typeface="Arial" panose="020B0604020202020204" pitchFamily="34" charset="0"/>
            </a:endParaRPr>
          </a:p>
        </p:txBody>
      </p:sp>
      <p:sp>
        <p:nvSpPr>
          <p:cNvPr id="8197" name="CasellaDiTesto 3"/>
          <p:cNvSpPr txBox="1">
            <a:spLocks noChangeArrowheads="1"/>
          </p:cNvSpPr>
          <p:nvPr/>
        </p:nvSpPr>
        <p:spPr bwMode="auto">
          <a:xfrm>
            <a:off x="1042988" y="1649413"/>
            <a:ext cx="78343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4000" b="1">
                <a:solidFill>
                  <a:srgbClr val="FF0000"/>
                </a:solidFill>
              </a:rPr>
              <a:t>                 </a:t>
            </a:r>
            <a:endParaRPr lang="it-IT" altLang="en-US" sz="40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8198" name="CasellaDiTesto 1"/>
          <p:cNvSpPr txBox="1">
            <a:spLocks noChangeArrowheads="1"/>
          </p:cNvSpPr>
          <p:nvPr/>
        </p:nvSpPr>
        <p:spPr bwMode="auto">
          <a:xfrm>
            <a:off x="468313" y="1341438"/>
            <a:ext cx="7751762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1800" dirty="0"/>
          </a:p>
          <a:p>
            <a:pPr>
              <a:spcBef>
                <a:spcPct val="0"/>
              </a:spcBef>
              <a:buFontTx/>
              <a:buNone/>
            </a:pPr>
            <a:endParaRPr lang="it-IT" altLang="it-IT" sz="1800" dirty="0"/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800" dirty="0"/>
              <a:t>1) APPLICAZIONE DELLA LEGGE + EFFICACIA DEL  RILEVAMENTO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it-IT" sz="1800" dirty="0"/>
          </a:p>
          <a:p>
            <a:pPr>
              <a:spcBef>
                <a:spcPct val="0"/>
              </a:spcBef>
              <a:buFontTx/>
              <a:buNone/>
            </a:pPr>
            <a:endParaRPr lang="it-IT" altLang="it-IT" sz="1800" dirty="0"/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800" dirty="0"/>
              <a:t>2) STRUMENTI NON COERCITIVI   =    EDUCAZIONE ANTIDOPING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it-IT" sz="1800" dirty="0"/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800" dirty="0"/>
              <a:t>                            COMUNICAZIONE + FORMAZIONE  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it-IT" sz="1800" dirty="0"/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800" dirty="0"/>
              <a:t>                                                                              farmaci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800" dirty="0"/>
              <a:t>Effetti fisiologici, psicologici e sociali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800" dirty="0"/>
              <a:t>                                                                              metodi per migliorare le prestazioni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it-IT" sz="1800" dirty="0"/>
          </a:p>
          <a:p>
            <a:pPr>
              <a:spcBef>
                <a:spcPct val="0"/>
              </a:spcBef>
              <a:buFontTx/>
              <a:buNone/>
            </a:pPr>
            <a:endParaRPr lang="it-IT" altLang="it-IT" sz="1800" dirty="0"/>
          </a:p>
          <a:p>
            <a:pPr>
              <a:spcBef>
                <a:spcPct val="0"/>
              </a:spcBef>
              <a:buFontTx/>
              <a:buNone/>
            </a:pPr>
            <a:endParaRPr lang="it-IT" altLang="it-IT" sz="1800" dirty="0"/>
          </a:p>
          <a:p>
            <a:pPr>
              <a:spcBef>
                <a:spcPct val="0"/>
              </a:spcBef>
              <a:buFontTx/>
              <a:buNone/>
            </a:pPr>
            <a:endParaRPr lang="it-IT" altLang="it-IT" sz="1800" dirty="0"/>
          </a:p>
        </p:txBody>
      </p:sp>
      <p:cxnSp>
        <p:nvCxnSpPr>
          <p:cNvPr id="4" name="Connettore 2 3"/>
          <p:cNvCxnSpPr/>
          <p:nvPr/>
        </p:nvCxnSpPr>
        <p:spPr>
          <a:xfrm flipV="1">
            <a:off x="4013200" y="4046538"/>
            <a:ext cx="503238" cy="215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2 5"/>
          <p:cNvCxnSpPr/>
          <p:nvPr/>
        </p:nvCxnSpPr>
        <p:spPr>
          <a:xfrm>
            <a:off x="3995738" y="4384675"/>
            <a:ext cx="538162" cy="1968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1" name="CasellaDiTesto 9"/>
          <p:cNvSpPr txBox="1">
            <a:spLocks noChangeArrowheads="1"/>
          </p:cNvSpPr>
          <p:nvPr/>
        </p:nvSpPr>
        <p:spPr bwMode="auto">
          <a:xfrm>
            <a:off x="1901825" y="80963"/>
            <a:ext cx="48355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3600" b="1">
                <a:solidFill>
                  <a:srgbClr val="FF0000"/>
                </a:solidFill>
              </a:rPr>
              <a:t>STRATEGIE ANTIDOPING</a:t>
            </a:r>
          </a:p>
        </p:txBody>
      </p:sp>
    </p:spTree>
    <p:extLst>
      <p:ext uri="{BB962C8B-B14F-4D97-AF65-F5344CB8AC3E}">
        <p14:creationId xmlns:p14="http://schemas.microsoft.com/office/powerpoint/2010/main" val="8656756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6092825"/>
            <a:ext cx="9144000" cy="765175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it-IT" altLang="it-IT" sz="1600" b="1" dirty="0">
              <a:solidFill>
                <a:schemeClr val="bg1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0" y="836613"/>
            <a:ext cx="9144000" cy="117475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9220" name="Rettangolo 4"/>
          <p:cNvSpPr>
            <a:spLocks noChangeArrowheads="1"/>
          </p:cNvSpPr>
          <p:nvPr/>
        </p:nvSpPr>
        <p:spPr bwMode="auto">
          <a:xfrm>
            <a:off x="-114300" y="762000"/>
            <a:ext cx="90201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b="1">
                <a:solidFill>
                  <a:srgbClr val="FF0000"/>
                </a:solidFill>
              </a:rPr>
              <a:t>  </a:t>
            </a:r>
            <a:endParaRPr lang="it-IT" altLang="it-IT" sz="3600">
              <a:cs typeface="Arial" panose="020B0604020202020204" pitchFamily="34" charset="0"/>
            </a:endParaRPr>
          </a:p>
        </p:txBody>
      </p:sp>
      <p:sp>
        <p:nvSpPr>
          <p:cNvPr id="9221" name="CasellaDiTesto 3"/>
          <p:cNvSpPr txBox="1">
            <a:spLocks noChangeArrowheads="1"/>
          </p:cNvSpPr>
          <p:nvPr/>
        </p:nvSpPr>
        <p:spPr bwMode="auto">
          <a:xfrm>
            <a:off x="1042988" y="1649413"/>
            <a:ext cx="78343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4000" b="1">
                <a:solidFill>
                  <a:srgbClr val="FF0000"/>
                </a:solidFill>
              </a:rPr>
              <a:t>                 </a:t>
            </a:r>
            <a:endParaRPr lang="it-IT" altLang="en-US" sz="40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9222" name="CasellaDiTesto 1"/>
          <p:cNvSpPr txBox="1">
            <a:spLocks noChangeArrowheads="1"/>
          </p:cNvSpPr>
          <p:nvPr/>
        </p:nvSpPr>
        <p:spPr bwMode="auto">
          <a:xfrm>
            <a:off x="485775" y="1346200"/>
            <a:ext cx="8284512" cy="467820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 dirty="0"/>
              <a:t>INFORMAZIONE        PRENDERE DECISIONI IN MANIERA AUTONOMA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it-IT" sz="1800" dirty="0"/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800" dirty="0"/>
              <a:t>                               = DECISIONISMO INFORMATO, NON COERCITIVO E VOLONTARIO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it-IT" sz="1800" dirty="0"/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800" dirty="0"/>
              <a:t>						        educazione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800" dirty="0"/>
              <a:t>WADA                      COMITATI DI EDUCAZIONE ANTIDOPING         etica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800" dirty="0"/>
              <a:t>					                         ricerca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800" dirty="0"/>
              <a:t>			                                                            formazione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800" dirty="0"/>
              <a:t>	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800" dirty="0"/>
              <a:t>			Medici dello Sport              Psicologhi e Pedagoghi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800" dirty="0"/>
              <a:t>			Accademici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800" dirty="0"/>
              <a:t>			Amministratori Sportivi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800" dirty="0"/>
              <a:t>			Ex atleti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800" dirty="0"/>
              <a:t>	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800" dirty="0">
                <a:solidFill>
                  <a:srgbClr val="FF0000"/>
                </a:solidFill>
              </a:rPr>
              <a:t>         </a:t>
            </a:r>
            <a:r>
              <a:rPr lang="it-IT" altLang="it-IT" sz="2800" dirty="0">
                <a:solidFill>
                  <a:srgbClr val="FF0000"/>
                </a:solidFill>
              </a:rPr>
              <a:t>il doping raramente è accidentale o involontario !! 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it-IT" sz="1800" dirty="0"/>
          </a:p>
        </p:txBody>
      </p:sp>
      <p:cxnSp>
        <p:nvCxnSpPr>
          <p:cNvPr id="3" name="Connettore 2 2">
            <a:extLst>
              <a:ext uri="{FF2B5EF4-FFF2-40B4-BE49-F238E27FC236}">
                <a16:creationId xmlns:a16="http://schemas.microsoft.com/office/drawing/2014/main" id="{B994BD99-1687-66FE-650B-D55CA8D238AC}"/>
              </a:ext>
            </a:extLst>
          </p:cNvPr>
          <p:cNvCxnSpPr/>
          <p:nvPr/>
        </p:nvCxnSpPr>
        <p:spPr>
          <a:xfrm>
            <a:off x="1547664" y="2924944"/>
            <a:ext cx="50405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e 3">
            <a:extLst>
              <a:ext uri="{FF2B5EF4-FFF2-40B4-BE49-F238E27FC236}">
                <a16:creationId xmlns:a16="http://schemas.microsoft.com/office/drawing/2014/main" id="{27DE7829-2573-CC8E-8B1E-5DB49492239D}"/>
              </a:ext>
            </a:extLst>
          </p:cNvPr>
          <p:cNvSpPr/>
          <p:nvPr/>
        </p:nvSpPr>
        <p:spPr>
          <a:xfrm>
            <a:off x="485775" y="2576956"/>
            <a:ext cx="845865" cy="7080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18BE7A26-E19E-950A-7F90-B452345527C3}"/>
              </a:ext>
            </a:extLst>
          </p:cNvPr>
          <p:cNvCxnSpPr/>
          <p:nvPr/>
        </p:nvCxnSpPr>
        <p:spPr>
          <a:xfrm>
            <a:off x="5220072" y="4077072"/>
            <a:ext cx="3600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arentesi graffa chiusa 10">
            <a:extLst>
              <a:ext uri="{FF2B5EF4-FFF2-40B4-BE49-F238E27FC236}">
                <a16:creationId xmlns:a16="http://schemas.microsoft.com/office/drawing/2014/main" id="{9BFADBF2-49FC-7A47-3D79-0650FD98A841}"/>
              </a:ext>
            </a:extLst>
          </p:cNvPr>
          <p:cNvSpPr/>
          <p:nvPr/>
        </p:nvSpPr>
        <p:spPr>
          <a:xfrm>
            <a:off x="6012160" y="2415832"/>
            <a:ext cx="227456" cy="1269469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47031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6092825"/>
            <a:ext cx="9144000" cy="765175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it-IT" altLang="it-IT" sz="1600" b="1" dirty="0">
              <a:solidFill>
                <a:schemeClr val="bg1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0" y="836613"/>
            <a:ext cx="9144000" cy="117475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0244" name="Rettangolo 4"/>
          <p:cNvSpPr>
            <a:spLocks noChangeArrowheads="1"/>
          </p:cNvSpPr>
          <p:nvPr/>
        </p:nvSpPr>
        <p:spPr bwMode="auto">
          <a:xfrm>
            <a:off x="323850" y="1122363"/>
            <a:ext cx="90201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b="1">
                <a:solidFill>
                  <a:srgbClr val="FF0000"/>
                </a:solidFill>
              </a:rPr>
              <a:t>  </a:t>
            </a:r>
            <a:endParaRPr lang="it-IT" altLang="it-IT" sz="3600">
              <a:cs typeface="Arial" panose="020B0604020202020204" pitchFamily="34" charset="0"/>
            </a:endParaRPr>
          </a:p>
        </p:txBody>
      </p:sp>
      <p:sp>
        <p:nvSpPr>
          <p:cNvPr id="10245" name="CasellaDiTesto 3"/>
          <p:cNvSpPr txBox="1">
            <a:spLocks noChangeArrowheads="1"/>
          </p:cNvSpPr>
          <p:nvPr/>
        </p:nvSpPr>
        <p:spPr bwMode="auto">
          <a:xfrm>
            <a:off x="1042988" y="1649413"/>
            <a:ext cx="78343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4000" b="1">
                <a:solidFill>
                  <a:srgbClr val="FF0000"/>
                </a:solidFill>
              </a:rPr>
              <a:t>                 </a:t>
            </a:r>
            <a:endParaRPr lang="it-IT" altLang="en-US" sz="40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266701" y="1340768"/>
            <a:ext cx="8877300" cy="4128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dirty="0"/>
              <a:t>USO DI SOSTANZE DOPANTI</a:t>
            </a:r>
          </a:p>
          <a:p>
            <a:pPr>
              <a:defRPr/>
            </a:pPr>
            <a:endParaRPr lang="it-IT" dirty="0"/>
          </a:p>
          <a:p>
            <a:pPr>
              <a:defRPr/>
            </a:pPr>
            <a:r>
              <a:rPr lang="it-IT" dirty="0"/>
              <a:t>5 meccanismi </a:t>
            </a:r>
          </a:p>
          <a:p>
            <a:pPr>
              <a:defRPr/>
            </a:pPr>
            <a:endParaRPr lang="it-IT" dirty="0"/>
          </a:p>
          <a:p>
            <a:pPr marL="342900" indent="-342900">
              <a:buFont typeface="+mj-lt"/>
              <a:buAutoNum type="arabicPeriod"/>
              <a:defRPr/>
            </a:pPr>
            <a:r>
              <a:rPr lang="it-IT" dirty="0">
                <a:solidFill>
                  <a:srgbClr val="FF0000"/>
                </a:solidFill>
              </a:rPr>
              <a:t>Auto-orientamento     </a:t>
            </a:r>
            <a:r>
              <a:rPr lang="it-IT" dirty="0"/>
              <a:t>comportamenti estremi per primeggiare 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it-IT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it-IT" dirty="0">
                <a:solidFill>
                  <a:srgbClr val="FF0000"/>
                </a:solidFill>
              </a:rPr>
              <a:t>Ottimismo irrealistico </a:t>
            </a:r>
            <a:r>
              <a:rPr lang="it-IT" dirty="0"/>
              <a:t>illusione di essere immuni alle conseguenze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it-IT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it-IT" dirty="0">
                <a:solidFill>
                  <a:srgbClr val="FF0000"/>
                </a:solidFill>
              </a:rPr>
              <a:t>Disimpegno morale   </a:t>
            </a:r>
            <a:r>
              <a:rPr lang="it-IT" dirty="0"/>
              <a:t>disconoscimento dei valori del fair play   		          		                           giustificazioni per prevenire la perdita di autostima 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it-IT" dirty="0"/>
          </a:p>
          <a:p>
            <a:pPr marL="342900" indent="-342900">
              <a:buFont typeface="+mj-lt"/>
              <a:buAutoNum type="arabicPeriod"/>
              <a:defRPr/>
            </a:pPr>
            <a:r>
              <a:rPr lang="it-IT" dirty="0">
                <a:solidFill>
                  <a:srgbClr val="FF0000"/>
                </a:solidFill>
              </a:rPr>
              <a:t>Conformismo    </a:t>
            </a:r>
            <a:r>
              <a:rPr lang="it-IT" dirty="0"/>
              <a:t>condizionamento dall’ambiente circostante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it-IT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it-IT" dirty="0">
                <a:solidFill>
                  <a:srgbClr val="FF0000"/>
                </a:solidFill>
              </a:rPr>
              <a:t>Autorità      </a:t>
            </a:r>
            <a:r>
              <a:rPr lang="it-IT" dirty="0"/>
              <a:t>fiducia incondizionata in una delle autorità (allenatore, genitori)   </a:t>
            </a:r>
          </a:p>
        </p:txBody>
      </p:sp>
    </p:spTree>
    <p:extLst>
      <p:ext uri="{BB962C8B-B14F-4D97-AF65-F5344CB8AC3E}">
        <p14:creationId xmlns:p14="http://schemas.microsoft.com/office/powerpoint/2010/main" val="5025710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6092825"/>
            <a:ext cx="9144000" cy="765175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it-IT" altLang="it-IT" sz="1600" b="1" dirty="0">
              <a:solidFill>
                <a:schemeClr val="bg1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0" y="836613"/>
            <a:ext cx="9144000" cy="117475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1268" name="Rettangolo 4"/>
          <p:cNvSpPr>
            <a:spLocks noChangeArrowheads="1"/>
          </p:cNvSpPr>
          <p:nvPr/>
        </p:nvSpPr>
        <p:spPr bwMode="auto">
          <a:xfrm>
            <a:off x="250825" y="1411288"/>
            <a:ext cx="90201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b="1">
                <a:solidFill>
                  <a:srgbClr val="FF0000"/>
                </a:solidFill>
              </a:rPr>
              <a:t>  </a:t>
            </a:r>
            <a:endParaRPr lang="it-IT" altLang="it-IT" sz="3600">
              <a:cs typeface="Arial" panose="020B0604020202020204" pitchFamily="34" charset="0"/>
            </a:endParaRPr>
          </a:p>
        </p:txBody>
      </p:sp>
      <p:sp>
        <p:nvSpPr>
          <p:cNvPr id="11269" name="CasellaDiTesto 3"/>
          <p:cNvSpPr txBox="1">
            <a:spLocks noChangeArrowheads="1"/>
          </p:cNvSpPr>
          <p:nvPr/>
        </p:nvSpPr>
        <p:spPr bwMode="auto">
          <a:xfrm>
            <a:off x="1042988" y="1649413"/>
            <a:ext cx="78343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4000" b="1">
                <a:solidFill>
                  <a:srgbClr val="FF0000"/>
                </a:solidFill>
              </a:rPr>
              <a:t>                 </a:t>
            </a:r>
            <a:endParaRPr lang="it-IT" altLang="en-US" sz="40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1270" name="CasellaDiTesto 1"/>
          <p:cNvSpPr txBox="1">
            <a:spLocks noChangeArrowheads="1"/>
          </p:cNvSpPr>
          <p:nvPr/>
        </p:nvSpPr>
        <p:spPr bwMode="auto">
          <a:xfrm>
            <a:off x="468313" y="1052513"/>
            <a:ext cx="8064500" cy="495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dirty="0"/>
              <a:t>                       </a:t>
            </a:r>
            <a:r>
              <a:rPr lang="it-IT" altLang="it-IT" sz="2800" dirty="0"/>
              <a:t>danni alla salute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dirty="0"/>
              <a:t>DOPING        </a:t>
            </a:r>
            <a:r>
              <a:rPr lang="it-IT" altLang="it-IT" sz="2800" dirty="0"/>
              <a:t>violazione delle norme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800" dirty="0"/>
              <a:t>                          mancato rispetto del fair play 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it-IT" sz="2800" dirty="0"/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800" dirty="0"/>
              <a:t>                           beni estrinseci allo sport    </a:t>
            </a:r>
            <a:r>
              <a:rPr lang="it-IT" altLang="it-IT" sz="2400" dirty="0"/>
              <a:t>DENARO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dirty="0"/>
              <a:t>                                                                                         FAMA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dirty="0"/>
              <a:t>                                                                                         PRESTIGIO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it-IT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dirty="0"/>
              <a:t>                                                           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dirty="0"/>
              <a:t>                                                                                              					                   Ricerca della vittoria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dirty="0"/>
              <a:t>                                                                                 a tutti i costi   </a:t>
            </a:r>
          </a:p>
        </p:txBody>
      </p:sp>
      <p:sp>
        <p:nvSpPr>
          <p:cNvPr id="3" name="Freccia circolare a destra 2"/>
          <p:cNvSpPr/>
          <p:nvPr/>
        </p:nvSpPr>
        <p:spPr>
          <a:xfrm>
            <a:off x="2051720" y="2569369"/>
            <a:ext cx="503237" cy="70485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chemeClr val="tx1"/>
              </a:solidFill>
            </a:endParaRPr>
          </a:p>
        </p:txBody>
      </p:sp>
      <p:sp>
        <p:nvSpPr>
          <p:cNvPr id="5" name="Ovale 4"/>
          <p:cNvSpPr/>
          <p:nvPr/>
        </p:nvSpPr>
        <p:spPr>
          <a:xfrm>
            <a:off x="5220072" y="4923631"/>
            <a:ext cx="2952750" cy="11271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6" name="Freccia in giù 5"/>
          <p:cNvSpPr/>
          <p:nvPr/>
        </p:nvSpPr>
        <p:spPr>
          <a:xfrm>
            <a:off x="6597650" y="4210050"/>
            <a:ext cx="484188" cy="431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49189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6092825"/>
            <a:ext cx="9144000" cy="765175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it-IT" altLang="it-IT" sz="1600" b="1" dirty="0">
              <a:solidFill>
                <a:schemeClr val="bg1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0" y="836613"/>
            <a:ext cx="9144000" cy="117475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2292" name="Rettangolo 4"/>
          <p:cNvSpPr>
            <a:spLocks noChangeArrowheads="1"/>
          </p:cNvSpPr>
          <p:nvPr/>
        </p:nvSpPr>
        <p:spPr bwMode="auto">
          <a:xfrm>
            <a:off x="323850" y="1122363"/>
            <a:ext cx="90201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b="1">
                <a:solidFill>
                  <a:srgbClr val="FF0000"/>
                </a:solidFill>
              </a:rPr>
              <a:t>  </a:t>
            </a:r>
            <a:endParaRPr lang="it-IT" altLang="it-IT" sz="3600">
              <a:cs typeface="Arial" panose="020B0604020202020204" pitchFamily="34" charset="0"/>
            </a:endParaRPr>
          </a:p>
        </p:txBody>
      </p:sp>
      <p:sp>
        <p:nvSpPr>
          <p:cNvPr id="12293" name="CasellaDiTesto 3"/>
          <p:cNvSpPr txBox="1">
            <a:spLocks noChangeArrowheads="1"/>
          </p:cNvSpPr>
          <p:nvPr/>
        </p:nvSpPr>
        <p:spPr bwMode="auto">
          <a:xfrm>
            <a:off x="1042988" y="1649413"/>
            <a:ext cx="78343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4000" b="1">
                <a:solidFill>
                  <a:srgbClr val="FF0000"/>
                </a:solidFill>
              </a:rPr>
              <a:t>                 </a:t>
            </a:r>
            <a:endParaRPr lang="it-IT" altLang="en-US" sz="40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2294" name="CasellaDiTesto 1"/>
          <p:cNvSpPr txBox="1">
            <a:spLocks noChangeArrowheads="1"/>
          </p:cNvSpPr>
          <p:nvPr/>
        </p:nvSpPr>
        <p:spPr bwMode="auto">
          <a:xfrm>
            <a:off x="468313" y="954088"/>
            <a:ext cx="8064500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rgbClr val="FF0000"/>
                </a:solidFill>
              </a:rPr>
              <a:t>Politiche ed interventi rivolti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dirty="0"/>
              <a:t>non solo     </a:t>
            </a:r>
            <a:r>
              <a:rPr lang="it-IT" altLang="it-IT" sz="2400" b="1" dirty="0"/>
              <a:t>ad atleti    </a:t>
            </a:r>
            <a:r>
              <a:rPr lang="it-IT" altLang="it-IT" sz="2400" dirty="0"/>
              <a:t>ma anche………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dirty="0"/>
              <a:t>                     </a:t>
            </a:r>
            <a:r>
              <a:rPr lang="it-IT" altLang="it-IT" sz="2400" b="1" dirty="0"/>
              <a:t>agli allenatori e professionisti dello sport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 dirty="0"/>
              <a:t>                     ai manager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 dirty="0"/>
              <a:t>                     alle autorità pubbliche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 dirty="0"/>
              <a:t>                     agli spettatori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 dirty="0"/>
              <a:t>                     ai genitori 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it-IT" sz="24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 dirty="0"/>
              <a:t>SCOPO:     </a:t>
            </a:r>
            <a:r>
              <a:rPr lang="it-IT" altLang="it-IT" sz="2400" dirty="0"/>
              <a:t>sviluppare un pensiero critico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dirty="0"/>
              <a:t>      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dirty="0"/>
              <a:t>                   ordinare gerarchicamente i valori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dirty="0"/>
              <a:t>                                                              </a:t>
            </a:r>
            <a:endParaRPr lang="it-IT" altLang="it-IT" sz="1800" dirty="0"/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dirty="0"/>
              <a:t>                   compiere delle scelte</a:t>
            </a:r>
          </a:p>
        </p:txBody>
      </p:sp>
      <p:sp>
        <p:nvSpPr>
          <p:cNvPr id="12295" name="CasellaDiTesto 2"/>
          <p:cNvSpPr txBox="1">
            <a:spLocks noChangeArrowheads="1"/>
          </p:cNvSpPr>
          <p:nvPr/>
        </p:nvSpPr>
        <p:spPr bwMode="auto">
          <a:xfrm>
            <a:off x="1331913" y="115888"/>
            <a:ext cx="75247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b="1">
                <a:solidFill>
                  <a:srgbClr val="FF0000"/>
                </a:solidFill>
              </a:rPr>
              <a:t>DOPING come RESPONSABILITA’ SOCIALE</a:t>
            </a:r>
          </a:p>
        </p:txBody>
      </p:sp>
      <p:cxnSp>
        <p:nvCxnSpPr>
          <p:cNvPr id="5" name="Connettore 2 4"/>
          <p:cNvCxnSpPr/>
          <p:nvPr/>
        </p:nvCxnSpPr>
        <p:spPr>
          <a:xfrm>
            <a:off x="3132138" y="4292600"/>
            <a:ext cx="0" cy="3603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/>
          <p:nvPr/>
        </p:nvCxnSpPr>
        <p:spPr>
          <a:xfrm>
            <a:off x="3132138" y="5013325"/>
            <a:ext cx="0" cy="3603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23235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6092825"/>
            <a:ext cx="9144000" cy="765175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it-IT" altLang="it-IT" sz="1600" b="1" dirty="0">
              <a:solidFill>
                <a:schemeClr val="bg1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0" y="836613"/>
            <a:ext cx="9144000" cy="117475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3316" name="Rettangolo 4"/>
          <p:cNvSpPr>
            <a:spLocks noChangeArrowheads="1"/>
          </p:cNvSpPr>
          <p:nvPr/>
        </p:nvSpPr>
        <p:spPr bwMode="auto">
          <a:xfrm>
            <a:off x="266700" y="968376"/>
            <a:ext cx="90773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b="1">
                <a:solidFill>
                  <a:srgbClr val="FF0000"/>
                </a:solidFill>
              </a:rPr>
              <a:t>  </a:t>
            </a:r>
            <a:endParaRPr lang="it-IT" altLang="it-IT" sz="3600">
              <a:cs typeface="Arial" panose="020B0604020202020204" pitchFamily="34" charset="0"/>
            </a:endParaRPr>
          </a:p>
        </p:txBody>
      </p:sp>
      <p:sp>
        <p:nvSpPr>
          <p:cNvPr id="13317" name="CasellaDiTesto 3"/>
          <p:cNvSpPr txBox="1">
            <a:spLocks noChangeArrowheads="1"/>
          </p:cNvSpPr>
          <p:nvPr/>
        </p:nvSpPr>
        <p:spPr bwMode="auto">
          <a:xfrm>
            <a:off x="1042988" y="1649413"/>
            <a:ext cx="78343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4000" b="1">
                <a:solidFill>
                  <a:srgbClr val="FF0000"/>
                </a:solidFill>
              </a:rPr>
              <a:t>                 </a:t>
            </a:r>
            <a:endParaRPr lang="it-IT" altLang="en-US" sz="40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3318" name="CasellaDiTesto 3"/>
          <p:cNvSpPr txBox="1">
            <a:spLocks noChangeArrowheads="1"/>
          </p:cNvSpPr>
          <p:nvPr/>
        </p:nvSpPr>
        <p:spPr bwMode="auto">
          <a:xfrm>
            <a:off x="66675" y="968377"/>
            <a:ext cx="9077325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 dirty="0"/>
              <a:t>                                             ………. </a:t>
            </a:r>
            <a:r>
              <a:rPr lang="it-IT" altLang="it-IT" sz="2800" dirty="0"/>
              <a:t>e a tutti i livelli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it-IT" sz="2800" dirty="0"/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800" dirty="0"/>
              <a:t>       </a:t>
            </a:r>
            <a:r>
              <a:rPr lang="it-IT" altLang="it-IT" sz="2800" u="sng" dirty="0"/>
              <a:t>atleti di alto livello </a:t>
            </a:r>
            <a:r>
              <a:rPr lang="it-IT" altLang="it-IT" sz="2800" dirty="0"/>
              <a:t>                     </a:t>
            </a:r>
            <a:r>
              <a:rPr lang="it-IT" altLang="it-IT" sz="2800" u="sng" dirty="0"/>
              <a:t>giovani atleti</a:t>
            </a:r>
            <a:endParaRPr lang="it-IT" altLang="it-IT" sz="2800" dirty="0"/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800" dirty="0"/>
              <a:t>       </a:t>
            </a:r>
            <a:r>
              <a:rPr lang="it-IT" altLang="it-IT" sz="2400" dirty="0"/>
              <a:t>diritti                                                       effetti nocivi del doping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dirty="0"/>
              <a:t>        obblighi                                                   benefici sociali del fair play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dirty="0"/>
              <a:t>        responsabilità                                        (</a:t>
            </a:r>
            <a:r>
              <a:rPr lang="it-IT" altLang="it-IT" sz="2000" dirty="0"/>
              <a:t>onestà, impegno, lavoro di squadra)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dirty="0"/>
              <a:t>        miglioramento prestazioni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dirty="0"/>
              <a:t>        uso di integratori alimentari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dirty="0"/>
              <a:t> 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it-IT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800" dirty="0"/>
              <a:t>       IMPORTANTE: aumentare il livello di scolarizzazione      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it-IT" sz="2800" dirty="0"/>
          </a:p>
        </p:txBody>
      </p:sp>
      <p:sp>
        <p:nvSpPr>
          <p:cNvPr id="2" name="Rettangolo 1"/>
          <p:cNvSpPr/>
          <p:nvPr/>
        </p:nvSpPr>
        <p:spPr>
          <a:xfrm>
            <a:off x="611560" y="4751387"/>
            <a:ext cx="7632700" cy="914400"/>
          </a:xfrm>
          <a:prstGeom prst="rect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06406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6092825"/>
            <a:ext cx="9144000" cy="765175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it-IT" altLang="it-IT" sz="1600" b="1" dirty="0">
              <a:solidFill>
                <a:schemeClr val="bg1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0" y="836613"/>
            <a:ext cx="9144000" cy="117475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4340" name="Rettangolo 4"/>
          <p:cNvSpPr>
            <a:spLocks noChangeArrowheads="1"/>
          </p:cNvSpPr>
          <p:nvPr/>
        </p:nvSpPr>
        <p:spPr bwMode="auto">
          <a:xfrm>
            <a:off x="323850" y="1122363"/>
            <a:ext cx="90201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b="1">
                <a:solidFill>
                  <a:srgbClr val="FF0000"/>
                </a:solidFill>
              </a:rPr>
              <a:t>  </a:t>
            </a:r>
            <a:endParaRPr lang="it-IT" altLang="it-IT" sz="3600">
              <a:cs typeface="Arial" panose="020B0604020202020204" pitchFamily="34" charset="0"/>
            </a:endParaRPr>
          </a:p>
        </p:txBody>
      </p:sp>
      <p:sp>
        <p:nvSpPr>
          <p:cNvPr id="14341" name="CasellaDiTesto 3"/>
          <p:cNvSpPr txBox="1">
            <a:spLocks noChangeArrowheads="1"/>
          </p:cNvSpPr>
          <p:nvPr/>
        </p:nvSpPr>
        <p:spPr bwMode="auto">
          <a:xfrm>
            <a:off x="1004888" y="2351088"/>
            <a:ext cx="78343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4000" b="1">
                <a:solidFill>
                  <a:srgbClr val="FF0000"/>
                </a:solidFill>
              </a:rPr>
              <a:t>    </a:t>
            </a:r>
            <a:endParaRPr lang="it-IT" altLang="en-US" sz="40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4342" name="CasellaDiTesto 1"/>
          <p:cNvSpPr txBox="1">
            <a:spLocks noChangeArrowheads="1"/>
          </p:cNvSpPr>
          <p:nvPr/>
        </p:nvSpPr>
        <p:spPr bwMode="auto">
          <a:xfrm>
            <a:off x="107950" y="1122363"/>
            <a:ext cx="9036050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1800" dirty="0"/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en-US" sz="1800" dirty="0"/>
              <a:t>                                        atleti </a:t>
            </a:r>
            <a:r>
              <a:rPr lang="it-IT" altLang="en-US" sz="1800" dirty="0" err="1"/>
              <a:t>d’elite</a:t>
            </a:r>
            <a:r>
              <a:rPr lang="it-IT" altLang="en-US" sz="1800" dirty="0"/>
              <a:t>  (in ribasso)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en-US" sz="1800" dirty="0"/>
              <a:t>  </a:t>
            </a:r>
            <a:r>
              <a:rPr lang="it-IT" altLang="en-US" sz="1800" dirty="0">
                <a:solidFill>
                  <a:srgbClr val="FF0000"/>
                </a:solidFill>
              </a:rPr>
              <a:t>ANABOLIZZANTI</a:t>
            </a:r>
            <a:r>
              <a:rPr lang="it-IT" altLang="en-US" sz="1800" dirty="0"/>
              <a:t>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en-US" sz="1800" dirty="0"/>
              <a:t>                                        palestre di culturismo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en-US" sz="1800" dirty="0"/>
          </a:p>
          <a:p>
            <a:pPr>
              <a:spcBef>
                <a:spcPct val="0"/>
              </a:spcBef>
              <a:buFontTx/>
              <a:buNone/>
            </a:pPr>
            <a:r>
              <a:rPr lang="it-IT" altLang="en-US" sz="1800" dirty="0"/>
              <a:t>                                                                                                                   ipertrofia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en-US" sz="1800" dirty="0"/>
              <a:t> FORZA MUSCOLARE  (lanci, salti, sport di combattimento)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en-US" sz="1800" dirty="0"/>
              <a:t>                                                                                                                   iperplasia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en-US" sz="1800" dirty="0"/>
          </a:p>
          <a:p>
            <a:pPr>
              <a:spcBef>
                <a:spcPct val="0"/>
              </a:spcBef>
              <a:buFontTx/>
              <a:buNone/>
            </a:pPr>
            <a:r>
              <a:rPr lang="it-IT" altLang="en-US" sz="1800" dirty="0"/>
              <a:t> AGGRESSIVITA’  (discipline di endurance)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en-US" sz="1800" dirty="0"/>
          </a:p>
          <a:p>
            <a:pPr>
              <a:spcBef>
                <a:spcPct val="0"/>
              </a:spcBef>
              <a:buFontTx/>
              <a:buNone/>
            </a:pPr>
            <a:r>
              <a:rPr lang="it-IT" altLang="en-US" sz="1800" dirty="0"/>
              <a:t>                                                                                                   98% proteine sangue            muscolo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en-US" sz="1800" dirty="0"/>
              <a:t>  testicolo             ormoni androgeni (</a:t>
            </a:r>
            <a:r>
              <a:rPr lang="it-IT" altLang="en-US" sz="1800" b="1" dirty="0"/>
              <a:t>testosterone</a:t>
            </a:r>
            <a:r>
              <a:rPr lang="it-IT" altLang="en-US" sz="1800" dirty="0"/>
              <a:t>)           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en-US" sz="1800" dirty="0"/>
              <a:t>                                                                                                   2% forma libera                   rene</a:t>
            </a:r>
            <a:endParaRPr lang="en-US" altLang="en-US" sz="1800" dirty="0"/>
          </a:p>
        </p:txBody>
      </p:sp>
      <p:sp>
        <p:nvSpPr>
          <p:cNvPr id="3" name="Freccia in giù 2"/>
          <p:cNvSpPr/>
          <p:nvPr/>
        </p:nvSpPr>
        <p:spPr>
          <a:xfrm>
            <a:off x="763588" y="2097088"/>
            <a:ext cx="484187" cy="5746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Connettore 2 7"/>
          <p:cNvCxnSpPr/>
          <p:nvPr/>
        </p:nvCxnSpPr>
        <p:spPr>
          <a:xfrm flipV="1">
            <a:off x="1979613" y="1706563"/>
            <a:ext cx="215900" cy="1682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>
            <a:off x="1979613" y="1944688"/>
            <a:ext cx="215900" cy="152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 flipV="1">
            <a:off x="5724525" y="2784475"/>
            <a:ext cx="360363" cy="1238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/>
          <p:nvPr/>
        </p:nvCxnSpPr>
        <p:spPr>
          <a:xfrm>
            <a:off x="5724525" y="3059113"/>
            <a:ext cx="360363" cy="1539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/>
          <p:nvPr/>
        </p:nvCxnSpPr>
        <p:spPr>
          <a:xfrm flipV="1">
            <a:off x="4932363" y="4365625"/>
            <a:ext cx="360362" cy="215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/>
          <p:nvPr/>
        </p:nvCxnSpPr>
        <p:spPr>
          <a:xfrm>
            <a:off x="4932363" y="4652963"/>
            <a:ext cx="360362" cy="215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/>
          <p:cNvCxnSpPr/>
          <p:nvPr/>
        </p:nvCxnSpPr>
        <p:spPr>
          <a:xfrm>
            <a:off x="1247775" y="4652963"/>
            <a:ext cx="4445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/>
          <p:cNvCxnSpPr/>
          <p:nvPr/>
        </p:nvCxnSpPr>
        <p:spPr>
          <a:xfrm>
            <a:off x="7524750" y="4365625"/>
            <a:ext cx="2873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/>
          <p:cNvCxnSpPr/>
          <p:nvPr/>
        </p:nvCxnSpPr>
        <p:spPr>
          <a:xfrm>
            <a:off x="7164388" y="4868863"/>
            <a:ext cx="5032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9004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6092825"/>
            <a:ext cx="9144000" cy="765175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altLang="it-IT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20638" y="333375"/>
            <a:ext cx="9144000" cy="117475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508" name="CasellaDiTesto 3"/>
          <p:cNvSpPr txBox="1"/>
          <p:nvPr/>
        </p:nvSpPr>
        <p:spPr>
          <a:xfrm>
            <a:off x="179388" y="620713"/>
            <a:ext cx="9072562" cy="53543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b="1" dirty="0">
                <a:latin typeface="Calibri" panose="020F0502020204030204" pitchFamily="34" charset="0"/>
              </a:rPr>
              <a:t>CARTILAGINE</a:t>
            </a:r>
          </a:p>
          <a:p>
            <a:endParaRPr dirty="0">
              <a:latin typeface="Calibri" panose="020F0502020204030204" pitchFamily="34" charset="0"/>
            </a:endParaRPr>
          </a:p>
          <a:p>
            <a:r>
              <a:rPr dirty="0">
                <a:latin typeface="Calibri" panose="020F0502020204030204" pitchFamily="34" charset="0"/>
              </a:rPr>
              <a:t>Circonda le epifisi dell’osso</a:t>
            </a:r>
          </a:p>
          <a:p>
            <a:r>
              <a:rPr dirty="0">
                <a:latin typeface="Calibri" panose="020F0502020204030204" pitchFamily="34" charset="0"/>
              </a:rPr>
              <a:t>«nutrita» dal liquido sinoviale</a:t>
            </a:r>
          </a:p>
          <a:p>
            <a:endParaRPr dirty="0">
              <a:latin typeface="Calibri" panose="020F0502020204030204" pitchFamily="34" charset="0"/>
            </a:endParaRPr>
          </a:p>
          <a:p>
            <a:r>
              <a:rPr dirty="0">
                <a:latin typeface="Calibri" panose="020F0502020204030204" pitchFamily="34" charset="0"/>
              </a:rPr>
              <a:t>Alterati allineamenti + sovraccarico</a:t>
            </a:r>
          </a:p>
          <a:p>
            <a:endParaRPr dirty="0">
              <a:latin typeface="Calibri" panose="020F0502020204030204" pitchFamily="34" charset="0"/>
            </a:endParaRPr>
          </a:p>
          <a:p>
            <a:r>
              <a:rPr dirty="0">
                <a:latin typeface="Calibri" panose="020F0502020204030204" pitchFamily="34" charset="0"/>
              </a:rPr>
              <a:t>                Condropatia</a:t>
            </a:r>
          </a:p>
          <a:p>
            <a:r>
              <a:rPr dirty="0">
                <a:latin typeface="Calibri" panose="020F0502020204030204" pitchFamily="34" charset="0"/>
              </a:rPr>
              <a:t> </a:t>
            </a:r>
          </a:p>
          <a:p>
            <a:r>
              <a:rPr dirty="0">
                <a:latin typeface="Calibri" panose="020F0502020204030204" pitchFamily="34" charset="0"/>
              </a:rPr>
              <a:t>   sostituzione con fibrocartilagine </a:t>
            </a:r>
          </a:p>
          <a:p>
            <a:endParaRPr dirty="0">
              <a:latin typeface="Calibri" panose="020F0502020204030204" pitchFamily="34" charset="0"/>
            </a:endParaRPr>
          </a:p>
          <a:p>
            <a:endParaRPr b="1" dirty="0">
              <a:latin typeface="Calibri" panose="020F0502020204030204" pitchFamily="34" charset="0"/>
            </a:endParaRPr>
          </a:p>
          <a:p>
            <a:r>
              <a:rPr b="1" dirty="0">
                <a:latin typeface="Calibri" panose="020F0502020204030204" pitchFamily="34" charset="0"/>
              </a:rPr>
              <a:t>NERVO</a:t>
            </a:r>
          </a:p>
          <a:p>
            <a:endParaRPr dirty="0">
              <a:latin typeface="Calibri" panose="020F0502020204030204" pitchFamily="34" charset="0"/>
            </a:endParaRPr>
          </a:p>
          <a:p>
            <a:r>
              <a:rPr dirty="0">
                <a:latin typeface="Calibri" panose="020F0502020204030204" pitchFamily="34" charset="0"/>
              </a:rPr>
              <a:t>Ipertrofia muscolare                  compressione nelle loggia di scorrimento </a:t>
            </a:r>
          </a:p>
          <a:p>
            <a:r>
              <a:rPr lang="it-IT" dirty="0">
                <a:latin typeface="Calibri" panose="020F0502020204030204" pitchFamily="34" charset="0"/>
              </a:rPr>
              <a:t>Allungamento ripetitivo </a:t>
            </a:r>
            <a:r>
              <a:rPr dirty="0">
                <a:latin typeface="Calibri" panose="020F0502020204030204" pitchFamily="34" charset="0"/>
              </a:rPr>
              <a:t>  </a:t>
            </a:r>
            <a:r>
              <a:rPr lang="it-IT" dirty="0">
                <a:latin typeface="Calibri" panose="020F0502020204030204" pitchFamily="34" charset="0"/>
              </a:rPr>
              <a:t>da anomalie articolari o </a:t>
            </a:r>
            <a:r>
              <a:rPr dirty="0">
                <a:latin typeface="Calibri" panose="020F0502020204030204" pitchFamily="34" charset="0"/>
              </a:rPr>
              <a:t>iperlassità congenita</a:t>
            </a:r>
          </a:p>
          <a:p>
            <a:endParaRPr dirty="0">
              <a:latin typeface="Calibri" panose="020F0502020204030204" pitchFamily="34" charset="0"/>
            </a:endParaRPr>
          </a:p>
          <a:p>
            <a:endParaRPr dirty="0">
              <a:latin typeface="Calibri" panose="020F0502020204030204" pitchFamily="34" charset="0"/>
            </a:endParaRPr>
          </a:p>
          <a:p>
            <a:r>
              <a:rPr dirty="0">
                <a:latin typeface="Calibri" panose="020F0502020204030204" pitchFamily="34" charset="0"/>
              </a:rPr>
              <a:t>             </a:t>
            </a:r>
            <a:endParaRPr lang="en-US" altLang="x-none" dirty="0">
              <a:latin typeface="Calibri" panose="020F0502020204030204" pitchFamily="34" charset="0"/>
            </a:endParaRPr>
          </a:p>
        </p:txBody>
      </p:sp>
      <p:pic>
        <p:nvPicPr>
          <p:cNvPr id="21509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738" y="765175"/>
            <a:ext cx="3795712" cy="2519363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10" name="Connettore 2 9"/>
          <p:cNvCxnSpPr/>
          <p:nvPr/>
        </p:nvCxnSpPr>
        <p:spPr>
          <a:xfrm>
            <a:off x="1547813" y="2276475"/>
            <a:ext cx="0" cy="2889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>
            <a:off x="1547813" y="2924175"/>
            <a:ext cx="0" cy="2889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>
            <a:off x="2339975" y="4652963"/>
            <a:ext cx="50323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6092825"/>
            <a:ext cx="9144000" cy="765175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it-IT" altLang="it-IT" sz="1600" b="1" dirty="0">
              <a:solidFill>
                <a:schemeClr val="bg1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0" y="836613"/>
            <a:ext cx="9144000" cy="117475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5364" name="Rettangolo 4"/>
          <p:cNvSpPr>
            <a:spLocks noChangeArrowheads="1"/>
          </p:cNvSpPr>
          <p:nvPr/>
        </p:nvSpPr>
        <p:spPr bwMode="auto">
          <a:xfrm>
            <a:off x="323850" y="1122363"/>
            <a:ext cx="90201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b="1">
                <a:solidFill>
                  <a:srgbClr val="FF0000"/>
                </a:solidFill>
              </a:rPr>
              <a:t>  </a:t>
            </a:r>
            <a:endParaRPr lang="it-IT" altLang="it-IT" sz="3600">
              <a:cs typeface="Arial" panose="020B0604020202020204" pitchFamily="34" charset="0"/>
            </a:endParaRPr>
          </a:p>
        </p:txBody>
      </p:sp>
      <p:sp>
        <p:nvSpPr>
          <p:cNvPr id="15365" name="CasellaDiTesto 3"/>
          <p:cNvSpPr txBox="1">
            <a:spLocks noChangeArrowheads="1"/>
          </p:cNvSpPr>
          <p:nvPr/>
        </p:nvSpPr>
        <p:spPr bwMode="auto">
          <a:xfrm>
            <a:off x="971550" y="2781300"/>
            <a:ext cx="78343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4000" b="1">
                <a:solidFill>
                  <a:srgbClr val="FF0000"/>
                </a:solidFill>
              </a:rPr>
              <a:t>    </a:t>
            </a:r>
            <a:endParaRPr lang="it-IT" altLang="en-US" sz="40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07950" y="1412875"/>
            <a:ext cx="9036050" cy="42465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dirty="0"/>
              <a:t>EFFETTI INDESIDERATI</a:t>
            </a:r>
          </a:p>
          <a:p>
            <a:pPr>
              <a:defRPr/>
            </a:pPr>
            <a:r>
              <a:rPr lang="it-IT" dirty="0"/>
              <a:t>                                                     maschio: atrofia testicolare, oligospermia, ipertrofia prostatica </a:t>
            </a:r>
          </a:p>
          <a:p>
            <a:pPr>
              <a:defRPr/>
            </a:pPr>
            <a:r>
              <a:rPr lang="it-IT" dirty="0"/>
              <a:t>1) Funzione riproduttiva</a:t>
            </a:r>
          </a:p>
          <a:p>
            <a:pPr>
              <a:defRPr/>
            </a:pPr>
            <a:r>
              <a:rPr lang="it-IT" dirty="0"/>
              <a:t>                                                     femmina: mascolinizzazione</a:t>
            </a:r>
          </a:p>
          <a:p>
            <a:pPr>
              <a:defRPr/>
            </a:pPr>
            <a:endParaRPr lang="it-IT" dirty="0"/>
          </a:p>
          <a:p>
            <a:pPr>
              <a:defRPr/>
            </a:pPr>
            <a:r>
              <a:rPr lang="it-IT" dirty="0"/>
              <a:t>2) Fegato: epatotossicità, neoplasie</a:t>
            </a:r>
          </a:p>
          <a:p>
            <a:pPr>
              <a:defRPr/>
            </a:pPr>
            <a:endParaRPr lang="it-IT" dirty="0"/>
          </a:p>
          <a:p>
            <a:pPr>
              <a:defRPr/>
            </a:pPr>
            <a:r>
              <a:rPr lang="it-IT" dirty="0"/>
              <a:t>3) Comportamento: aggressività, psicosi, depressione (alla sospensione)</a:t>
            </a:r>
          </a:p>
          <a:p>
            <a:pPr>
              <a:defRPr/>
            </a:pPr>
            <a:endParaRPr lang="it-IT" dirty="0"/>
          </a:p>
          <a:p>
            <a:pPr>
              <a:defRPr/>
            </a:pPr>
            <a:r>
              <a:rPr lang="it-IT" dirty="0"/>
              <a:t>4) Ipertrofia miocardica ? Funzione diastolica ? P.A. ?    (CMP dilatativa, ipertrofica, danni                   					           cellulari, aritmie) </a:t>
            </a:r>
          </a:p>
          <a:p>
            <a:pPr>
              <a:defRPr/>
            </a:pPr>
            <a:endParaRPr lang="it-IT" dirty="0"/>
          </a:p>
          <a:p>
            <a:pPr marL="342900" indent="-342900">
              <a:buFontTx/>
              <a:buAutoNum type="arabicParenR" startAt="5"/>
              <a:defRPr/>
            </a:pPr>
            <a:r>
              <a:rPr lang="it-IT" dirty="0"/>
              <a:t> HDL       LDL              malattia aterosclerotica             </a:t>
            </a:r>
          </a:p>
          <a:p>
            <a:pPr>
              <a:defRPr/>
            </a:pPr>
            <a:r>
              <a:rPr lang="it-IT" dirty="0"/>
              <a:t>                                                                                                infarto    </a:t>
            </a:r>
          </a:p>
          <a:p>
            <a:pPr>
              <a:defRPr/>
            </a:pPr>
            <a:r>
              <a:rPr lang="it-IT" dirty="0"/>
              <a:t>                                           </a:t>
            </a:r>
            <a:r>
              <a:rPr lang="it-IT" dirty="0" err="1"/>
              <a:t>iperomocisteinemia</a:t>
            </a:r>
            <a:endParaRPr lang="en-US" dirty="0"/>
          </a:p>
        </p:txBody>
      </p:sp>
      <p:cxnSp>
        <p:nvCxnSpPr>
          <p:cNvPr id="4" name="Connettore 2 3"/>
          <p:cNvCxnSpPr/>
          <p:nvPr/>
        </p:nvCxnSpPr>
        <p:spPr>
          <a:xfrm flipV="1">
            <a:off x="2555875" y="1916113"/>
            <a:ext cx="360363" cy="2174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2 5"/>
          <p:cNvCxnSpPr/>
          <p:nvPr/>
        </p:nvCxnSpPr>
        <p:spPr>
          <a:xfrm>
            <a:off x="2555875" y="2205038"/>
            <a:ext cx="287338" cy="1444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/>
          <p:nvPr/>
        </p:nvCxnSpPr>
        <p:spPr>
          <a:xfrm>
            <a:off x="468313" y="4743450"/>
            <a:ext cx="0" cy="2889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/>
        </p:nvCxnSpPr>
        <p:spPr>
          <a:xfrm flipV="1">
            <a:off x="1187450" y="4743450"/>
            <a:ext cx="0" cy="2333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>
            <a:off x="1835150" y="4887913"/>
            <a:ext cx="36036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/>
          <p:nvPr/>
        </p:nvCxnSpPr>
        <p:spPr>
          <a:xfrm>
            <a:off x="4672013" y="4868863"/>
            <a:ext cx="433387" cy="215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/>
          <p:cNvCxnSpPr/>
          <p:nvPr/>
        </p:nvCxnSpPr>
        <p:spPr>
          <a:xfrm flipV="1">
            <a:off x="4672013" y="5249863"/>
            <a:ext cx="433387" cy="215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78399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6092825"/>
            <a:ext cx="9144000" cy="765175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it-IT" altLang="it-IT" sz="1600" b="1" dirty="0">
              <a:solidFill>
                <a:schemeClr val="bg1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0" y="17463"/>
            <a:ext cx="9144000" cy="117475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6388" name="Rettangolo 4"/>
          <p:cNvSpPr>
            <a:spLocks noChangeArrowheads="1"/>
          </p:cNvSpPr>
          <p:nvPr/>
        </p:nvSpPr>
        <p:spPr bwMode="auto">
          <a:xfrm>
            <a:off x="323850" y="1122363"/>
            <a:ext cx="90201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b="1">
                <a:solidFill>
                  <a:srgbClr val="FF0000"/>
                </a:solidFill>
              </a:rPr>
              <a:t>  </a:t>
            </a:r>
            <a:endParaRPr lang="it-IT" altLang="it-IT" sz="3600">
              <a:cs typeface="Arial" panose="020B0604020202020204" pitchFamily="34" charset="0"/>
            </a:endParaRPr>
          </a:p>
        </p:txBody>
      </p:sp>
      <p:sp>
        <p:nvSpPr>
          <p:cNvPr id="16389" name="CasellaDiTesto 3"/>
          <p:cNvSpPr txBox="1">
            <a:spLocks noChangeArrowheads="1"/>
          </p:cNvSpPr>
          <p:nvPr/>
        </p:nvSpPr>
        <p:spPr bwMode="auto">
          <a:xfrm>
            <a:off x="971550" y="2781300"/>
            <a:ext cx="78343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4000" b="1">
                <a:solidFill>
                  <a:srgbClr val="FF0000"/>
                </a:solidFill>
              </a:rPr>
              <a:t>    </a:t>
            </a:r>
            <a:endParaRPr lang="it-IT" altLang="en-US" sz="40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6390" name="CasellaDiTesto 1"/>
          <p:cNvSpPr txBox="1">
            <a:spLocks noChangeArrowheads="1"/>
          </p:cNvSpPr>
          <p:nvPr/>
        </p:nvSpPr>
        <p:spPr bwMode="auto">
          <a:xfrm>
            <a:off x="15875" y="134939"/>
            <a:ext cx="9020175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it-IT" altLang="en-US" sz="1800" dirty="0">
                <a:solidFill>
                  <a:srgbClr val="FF0000"/>
                </a:solidFill>
              </a:rPr>
              <a:t>ORMONE SOMATOTROPO (GH)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en-US" sz="1800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altLang="en-US" sz="1800" dirty="0"/>
              <a:t>Ingegneria genetica             GH ricombinante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en-US" sz="1800" u="sng" dirty="0"/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en-US" sz="1800" dirty="0"/>
              <a:t>    1) stimolo crescita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en-US" sz="1800" dirty="0"/>
              <a:t>    2) mantenimento composizione corporea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en-US" sz="1800" dirty="0"/>
              <a:t>    3) osteoporosi, obesità, fratture, ipotrofia muscolare  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en-US" sz="1800" dirty="0"/>
          </a:p>
          <a:p>
            <a:pPr>
              <a:spcBef>
                <a:spcPct val="0"/>
              </a:spcBef>
              <a:buFontTx/>
              <a:buNone/>
            </a:pPr>
            <a:r>
              <a:rPr lang="it-IT" altLang="en-US" sz="1800" dirty="0"/>
              <a:t>                                                                                 secrezione pulsatile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en-US" sz="1800" dirty="0"/>
              <a:t>                                                                                 almeno 3 determinazioni successive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en-US" sz="1800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altLang="en-US" sz="1800" dirty="0">
                <a:solidFill>
                  <a:srgbClr val="FF0000"/>
                </a:solidFill>
              </a:rPr>
              <a:t>                                                                                 STIMOLI ALLA PRODUZIONE FISIOLOGICA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en-US" sz="1800" dirty="0">
                <a:solidFill>
                  <a:srgbClr val="FF0000"/>
                </a:solidFill>
              </a:rPr>
              <a:t>                                                                                 </a:t>
            </a:r>
            <a:r>
              <a:rPr lang="it-IT" altLang="en-US" sz="1800" u="sng" dirty="0"/>
              <a:t>esercizio fisico (</a:t>
            </a:r>
            <a:r>
              <a:rPr lang="it-IT" altLang="en-US" sz="1800" u="sng" dirty="0" err="1"/>
              <a:t>ac</a:t>
            </a:r>
            <a:r>
              <a:rPr lang="it-IT" altLang="en-US" sz="1800" u="sng" dirty="0"/>
              <a:t>. lattico)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en-US" sz="1800" dirty="0"/>
              <a:t>                                                                                 ormoni tiroidei,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en-US" sz="1800" dirty="0"/>
              <a:t>                                                                                 estrogeni,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en-US" sz="1800" dirty="0"/>
              <a:t>                                                                                 serotonina,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en-US" sz="1800" dirty="0"/>
              <a:t>                                                                                 stress fisico e psichico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en-US" sz="1800" dirty="0"/>
              <a:t>                                                                                 cambiamenti di fuso orario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en-US" sz="1800" dirty="0"/>
              <a:t>                                                                                 sonno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en-US" sz="1800" dirty="0"/>
              <a:t>                                                                                 ipoglicemia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en-US" sz="1800" dirty="0"/>
              <a:t>                                                                                 alimentazione ricca di AA e proteine    </a:t>
            </a:r>
            <a:endParaRPr lang="en-US" altLang="en-US" sz="1800" dirty="0">
              <a:solidFill>
                <a:srgbClr val="FF0000"/>
              </a:solidFill>
            </a:endParaRPr>
          </a:p>
        </p:txBody>
      </p:sp>
      <p:cxnSp>
        <p:nvCxnSpPr>
          <p:cNvPr id="3" name="Connettore 2 2"/>
          <p:cNvCxnSpPr/>
          <p:nvPr/>
        </p:nvCxnSpPr>
        <p:spPr>
          <a:xfrm>
            <a:off x="2123728" y="908720"/>
            <a:ext cx="36036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magine 3">
            <a:extLst>
              <a:ext uri="{FF2B5EF4-FFF2-40B4-BE49-F238E27FC236}">
                <a16:creationId xmlns:a16="http://schemas.microsoft.com/office/drawing/2014/main" id="{C11AEA18-CBAC-1AE4-3A35-612A27B7DF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84" y="3129756"/>
            <a:ext cx="3846711" cy="278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8543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6092825"/>
            <a:ext cx="9144000" cy="765175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it-IT" altLang="it-IT" sz="1600" b="1" dirty="0">
              <a:solidFill>
                <a:schemeClr val="bg1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3175" y="-11113"/>
            <a:ext cx="9144000" cy="117476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7412" name="Rettangolo 4"/>
          <p:cNvSpPr>
            <a:spLocks noChangeArrowheads="1"/>
          </p:cNvSpPr>
          <p:nvPr/>
        </p:nvSpPr>
        <p:spPr bwMode="auto">
          <a:xfrm>
            <a:off x="250825" y="333375"/>
            <a:ext cx="9093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b="1">
                <a:solidFill>
                  <a:srgbClr val="FF0000"/>
                </a:solidFill>
              </a:rPr>
              <a:t>  </a:t>
            </a:r>
            <a:endParaRPr lang="it-IT" altLang="it-IT" sz="3600">
              <a:cs typeface="Arial" panose="020B0604020202020204" pitchFamily="34" charset="0"/>
            </a:endParaRPr>
          </a:p>
        </p:txBody>
      </p:sp>
      <p:sp>
        <p:nvSpPr>
          <p:cNvPr id="17413" name="CasellaDiTesto 3"/>
          <p:cNvSpPr txBox="1">
            <a:spLocks noChangeArrowheads="1"/>
          </p:cNvSpPr>
          <p:nvPr/>
        </p:nvSpPr>
        <p:spPr bwMode="auto">
          <a:xfrm>
            <a:off x="971550" y="2781300"/>
            <a:ext cx="78343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4000" b="1">
                <a:solidFill>
                  <a:srgbClr val="FF0000"/>
                </a:solidFill>
              </a:rPr>
              <a:t>    </a:t>
            </a:r>
            <a:endParaRPr lang="it-IT" altLang="en-US" sz="40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07950" y="333375"/>
            <a:ext cx="8874125" cy="5908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b="1" dirty="0"/>
              <a:t>EFFETTI ACUTI</a:t>
            </a:r>
            <a:r>
              <a:rPr lang="it-IT" dirty="0"/>
              <a:t>      captazione di glucosio nel muscolo e AA nel muscolo e nel fegato </a:t>
            </a:r>
          </a:p>
          <a:p>
            <a:pPr>
              <a:defRPr/>
            </a:pPr>
            <a:endParaRPr lang="it-IT" dirty="0"/>
          </a:p>
          <a:p>
            <a:pPr>
              <a:defRPr/>
            </a:pPr>
            <a:r>
              <a:rPr lang="it-IT" b="1" dirty="0"/>
              <a:t>EFFETTI CRONICI</a:t>
            </a:r>
          </a:p>
          <a:p>
            <a:pPr>
              <a:defRPr/>
            </a:pPr>
            <a:endParaRPr lang="it-IT" dirty="0"/>
          </a:p>
          <a:p>
            <a:pPr>
              <a:defRPr/>
            </a:pPr>
            <a:r>
              <a:rPr lang="it-IT" u="sng" dirty="0"/>
              <a:t>Effetti metabolici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it-IT" dirty="0"/>
              <a:t>Aumento della mobilizzazione </a:t>
            </a:r>
            <a:r>
              <a:rPr lang="it-IT" dirty="0" err="1"/>
              <a:t>ac.grassi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it-IT" dirty="0"/>
              <a:t>Ridotto consumo di glucosio            effetto diabetogeno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it-IT" dirty="0"/>
              <a:t>Ritenzione di Mg, K, Na, P e Ca;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it-IT" dirty="0"/>
          </a:p>
          <a:p>
            <a:pPr>
              <a:defRPr/>
            </a:pPr>
            <a:r>
              <a:rPr lang="it-IT" u="sng" dirty="0"/>
              <a:t>Effetti anabolizzanti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it-IT" dirty="0"/>
              <a:t>Aumento sintesi proteica, massa muscolare, forza muscolare 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it-IT" dirty="0"/>
          </a:p>
          <a:p>
            <a:pPr>
              <a:defRPr/>
            </a:pPr>
            <a:r>
              <a:rPr lang="it-IT" u="sng" dirty="0"/>
              <a:t>Effetti collaterali e indesiderati  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it-IT" dirty="0"/>
              <a:t>Bambini: gigantismo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it-IT" dirty="0"/>
              <a:t>Adulti: sindrome acromegalica          abnorme sviluppo dei tratti somatici</a:t>
            </a:r>
          </a:p>
          <a:p>
            <a:pPr>
              <a:defRPr/>
            </a:pPr>
            <a:r>
              <a:rPr lang="it-IT" dirty="0"/>
              <a:t>                                                                     alterazioni apparato C.V.  </a:t>
            </a:r>
          </a:p>
          <a:p>
            <a:pPr>
              <a:defRPr/>
            </a:pPr>
            <a:endParaRPr lang="it-IT" dirty="0"/>
          </a:p>
          <a:p>
            <a:pPr>
              <a:defRPr/>
            </a:pPr>
            <a:r>
              <a:rPr lang="it-IT" dirty="0"/>
              <a:t>ASSUNTI  in associazione a steroidi anabolizzanti 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cxnSp>
        <p:nvCxnSpPr>
          <p:cNvPr id="4" name="Connettore 2 3"/>
          <p:cNvCxnSpPr/>
          <p:nvPr/>
        </p:nvCxnSpPr>
        <p:spPr>
          <a:xfrm>
            <a:off x="3276600" y="2205038"/>
            <a:ext cx="36036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2 4"/>
          <p:cNvCxnSpPr/>
          <p:nvPr/>
        </p:nvCxnSpPr>
        <p:spPr>
          <a:xfrm flipV="1">
            <a:off x="1763713" y="333375"/>
            <a:ext cx="0" cy="28733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64644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6092825"/>
            <a:ext cx="9144000" cy="765175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it-IT" altLang="it-IT" sz="1600" b="1" dirty="0">
              <a:solidFill>
                <a:schemeClr val="bg1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0" y="280988"/>
            <a:ext cx="9144000" cy="117475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8436" name="Rettangolo 4"/>
          <p:cNvSpPr>
            <a:spLocks noChangeArrowheads="1"/>
          </p:cNvSpPr>
          <p:nvPr/>
        </p:nvSpPr>
        <p:spPr bwMode="auto">
          <a:xfrm>
            <a:off x="323850" y="1122363"/>
            <a:ext cx="90201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b="1">
                <a:solidFill>
                  <a:srgbClr val="FF0000"/>
                </a:solidFill>
              </a:rPr>
              <a:t>  </a:t>
            </a:r>
            <a:endParaRPr lang="it-IT" altLang="it-IT" sz="3600">
              <a:cs typeface="Arial" panose="020B0604020202020204" pitchFamily="34" charset="0"/>
            </a:endParaRPr>
          </a:p>
        </p:txBody>
      </p:sp>
      <p:sp>
        <p:nvSpPr>
          <p:cNvPr id="18437" name="CasellaDiTesto 3"/>
          <p:cNvSpPr txBox="1">
            <a:spLocks noChangeArrowheads="1"/>
          </p:cNvSpPr>
          <p:nvPr/>
        </p:nvSpPr>
        <p:spPr bwMode="auto">
          <a:xfrm>
            <a:off x="971550" y="2781300"/>
            <a:ext cx="78343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4000" b="1">
                <a:solidFill>
                  <a:srgbClr val="FF0000"/>
                </a:solidFill>
              </a:rPr>
              <a:t>    </a:t>
            </a:r>
            <a:endParaRPr lang="it-IT" altLang="en-US" sz="40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8438" name="CasellaDiTesto 1"/>
          <p:cNvSpPr txBox="1">
            <a:spLocks noChangeArrowheads="1"/>
          </p:cNvSpPr>
          <p:nvPr/>
        </p:nvSpPr>
        <p:spPr bwMode="auto">
          <a:xfrm>
            <a:off x="0" y="620713"/>
            <a:ext cx="9036050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1800" dirty="0">
                <a:solidFill>
                  <a:srgbClr val="FF0000"/>
                </a:solidFill>
              </a:rPr>
              <a:t>ERITROPOIETINA (EPO)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en-US" sz="1800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altLang="en-US" sz="1800" dirty="0"/>
              <a:t>    &gt; Massa eritrociti      &gt; VO2    &gt; tolleranza allo sforzo 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en-US" sz="1800" dirty="0"/>
          </a:p>
          <a:p>
            <a:pPr>
              <a:spcBef>
                <a:spcPct val="0"/>
              </a:spcBef>
              <a:buFontTx/>
              <a:buNone/>
            </a:pPr>
            <a:r>
              <a:rPr lang="it-IT" altLang="en-US" sz="1800" dirty="0"/>
              <a:t>  STIMOLO: Ipossia tissutale (   utilizzazione periferica di O2,       concentrazione di </a:t>
            </a:r>
            <a:r>
              <a:rPr lang="it-IT" altLang="en-US" sz="1800" dirty="0" err="1"/>
              <a:t>Hb</a:t>
            </a:r>
            <a:r>
              <a:rPr lang="it-IT" altLang="en-US" sz="1800" dirty="0"/>
              <a:t>)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en-US" sz="1800" dirty="0"/>
          </a:p>
          <a:p>
            <a:pPr>
              <a:spcBef>
                <a:spcPct val="0"/>
              </a:spcBef>
              <a:buFontTx/>
              <a:buNone/>
            </a:pPr>
            <a:endParaRPr lang="it-IT" altLang="en-US" sz="1800" dirty="0"/>
          </a:p>
          <a:p>
            <a:pPr>
              <a:spcBef>
                <a:spcPct val="0"/>
              </a:spcBef>
              <a:buFontTx/>
              <a:buNone/>
            </a:pPr>
            <a:r>
              <a:rPr lang="it-IT" altLang="en-US" sz="1800" dirty="0"/>
              <a:t>  Cellule </a:t>
            </a:r>
            <a:r>
              <a:rPr lang="it-IT" altLang="en-US" sz="1800" dirty="0" err="1"/>
              <a:t>peritubolari</a:t>
            </a:r>
            <a:r>
              <a:rPr lang="it-IT" altLang="en-US" sz="1800" dirty="0"/>
              <a:t> rene           EPO           cellule progenitrici midollari             eritrociti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en-US" sz="1800" dirty="0"/>
          </a:p>
          <a:p>
            <a:pPr>
              <a:spcBef>
                <a:spcPct val="0"/>
              </a:spcBef>
              <a:buFontTx/>
              <a:buNone/>
            </a:pPr>
            <a:r>
              <a:rPr lang="it-IT" altLang="en-US" sz="1800" u="sng" dirty="0"/>
              <a:t>Effetti terapeutici</a:t>
            </a:r>
            <a:r>
              <a:rPr lang="it-IT" altLang="en-US" sz="1800" dirty="0"/>
              <a:t>: ANEMIE da infezione da HIV, chemioterapia, emopatie, insufficienza renale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en-US" sz="1800" dirty="0"/>
          </a:p>
          <a:p>
            <a:pPr>
              <a:spcBef>
                <a:spcPct val="0"/>
              </a:spcBef>
              <a:buFontTx/>
              <a:buNone/>
            </a:pPr>
            <a:r>
              <a:rPr lang="it-IT" altLang="en-US" sz="1800" u="sng" dirty="0"/>
              <a:t>Effetti sulla prestazione</a:t>
            </a:r>
            <a:r>
              <a:rPr lang="it-IT" altLang="en-US" sz="1800" dirty="0"/>
              <a:t>         Sport di resistenza                 tolleranza allo sforzo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en-US" sz="1800" dirty="0"/>
          </a:p>
          <a:p>
            <a:pPr>
              <a:spcBef>
                <a:spcPct val="0"/>
              </a:spcBef>
              <a:buFontTx/>
              <a:buNone/>
            </a:pPr>
            <a:r>
              <a:rPr lang="it-IT" altLang="en-US" sz="1800" dirty="0"/>
              <a:t>                 </a:t>
            </a:r>
            <a:r>
              <a:rPr lang="it-IT" altLang="en-US" sz="1800" dirty="0" err="1"/>
              <a:t>Hb</a:t>
            </a:r>
            <a:r>
              <a:rPr lang="it-IT" altLang="en-US" sz="1800" dirty="0"/>
              <a:t>     VO2    tempo di esaurimento  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en-US" sz="1800" dirty="0"/>
          </a:p>
          <a:p>
            <a:pPr>
              <a:spcBef>
                <a:spcPct val="0"/>
              </a:spcBef>
              <a:buFontTx/>
              <a:buNone/>
            </a:pPr>
            <a:r>
              <a:rPr lang="it-IT" altLang="en-US" sz="1800" dirty="0"/>
              <a:t>                </a:t>
            </a:r>
            <a:r>
              <a:rPr lang="it-IT" altLang="en-US" sz="1800" dirty="0" err="1"/>
              <a:t>ac.lattico</a:t>
            </a:r>
            <a:r>
              <a:rPr lang="it-IT" altLang="en-US" sz="1800" dirty="0"/>
              <a:t>       F.C. per carichi </a:t>
            </a:r>
            <a:r>
              <a:rPr lang="it-IT" altLang="en-US" sz="1800" dirty="0" err="1"/>
              <a:t>submassimali</a:t>
            </a:r>
            <a:endParaRPr lang="it-IT" altLang="en-US" sz="1800" dirty="0"/>
          </a:p>
          <a:p>
            <a:pPr>
              <a:spcBef>
                <a:spcPct val="0"/>
              </a:spcBef>
              <a:buFontTx/>
              <a:buNone/>
            </a:pPr>
            <a:endParaRPr lang="it-IT" altLang="en-US" sz="1800" dirty="0"/>
          </a:p>
          <a:p>
            <a:pPr>
              <a:spcBef>
                <a:spcPct val="0"/>
              </a:spcBef>
              <a:buFontTx/>
              <a:buNone/>
            </a:pPr>
            <a:r>
              <a:rPr lang="it-IT" altLang="en-US" sz="1800" dirty="0"/>
              <a:t>              </a:t>
            </a:r>
            <a:endParaRPr lang="en-US" altLang="en-US" sz="1800" dirty="0"/>
          </a:p>
        </p:txBody>
      </p:sp>
      <p:cxnSp>
        <p:nvCxnSpPr>
          <p:cNvPr id="4" name="Connettore 2 3"/>
          <p:cNvCxnSpPr/>
          <p:nvPr/>
        </p:nvCxnSpPr>
        <p:spPr>
          <a:xfrm flipV="1">
            <a:off x="2843213" y="1781175"/>
            <a:ext cx="0" cy="215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2 5"/>
          <p:cNvCxnSpPr/>
          <p:nvPr/>
        </p:nvCxnSpPr>
        <p:spPr>
          <a:xfrm>
            <a:off x="5796136" y="1781175"/>
            <a:ext cx="0" cy="215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ccia in giù 7"/>
          <p:cNvSpPr/>
          <p:nvPr/>
        </p:nvSpPr>
        <p:spPr>
          <a:xfrm>
            <a:off x="1655763" y="2135188"/>
            <a:ext cx="360362" cy="2841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1" name="Connettore 2 10"/>
          <p:cNvCxnSpPr/>
          <p:nvPr/>
        </p:nvCxnSpPr>
        <p:spPr>
          <a:xfrm>
            <a:off x="3491880" y="2781300"/>
            <a:ext cx="4333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>
            <a:off x="6660232" y="2781300"/>
            <a:ext cx="431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ccia a destra 13"/>
          <p:cNvSpPr/>
          <p:nvPr/>
        </p:nvSpPr>
        <p:spPr>
          <a:xfrm flipV="1">
            <a:off x="4600575" y="3830638"/>
            <a:ext cx="576263" cy="46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Freccia in su 14"/>
          <p:cNvSpPr/>
          <p:nvPr/>
        </p:nvSpPr>
        <p:spPr>
          <a:xfrm>
            <a:off x="323850" y="4076700"/>
            <a:ext cx="360363" cy="431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Freccia in giù 15"/>
          <p:cNvSpPr/>
          <p:nvPr/>
        </p:nvSpPr>
        <p:spPr>
          <a:xfrm>
            <a:off x="323850" y="4676775"/>
            <a:ext cx="360363" cy="481013"/>
          </a:xfrm>
          <a:prstGeom prst="downArrow">
            <a:avLst>
              <a:gd name="adj1" fmla="val 50000"/>
              <a:gd name="adj2" fmla="val 524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" name="Connettore 2 1">
            <a:extLst>
              <a:ext uri="{FF2B5EF4-FFF2-40B4-BE49-F238E27FC236}">
                <a16:creationId xmlns:a16="http://schemas.microsoft.com/office/drawing/2014/main" id="{4142CC44-D43D-8983-981A-6FB90BB8194B}"/>
              </a:ext>
            </a:extLst>
          </p:cNvPr>
          <p:cNvCxnSpPr/>
          <p:nvPr/>
        </p:nvCxnSpPr>
        <p:spPr>
          <a:xfrm>
            <a:off x="2483768" y="2781300"/>
            <a:ext cx="4333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33264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6092825"/>
            <a:ext cx="9144000" cy="765175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it-IT" altLang="it-IT" sz="1600" b="1" dirty="0">
              <a:solidFill>
                <a:schemeClr val="bg1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0" y="836613"/>
            <a:ext cx="9144000" cy="117475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9460" name="Rettangolo 4"/>
          <p:cNvSpPr>
            <a:spLocks noChangeArrowheads="1"/>
          </p:cNvSpPr>
          <p:nvPr/>
        </p:nvSpPr>
        <p:spPr bwMode="auto">
          <a:xfrm>
            <a:off x="323850" y="1122363"/>
            <a:ext cx="90201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b="1">
                <a:solidFill>
                  <a:srgbClr val="FF0000"/>
                </a:solidFill>
              </a:rPr>
              <a:t>  </a:t>
            </a:r>
            <a:endParaRPr lang="it-IT" altLang="it-IT" sz="3600">
              <a:cs typeface="Arial" panose="020B0604020202020204" pitchFamily="34" charset="0"/>
            </a:endParaRPr>
          </a:p>
        </p:txBody>
      </p:sp>
      <p:sp>
        <p:nvSpPr>
          <p:cNvPr id="19461" name="CasellaDiTesto 3"/>
          <p:cNvSpPr txBox="1">
            <a:spLocks noChangeArrowheads="1"/>
          </p:cNvSpPr>
          <p:nvPr/>
        </p:nvSpPr>
        <p:spPr bwMode="auto">
          <a:xfrm>
            <a:off x="971550" y="2781300"/>
            <a:ext cx="78343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4000" b="1">
                <a:solidFill>
                  <a:srgbClr val="FF0000"/>
                </a:solidFill>
              </a:rPr>
              <a:t>    </a:t>
            </a:r>
            <a:endParaRPr lang="it-IT" altLang="en-US" sz="40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9462" name="CasellaDiTesto 1"/>
          <p:cNvSpPr txBox="1">
            <a:spLocks noChangeArrowheads="1"/>
          </p:cNvSpPr>
          <p:nvPr/>
        </p:nvSpPr>
        <p:spPr bwMode="auto">
          <a:xfrm>
            <a:off x="250825" y="1412875"/>
            <a:ext cx="8713788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1800"/>
              <a:t>Policitemia        resistenze periferiche    +    rallentamento flusso ematico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en-US" sz="1800"/>
          </a:p>
          <a:p>
            <a:pPr>
              <a:spcBef>
                <a:spcPct val="0"/>
              </a:spcBef>
              <a:buFontTx/>
              <a:buNone/>
            </a:pPr>
            <a:r>
              <a:rPr lang="it-IT" altLang="en-US" sz="1800"/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en-US" sz="1800"/>
              <a:t>                                                          post carico                  &gt; lavoro cardiaco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en-US" sz="1800"/>
          </a:p>
          <a:p>
            <a:pPr>
              <a:spcBef>
                <a:spcPct val="0"/>
              </a:spcBef>
              <a:buFontTx/>
              <a:buNone/>
            </a:pPr>
            <a:endParaRPr lang="it-IT" altLang="en-US" sz="1800"/>
          </a:p>
          <a:p>
            <a:pPr>
              <a:spcBef>
                <a:spcPct val="0"/>
              </a:spcBef>
              <a:buFontTx/>
              <a:buNone/>
            </a:pPr>
            <a:r>
              <a:rPr lang="it-IT" altLang="en-US" sz="1800"/>
              <a:t>                                                                                                  disidratazione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en-US" sz="1800"/>
          </a:p>
          <a:p>
            <a:pPr>
              <a:spcBef>
                <a:spcPct val="0"/>
              </a:spcBef>
              <a:buFontTx/>
              <a:buNone/>
            </a:pPr>
            <a:r>
              <a:rPr lang="it-IT" altLang="en-US" sz="1800"/>
              <a:t>                                                                               patologie coagulazione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en-US" sz="1800"/>
              <a:t>Aumentato rischio trombotico                          estroprogestinici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en-US" sz="1800"/>
              <a:t>                                                                               fumo di sigaretta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en-US" sz="1800"/>
          </a:p>
          <a:p>
            <a:pPr>
              <a:spcBef>
                <a:spcPct val="0"/>
              </a:spcBef>
              <a:buFontTx/>
              <a:buNone/>
            </a:pPr>
            <a:r>
              <a:rPr lang="it-IT" altLang="en-US" sz="1800"/>
              <a:t>+ danni SNC, aborti, leucemie e tumori solidi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en-US" sz="1800"/>
          </a:p>
          <a:p>
            <a:pPr>
              <a:spcBef>
                <a:spcPct val="0"/>
              </a:spcBef>
              <a:buFontTx/>
              <a:buNone/>
            </a:pPr>
            <a:r>
              <a:rPr lang="it-IT" altLang="en-US" sz="1800"/>
              <a:t>Mancanza di metodi antidoping efficaci          alterazioni profilo ematologico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en-US" sz="1800"/>
              <a:t>                                                                                monitoraggio dei parametri</a:t>
            </a:r>
            <a:endParaRPr lang="en-US" altLang="en-US" sz="1800"/>
          </a:p>
        </p:txBody>
      </p:sp>
      <p:sp>
        <p:nvSpPr>
          <p:cNvPr id="3" name="Freccia in giù 2"/>
          <p:cNvSpPr/>
          <p:nvPr/>
        </p:nvSpPr>
        <p:spPr>
          <a:xfrm>
            <a:off x="3798888" y="1858963"/>
            <a:ext cx="358775" cy="4000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" name="Connettore 2 4"/>
          <p:cNvCxnSpPr/>
          <p:nvPr/>
        </p:nvCxnSpPr>
        <p:spPr>
          <a:xfrm>
            <a:off x="4608513" y="2443163"/>
            <a:ext cx="5048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ccia in su 5"/>
          <p:cNvSpPr/>
          <p:nvPr/>
        </p:nvSpPr>
        <p:spPr>
          <a:xfrm>
            <a:off x="5867400" y="2570163"/>
            <a:ext cx="431800" cy="4445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" name="Connettore 2 3"/>
          <p:cNvCxnSpPr/>
          <p:nvPr/>
        </p:nvCxnSpPr>
        <p:spPr>
          <a:xfrm flipV="1">
            <a:off x="1692275" y="1484313"/>
            <a:ext cx="0" cy="2222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/>
        </p:nvCxnSpPr>
        <p:spPr>
          <a:xfrm flipV="1">
            <a:off x="3276600" y="2322513"/>
            <a:ext cx="0" cy="2222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68" name="Immagin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5" y="3700463"/>
            <a:ext cx="974725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13871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6092825"/>
            <a:ext cx="9144000" cy="765175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it-IT" altLang="it-IT" sz="1600" b="1" dirty="0">
              <a:solidFill>
                <a:schemeClr val="bg1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0" y="836613"/>
            <a:ext cx="9144000" cy="117475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0484" name="Rettangolo 4"/>
          <p:cNvSpPr>
            <a:spLocks noChangeArrowheads="1"/>
          </p:cNvSpPr>
          <p:nvPr/>
        </p:nvSpPr>
        <p:spPr bwMode="auto">
          <a:xfrm>
            <a:off x="323850" y="1122363"/>
            <a:ext cx="90201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b="1">
                <a:solidFill>
                  <a:srgbClr val="FF0000"/>
                </a:solidFill>
              </a:rPr>
              <a:t>  </a:t>
            </a:r>
            <a:endParaRPr lang="it-IT" altLang="it-IT" sz="3600">
              <a:cs typeface="Arial" panose="020B0604020202020204" pitchFamily="34" charset="0"/>
            </a:endParaRPr>
          </a:p>
        </p:txBody>
      </p:sp>
      <p:sp>
        <p:nvSpPr>
          <p:cNvPr id="20485" name="CasellaDiTesto 3"/>
          <p:cNvSpPr txBox="1">
            <a:spLocks noChangeArrowheads="1"/>
          </p:cNvSpPr>
          <p:nvPr/>
        </p:nvSpPr>
        <p:spPr bwMode="auto">
          <a:xfrm>
            <a:off x="971550" y="2781300"/>
            <a:ext cx="78343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4000" b="1">
                <a:solidFill>
                  <a:srgbClr val="FF0000"/>
                </a:solidFill>
              </a:rPr>
              <a:t>    </a:t>
            </a:r>
            <a:endParaRPr lang="it-IT" altLang="en-US" sz="40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20486" name="CasellaDiTesto 1"/>
          <p:cNvSpPr txBox="1">
            <a:spLocks noChangeArrowheads="1"/>
          </p:cNvSpPr>
          <p:nvPr/>
        </p:nvSpPr>
        <p:spPr bwMode="auto">
          <a:xfrm>
            <a:off x="323850" y="1122363"/>
            <a:ext cx="8820150" cy="424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1800" dirty="0">
                <a:solidFill>
                  <a:srgbClr val="FF0000"/>
                </a:solidFill>
              </a:rPr>
              <a:t>BETA 2 AGONISTI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en-US" sz="1800" dirty="0">
                <a:solidFill>
                  <a:srgbClr val="FF0000"/>
                </a:solidFill>
              </a:rPr>
              <a:t>                                                                                                                                     broncodilatazione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en-US" sz="1800" dirty="0"/>
              <a:t>Azione simpaticomimetica sui recettori beta 2 agonisti  m. bronchiale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en-US" sz="1800" dirty="0"/>
              <a:t>                                                                                                                                      vasocostrizione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en-US" sz="1800" dirty="0"/>
          </a:p>
          <a:p>
            <a:pPr>
              <a:spcBef>
                <a:spcPct val="0"/>
              </a:spcBef>
              <a:buFontTx/>
              <a:buNone/>
            </a:pPr>
            <a:r>
              <a:rPr lang="it-IT" altLang="en-US" sz="1800" dirty="0"/>
              <a:t>Effetti terapeutici    terapia asma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en-US" sz="1800" dirty="0"/>
          </a:p>
          <a:p>
            <a:pPr>
              <a:spcBef>
                <a:spcPct val="0"/>
              </a:spcBef>
              <a:buFontTx/>
              <a:buNone/>
            </a:pPr>
            <a:r>
              <a:rPr lang="it-IT" altLang="en-US" sz="1800" dirty="0"/>
              <a:t>                                                     anabolizzante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en-US" sz="1800" dirty="0"/>
              <a:t>Effetti sulla prestazione                                                                          WADA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en-US" sz="1800" dirty="0"/>
              <a:t>                                                     // catecolamine endogene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en-US" sz="1800" dirty="0"/>
          </a:p>
          <a:p>
            <a:pPr>
              <a:spcBef>
                <a:spcPct val="0"/>
              </a:spcBef>
              <a:buFontTx/>
              <a:buNone/>
            </a:pPr>
            <a:endParaRPr lang="it-IT" altLang="en-US" sz="1800" dirty="0"/>
          </a:p>
          <a:p>
            <a:pPr>
              <a:spcBef>
                <a:spcPct val="0"/>
              </a:spcBef>
              <a:buFontTx/>
              <a:buNone/>
            </a:pPr>
            <a:r>
              <a:rPr lang="it-IT" altLang="en-US" sz="1800" dirty="0"/>
              <a:t>ECCEZIONE: consentiti con certificato medico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en-US" sz="1800" dirty="0"/>
              <a:t>                      salbutamolo, </a:t>
            </a:r>
            <a:r>
              <a:rPr lang="it-IT" altLang="en-US" sz="1800" dirty="0" err="1"/>
              <a:t>terbutalina</a:t>
            </a:r>
            <a:r>
              <a:rPr lang="it-IT" altLang="en-US" sz="1800" dirty="0"/>
              <a:t>, </a:t>
            </a:r>
            <a:r>
              <a:rPr lang="it-IT" altLang="en-US" sz="1800" dirty="0" err="1"/>
              <a:t>salmeterolo</a:t>
            </a:r>
            <a:r>
              <a:rPr lang="it-IT" altLang="en-US" sz="1800" dirty="0"/>
              <a:t>, </a:t>
            </a:r>
            <a:r>
              <a:rPr lang="it-IT" altLang="en-US" sz="1800" dirty="0" err="1"/>
              <a:t>formoterolo</a:t>
            </a:r>
            <a:r>
              <a:rPr lang="it-IT" altLang="en-US" sz="1800" dirty="0"/>
              <a:t> </a:t>
            </a:r>
            <a:r>
              <a:rPr lang="it-IT" altLang="en-US" sz="1800" u="sng" dirty="0"/>
              <a:t>per via inalatoria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cxnSp>
        <p:nvCxnSpPr>
          <p:cNvPr id="4" name="Connettore 2 3"/>
          <p:cNvCxnSpPr>
            <a:cxnSpLocks/>
          </p:cNvCxnSpPr>
          <p:nvPr/>
        </p:nvCxnSpPr>
        <p:spPr>
          <a:xfrm flipV="1">
            <a:off x="6936595" y="1634029"/>
            <a:ext cx="395610" cy="1674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2 5"/>
          <p:cNvCxnSpPr>
            <a:cxnSpLocks/>
          </p:cNvCxnSpPr>
          <p:nvPr/>
        </p:nvCxnSpPr>
        <p:spPr>
          <a:xfrm>
            <a:off x="6948264" y="1949450"/>
            <a:ext cx="395610" cy="2270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 flipV="1">
            <a:off x="2735263" y="3276600"/>
            <a:ext cx="360362" cy="215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/>
          <p:nvPr/>
        </p:nvCxnSpPr>
        <p:spPr>
          <a:xfrm>
            <a:off x="2747963" y="3568700"/>
            <a:ext cx="358775" cy="215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arentesi graffa chiusa 15"/>
          <p:cNvSpPr/>
          <p:nvPr/>
        </p:nvSpPr>
        <p:spPr>
          <a:xfrm>
            <a:off x="5962650" y="3092450"/>
            <a:ext cx="153988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170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6092825"/>
            <a:ext cx="9144000" cy="765175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it-IT" altLang="it-IT" sz="1600" b="1" dirty="0">
              <a:solidFill>
                <a:schemeClr val="bg1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0" y="836613"/>
            <a:ext cx="9144000" cy="117475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1508" name="Rettangolo 4"/>
          <p:cNvSpPr>
            <a:spLocks noChangeArrowheads="1"/>
          </p:cNvSpPr>
          <p:nvPr/>
        </p:nvSpPr>
        <p:spPr bwMode="auto">
          <a:xfrm>
            <a:off x="323850" y="1122363"/>
            <a:ext cx="90201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b="1">
                <a:solidFill>
                  <a:srgbClr val="FF0000"/>
                </a:solidFill>
              </a:rPr>
              <a:t>  </a:t>
            </a:r>
            <a:endParaRPr lang="it-IT" altLang="it-IT" sz="3600">
              <a:cs typeface="Arial" panose="020B0604020202020204" pitchFamily="34" charset="0"/>
            </a:endParaRPr>
          </a:p>
        </p:txBody>
      </p:sp>
      <p:sp>
        <p:nvSpPr>
          <p:cNvPr id="21509" name="CasellaDiTesto 3"/>
          <p:cNvSpPr txBox="1">
            <a:spLocks noChangeArrowheads="1"/>
          </p:cNvSpPr>
          <p:nvPr/>
        </p:nvSpPr>
        <p:spPr bwMode="auto">
          <a:xfrm>
            <a:off x="971550" y="2781300"/>
            <a:ext cx="78343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4000" b="1">
                <a:solidFill>
                  <a:srgbClr val="FF0000"/>
                </a:solidFill>
              </a:rPr>
              <a:t>    </a:t>
            </a:r>
            <a:endParaRPr lang="it-IT" altLang="en-US" sz="40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21510" name="CasellaDiTesto 2"/>
          <p:cNvSpPr txBox="1">
            <a:spLocks noChangeArrowheads="1"/>
          </p:cNvSpPr>
          <p:nvPr/>
        </p:nvSpPr>
        <p:spPr bwMode="auto">
          <a:xfrm>
            <a:off x="323850" y="1341438"/>
            <a:ext cx="88201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1800" dirty="0">
                <a:solidFill>
                  <a:srgbClr val="FF0000"/>
                </a:solidFill>
              </a:rPr>
              <a:t>METODI IN GRADO DI AUMENTARE IL TRASPORTO DI OSSIGENO NEL SANGUE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en-US" sz="1800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altLang="en-US" sz="1800" dirty="0">
                <a:solidFill>
                  <a:srgbClr val="FF0000"/>
                </a:solidFill>
              </a:rPr>
              <a:t>Autoemotrasfusione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en-US" sz="1800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altLang="en-US" sz="1800" dirty="0"/>
              <a:t>1) 6 – 8 settimane prima della gara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en-US" sz="1800" dirty="0"/>
          </a:p>
          <a:p>
            <a:pPr>
              <a:spcBef>
                <a:spcPct val="0"/>
              </a:spcBef>
              <a:buFontTx/>
              <a:buNone/>
            </a:pPr>
            <a:r>
              <a:rPr lang="it-IT" altLang="en-US" sz="1800" dirty="0"/>
              <a:t>2) Separazione globuli rossi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en-US" sz="1800" dirty="0"/>
          </a:p>
          <a:p>
            <a:pPr>
              <a:spcBef>
                <a:spcPct val="0"/>
              </a:spcBef>
              <a:buFontTx/>
              <a:buNone/>
            </a:pPr>
            <a:r>
              <a:rPr lang="it-IT" altLang="en-US" sz="1800" dirty="0"/>
              <a:t>3)  Congelamento (+ 4°)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en-US" sz="1800" dirty="0"/>
          </a:p>
          <a:p>
            <a:pPr>
              <a:spcBef>
                <a:spcPct val="0"/>
              </a:spcBef>
              <a:buFontTx/>
              <a:buNone/>
            </a:pPr>
            <a:r>
              <a:rPr lang="it-IT" altLang="en-US" sz="1800" dirty="0" err="1"/>
              <a:t>Reinfusione</a:t>
            </a:r>
            <a:r>
              <a:rPr lang="it-IT" altLang="en-US" sz="1800" dirty="0"/>
              <a:t> prima della gara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en-US" sz="1800" dirty="0"/>
          </a:p>
          <a:p>
            <a:pPr>
              <a:spcBef>
                <a:spcPct val="0"/>
              </a:spcBef>
              <a:buFontTx/>
              <a:buNone/>
            </a:pPr>
            <a:r>
              <a:rPr lang="it-IT" altLang="en-US" sz="1800" dirty="0"/>
              <a:t>                                                                                                                       aumento viscosità sangue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en-US" sz="1800" dirty="0"/>
              <a:t>                           VO2                                      marcata </a:t>
            </a:r>
            <a:r>
              <a:rPr lang="it-IT" altLang="en-US" sz="1800" dirty="0" err="1"/>
              <a:t>eritrocitemia</a:t>
            </a:r>
            <a:r>
              <a:rPr lang="it-IT" altLang="en-US" sz="1800" dirty="0"/>
              <a:t>        diminuzione GC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en-US" sz="1800" dirty="0"/>
              <a:t>                                                                                                                       diminuita velocità flusso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en-US" sz="1800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FF0000"/>
              </a:solidFill>
            </a:endParaRPr>
          </a:p>
        </p:txBody>
      </p:sp>
      <p:pic>
        <p:nvPicPr>
          <p:cNvPr id="21511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808163"/>
            <a:ext cx="20002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ccia a destra 4"/>
          <p:cNvSpPr/>
          <p:nvPr/>
        </p:nvSpPr>
        <p:spPr>
          <a:xfrm>
            <a:off x="755650" y="5013325"/>
            <a:ext cx="704850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reccia a sinistra 5"/>
          <p:cNvSpPr/>
          <p:nvPr/>
        </p:nvSpPr>
        <p:spPr>
          <a:xfrm>
            <a:off x="2771775" y="4856163"/>
            <a:ext cx="977900" cy="48418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Parentesi graffa aperta 7"/>
          <p:cNvSpPr/>
          <p:nvPr/>
        </p:nvSpPr>
        <p:spPr>
          <a:xfrm>
            <a:off x="6300788" y="4652963"/>
            <a:ext cx="371475" cy="93662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9644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6092825"/>
            <a:ext cx="9144000" cy="765175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it-IT" altLang="it-IT" sz="1600" b="1" dirty="0">
              <a:solidFill>
                <a:schemeClr val="bg1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-41275" y="465138"/>
            <a:ext cx="9144000" cy="117475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2532" name="Rettangolo 4"/>
          <p:cNvSpPr>
            <a:spLocks noChangeArrowheads="1"/>
          </p:cNvSpPr>
          <p:nvPr/>
        </p:nvSpPr>
        <p:spPr bwMode="auto">
          <a:xfrm>
            <a:off x="323850" y="1122363"/>
            <a:ext cx="90201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b="1">
                <a:solidFill>
                  <a:srgbClr val="FF0000"/>
                </a:solidFill>
              </a:rPr>
              <a:t>  </a:t>
            </a:r>
            <a:endParaRPr lang="it-IT" altLang="it-IT" sz="3600">
              <a:cs typeface="Arial" panose="020B0604020202020204" pitchFamily="34" charset="0"/>
            </a:endParaRPr>
          </a:p>
        </p:txBody>
      </p:sp>
      <p:sp>
        <p:nvSpPr>
          <p:cNvPr id="22533" name="CasellaDiTesto 3"/>
          <p:cNvSpPr txBox="1">
            <a:spLocks noChangeArrowheads="1"/>
          </p:cNvSpPr>
          <p:nvPr/>
        </p:nvSpPr>
        <p:spPr bwMode="auto">
          <a:xfrm>
            <a:off x="971550" y="2781300"/>
            <a:ext cx="78343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4000" b="1">
                <a:solidFill>
                  <a:srgbClr val="FF0000"/>
                </a:solidFill>
              </a:rPr>
              <a:t>    </a:t>
            </a:r>
            <a:endParaRPr lang="it-IT" altLang="en-US" sz="40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22534" name="CasellaDiTesto 1"/>
          <p:cNvSpPr txBox="1">
            <a:spLocks noChangeArrowheads="1"/>
          </p:cNvSpPr>
          <p:nvPr/>
        </p:nvSpPr>
        <p:spPr bwMode="auto">
          <a:xfrm>
            <a:off x="-1" y="836613"/>
            <a:ext cx="9020175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1800" dirty="0"/>
              <a:t>Metodo più «fisiologico»  </a:t>
            </a:r>
            <a:r>
              <a:rPr lang="it-IT" altLang="en-US" sz="1800" dirty="0">
                <a:solidFill>
                  <a:srgbClr val="FF0000"/>
                </a:solidFill>
              </a:rPr>
              <a:t>Esposizione all’ipossia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en-US" sz="1800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altLang="en-US" sz="1800" dirty="0">
                <a:solidFill>
                  <a:srgbClr val="FF0000"/>
                </a:solidFill>
              </a:rPr>
              <a:t>   </a:t>
            </a:r>
            <a:r>
              <a:rPr lang="it-IT" altLang="en-US" sz="1800" dirty="0"/>
              <a:t>soggiorno in quota              tende ipossiche o ipobariche     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en-US" sz="1800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it-IT" altLang="en-US" sz="1800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None/>
            </a:pPr>
            <a:r>
              <a:rPr lang="it-IT" altLang="en-US" sz="1800" dirty="0"/>
              <a:t>  &lt;  pressione parziale di O2              secrezione di </a:t>
            </a:r>
            <a:r>
              <a:rPr lang="it-IT" altLang="en-US" sz="1800"/>
              <a:t>eritropoietina                          globuli </a:t>
            </a:r>
            <a:r>
              <a:rPr lang="it-IT" altLang="en-US" sz="1800" dirty="0"/>
              <a:t>rossi </a:t>
            </a:r>
          </a:p>
          <a:p>
            <a:pPr>
              <a:spcBef>
                <a:spcPct val="0"/>
              </a:spcBef>
              <a:buNone/>
            </a:pPr>
            <a:r>
              <a:rPr lang="it-IT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                                                    </a:t>
            </a:r>
            <a:r>
              <a:rPr lang="it-IT" altLang="en-US" sz="1800" dirty="0"/>
              <a:t>ematocrito </a:t>
            </a:r>
          </a:p>
          <a:p>
            <a:pPr>
              <a:spcBef>
                <a:spcPct val="0"/>
              </a:spcBef>
              <a:buNone/>
            </a:pPr>
            <a:r>
              <a:rPr lang="it-IT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FATTORI «CONFONDENTI»  </a:t>
            </a:r>
          </a:p>
          <a:p>
            <a:pPr>
              <a:spcBef>
                <a:spcPct val="0"/>
              </a:spcBef>
              <a:buNone/>
            </a:pPr>
            <a:r>
              <a:rPr lang="it-IT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</a:t>
            </a:r>
            <a:endParaRPr lang="it-IT" altLang="en-US" sz="1800" dirty="0"/>
          </a:p>
          <a:p>
            <a:pPr>
              <a:spcBef>
                <a:spcPct val="0"/>
              </a:spcBef>
              <a:buNone/>
            </a:pPr>
            <a:r>
              <a:rPr lang="it-IT" altLang="en-US" sz="1800" dirty="0"/>
              <a:t> </a:t>
            </a:r>
            <a:r>
              <a:rPr lang="it-IT" altLang="en-US" sz="2000" dirty="0"/>
              <a:t>riduzione volume plasmatico </a:t>
            </a:r>
            <a:r>
              <a:rPr lang="it-IT" altLang="en-US" sz="1800" dirty="0"/>
              <a:t>per </a:t>
            </a:r>
            <a:r>
              <a:rPr lang="it-IT" altLang="en-US" sz="2000" dirty="0"/>
              <a:t>                                  </a:t>
            </a:r>
          </a:p>
          <a:p>
            <a:pPr marL="285750" indent="-285750">
              <a:spcBef>
                <a:spcPct val="0"/>
              </a:spcBef>
            </a:pPr>
            <a:r>
              <a:rPr lang="it-IT" altLang="en-US" sz="1800" dirty="0"/>
              <a:t>  aumento della permeabilità capillare</a:t>
            </a:r>
          </a:p>
          <a:p>
            <a:pPr marL="285750" indent="-285750">
              <a:spcBef>
                <a:spcPct val="0"/>
              </a:spcBef>
            </a:pPr>
            <a:r>
              <a:rPr lang="it-IT" altLang="en-US" sz="1800" dirty="0"/>
              <a:t>  disidratazione</a:t>
            </a:r>
          </a:p>
          <a:p>
            <a:pPr marL="285750" indent="-285750">
              <a:spcBef>
                <a:spcPct val="0"/>
              </a:spcBef>
            </a:pPr>
            <a:r>
              <a:rPr lang="it-IT" altLang="en-US" sz="1800" dirty="0"/>
              <a:t>  aumento della diuresi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en-US" sz="1800" dirty="0"/>
          </a:p>
          <a:p>
            <a:pPr>
              <a:spcBef>
                <a:spcPct val="0"/>
              </a:spcBef>
              <a:buFontTx/>
              <a:buNone/>
            </a:pPr>
            <a:r>
              <a:rPr lang="it-IT" altLang="en-US" sz="1800" b="1" dirty="0"/>
              <a:t>Soggiorno e allenamento in alta quota 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en-US" sz="1800" dirty="0"/>
          </a:p>
          <a:p>
            <a:pPr>
              <a:spcBef>
                <a:spcPct val="0"/>
              </a:spcBef>
              <a:buFontTx/>
              <a:buNone/>
            </a:pPr>
            <a:r>
              <a:rPr lang="it-IT" altLang="en-US" sz="1800" dirty="0"/>
              <a:t>Migliora l’assetto lipidico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en-US" sz="1800" dirty="0"/>
              <a:t>Riduce la P.A.                                 Riduzione del rischio m. cardiovascolari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en-US" sz="1800" dirty="0"/>
              <a:t> </a:t>
            </a:r>
            <a:endParaRPr lang="en-US" altLang="en-US" sz="1800" dirty="0"/>
          </a:p>
        </p:txBody>
      </p:sp>
      <p:cxnSp>
        <p:nvCxnSpPr>
          <p:cNvPr id="5" name="Connettore 2 4"/>
          <p:cNvCxnSpPr/>
          <p:nvPr/>
        </p:nvCxnSpPr>
        <p:spPr>
          <a:xfrm>
            <a:off x="1241425" y="1739900"/>
            <a:ext cx="287338" cy="500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/>
          <p:cNvCxnSpPr/>
          <p:nvPr/>
        </p:nvCxnSpPr>
        <p:spPr>
          <a:xfrm flipH="1">
            <a:off x="2411413" y="1779588"/>
            <a:ext cx="576262" cy="4762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>
            <a:off x="2811539" y="2465388"/>
            <a:ext cx="431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>
            <a:off x="6156176" y="2465388"/>
            <a:ext cx="3587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reccia in su 1">
            <a:extLst>
              <a:ext uri="{FF2B5EF4-FFF2-40B4-BE49-F238E27FC236}">
                <a16:creationId xmlns:a16="http://schemas.microsoft.com/office/drawing/2014/main" id="{EA7A8D84-05BF-F1FC-9B62-12818CCE8922}"/>
              </a:ext>
            </a:extLst>
          </p:cNvPr>
          <p:cNvSpPr/>
          <p:nvPr/>
        </p:nvSpPr>
        <p:spPr>
          <a:xfrm>
            <a:off x="6732240" y="2297748"/>
            <a:ext cx="235449" cy="483552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89270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6092825"/>
            <a:ext cx="9144000" cy="765175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it-IT" altLang="it-IT" sz="1600" b="1" dirty="0">
              <a:solidFill>
                <a:schemeClr val="bg1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0" y="836613"/>
            <a:ext cx="9144000" cy="117475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3556" name="Rettangolo 4"/>
          <p:cNvSpPr>
            <a:spLocks noChangeArrowheads="1"/>
          </p:cNvSpPr>
          <p:nvPr/>
        </p:nvSpPr>
        <p:spPr bwMode="auto">
          <a:xfrm>
            <a:off x="323850" y="1122363"/>
            <a:ext cx="90201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b="1">
                <a:solidFill>
                  <a:srgbClr val="FF0000"/>
                </a:solidFill>
              </a:rPr>
              <a:t>  </a:t>
            </a:r>
            <a:endParaRPr lang="it-IT" altLang="it-IT" sz="3600">
              <a:cs typeface="Arial" panose="020B0604020202020204" pitchFamily="34" charset="0"/>
            </a:endParaRPr>
          </a:p>
        </p:txBody>
      </p:sp>
      <p:sp>
        <p:nvSpPr>
          <p:cNvPr id="23557" name="CasellaDiTesto 3"/>
          <p:cNvSpPr txBox="1">
            <a:spLocks noChangeArrowheads="1"/>
          </p:cNvSpPr>
          <p:nvPr/>
        </p:nvSpPr>
        <p:spPr bwMode="auto">
          <a:xfrm>
            <a:off x="971550" y="2781300"/>
            <a:ext cx="78343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4000" b="1">
                <a:solidFill>
                  <a:srgbClr val="FF0000"/>
                </a:solidFill>
              </a:rPr>
              <a:t>    </a:t>
            </a:r>
            <a:endParaRPr lang="it-IT" altLang="en-US" sz="40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50825" y="1136650"/>
            <a:ext cx="8545994" cy="295465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400" dirty="0">
                <a:solidFill>
                  <a:srgbClr val="FF0000"/>
                </a:solidFill>
              </a:rPr>
              <a:t>Sostanze stimolanti</a:t>
            </a:r>
          </a:p>
          <a:p>
            <a:pPr>
              <a:defRPr/>
            </a:pPr>
            <a:endParaRPr lang="it-IT" dirty="0">
              <a:solidFill>
                <a:srgbClr val="FF0000"/>
              </a:solidFill>
            </a:endParaRPr>
          </a:p>
          <a:p>
            <a:pPr marL="342900" indent="-342900">
              <a:buFontTx/>
              <a:buAutoNum type="arabicParenR"/>
              <a:defRPr/>
            </a:pPr>
            <a:r>
              <a:rPr lang="it-IT" dirty="0"/>
              <a:t>Amfetamine   prima o durante le gare     migliorare la prestazione             </a:t>
            </a:r>
          </a:p>
          <a:p>
            <a:pPr marL="342900" indent="-342900">
              <a:buFontTx/>
              <a:buAutoNum type="arabicParenR"/>
              <a:defRPr/>
            </a:pPr>
            <a:endParaRPr lang="it-IT" dirty="0"/>
          </a:p>
          <a:p>
            <a:pPr marL="342900" indent="-342900">
              <a:buFontTx/>
              <a:buAutoNum type="arabicParenR"/>
              <a:defRPr/>
            </a:pPr>
            <a:r>
              <a:rPr lang="it-IT" dirty="0"/>
              <a:t>Cocaina   scopi «ricreazionali»</a:t>
            </a:r>
          </a:p>
          <a:p>
            <a:pPr>
              <a:defRPr/>
            </a:pPr>
            <a:r>
              <a:rPr lang="it-IT" dirty="0"/>
              <a:t>                                                                               </a:t>
            </a:r>
          </a:p>
          <a:p>
            <a:pPr>
              <a:defRPr/>
            </a:pPr>
            <a:r>
              <a:rPr lang="it-IT" dirty="0"/>
              <a:t>                                                                       effetti </a:t>
            </a:r>
            <a:r>
              <a:rPr lang="it-IT" dirty="0" err="1"/>
              <a:t>ergogenici</a:t>
            </a:r>
            <a:endParaRPr lang="it-IT" dirty="0"/>
          </a:p>
          <a:p>
            <a:pPr>
              <a:defRPr/>
            </a:pPr>
            <a:endParaRPr lang="it-IT" dirty="0"/>
          </a:p>
          <a:p>
            <a:pPr>
              <a:defRPr/>
            </a:pPr>
            <a:endParaRPr lang="it-IT" dirty="0"/>
          </a:p>
          <a:p>
            <a:pPr>
              <a:defRPr/>
            </a:pPr>
            <a:r>
              <a:rPr lang="it-IT" dirty="0"/>
              <a:t>1)    Amfetamine                        1930                                                1960                                       </a:t>
            </a:r>
            <a:endParaRPr lang="en-US" dirty="0"/>
          </a:p>
        </p:txBody>
      </p:sp>
      <p:sp>
        <p:nvSpPr>
          <p:cNvPr id="4" name="Freccia circolare a destra 3"/>
          <p:cNvSpPr/>
          <p:nvPr/>
        </p:nvSpPr>
        <p:spPr>
          <a:xfrm>
            <a:off x="3255962" y="2652395"/>
            <a:ext cx="433387" cy="60642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23560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538" y="4117975"/>
            <a:ext cx="2241550" cy="17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675" y="4011613"/>
            <a:ext cx="1985963" cy="180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96739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6092825"/>
            <a:ext cx="9144000" cy="765175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it-IT" altLang="it-IT" sz="1600" b="1" dirty="0">
              <a:solidFill>
                <a:schemeClr val="bg1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14288" y="376238"/>
            <a:ext cx="9144000" cy="117475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4580" name="CasellaDiTesto 3"/>
          <p:cNvSpPr txBox="1">
            <a:spLocks noChangeArrowheads="1"/>
          </p:cNvSpPr>
          <p:nvPr/>
        </p:nvSpPr>
        <p:spPr bwMode="auto">
          <a:xfrm>
            <a:off x="971550" y="2781300"/>
            <a:ext cx="78343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4000" b="1">
                <a:solidFill>
                  <a:srgbClr val="FF0000"/>
                </a:solidFill>
              </a:rPr>
              <a:t>    </a:t>
            </a:r>
            <a:endParaRPr lang="it-IT" altLang="en-US" sz="40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24581" name="CasellaDiTesto 9"/>
          <p:cNvSpPr txBox="1">
            <a:spLocks noChangeArrowheads="1"/>
          </p:cNvSpPr>
          <p:nvPr/>
        </p:nvSpPr>
        <p:spPr bwMode="auto">
          <a:xfrm>
            <a:off x="1189038" y="1169988"/>
            <a:ext cx="3603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1800" dirty="0"/>
              <a:t>                 </a:t>
            </a:r>
            <a:endParaRPr lang="en-US" altLang="en-US" sz="1800" dirty="0"/>
          </a:p>
        </p:txBody>
      </p:sp>
      <p:sp>
        <p:nvSpPr>
          <p:cNvPr id="24584" name="CasellaDiTesto 12"/>
          <p:cNvSpPr txBox="1">
            <a:spLocks noChangeArrowheads="1"/>
          </p:cNvSpPr>
          <p:nvPr/>
        </p:nvSpPr>
        <p:spPr bwMode="auto">
          <a:xfrm>
            <a:off x="107504" y="620688"/>
            <a:ext cx="9050784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1800" dirty="0"/>
              <a:t>                                                  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en-US" sz="1800" dirty="0"/>
          </a:p>
          <a:p>
            <a:pPr>
              <a:spcBef>
                <a:spcPct val="0"/>
              </a:spcBef>
              <a:buFontTx/>
              <a:buNone/>
            </a:pPr>
            <a:endParaRPr lang="it-IT" altLang="en-US" sz="1800" dirty="0"/>
          </a:p>
          <a:p>
            <a:pPr>
              <a:spcBef>
                <a:spcPct val="0"/>
              </a:spcBef>
              <a:buFontTx/>
              <a:buNone/>
            </a:pPr>
            <a:r>
              <a:rPr lang="it-IT" altLang="en-US" sz="1800" dirty="0"/>
              <a:t>                                                BARRIERA EMATO ENCEFALICA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en-US" sz="1800" dirty="0"/>
              <a:t>                                       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en-US" sz="1800" dirty="0"/>
              <a:t>                                                 S.N.C.                  rilascio di catecolamine endogene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en-US" sz="1800" dirty="0"/>
          </a:p>
          <a:p>
            <a:pPr>
              <a:spcBef>
                <a:spcPct val="0"/>
              </a:spcBef>
              <a:buFontTx/>
              <a:buNone/>
            </a:pPr>
            <a:r>
              <a:rPr lang="it-IT" altLang="en-US" sz="1800" u="sng" dirty="0"/>
              <a:t>A basse dosi</a:t>
            </a:r>
            <a:r>
              <a:rPr lang="it-IT" altLang="en-US" sz="1800" dirty="0"/>
              <a:t>:          appetito                             attenzione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en-US" sz="1800" dirty="0"/>
              <a:t>                                 senso di fatica                   concentrazione e tono umore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en-US" sz="1800" dirty="0"/>
          </a:p>
          <a:p>
            <a:pPr>
              <a:spcBef>
                <a:spcPct val="0"/>
              </a:spcBef>
              <a:buFontTx/>
              <a:buNone/>
            </a:pPr>
            <a:r>
              <a:rPr lang="it-IT" altLang="en-US" sz="1800" u="sng" dirty="0"/>
              <a:t>Ad alte dosi </a:t>
            </a:r>
            <a:r>
              <a:rPr lang="it-IT" altLang="en-US" sz="1800" dirty="0"/>
              <a:t>   agitazione, insonnia, ipertermia, dolore toracico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en-US" sz="1800" dirty="0"/>
              <a:t>                         aumento della G.C., diminuzione riflessa della F.C., aumento della P.A.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en-US" sz="1800" dirty="0"/>
          </a:p>
          <a:p>
            <a:pPr>
              <a:spcBef>
                <a:spcPct val="0"/>
              </a:spcBef>
              <a:buFontTx/>
              <a:buNone/>
            </a:pPr>
            <a:r>
              <a:rPr lang="it-IT" altLang="en-US" sz="1800" b="1" dirty="0"/>
              <a:t>Nell’atleta:  </a:t>
            </a:r>
            <a:r>
              <a:rPr lang="it-IT" altLang="en-US" sz="1800" dirty="0"/>
              <a:t>miglioramento dell’attenzione, ritardo della fatica, effetto anoressizzante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en-US" sz="1800" dirty="0"/>
              <a:t>                      effetti sulla prestazione ?? (miglioramento della potenza anaerobica)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en-US" sz="1800" dirty="0"/>
          </a:p>
          <a:p>
            <a:pPr>
              <a:spcBef>
                <a:spcPct val="0"/>
              </a:spcBef>
              <a:buFontTx/>
              <a:buNone/>
            </a:pPr>
            <a:r>
              <a:rPr lang="it-IT" altLang="en-US" sz="1800" dirty="0"/>
              <a:t>Un abuso                  - psicosi da amfetamine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en-US" sz="1800" dirty="0"/>
              <a:t>                                   - complicanze cardiovascolari (</a:t>
            </a:r>
            <a:r>
              <a:rPr lang="it-IT" altLang="en-US" sz="1800" dirty="0" err="1"/>
              <a:t>ipert.arteriosa</a:t>
            </a:r>
            <a:r>
              <a:rPr lang="it-IT" altLang="en-US" sz="1800" dirty="0"/>
              <a:t>, aritmie, angina/infarto)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en-US" sz="1800" dirty="0"/>
              <a:t>                                   - termoregolazione  ( &gt; produzione di calore  &lt; </a:t>
            </a:r>
            <a:r>
              <a:rPr lang="it-IT" altLang="en-US" sz="1800" dirty="0" err="1"/>
              <a:t>termodispersione</a:t>
            </a:r>
            <a:r>
              <a:rPr lang="it-IT" altLang="en-US" sz="1800" dirty="0"/>
              <a:t>)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en-US" sz="1800" dirty="0"/>
              <a:t>                                             </a:t>
            </a:r>
            <a:endParaRPr lang="en-US" altLang="en-US" sz="1800" dirty="0"/>
          </a:p>
        </p:txBody>
      </p:sp>
      <p:cxnSp>
        <p:nvCxnSpPr>
          <p:cNvPr id="15" name="Connettore 2 14"/>
          <p:cNvCxnSpPr/>
          <p:nvPr/>
        </p:nvCxnSpPr>
        <p:spPr>
          <a:xfrm>
            <a:off x="3543879" y="2204864"/>
            <a:ext cx="57626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/>
          <p:nvPr/>
        </p:nvCxnSpPr>
        <p:spPr>
          <a:xfrm>
            <a:off x="1718613" y="2634673"/>
            <a:ext cx="0" cy="4318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/>
          <p:nvPr/>
        </p:nvCxnSpPr>
        <p:spPr>
          <a:xfrm flipH="1" flipV="1">
            <a:off x="4120141" y="2634673"/>
            <a:ext cx="4762" cy="4318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ccia a destra 19"/>
          <p:cNvSpPr/>
          <p:nvPr/>
        </p:nvSpPr>
        <p:spPr>
          <a:xfrm>
            <a:off x="1403350" y="5157788"/>
            <a:ext cx="576263" cy="730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68819"/>
            <a:ext cx="246697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137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6092825"/>
            <a:ext cx="9144000" cy="765175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altLang="it-IT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20638" y="333375"/>
            <a:ext cx="9144000" cy="117475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532" name="CasellaDiTesto 1"/>
          <p:cNvSpPr txBox="1"/>
          <p:nvPr/>
        </p:nvSpPr>
        <p:spPr>
          <a:xfrm>
            <a:off x="60960" y="558165"/>
            <a:ext cx="9103995" cy="526297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2000" b="1" dirty="0">
                <a:latin typeface="Calibri" panose="020F0502020204030204" pitchFamily="34" charset="0"/>
              </a:rPr>
              <a:t>OSSO</a:t>
            </a:r>
          </a:p>
          <a:p>
            <a:endParaRPr sz="2000" b="1" dirty="0">
              <a:latin typeface="Calibri" panose="020F0502020204030204" pitchFamily="34" charset="0"/>
            </a:endParaRPr>
          </a:p>
          <a:p>
            <a:r>
              <a:rPr sz="2000" dirty="0">
                <a:latin typeface="Calibri" panose="020F0502020204030204" pitchFamily="34" charset="0"/>
              </a:rPr>
              <a:t> </a:t>
            </a:r>
            <a:r>
              <a:rPr lang="it-IT" sz="2000" dirty="0">
                <a:latin typeface="Calibri" panose="020F0502020204030204" pitchFamily="34" charset="0"/>
              </a:rPr>
              <a:t>        tensione       compressione        torsione       flessione      </a:t>
            </a:r>
          </a:p>
          <a:p>
            <a:endParaRPr lang="it-IT" sz="2000" dirty="0"/>
          </a:p>
          <a:p>
            <a:endParaRPr lang="it-IT" sz="2000" dirty="0">
              <a:latin typeface="Calibri" panose="020F0502020204030204" pitchFamily="34" charset="0"/>
            </a:endParaRPr>
          </a:p>
          <a:p>
            <a:r>
              <a:rPr lang="it-IT" sz="2000" dirty="0"/>
              <a:t>                                                 </a:t>
            </a:r>
            <a:r>
              <a:rPr lang="it-IT" sz="2000" dirty="0">
                <a:latin typeface="Calibri" panose="020F0502020204030204" pitchFamily="34" charset="0"/>
              </a:rPr>
              <a:t>linee di forza  </a:t>
            </a:r>
            <a:r>
              <a:rPr sz="2000" dirty="0">
                <a:latin typeface="Calibri" panose="020F0502020204030204" pitchFamily="34" charset="0"/>
              </a:rPr>
              <a:t>                 </a:t>
            </a:r>
          </a:p>
          <a:p>
            <a:endParaRPr dirty="0">
              <a:latin typeface="Calibri" panose="020F0502020204030204" pitchFamily="34" charset="0"/>
            </a:endParaRPr>
          </a:p>
          <a:p>
            <a:endParaRPr dirty="0">
              <a:latin typeface="Calibri" panose="020F0502020204030204" pitchFamily="34" charset="0"/>
            </a:endParaRPr>
          </a:p>
          <a:p>
            <a:r>
              <a:rPr lang="it-IT" dirty="0">
                <a:latin typeface="Calibri" panose="020F0502020204030204" pitchFamily="34" charset="0"/>
              </a:rPr>
              <a:t>                                    riassorbimento + riapposizione</a:t>
            </a:r>
          </a:p>
          <a:p>
            <a:r>
              <a:rPr lang="it-IT" dirty="0">
                <a:latin typeface="Calibri" panose="020F0502020204030204" pitchFamily="34" charset="0"/>
              </a:rPr>
              <a:t>                                      =  “modellamento”  dell’osso</a:t>
            </a:r>
          </a:p>
          <a:p>
            <a:endParaRPr lang="it-IT" dirty="0"/>
          </a:p>
          <a:p>
            <a:r>
              <a:rPr lang="it-IT" dirty="0">
                <a:latin typeface="Calibri" panose="020F0502020204030204" pitchFamily="34" charset="0"/>
              </a:rPr>
              <a:t>Sintomi:  </a:t>
            </a:r>
            <a:r>
              <a:rPr lang="it-IT" b="1" dirty="0">
                <a:latin typeface="Calibri" panose="020F0502020204030204" pitchFamily="34" charset="0"/>
              </a:rPr>
              <a:t>dolore</a:t>
            </a:r>
            <a:r>
              <a:rPr lang="it-IT" dirty="0">
                <a:latin typeface="Calibri" panose="020F0502020204030204" pitchFamily="34" charset="0"/>
              </a:rPr>
              <a:t>       solo dopo l’attività</a:t>
            </a:r>
          </a:p>
          <a:p>
            <a:r>
              <a:rPr lang="it-IT" dirty="0"/>
              <a:t>                                   durante o dopo l’attività</a:t>
            </a:r>
          </a:p>
          <a:p>
            <a:r>
              <a:rPr lang="it-IT" dirty="0"/>
              <a:t>                                   durante o dopo l’attività   +  compromissione della prestazione</a:t>
            </a:r>
          </a:p>
          <a:p>
            <a:r>
              <a:rPr lang="it-IT" dirty="0"/>
              <a:t>                                   dolore continuo con riduzione </a:t>
            </a:r>
            <a:r>
              <a:rPr lang="it-IT" u="sng" dirty="0"/>
              <a:t>significativa</a:t>
            </a:r>
            <a:r>
              <a:rPr lang="it-IT" dirty="0"/>
              <a:t> dell’attività   </a:t>
            </a:r>
            <a:endParaRPr lang="it-IT" dirty="0">
              <a:latin typeface="Calibri" panose="020F0502020204030204" pitchFamily="34" charset="0"/>
            </a:endParaRPr>
          </a:p>
          <a:p>
            <a:endParaRPr lang="it-IT" dirty="0">
              <a:latin typeface="Calibri" panose="020F0502020204030204" pitchFamily="34" charset="0"/>
            </a:endParaRPr>
          </a:p>
          <a:p>
            <a:r>
              <a:rPr dirty="0">
                <a:latin typeface="Calibri" panose="020F0502020204030204" pitchFamily="34" charset="0"/>
              </a:rPr>
              <a:t> </a:t>
            </a:r>
          </a:p>
          <a:p>
            <a:endParaRPr lang="en-US" altLang="x-none" dirty="0">
              <a:latin typeface="Calibri" panose="020F0502020204030204" pitchFamily="34" charset="0"/>
            </a:endParaRPr>
          </a:p>
        </p:txBody>
      </p:sp>
      <p:sp>
        <p:nvSpPr>
          <p:cNvPr id="2" name="Freccia in giù 12"/>
          <p:cNvSpPr/>
          <p:nvPr/>
        </p:nvSpPr>
        <p:spPr>
          <a:xfrm>
            <a:off x="3419872" y="2492896"/>
            <a:ext cx="360680" cy="325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" name="Connettore 2 3"/>
          <p:cNvCxnSpPr/>
          <p:nvPr/>
        </p:nvCxnSpPr>
        <p:spPr>
          <a:xfrm>
            <a:off x="1187624" y="1556792"/>
            <a:ext cx="1584176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2 5"/>
          <p:cNvCxnSpPr/>
          <p:nvPr/>
        </p:nvCxnSpPr>
        <p:spPr>
          <a:xfrm>
            <a:off x="3059832" y="1553527"/>
            <a:ext cx="0" cy="5073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 flipH="1">
            <a:off x="4427984" y="1517522"/>
            <a:ext cx="1504389" cy="5793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>
            <a:off x="3995936" y="1553527"/>
            <a:ext cx="0" cy="5073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852731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6066991"/>
            <a:ext cx="9144000" cy="765175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it-IT" altLang="it-IT" sz="1600" b="1" dirty="0">
              <a:solidFill>
                <a:schemeClr val="bg1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0" y="328613"/>
            <a:ext cx="9144000" cy="117475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5604" name="Rettangolo 4"/>
          <p:cNvSpPr>
            <a:spLocks noChangeArrowheads="1"/>
          </p:cNvSpPr>
          <p:nvPr/>
        </p:nvSpPr>
        <p:spPr bwMode="auto">
          <a:xfrm>
            <a:off x="323850" y="1122363"/>
            <a:ext cx="90201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b="1">
                <a:solidFill>
                  <a:srgbClr val="FF0000"/>
                </a:solidFill>
              </a:rPr>
              <a:t>  </a:t>
            </a:r>
            <a:endParaRPr lang="it-IT" altLang="it-IT" sz="3600">
              <a:cs typeface="Arial" panose="020B0604020202020204" pitchFamily="34" charset="0"/>
            </a:endParaRPr>
          </a:p>
        </p:txBody>
      </p:sp>
      <p:sp>
        <p:nvSpPr>
          <p:cNvPr id="25605" name="CasellaDiTesto 3"/>
          <p:cNvSpPr txBox="1">
            <a:spLocks noChangeArrowheads="1"/>
          </p:cNvSpPr>
          <p:nvPr/>
        </p:nvSpPr>
        <p:spPr bwMode="auto">
          <a:xfrm>
            <a:off x="971550" y="2781300"/>
            <a:ext cx="78343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4000" b="1">
                <a:solidFill>
                  <a:srgbClr val="FF0000"/>
                </a:solidFill>
              </a:rPr>
              <a:t>    </a:t>
            </a:r>
            <a:endParaRPr lang="it-IT" altLang="en-US" sz="40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0" y="620713"/>
            <a:ext cx="8893175" cy="4894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dirty="0"/>
              <a:t>2) Cocaina</a:t>
            </a:r>
          </a:p>
          <a:p>
            <a:pPr>
              <a:defRPr/>
            </a:pPr>
            <a:r>
              <a:rPr lang="it-IT" dirty="0"/>
              <a:t>     giovani  dato preoccupante !</a:t>
            </a:r>
          </a:p>
          <a:p>
            <a:pPr>
              <a:defRPr/>
            </a:pPr>
            <a:endParaRPr lang="it-IT" dirty="0"/>
          </a:p>
          <a:p>
            <a:pPr>
              <a:defRPr/>
            </a:pPr>
            <a:r>
              <a:rPr lang="it-IT" dirty="0"/>
              <a:t>A basse dosi   =  ANESTETICO LOCALE</a:t>
            </a:r>
          </a:p>
          <a:p>
            <a:pPr>
              <a:defRPr/>
            </a:pPr>
            <a:r>
              <a:rPr lang="it-IT" dirty="0"/>
              <a:t>A dosaggi elevati: deplezione dei neurotrasmettitori</a:t>
            </a:r>
          </a:p>
          <a:p>
            <a:pPr>
              <a:defRPr/>
            </a:pPr>
            <a:r>
              <a:rPr lang="it-IT" dirty="0"/>
              <a:t>                                (triptofano           serotonina, endorfine)     </a:t>
            </a:r>
          </a:p>
          <a:p>
            <a:pPr>
              <a:defRPr/>
            </a:pPr>
            <a:endParaRPr lang="it-IT" dirty="0"/>
          </a:p>
          <a:p>
            <a:pPr>
              <a:defRPr/>
            </a:pPr>
            <a:r>
              <a:rPr lang="it-IT" dirty="0"/>
              <a:t>COMPLICANZE: </a:t>
            </a:r>
          </a:p>
          <a:p>
            <a:pPr>
              <a:defRPr/>
            </a:pPr>
            <a:r>
              <a:rPr lang="it-IT" dirty="0"/>
              <a:t> </a:t>
            </a:r>
          </a:p>
          <a:p>
            <a:pPr>
              <a:defRPr/>
            </a:pPr>
            <a:r>
              <a:rPr lang="it-IT" dirty="0"/>
              <a:t>-    SNC: alterazioni del comportamento, convulsioni ed ipertermia</a:t>
            </a:r>
          </a:p>
          <a:p>
            <a:pPr>
              <a:defRPr/>
            </a:pPr>
            <a:r>
              <a:rPr lang="it-IT" dirty="0"/>
              <a:t>                                                                                             </a:t>
            </a:r>
          </a:p>
          <a:p>
            <a:pPr>
              <a:defRPr/>
            </a:pPr>
            <a:r>
              <a:rPr lang="it-IT" dirty="0"/>
              <a:t>                                                                                    effetto diretto       vasocostrizione</a:t>
            </a:r>
          </a:p>
          <a:p>
            <a:pPr>
              <a:defRPr/>
            </a:pPr>
            <a:endParaRPr lang="it-IT" dirty="0"/>
          </a:p>
          <a:p>
            <a:pPr marL="285750" indent="-285750">
              <a:buFontTx/>
              <a:buChar char="-"/>
              <a:defRPr/>
            </a:pPr>
            <a:r>
              <a:rPr lang="it-IT" dirty="0"/>
              <a:t>Apparato respiratorio: pneumotorace, arresto respiratorio</a:t>
            </a:r>
          </a:p>
          <a:p>
            <a:pPr>
              <a:defRPr/>
            </a:pPr>
            <a:r>
              <a:rPr lang="it-IT" dirty="0"/>
              <a:t>                                                                                                                                                     diretti                           </a:t>
            </a:r>
          </a:p>
          <a:p>
            <a:pPr marL="285750" indent="-285750">
              <a:buFontTx/>
              <a:buChar char="-"/>
              <a:defRPr/>
            </a:pPr>
            <a:r>
              <a:rPr lang="it-IT" sz="2400" b="1" dirty="0"/>
              <a:t>Apparato cardiovascolare  </a:t>
            </a:r>
            <a:r>
              <a:rPr lang="it-IT" b="1" dirty="0"/>
              <a:t>effetti emodinamici ed  elettrofisiologici  </a:t>
            </a:r>
          </a:p>
          <a:p>
            <a:pPr>
              <a:defRPr/>
            </a:pPr>
            <a:r>
              <a:rPr lang="it-IT" b="1" dirty="0"/>
              <a:t>                                                                                                                                                     </a:t>
            </a:r>
            <a:r>
              <a:rPr lang="it-IT" dirty="0"/>
              <a:t>indiretti </a:t>
            </a:r>
            <a:r>
              <a:rPr lang="it-IT" b="1" dirty="0"/>
              <a:t>                                                              </a:t>
            </a:r>
          </a:p>
        </p:txBody>
      </p:sp>
      <p:pic>
        <p:nvPicPr>
          <p:cNvPr id="25607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34988"/>
            <a:ext cx="22193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Connettore 2 9"/>
          <p:cNvCxnSpPr/>
          <p:nvPr/>
        </p:nvCxnSpPr>
        <p:spPr>
          <a:xfrm flipH="1" flipV="1">
            <a:off x="6048375" y="3455988"/>
            <a:ext cx="431800" cy="215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ttore 2 3"/>
          <p:cNvCxnSpPr/>
          <p:nvPr/>
        </p:nvCxnSpPr>
        <p:spPr>
          <a:xfrm flipV="1">
            <a:off x="7604125" y="4705350"/>
            <a:ext cx="144463" cy="215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/>
          <p:cNvCxnSpPr/>
          <p:nvPr/>
        </p:nvCxnSpPr>
        <p:spPr>
          <a:xfrm>
            <a:off x="7604125" y="5122863"/>
            <a:ext cx="144463" cy="215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2 4"/>
          <p:cNvCxnSpPr/>
          <p:nvPr/>
        </p:nvCxnSpPr>
        <p:spPr>
          <a:xfrm>
            <a:off x="2843213" y="2205038"/>
            <a:ext cx="4333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 flipV="1">
            <a:off x="5219700" y="3455988"/>
            <a:ext cx="431800" cy="215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142325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6092825"/>
            <a:ext cx="9144000" cy="765175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it-IT" altLang="it-IT" sz="1600" b="1" dirty="0">
              <a:solidFill>
                <a:schemeClr val="bg1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0" y="836613"/>
            <a:ext cx="9144000" cy="117475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6628" name="Rettangolo 4"/>
          <p:cNvSpPr>
            <a:spLocks noChangeArrowheads="1"/>
          </p:cNvSpPr>
          <p:nvPr/>
        </p:nvSpPr>
        <p:spPr bwMode="auto">
          <a:xfrm>
            <a:off x="323850" y="1122363"/>
            <a:ext cx="90201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b="1">
                <a:solidFill>
                  <a:srgbClr val="FF0000"/>
                </a:solidFill>
              </a:rPr>
              <a:t>  </a:t>
            </a:r>
            <a:endParaRPr lang="it-IT" altLang="it-IT" sz="3600">
              <a:cs typeface="Arial" panose="020B0604020202020204" pitchFamily="34" charset="0"/>
            </a:endParaRPr>
          </a:p>
        </p:txBody>
      </p:sp>
      <p:sp>
        <p:nvSpPr>
          <p:cNvPr id="26629" name="CasellaDiTesto 3"/>
          <p:cNvSpPr txBox="1">
            <a:spLocks noChangeArrowheads="1"/>
          </p:cNvSpPr>
          <p:nvPr/>
        </p:nvSpPr>
        <p:spPr bwMode="auto">
          <a:xfrm>
            <a:off x="971550" y="2781300"/>
            <a:ext cx="78343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4000" b="1">
                <a:solidFill>
                  <a:srgbClr val="FF0000"/>
                </a:solidFill>
              </a:rPr>
              <a:t>    </a:t>
            </a:r>
            <a:endParaRPr lang="it-IT" altLang="en-US" sz="40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26631" name="CasellaDiTesto 1"/>
          <p:cNvSpPr txBox="1">
            <a:spLocks noChangeArrowheads="1"/>
          </p:cNvSpPr>
          <p:nvPr/>
        </p:nvSpPr>
        <p:spPr bwMode="auto">
          <a:xfrm>
            <a:off x="179388" y="1268413"/>
            <a:ext cx="8856662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2000" u="sng" dirty="0"/>
              <a:t>Effetti diretti (dosaggi elevati</a:t>
            </a:r>
            <a:r>
              <a:rPr lang="it-IT" altLang="en-US" sz="2000" dirty="0"/>
              <a:t>):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en-US" sz="1800" dirty="0"/>
          </a:p>
          <a:p>
            <a:pPr>
              <a:spcBef>
                <a:spcPct val="0"/>
              </a:spcBef>
              <a:buFontTx/>
              <a:buNone/>
            </a:pPr>
            <a:r>
              <a:rPr lang="it-IT" altLang="en-US" sz="1800" dirty="0"/>
              <a:t>Blocco dei canali del sodio          effetto </a:t>
            </a:r>
            <a:r>
              <a:rPr lang="it-IT" altLang="en-US" sz="1800" dirty="0" err="1"/>
              <a:t>proaritmico</a:t>
            </a:r>
            <a:endParaRPr lang="it-IT" altLang="en-US" sz="1800" dirty="0"/>
          </a:p>
          <a:p>
            <a:pPr>
              <a:spcBef>
                <a:spcPct val="0"/>
              </a:spcBef>
              <a:buFontTx/>
              <a:buNone/>
            </a:pPr>
            <a:endParaRPr lang="it-IT" altLang="en-US" sz="1800" dirty="0"/>
          </a:p>
          <a:p>
            <a:pPr>
              <a:spcBef>
                <a:spcPct val="0"/>
              </a:spcBef>
              <a:buFontTx/>
              <a:buNone/>
            </a:pPr>
            <a:r>
              <a:rPr lang="it-IT" altLang="en-US" sz="2000" u="sng" dirty="0"/>
              <a:t>Effetti indiretti</a:t>
            </a:r>
            <a:r>
              <a:rPr lang="it-IT" altLang="en-US" sz="2000" dirty="0"/>
              <a:t>:   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en-US" sz="2000" dirty="0"/>
          </a:p>
          <a:p>
            <a:pPr>
              <a:spcBef>
                <a:spcPct val="0"/>
              </a:spcBef>
              <a:buFontTx/>
              <a:buNone/>
            </a:pPr>
            <a:r>
              <a:rPr lang="it-IT" altLang="en-US" sz="2000" dirty="0"/>
              <a:t> </a:t>
            </a:r>
            <a:r>
              <a:rPr lang="it-IT" altLang="en-US" sz="1800" dirty="0"/>
              <a:t>1)</a:t>
            </a:r>
            <a:r>
              <a:rPr lang="it-IT" altLang="en-US" sz="2000" dirty="0"/>
              <a:t> </a:t>
            </a:r>
            <a:r>
              <a:rPr lang="it-IT" altLang="en-US" sz="1800" dirty="0"/>
              <a:t>aumento di catecolamine circolanti a riposo, durante sforzo e da stress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en-US" sz="1800" dirty="0"/>
              <a:t>                                  - azione </a:t>
            </a:r>
            <a:r>
              <a:rPr lang="it-IT" altLang="en-US" sz="1800" dirty="0" err="1"/>
              <a:t>vasocostrittiva</a:t>
            </a:r>
            <a:r>
              <a:rPr lang="it-IT" altLang="en-US" sz="1800" dirty="0"/>
              <a:t>              PAS e PAD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en-US" sz="1800" dirty="0"/>
              <a:t>                                                                                         vasospasmo coronarico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en-US" sz="1800" dirty="0"/>
              <a:t>                                                                                         peggioramento aterosclerosi                                                                                                                                                                            					  aneurismi coronarici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en-US" sz="1800" dirty="0"/>
          </a:p>
          <a:p>
            <a:pPr>
              <a:spcBef>
                <a:spcPct val="0"/>
              </a:spcBef>
              <a:buFontTx/>
              <a:buNone/>
            </a:pPr>
            <a:r>
              <a:rPr lang="it-IT" altLang="en-US" sz="1800" dirty="0"/>
              <a:t>2) angina pectoris e infarto miocardio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en-US" sz="1800" dirty="0"/>
              <a:t>                in soggetti con lesioni coronariche :         F.C.  P.A. VO2 cuore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en-US" sz="1800" dirty="0"/>
              <a:t>                in soggetti giovani sani:       vasospasmo             trombosi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87391213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6092825"/>
            <a:ext cx="9144000" cy="765175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it-IT" altLang="it-IT" sz="1600" b="1" dirty="0">
              <a:solidFill>
                <a:schemeClr val="bg1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0" y="836613"/>
            <a:ext cx="9144000" cy="117475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7652" name="Rettangolo 4"/>
          <p:cNvSpPr>
            <a:spLocks noChangeArrowheads="1"/>
          </p:cNvSpPr>
          <p:nvPr/>
        </p:nvSpPr>
        <p:spPr bwMode="auto">
          <a:xfrm>
            <a:off x="323850" y="1122363"/>
            <a:ext cx="90201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b="1">
                <a:solidFill>
                  <a:srgbClr val="FF0000"/>
                </a:solidFill>
              </a:rPr>
              <a:t>  </a:t>
            </a:r>
            <a:endParaRPr lang="it-IT" altLang="it-IT" sz="3600">
              <a:cs typeface="Arial" panose="020B0604020202020204" pitchFamily="34" charset="0"/>
            </a:endParaRPr>
          </a:p>
        </p:txBody>
      </p:sp>
      <p:sp>
        <p:nvSpPr>
          <p:cNvPr id="27653" name="CasellaDiTesto 3"/>
          <p:cNvSpPr txBox="1">
            <a:spLocks noChangeArrowheads="1"/>
          </p:cNvSpPr>
          <p:nvPr/>
        </p:nvSpPr>
        <p:spPr bwMode="auto">
          <a:xfrm>
            <a:off x="971550" y="2781300"/>
            <a:ext cx="78343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4000" b="1">
                <a:solidFill>
                  <a:srgbClr val="FF0000"/>
                </a:solidFill>
              </a:rPr>
              <a:t>    </a:t>
            </a:r>
            <a:endParaRPr lang="it-IT" altLang="en-US" sz="40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27654" name="CasellaDiTesto 1"/>
          <p:cNvSpPr txBox="1">
            <a:spLocks noChangeArrowheads="1"/>
          </p:cNvSpPr>
          <p:nvPr/>
        </p:nvSpPr>
        <p:spPr bwMode="auto">
          <a:xfrm>
            <a:off x="161925" y="1365666"/>
            <a:ext cx="882015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en-US" sz="1800" dirty="0"/>
          </a:p>
          <a:p>
            <a:pPr>
              <a:spcBef>
                <a:spcPct val="0"/>
              </a:spcBef>
              <a:buFontTx/>
              <a:buNone/>
            </a:pPr>
            <a:r>
              <a:rPr lang="it-IT" altLang="en-US" sz="1800" dirty="0"/>
              <a:t>3) Miocardite                        CMP dilatativa               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en-US" sz="1800" dirty="0"/>
          </a:p>
          <a:p>
            <a:pPr>
              <a:spcBef>
                <a:spcPct val="0"/>
              </a:spcBef>
              <a:buFontTx/>
              <a:buNone/>
            </a:pPr>
            <a:r>
              <a:rPr lang="it-IT" altLang="en-US" sz="1800" dirty="0"/>
              <a:t>4) Cardiomiopatie    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en-US" sz="1800" dirty="0"/>
          </a:p>
          <a:p>
            <a:pPr>
              <a:spcBef>
                <a:spcPct val="0"/>
              </a:spcBef>
              <a:buNone/>
            </a:pPr>
            <a:r>
              <a:rPr lang="it-IT" altLang="en-US" sz="1800" dirty="0"/>
              <a:t>5) Aritmie e morte improvvisa</a:t>
            </a:r>
          </a:p>
          <a:p>
            <a:pPr>
              <a:spcBef>
                <a:spcPct val="0"/>
              </a:spcBef>
              <a:buNone/>
            </a:pPr>
            <a:endParaRPr lang="it-IT" altLang="en-US" sz="1800" dirty="0"/>
          </a:p>
          <a:p>
            <a:pPr>
              <a:spcBef>
                <a:spcPct val="0"/>
              </a:spcBef>
              <a:buNone/>
            </a:pPr>
            <a:r>
              <a:rPr lang="it-IT" altLang="en-US" sz="1800" dirty="0"/>
              <a:t>6) Ipertensione arteriosa</a:t>
            </a:r>
          </a:p>
          <a:p>
            <a:pPr>
              <a:spcBef>
                <a:spcPct val="0"/>
              </a:spcBef>
              <a:buNone/>
            </a:pPr>
            <a:endParaRPr lang="it-IT" altLang="en-US" sz="1800" dirty="0"/>
          </a:p>
          <a:p>
            <a:pPr>
              <a:spcBef>
                <a:spcPct val="0"/>
              </a:spcBef>
              <a:buNone/>
            </a:pPr>
            <a:endParaRPr lang="it-IT" altLang="en-US" sz="1800" dirty="0"/>
          </a:p>
          <a:p>
            <a:pPr>
              <a:spcBef>
                <a:spcPct val="0"/>
              </a:spcBef>
              <a:buNone/>
            </a:pPr>
            <a:endParaRPr lang="it-IT" altLang="en-US" sz="1800" dirty="0"/>
          </a:p>
          <a:p>
            <a:pPr>
              <a:spcBef>
                <a:spcPct val="0"/>
              </a:spcBef>
              <a:buFontTx/>
              <a:buNone/>
            </a:pPr>
            <a:r>
              <a:rPr lang="it-IT" altLang="en-US" sz="1800" dirty="0"/>
              <a:t>         </a:t>
            </a:r>
            <a:r>
              <a:rPr lang="it-IT" altLang="en-US" sz="2800" b="1" dirty="0">
                <a:solidFill>
                  <a:srgbClr val="FF0000"/>
                </a:solidFill>
              </a:rPr>
              <a:t>NESSUN EFFETTO SULLA PERFORMANCE ATLETICA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en-US" sz="2800" b="1" dirty="0">
                <a:solidFill>
                  <a:srgbClr val="FF0000"/>
                </a:solidFill>
              </a:rPr>
              <a:t>          (a parte l’effetto euforizzante di breve durata)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en-US" sz="2800" dirty="0"/>
          </a:p>
          <a:p>
            <a:pPr>
              <a:spcBef>
                <a:spcPct val="0"/>
              </a:spcBef>
              <a:buNone/>
            </a:pPr>
            <a:endParaRPr lang="it-IT" altLang="en-US" sz="1800" dirty="0"/>
          </a:p>
          <a:p>
            <a:pPr>
              <a:spcBef>
                <a:spcPct val="0"/>
              </a:spcBef>
              <a:buNone/>
            </a:pPr>
            <a:endParaRPr lang="it-IT" altLang="en-US" sz="18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cxnSp>
        <p:nvCxnSpPr>
          <p:cNvPr id="6" name="Connettore 2 5"/>
          <p:cNvCxnSpPr/>
          <p:nvPr/>
        </p:nvCxnSpPr>
        <p:spPr>
          <a:xfrm>
            <a:off x="2115995" y="1844824"/>
            <a:ext cx="3587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2042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6092825"/>
            <a:ext cx="9144000" cy="765175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altLang="it-IT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20638" y="333375"/>
            <a:ext cx="9144000" cy="117475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532" name="CasellaDiTesto 1"/>
          <p:cNvSpPr txBox="1"/>
          <p:nvPr/>
        </p:nvSpPr>
        <p:spPr>
          <a:xfrm>
            <a:off x="60960" y="558165"/>
            <a:ext cx="9103995" cy="535531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endParaRPr lang="it-IT" dirty="0">
              <a:latin typeface="Calibri" panose="020F0502020204030204" pitchFamily="34" charset="0"/>
            </a:endParaRPr>
          </a:p>
          <a:p>
            <a:endParaRPr lang="it-IT" dirty="0"/>
          </a:p>
          <a:p>
            <a:endParaRPr lang="it-IT" dirty="0">
              <a:latin typeface="Calibri" panose="020F0502020204030204" pitchFamily="34" charset="0"/>
            </a:endParaRPr>
          </a:p>
          <a:p>
            <a:r>
              <a:rPr lang="it-IT" b="1" dirty="0">
                <a:latin typeface="Calibri" panose="020F0502020204030204" pitchFamily="34" charset="0"/>
              </a:rPr>
              <a:t>FRATTURA DA “STRESS”</a:t>
            </a:r>
          </a:p>
          <a:p>
            <a:endParaRPr b="1" dirty="0">
              <a:latin typeface="Calibri" panose="020F0502020204030204" pitchFamily="34" charset="0"/>
            </a:endParaRPr>
          </a:p>
          <a:p>
            <a:r>
              <a:rPr dirty="0" err="1">
                <a:latin typeface="Calibri" panose="020F0502020204030204" pitchFamily="34" charset="0"/>
              </a:rPr>
              <a:t>Contrazione</a:t>
            </a:r>
            <a:r>
              <a:rPr dirty="0">
                <a:latin typeface="Calibri" panose="020F0502020204030204" pitchFamily="34" charset="0"/>
              </a:rPr>
              <a:t> intensa, ritmica e ripetitiva    </a:t>
            </a:r>
          </a:p>
          <a:p>
            <a:r>
              <a:rPr dirty="0">
                <a:latin typeface="Calibri" panose="020F0502020204030204" pitchFamily="34" charset="0"/>
              </a:rPr>
              <a:t>Dismorfismi scheletro (dismetrie, piede cavo o pronato)</a:t>
            </a:r>
          </a:p>
          <a:p>
            <a:r>
              <a:rPr dirty="0">
                <a:latin typeface="Calibri" panose="020F0502020204030204" pitchFamily="34" charset="0"/>
              </a:rPr>
              <a:t>Aumento dei carichi di allenamento</a:t>
            </a:r>
          </a:p>
          <a:p>
            <a:r>
              <a:rPr dirty="0">
                <a:latin typeface="Calibri" panose="020F0502020204030204" pitchFamily="34" charset="0"/>
              </a:rPr>
              <a:t>Recuperi insufficienti</a:t>
            </a:r>
          </a:p>
          <a:p>
            <a:endParaRPr dirty="0">
              <a:latin typeface="Calibri" panose="020F0502020204030204" pitchFamily="34" charset="0"/>
            </a:endParaRPr>
          </a:p>
          <a:p>
            <a:endParaRPr dirty="0">
              <a:latin typeface="Calibri" panose="020F0502020204030204" pitchFamily="34" charset="0"/>
            </a:endParaRPr>
          </a:p>
          <a:p>
            <a:endParaRPr dirty="0">
              <a:latin typeface="Calibri" panose="020F0502020204030204" pitchFamily="34" charset="0"/>
            </a:endParaRPr>
          </a:p>
          <a:p>
            <a:r>
              <a:rPr dirty="0">
                <a:latin typeface="Calibri" panose="020F0502020204030204" pitchFamily="34" charset="0"/>
              </a:rPr>
              <a:t>                      microfratture                     fissurazione corticale</a:t>
            </a:r>
          </a:p>
          <a:p>
            <a:endParaRPr dirty="0">
              <a:latin typeface="Calibri" panose="020F0502020204030204" pitchFamily="34" charset="0"/>
            </a:endParaRPr>
          </a:p>
          <a:p>
            <a:r>
              <a:rPr dirty="0">
                <a:latin typeface="Calibri" panose="020F0502020204030204" pitchFamily="34" charset="0"/>
              </a:rPr>
              <a:t> </a:t>
            </a:r>
            <a:r>
              <a:rPr lang="it-IT" dirty="0">
                <a:latin typeface="Calibri" panose="020F0502020204030204" pitchFamily="34" charset="0"/>
              </a:rPr>
              <a:t>SESSO FEMMINILE    bassa densità ossea</a:t>
            </a:r>
          </a:p>
          <a:p>
            <a:r>
              <a:rPr lang="it-IT" dirty="0"/>
              <a:t>                                                                                                ridotta massa grassa</a:t>
            </a:r>
          </a:p>
          <a:p>
            <a:r>
              <a:rPr lang="it-IT" dirty="0">
                <a:latin typeface="Calibri" panose="020F0502020204030204" pitchFamily="34" charset="0"/>
              </a:rPr>
              <a:t> SESSO MASCHILE   alimentazione insufficiente </a:t>
            </a:r>
          </a:p>
          <a:p>
            <a:r>
              <a:rPr lang="it-IT" dirty="0"/>
              <a:t>                                   (non solo carenza di </a:t>
            </a:r>
            <a:r>
              <a:rPr lang="it-IT" dirty="0" err="1"/>
              <a:t>vit</a:t>
            </a:r>
            <a:r>
              <a:rPr lang="it-IT" dirty="0"/>
              <a:t>. D)              minore resistenza ossea gamba</a:t>
            </a:r>
            <a:r>
              <a:rPr lang="it-IT" dirty="0">
                <a:latin typeface="Calibri" panose="020F0502020204030204" pitchFamily="34" charset="0"/>
              </a:rPr>
              <a:t> </a:t>
            </a:r>
            <a:endParaRPr dirty="0">
              <a:latin typeface="Calibri" panose="020F0502020204030204" pitchFamily="34" charset="0"/>
            </a:endParaRPr>
          </a:p>
          <a:p>
            <a:endParaRPr lang="en-US" altLang="x-none" dirty="0">
              <a:latin typeface="Calibri" panose="020F0502020204030204" pitchFamily="34" charset="0"/>
            </a:endParaRPr>
          </a:p>
        </p:txBody>
      </p:sp>
      <p:pic>
        <p:nvPicPr>
          <p:cNvPr id="2253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836712"/>
            <a:ext cx="3600450" cy="28082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Freccia in giù 12"/>
          <p:cNvSpPr/>
          <p:nvPr/>
        </p:nvSpPr>
        <p:spPr>
          <a:xfrm>
            <a:off x="1547664" y="3177381"/>
            <a:ext cx="360363" cy="5032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Freccia a destra con strisce 13"/>
          <p:cNvSpPr/>
          <p:nvPr/>
        </p:nvSpPr>
        <p:spPr>
          <a:xfrm>
            <a:off x="2843808" y="3933056"/>
            <a:ext cx="684213" cy="24447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3" name="Connettore 2 2">
            <a:extLst>
              <a:ext uri="{FF2B5EF4-FFF2-40B4-BE49-F238E27FC236}">
                <a16:creationId xmlns:a16="http://schemas.microsoft.com/office/drawing/2014/main" id="{7F29D9A6-D37C-9B66-A18E-BA8D5181E6F9}"/>
              </a:ext>
            </a:extLst>
          </p:cNvPr>
          <p:cNvCxnSpPr/>
          <p:nvPr/>
        </p:nvCxnSpPr>
        <p:spPr>
          <a:xfrm flipV="1">
            <a:off x="4572000" y="4941168"/>
            <a:ext cx="504056" cy="216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63FE2B87-C0EB-1795-B6C6-34B6539D8CCE}"/>
              </a:ext>
            </a:extLst>
          </p:cNvPr>
          <p:cNvCxnSpPr/>
          <p:nvPr/>
        </p:nvCxnSpPr>
        <p:spPr>
          <a:xfrm>
            <a:off x="4572000" y="5157192"/>
            <a:ext cx="432048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487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6092825"/>
            <a:ext cx="9144000" cy="765175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altLang="it-IT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20638" y="333375"/>
            <a:ext cx="9144000" cy="117475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556" name="CasellaDiTesto 1"/>
          <p:cNvSpPr txBox="1"/>
          <p:nvPr/>
        </p:nvSpPr>
        <p:spPr>
          <a:xfrm>
            <a:off x="611188" y="981075"/>
            <a:ext cx="6748579" cy="4801314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u="sng" dirty="0">
                <a:latin typeface="Calibri" panose="020F0502020204030204" pitchFamily="34" charset="0"/>
              </a:rPr>
              <a:t>Sedi più frequenti</a:t>
            </a:r>
          </a:p>
          <a:p>
            <a:pPr algn="l"/>
            <a:endParaRPr dirty="0">
              <a:latin typeface="Calibri" panose="020F0502020204030204" pitchFamily="34" charset="0"/>
            </a:endParaRPr>
          </a:p>
          <a:p>
            <a:pPr algn="l"/>
            <a:r>
              <a:rPr dirty="0">
                <a:latin typeface="Calibri" panose="020F0502020204030204" pitchFamily="34" charset="0"/>
              </a:rPr>
              <a:t>Calcagno, scafoidi e metatarsi (maratona, jogging, marcia, danza, salti)</a:t>
            </a:r>
          </a:p>
          <a:p>
            <a:pPr algn="l"/>
            <a:r>
              <a:rPr dirty="0">
                <a:latin typeface="Calibri" panose="020F0502020204030204" pitchFamily="34" charset="0"/>
              </a:rPr>
              <a:t>Rotula (ciclismo)</a:t>
            </a:r>
          </a:p>
          <a:p>
            <a:pPr algn="l"/>
            <a:r>
              <a:rPr dirty="0">
                <a:latin typeface="Calibri" panose="020F0502020204030204" pitchFamily="34" charset="0"/>
              </a:rPr>
              <a:t>Clavicola (golf)</a:t>
            </a:r>
          </a:p>
          <a:p>
            <a:pPr algn="l"/>
            <a:r>
              <a:rPr dirty="0">
                <a:latin typeface="Calibri" panose="020F0502020204030204" pitchFamily="34" charset="0"/>
              </a:rPr>
              <a:t>Olecrano (lanci)</a:t>
            </a:r>
          </a:p>
          <a:p>
            <a:pPr algn="l"/>
            <a:r>
              <a:rPr dirty="0">
                <a:latin typeface="Calibri" panose="020F0502020204030204" pitchFamily="34" charset="0"/>
              </a:rPr>
              <a:t>Radio</a:t>
            </a:r>
            <a:r>
              <a:rPr lang="it-IT" dirty="0">
                <a:latin typeface="Calibri" panose="020F0502020204030204" pitchFamily="34" charset="0"/>
              </a:rPr>
              <a:t> </a:t>
            </a:r>
            <a:r>
              <a:rPr dirty="0">
                <a:latin typeface="Calibri" panose="020F0502020204030204" pitchFamily="34" charset="0"/>
              </a:rPr>
              <a:t>(golf, tennis)</a:t>
            </a:r>
          </a:p>
          <a:p>
            <a:pPr algn="l"/>
            <a:endParaRPr dirty="0">
              <a:latin typeface="Calibri" panose="020F0502020204030204" pitchFamily="34" charset="0"/>
            </a:endParaRPr>
          </a:p>
          <a:p>
            <a:pPr algn="l"/>
            <a:endParaRPr dirty="0">
              <a:latin typeface="Calibri" panose="020F0502020204030204" pitchFamily="34" charset="0"/>
            </a:endParaRPr>
          </a:p>
          <a:p>
            <a:pPr algn="l"/>
            <a:r>
              <a:rPr u="sng" dirty="0">
                <a:latin typeface="Calibri" panose="020F0502020204030204" pitchFamily="34" charset="0"/>
              </a:rPr>
              <a:t>Sintomi</a:t>
            </a:r>
          </a:p>
          <a:p>
            <a:pPr algn="l"/>
            <a:endParaRPr u="sng" dirty="0">
              <a:latin typeface="Calibri" panose="020F0502020204030204" pitchFamily="34" charset="0"/>
            </a:endParaRPr>
          </a:p>
          <a:p>
            <a:pPr algn="l"/>
            <a:r>
              <a:rPr dirty="0">
                <a:sym typeface="+mn-ea"/>
              </a:rPr>
              <a:t>Anamnesi negativa per traumi diretti</a:t>
            </a:r>
            <a:endParaRPr dirty="0">
              <a:latin typeface="Calibri" panose="020F0502020204030204" pitchFamily="34" charset="0"/>
            </a:endParaRPr>
          </a:p>
          <a:p>
            <a:pPr algn="l"/>
            <a:r>
              <a:rPr dirty="0">
                <a:latin typeface="Calibri" panose="020F0502020204030204" pitchFamily="34" charset="0"/>
              </a:rPr>
              <a:t>Dolore inizio carico o dopo attività   migliora con il riposo</a:t>
            </a:r>
          </a:p>
          <a:p>
            <a:pPr algn="l"/>
            <a:r>
              <a:rPr dirty="0">
                <a:sym typeface="+mn-ea"/>
              </a:rPr>
              <a:t>Aumento del dolore in carico</a:t>
            </a:r>
            <a:endParaRPr dirty="0">
              <a:latin typeface="Calibri" panose="020F0502020204030204" pitchFamily="34" charset="0"/>
            </a:endParaRPr>
          </a:p>
          <a:p>
            <a:pPr algn="l"/>
            <a:r>
              <a:rPr dirty="0">
                <a:latin typeface="Calibri" panose="020F0502020204030204" pitchFamily="34" charset="0"/>
              </a:rPr>
              <a:t>Possibile tumefazione</a:t>
            </a:r>
          </a:p>
          <a:p>
            <a:pPr algn="l"/>
            <a:r>
              <a:rPr dirty="0">
                <a:latin typeface="Calibri" panose="020F0502020204030204" pitchFamily="34" charset="0"/>
              </a:rPr>
              <a:t>Impotenza funzionale variabile (tipo, sede, stadio della frattura)</a:t>
            </a:r>
          </a:p>
          <a:p>
            <a:endParaRPr lang="en-US" altLang="x-none" dirty="0">
              <a:latin typeface="Calibri" panose="020F0502020204030204" pitchFamily="34" charset="0"/>
            </a:endParaRPr>
          </a:p>
        </p:txBody>
      </p:sp>
      <p:pic>
        <p:nvPicPr>
          <p:cNvPr id="5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1988840"/>
            <a:ext cx="3240088" cy="21463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213690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6092825"/>
            <a:ext cx="9144000" cy="765175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altLang="it-IT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20638" y="333375"/>
            <a:ext cx="9144000" cy="117475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580" name="CasellaDiTesto 1"/>
          <p:cNvSpPr txBox="1"/>
          <p:nvPr/>
        </p:nvSpPr>
        <p:spPr>
          <a:xfrm>
            <a:off x="611188" y="908050"/>
            <a:ext cx="4130675" cy="48021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u="sng" dirty="0">
                <a:latin typeface="Calibri" panose="020F0502020204030204" pitchFamily="34" charset="0"/>
              </a:rPr>
              <a:t>Diagnosi</a:t>
            </a:r>
          </a:p>
          <a:p>
            <a:endParaRPr dirty="0">
              <a:latin typeface="Calibri" panose="020F0502020204030204" pitchFamily="34" charset="0"/>
            </a:endParaRPr>
          </a:p>
          <a:p>
            <a:r>
              <a:rPr dirty="0">
                <a:latin typeface="Calibri" panose="020F0502020204030204" pitchFamily="34" charset="0"/>
              </a:rPr>
              <a:t>Anamnesi </a:t>
            </a:r>
          </a:p>
          <a:p>
            <a:r>
              <a:rPr dirty="0">
                <a:latin typeface="Calibri" panose="020F0502020204030204" pitchFamily="34" charset="0"/>
              </a:rPr>
              <a:t>E.O.</a:t>
            </a:r>
          </a:p>
          <a:p>
            <a:r>
              <a:rPr dirty="0">
                <a:latin typeface="Calibri" panose="020F0502020204030204" pitchFamily="34" charset="0"/>
              </a:rPr>
              <a:t>RX (spesso negative all’inizio)   TAC o RMN</a:t>
            </a:r>
          </a:p>
          <a:p>
            <a:endParaRPr dirty="0">
              <a:latin typeface="Calibri" panose="020F0502020204030204" pitchFamily="34" charset="0"/>
            </a:endParaRPr>
          </a:p>
          <a:p>
            <a:r>
              <a:rPr u="sng" dirty="0">
                <a:latin typeface="Calibri" panose="020F0502020204030204" pitchFamily="34" charset="0"/>
              </a:rPr>
              <a:t>Terapia</a:t>
            </a:r>
          </a:p>
          <a:p>
            <a:endParaRPr dirty="0">
              <a:latin typeface="Calibri" panose="020F0502020204030204" pitchFamily="34" charset="0"/>
            </a:endParaRPr>
          </a:p>
          <a:p>
            <a:r>
              <a:rPr dirty="0">
                <a:latin typeface="Calibri" panose="020F0502020204030204" pitchFamily="34" charset="0"/>
              </a:rPr>
              <a:t>Riposo (da 4 a 12 settimane)</a:t>
            </a:r>
          </a:p>
          <a:p>
            <a:r>
              <a:rPr dirty="0">
                <a:latin typeface="Calibri" panose="020F0502020204030204" pitchFamily="34" charset="0"/>
              </a:rPr>
              <a:t>Antiinfiammatori</a:t>
            </a:r>
          </a:p>
          <a:p>
            <a:r>
              <a:rPr dirty="0">
                <a:latin typeface="Calibri" panose="020F0502020204030204" pitchFamily="34" charset="0"/>
              </a:rPr>
              <a:t>Terapia fisica</a:t>
            </a:r>
          </a:p>
          <a:p>
            <a:endParaRPr dirty="0">
              <a:latin typeface="Calibri" panose="020F0502020204030204" pitchFamily="34" charset="0"/>
            </a:endParaRPr>
          </a:p>
          <a:p>
            <a:r>
              <a:rPr u="sng" dirty="0">
                <a:latin typeface="Calibri" panose="020F0502020204030204" pitchFamily="34" charset="0"/>
              </a:rPr>
              <a:t>Prevenzione</a:t>
            </a:r>
          </a:p>
          <a:p>
            <a:endParaRPr dirty="0">
              <a:latin typeface="Calibri" panose="020F0502020204030204" pitchFamily="34" charset="0"/>
            </a:endParaRPr>
          </a:p>
          <a:p>
            <a:r>
              <a:rPr dirty="0">
                <a:latin typeface="Calibri" panose="020F0502020204030204" pitchFamily="34" charset="0"/>
              </a:rPr>
              <a:t>Allenamenti progressivi</a:t>
            </a:r>
          </a:p>
          <a:p>
            <a:r>
              <a:rPr dirty="0">
                <a:latin typeface="Calibri" panose="020F0502020204030204" pitchFamily="34" charset="0"/>
              </a:rPr>
              <a:t>Rispetto età scheletrica e sportiva</a:t>
            </a:r>
          </a:p>
          <a:p>
            <a:r>
              <a:rPr dirty="0">
                <a:latin typeface="Calibri" panose="020F0502020204030204" pitchFamily="34" charset="0"/>
              </a:rPr>
              <a:t>Valutazione fattori intrinseci ed estrinseci</a:t>
            </a:r>
            <a:endParaRPr lang="en-US" altLang="x-none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434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6092825"/>
            <a:ext cx="9144000" cy="765175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altLang="it-IT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20638" y="333375"/>
            <a:ext cx="9144000" cy="117475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243840" y="631825"/>
            <a:ext cx="8283575" cy="5139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en-GB" sz="2800" dirty="0">
                <a:solidFill>
                  <a:srgbClr val="FF0000"/>
                </a:solidFill>
              </a:rPr>
              <a:t>COME AFFRONTARE LE LESIONI DA SOVRACCARICO ?</a:t>
            </a:r>
          </a:p>
          <a:p>
            <a:endParaRPr lang="it-IT" altLang="en-GB" sz="2800" dirty="0"/>
          </a:p>
          <a:p>
            <a:r>
              <a:rPr lang="it-IT" altLang="en-GB" sz="2800" dirty="0"/>
              <a:t>accurata anamnesi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altLang="en-GB" sz="2400" dirty="0"/>
              <a:t>comparsa del dolore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altLang="en-GB" sz="2400" dirty="0"/>
              <a:t>variazioni dell’allenamento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altLang="en-GB" sz="2400" dirty="0"/>
              <a:t>introduzione di nuove tecniche o nuovi attrezzi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altLang="en-GB" sz="2400" u="sng" dirty="0"/>
              <a:t>fattori predisponenti</a:t>
            </a:r>
            <a:endParaRPr lang="it-IT" alt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altLang="en-GB" sz="2400" dirty="0"/>
          </a:p>
          <a:p>
            <a:r>
              <a:rPr lang="it-IT" altLang="en-GB" sz="2800" dirty="0"/>
              <a:t>esame clinico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altLang="en-GB" sz="2400" dirty="0"/>
              <a:t>ispezione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altLang="en-GB" sz="2400" dirty="0"/>
              <a:t>palpazione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altLang="en-GB" sz="2400" dirty="0"/>
              <a:t>arco di movimento e forza muscolare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altLang="en-GB" sz="2400" dirty="0"/>
              <a:t>valutazione funzionale in attività 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2068</TotalTime>
  <Words>2909</Words>
  <Application>Microsoft Office PowerPoint</Application>
  <PresentationFormat>Presentazione su schermo (4:3)</PresentationFormat>
  <Paragraphs>800</Paragraphs>
  <Slides>52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52</vt:i4>
      </vt:variant>
    </vt:vector>
  </HeadingPairs>
  <TitlesOfParts>
    <vt:vector size="57" baseType="lpstr">
      <vt:lpstr>Arial</vt:lpstr>
      <vt:lpstr>Calibri</vt:lpstr>
      <vt:lpstr>Wingdings</vt:lpstr>
      <vt:lpstr>Tema di Office</vt:lpstr>
      <vt:lpstr>1_Tema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F. Hoffmann-La Roche, Ltd.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aaaa</dc:title>
  <dc:creator>Martignoni, Umberto {MDGC~Monza}</dc:creator>
  <cp:lastModifiedBy>umberto martignoni</cp:lastModifiedBy>
  <cp:revision>743</cp:revision>
  <dcterms:created xsi:type="dcterms:W3CDTF">2014-01-02T13:53:00Z</dcterms:created>
  <dcterms:modified xsi:type="dcterms:W3CDTF">2023-12-05T14:03:09Z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A39FE9C389FE4AF782CE669AF594D8D1</vt:lpwstr>
  </property>
  <property fmtid="{D5CDD505-2E9C-101B-9397-08002B2CF9AE}" pid="3" name="KSOProductBuildVer">
    <vt:lpwstr>2057-11.2.0.11380</vt:lpwstr>
  </property>
</Properties>
</file>