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73" r:id="rId3"/>
    <p:sldId id="553" r:id="rId4"/>
    <p:sldId id="567" r:id="rId5"/>
    <p:sldId id="514" r:id="rId6"/>
    <p:sldId id="520" r:id="rId7"/>
    <p:sldId id="506" r:id="rId8"/>
    <p:sldId id="548" r:id="rId9"/>
    <p:sldId id="565" r:id="rId10"/>
    <p:sldId id="523" r:id="rId11"/>
    <p:sldId id="551" r:id="rId12"/>
    <p:sldId id="519" r:id="rId13"/>
    <p:sldId id="570" r:id="rId14"/>
    <p:sldId id="574" r:id="rId15"/>
    <p:sldId id="569" r:id="rId16"/>
    <p:sldId id="575" r:id="rId17"/>
    <p:sldId id="571" r:id="rId18"/>
    <p:sldId id="577" r:id="rId19"/>
    <p:sldId id="572" r:id="rId20"/>
    <p:sldId id="573" r:id="rId21"/>
    <p:sldId id="576"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DFF"/>
    <a:srgbClr val="F0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9" autoAdjust="0"/>
    <p:restoredTop sz="94660"/>
  </p:normalViewPr>
  <p:slideViewPr>
    <p:cSldViewPr snapToGrid="0">
      <p:cViewPr varScale="1">
        <p:scale>
          <a:sx n="117" d="100"/>
          <a:sy n="117" d="100"/>
        </p:scale>
        <p:origin x="12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6901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8661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70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308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4661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1987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7934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236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8687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981733-54FD-4EFA-897B-3054849D6FBC}" type="datetimeFigureOut">
              <a:rPr lang="it-IT" smtClean="0"/>
              <a:t>12/09/2025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AA627-C2F1-4ECC-9CED-89BF86C0232C}" type="slidenum">
              <a:rPr lang="it-IT" smtClean="0"/>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798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370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9/12/2025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413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034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0498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3199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687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667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9/12/2025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0892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994489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nica.piantoni@unibg.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8000">
              <a:schemeClr val="accent1">
                <a:lumMod val="45000"/>
                <a:lumOff val="55000"/>
              </a:schemeClr>
            </a:gs>
            <a:gs pos="39000">
              <a:srgbClr val="FFFFFF"/>
            </a:gs>
            <a:gs pos="6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3779" y="1534509"/>
            <a:ext cx="11430429" cy="5230275"/>
          </a:xfrm>
        </p:spPr>
        <p:txBody>
          <a:bodyPr>
            <a:normAutofit fontScale="90000"/>
          </a:bodyPr>
          <a:lstStyle/>
          <a:p>
            <a:pPr>
              <a:lnSpc>
                <a:spcPct val="100000"/>
              </a:lnSpc>
              <a:spcAft>
                <a:spcPts val="1200"/>
              </a:spcAft>
            </a:pPr>
            <a:r>
              <a:rPr lang="it-IT" sz="3200" dirty="0"/>
              <a:t>      </a:t>
            </a:r>
            <a:br>
              <a:rPr lang="it-IT" sz="3200" dirty="0"/>
            </a:br>
            <a:br>
              <a:rPr lang="it-IT" sz="3200" dirty="0"/>
            </a:br>
            <a:br>
              <a:rPr lang="it-IT" sz="3200" dirty="0"/>
            </a:br>
            <a:br>
              <a:rPr lang="it-IT" sz="3200" dirty="0"/>
            </a:br>
            <a:br>
              <a:rPr lang="it-IT" sz="3200" dirty="0"/>
            </a:br>
            <a:br>
              <a:rPr lang="it-IT" sz="4000" b="1" dirty="0"/>
            </a:br>
            <a:br>
              <a:rPr lang="it-IT" sz="4000" dirty="0"/>
            </a:br>
            <a:br>
              <a:rPr lang="it-IT" sz="4000" dirty="0"/>
            </a:br>
            <a:br>
              <a:rPr lang="it-IT" sz="4000" dirty="0"/>
            </a:br>
            <a:br>
              <a:rPr lang="it-IT" sz="4000" dirty="0"/>
            </a:br>
            <a:r>
              <a:rPr lang="it-IT" sz="4400" dirty="0"/>
              <a:t>CORSO INTENSIVO Livello A2+/B1</a:t>
            </a:r>
            <a:br>
              <a:rPr lang="it-IT" sz="4000" dirty="0"/>
            </a:br>
            <a:r>
              <a:rPr lang="it-IT" sz="3600" cap="none" dirty="0"/>
              <a:t>Insegnante: </a:t>
            </a:r>
            <a:r>
              <a:rPr lang="it-IT" sz="3600" b="1" dirty="0"/>
              <a:t>M</a:t>
            </a:r>
            <a:r>
              <a:rPr lang="it-IT" sz="3600" b="1" cap="none" dirty="0"/>
              <a:t>onica Piantoni</a:t>
            </a:r>
            <a:br>
              <a:rPr lang="it-IT" sz="3600" b="1" cap="none" dirty="0"/>
            </a:br>
            <a:r>
              <a:rPr lang="it-IT" sz="3600" dirty="0"/>
              <a:t>(</a:t>
            </a:r>
            <a:r>
              <a:rPr lang="it-IT" sz="3600" dirty="0">
                <a:hlinkClick r:id="rId2"/>
              </a:rPr>
              <a:t>monica.piantoni@unibg.it</a:t>
            </a:r>
            <a:r>
              <a:rPr lang="it-IT" sz="3600" dirty="0"/>
              <a:t>)</a:t>
            </a:r>
            <a:br>
              <a:rPr lang="it-IT" sz="3600" b="1" cap="none" dirty="0"/>
            </a:br>
            <a:r>
              <a:rPr lang="it-IT" sz="3600" b="1" cap="none" dirty="0"/>
              <a:t>8-19 settembre 2025</a:t>
            </a:r>
            <a:br>
              <a:rPr lang="it-IT" sz="3600" b="1" cap="none" dirty="0"/>
            </a:br>
            <a:r>
              <a:rPr lang="it-IT" sz="3600" b="1" cap="none" dirty="0"/>
              <a:t>Lezione 5</a:t>
            </a:r>
            <a:br>
              <a:rPr lang="it-IT" sz="4000" cap="none" dirty="0"/>
            </a:br>
            <a:r>
              <a:rPr lang="it-IT" sz="4000" cap="none" dirty="0"/>
              <a:t>        </a:t>
            </a:r>
            <a:r>
              <a:rPr lang="it-IT" sz="6000" cap="none" dirty="0"/>
              <a:t>	</a:t>
            </a:r>
          </a:p>
        </p:txBody>
      </p:sp>
      <p:sp>
        <p:nvSpPr>
          <p:cNvPr id="5" name="CasellaDiTesto 4">
            <a:extLst>
              <a:ext uri="{FF2B5EF4-FFF2-40B4-BE49-F238E27FC236}">
                <a16:creationId xmlns:a16="http://schemas.microsoft.com/office/drawing/2014/main" id="{85B4305A-AC7B-C993-6485-8448C64FD5AE}"/>
              </a:ext>
            </a:extLst>
          </p:cNvPr>
          <p:cNvSpPr txBox="1"/>
          <p:nvPr/>
        </p:nvSpPr>
        <p:spPr>
          <a:xfrm>
            <a:off x="6716110" y="378372"/>
            <a:ext cx="5192111" cy="1569660"/>
          </a:xfrm>
          <a:prstGeom prst="rect">
            <a:avLst/>
          </a:prstGeom>
          <a:noFill/>
        </p:spPr>
        <p:txBody>
          <a:bodyPr wrap="square" rtlCol="0">
            <a:spAutoFit/>
          </a:bodyPr>
          <a:lstStyle/>
          <a:p>
            <a:pPr algn="ctr"/>
            <a:r>
              <a:rPr lang="it-IT" sz="2400"/>
              <a:t>Universita’ di BERGAMO</a:t>
            </a:r>
            <a:br>
              <a:rPr lang="it-IT" sz="2400"/>
            </a:br>
            <a:r>
              <a:rPr lang="it-IT" sz="2400" b="1" cap="small"/>
              <a:t>Corsi di Italiano per Stranieri</a:t>
            </a:r>
            <a:r>
              <a:rPr lang="it-IT" sz="2400" b="1"/>
              <a:t> </a:t>
            </a:r>
            <a:br>
              <a:rPr lang="it-IT" sz="2400"/>
            </a:br>
            <a:r>
              <a:rPr lang="it-IT" sz="2400"/>
              <a:t>CORSI INTENSIVI </a:t>
            </a:r>
            <a:br>
              <a:rPr lang="it-IT" sz="2400"/>
            </a:br>
            <a:r>
              <a:rPr lang="it-IT" sz="2400"/>
              <a:t>I semestre a.a. 2025/26</a:t>
            </a:r>
            <a:endParaRPr lang="it-IT" sz="2400" dirty="0"/>
          </a:p>
        </p:txBody>
      </p:sp>
    </p:spTree>
    <p:extLst>
      <p:ext uri="{BB962C8B-B14F-4D97-AF65-F5344CB8AC3E}">
        <p14:creationId xmlns:p14="http://schemas.microsoft.com/office/powerpoint/2010/main" val="14944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11282-1E8F-4325-9F09-FEFEDE1784F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62890D22-98AB-4134-B7A3-E0C928D4E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188" y="208123"/>
            <a:ext cx="8340649" cy="5136378"/>
          </a:xfrm>
        </p:spPr>
      </p:pic>
      <p:sp>
        <p:nvSpPr>
          <p:cNvPr id="6" name="AutoShape 2" descr="https://euc-powerpoint.officeapps.live.com/pods/GetClipboardImage.ashx?Id=17e942c6-c8aa-4f34-8a40-d84f5bc985ea&amp;DC=GEU5&amp;pkey=d10449ac-4c5a-443a-9701-474c172f0db1&amp;wdwaccluster=GEU5">
            <a:extLst>
              <a:ext uri="{FF2B5EF4-FFF2-40B4-BE49-F238E27FC236}">
                <a16:creationId xmlns:a16="http://schemas.microsoft.com/office/drawing/2014/main" id="{0550CDD7-D64E-47B5-8729-38E671FDAD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4" descr="https://euc-powerpoint.officeapps.live.com/pods/GetClipboardImage.ashx?Id=17e942c6-c8aa-4f34-8a40-d84f5bc985ea&amp;DC=GEU5&amp;pkey=d10449ac-4c5a-443a-9701-474c172f0db1&amp;wdwaccluster=GEU5">
            <a:extLst>
              <a:ext uri="{FF2B5EF4-FFF2-40B4-BE49-F238E27FC236}">
                <a16:creationId xmlns:a16="http://schemas.microsoft.com/office/drawing/2014/main" id="{1E446633-605F-447F-9CFB-8083BC1F8F7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6" descr="https://euc-powerpoint.officeapps.live.com/pods/GetClipboardImage.ashx?Id=994204c1-cf69-4c37-b75c-bda1c2553672&amp;DC=GEU5&amp;pkey=d5308046-31ed-420f-bb53-4672e4318ec4&amp;wdwaccluster=GEU5">
            <a:extLst>
              <a:ext uri="{FF2B5EF4-FFF2-40B4-BE49-F238E27FC236}">
                <a16:creationId xmlns:a16="http://schemas.microsoft.com/office/drawing/2014/main" id="{BA42ABD9-D035-4631-BC44-E27FED0FE11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a:extLst>
              <a:ext uri="{FF2B5EF4-FFF2-40B4-BE49-F238E27FC236}">
                <a16:creationId xmlns:a16="http://schemas.microsoft.com/office/drawing/2014/main" id="{7829ED77-02F9-45BA-A2D3-C99BA6FD17CB}"/>
              </a:ext>
            </a:extLst>
          </p:cNvPr>
          <p:cNvSpPr txBox="1"/>
          <p:nvPr/>
        </p:nvSpPr>
        <p:spPr>
          <a:xfrm>
            <a:off x="65314" y="208123"/>
            <a:ext cx="2379306" cy="584775"/>
          </a:xfrm>
          <a:prstGeom prst="rect">
            <a:avLst/>
          </a:prstGeom>
          <a:solidFill>
            <a:srgbClr val="00B050"/>
          </a:solidFill>
        </p:spPr>
        <p:txBody>
          <a:bodyPr wrap="square" rtlCol="0">
            <a:spAutoFit/>
          </a:bodyPr>
          <a:lstStyle/>
          <a:p>
            <a:r>
              <a:rPr lang="it-IT" sz="3200" dirty="0"/>
              <a:t>ANIMALI</a:t>
            </a:r>
            <a:r>
              <a:rPr lang="it-IT" sz="3200" dirty="0">
                <a:sym typeface="Wingdings" panose="05000000000000000000" pitchFamily="2" charset="2"/>
              </a:rPr>
              <a:t> </a:t>
            </a:r>
            <a:endParaRPr lang="it-IT" sz="3200" dirty="0"/>
          </a:p>
        </p:txBody>
      </p:sp>
      <p:sp>
        <p:nvSpPr>
          <p:cNvPr id="4" name="CasellaDiTesto 3">
            <a:extLst>
              <a:ext uri="{FF2B5EF4-FFF2-40B4-BE49-F238E27FC236}">
                <a16:creationId xmlns:a16="http://schemas.microsoft.com/office/drawing/2014/main" id="{8424AB7F-FBAE-407D-905E-28552846FAED}"/>
              </a:ext>
            </a:extLst>
          </p:cNvPr>
          <p:cNvSpPr txBox="1"/>
          <p:nvPr/>
        </p:nvSpPr>
        <p:spPr>
          <a:xfrm>
            <a:off x="980237" y="5705856"/>
            <a:ext cx="7878470" cy="646331"/>
          </a:xfrm>
          <a:prstGeom prst="rect">
            <a:avLst/>
          </a:prstGeom>
          <a:noFill/>
        </p:spPr>
        <p:txBody>
          <a:bodyPr wrap="square" rtlCol="0">
            <a:spAutoFit/>
          </a:bodyPr>
          <a:lstStyle/>
          <a:p>
            <a:r>
              <a:rPr lang="it-IT" dirty="0"/>
              <a:t>Delfino, il leone, la farfalla, l’uccellino (i canarini), il cavallo, il coniglio, il cane, il gatto, la tigre, il ghepardo, il topo, il fenicottero, la giraffa</a:t>
            </a:r>
          </a:p>
        </p:txBody>
      </p:sp>
    </p:spTree>
    <p:extLst>
      <p:ext uri="{BB962C8B-B14F-4D97-AF65-F5344CB8AC3E}">
        <p14:creationId xmlns:p14="http://schemas.microsoft.com/office/powerpoint/2010/main" val="313291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2B070-30CB-4637-83A6-6E4887F2A403}"/>
              </a:ext>
            </a:extLst>
          </p:cNvPr>
          <p:cNvSpPr>
            <a:spLocks noGrp="1"/>
          </p:cNvSpPr>
          <p:nvPr>
            <p:ph type="title"/>
          </p:nvPr>
        </p:nvSpPr>
        <p:spPr/>
        <p:txBody>
          <a:bodyPr/>
          <a:lstStyle/>
          <a:p>
            <a:r>
              <a:rPr lang="it-IT" dirty="0"/>
              <a:t>Domande, domande…</a:t>
            </a:r>
          </a:p>
        </p:txBody>
      </p:sp>
      <p:sp>
        <p:nvSpPr>
          <p:cNvPr id="3" name="Segnaposto contenuto 2">
            <a:extLst>
              <a:ext uri="{FF2B5EF4-FFF2-40B4-BE49-F238E27FC236}">
                <a16:creationId xmlns:a16="http://schemas.microsoft.com/office/drawing/2014/main" id="{49406EEF-864C-4212-BC38-853309A8627F}"/>
              </a:ext>
            </a:extLst>
          </p:cNvPr>
          <p:cNvSpPr>
            <a:spLocks noGrp="1"/>
          </p:cNvSpPr>
          <p:nvPr>
            <p:ph idx="1"/>
          </p:nvPr>
        </p:nvSpPr>
        <p:spPr>
          <a:xfrm>
            <a:off x="901072" y="2082725"/>
            <a:ext cx="9603275" cy="3450613"/>
          </a:xfrm>
        </p:spPr>
        <p:txBody>
          <a:bodyPr>
            <a:noAutofit/>
          </a:bodyPr>
          <a:lstStyle/>
          <a:p>
            <a:r>
              <a:rPr lang="it-IT" sz="3600" cap="none" dirty="0"/>
              <a:t>Qual è il vostro animale preferito?</a:t>
            </a:r>
          </a:p>
          <a:p>
            <a:r>
              <a:rPr lang="it-IT" sz="3600" cap="none" dirty="0"/>
              <a:t>Quale animale non vi piace per niente e perché?</a:t>
            </a:r>
          </a:p>
          <a:p>
            <a:r>
              <a:rPr lang="it-IT" sz="3600" cap="none" dirty="0"/>
              <a:t>Se vi poteste trasformare in un animale, che cosa sareste? </a:t>
            </a:r>
          </a:p>
          <a:p>
            <a:r>
              <a:rPr lang="it-IT" sz="3600" cap="none" dirty="0"/>
              <a:t>Avete un animale?</a:t>
            </a:r>
          </a:p>
          <a:p>
            <a:r>
              <a:rPr lang="it-IT" sz="3600" cap="none" dirty="0"/>
              <a:t>Vi piace l’idea di avere animali in casa?</a:t>
            </a:r>
          </a:p>
        </p:txBody>
      </p:sp>
      <p:pic>
        <p:nvPicPr>
          <p:cNvPr id="4" name="Immagine 3">
            <a:extLst>
              <a:ext uri="{FF2B5EF4-FFF2-40B4-BE49-F238E27FC236}">
                <a16:creationId xmlns:a16="http://schemas.microsoft.com/office/drawing/2014/main" id="{0DDC2FE7-EADC-4C1C-930B-4B65B8A672E6}"/>
              </a:ext>
            </a:extLst>
          </p:cNvPr>
          <p:cNvPicPr>
            <a:picLocks noChangeAspect="1"/>
          </p:cNvPicPr>
          <p:nvPr/>
        </p:nvPicPr>
        <p:blipFill>
          <a:blip r:embed="rId2"/>
          <a:stretch>
            <a:fillRect/>
          </a:stretch>
        </p:blipFill>
        <p:spPr>
          <a:xfrm>
            <a:off x="9330159" y="343814"/>
            <a:ext cx="2373782" cy="2373782"/>
          </a:xfrm>
          <a:prstGeom prst="rect">
            <a:avLst/>
          </a:prstGeom>
        </p:spPr>
      </p:pic>
      <p:pic>
        <p:nvPicPr>
          <p:cNvPr id="5" name="Immagine 4">
            <a:extLst>
              <a:ext uri="{FF2B5EF4-FFF2-40B4-BE49-F238E27FC236}">
                <a16:creationId xmlns:a16="http://schemas.microsoft.com/office/drawing/2014/main" id="{36727D1F-098F-422A-ACBA-2A54B011AD96}"/>
              </a:ext>
            </a:extLst>
          </p:cNvPr>
          <p:cNvPicPr>
            <a:picLocks noChangeAspect="1"/>
          </p:cNvPicPr>
          <p:nvPr/>
        </p:nvPicPr>
        <p:blipFill>
          <a:blip r:embed="rId3"/>
          <a:stretch>
            <a:fillRect/>
          </a:stretch>
        </p:blipFill>
        <p:spPr>
          <a:xfrm>
            <a:off x="8899806" y="5705608"/>
            <a:ext cx="1604541" cy="1067749"/>
          </a:xfrm>
          <a:prstGeom prst="rect">
            <a:avLst/>
          </a:prstGeom>
        </p:spPr>
      </p:pic>
    </p:spTree>
    <p:extLst>
      <p:ext uri="{BB962C8B-B14F-4D97-AF65-F5344CB8AC3E}">
        <p14:creationId xmlns:p14="http://schemas.microsoft.com/office/powerpoint/2010/main" val="123183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4BD85-C087-453F-8053-2F0284FC46C3}"/>
              </a:ext>
            </a:extLst>
          </p:cNvPr>
          <p:cNvSpPr>
            <a:spLocks noGrp="1"/>
          </p:cNvSpPr>
          <p:nvPr>
            <p:ph type="title"/>
          </p:nvPr>
        </p:nvSpPr>
        <p:spPr/>
        <p:txBody>
          <a:bodyPr/>
          <a:lstStyle/>
          <a:p>
            <a:r>
              <a:rPr lang="it-IT" dirty="0"/>
              <a:t>IMPERFETTO: SITUAZIONI ABITUALI/RIPETUTE</a:t>
            </a:r>
          </a:p>
        </p:txBody>
      </p:sp>
      <p:sp>
        <p:nvSpPr>
          <p:cNvPr id="3" name="Segnaposto contenuto 2">
            <a:extLst>
              <a:ext uri="{FF2B5EF4-FFF2-40B4-BE49-F238E27FC236}">
                <a16:creationId xmlns:a16="http://schemas.microsoft.com/office/drawing/2014/main" id="{AFD6E9D2-282B-42A6-92A8-3526F7831B3B}"/>
              </a:ext>
            </a:extLst>
          </p:cNvPr>
          <p:cNvSpPr>
            <a:spLocks noGrp="1"/>
          </p:cNvSpPr>
          <p:nvPr>
            <p:ph idx="1"/>
          </p:nvPr>
        </p:nvSpPr>
        <p:spPr/>
        <p:txBody>
          <a:bodyPr>
            <a:normAutofit fontScale="92500" lnSpcReduction="20000"/>
          </a:bodyPr>
          <a:lstStyle/>
          <a:p>
            <a:r>
              <a:rPr lang="it-IT" dirty="0"/>
              <a:t>SEMPRE</a:t>
            </a:r>
          </a:p>
          <a:p>
            <a:r>
              <a:rPr lang="it-IT" dirty="0"/>
              <a:t>DA BAMBINO/A=QUANDO ERO BAMBINO/A</a:t>
            </a:r>
          </a:p>
          <a:p>
            <a:r>
              <a:rPr lang="it-IT" dirty="0"/>
              <a:t>QUALCHE VOLTA</a:t>
            </a:r>
          </a:p>
          <a:p>
            <a:r>
              <a:rPr lang="it-IT" dirty="0"/>
              <a:t>SPESSO (</a:t>
            </a:r>
            <a:r>
              <a:rPr lang="it-IT" dirty="0">
                <a:highlight>
                  <a:srgbClr val="FFFF00"/>
                </a:highlight>
              </a:rPr>
              <a:t>Andavo spesso a scuola in autobus.)</a:t>
            </a:r>
          </a:p>
          <a:p>
            <a:r>
              <a:rPr lang="it-IT" dirty="0"/>
              <a:t> UNA VOLTA/DUE VOLTE ALLA SETTIMANA, AL MESE, ALL’ANNO</a:t>
            </a:r>
          </a:p>
          <a:p>
            <a:r>
              <a:rPr lang="it-IT" dirty="0"/>
              <a:t>OGNI DOMENICA= TUTTE LE DOMENICHE</a:t>
            </a:r>
          </a:p>
          <a:p>
            <a:r>
              <a:rPr lang="it-IT" dirty="0"/>
              <a:t>DI SOLITO</a:t>
            </a:r>
          </a:p>
          <a:p>
            <a:r>
              <a:rPr lang="it-IT" dirty="0"/>
              <a:t>D’ESTATE/D’INVERNO  ANDAVO AL MARE CON I NONNI.</a:t>
            </a:r>
          </a:p>
        </p:txBody>
      </p:sp>
    </p:spTree>
    <p:extLst>
      <p:ext uri="{BB962C8B-B14F-4D97-AF65-F5344CB8AC3E}">
        <p14:creationId xmlns:p14="http://schemas.microsoft.com/office/powerpoint/2010/main" val="49577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1508-5234-B339-C600-FD5888DB4AC6}"/>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D79BA769-C689-97C4-36D4-3E67C15D349D}"/>
              </a:ext>
            </a:extLst>
          </p:cNvPr>
          <p:cNvPicPr>
            <a:picLocks noChangeAspect="1"/>
          </p:cNvPicPr>
          <p:nvPr/>
        </p:nvPicPr>
        <p:blipFill>
          <a:blip r:embed="rId2"/>
          <a:stretch>
            <a:fillRect/>
          </a:stretch>
        </p:blipFill>
        <p:spPr>
          <a:xfrm>
            <a:off x="9331757" y="4791409"/>
            <a:ext cx="2619375" cy="1743075"/>
          </a:xfrm>
          <a:prstGeom prst="rect">
            <a:avLst/>
          </a:prstGeom>
        </p:spPr>
      </p:pic>
      <p:sp>
        <p:nvSpPr>
          <p:cNvPr id="2" name="CasellaDiTesto 1">
            <a:extLst>
              <a:ext uri="{FF2B5EF4-FFF2-40B4-BE49-F238E27FC236}">
                <a16:creationId xmlns:a16="http://schemas.microsoft.com/office/drawing/2014/main" id="{5EAFBCD3-F6D4-565D-E556-65DCCE5FDAE1}"/>
              </a:ext>
            </a:extLst>
          </p:cNvPr>
          <p:cNvSpPr txBox="1"/>
          <p:nvPr/>
        </p:nvSpPr>
        <p:spPr>
          <a:xfrm>
            <a:off x="3608223" y="323516"/>
            <a:ext cx="6035040" cy="461665"/>
          </a:xfrm>
          <a:prstGeom prst="rect">
            <a:avLst/>
          </a:prstGeom>
          <a:noFill/>
        </p:spPr>
        <p:txBody>
          <a:bodyPr wrap="square" rtlCol="0">
            <a:spAutoFit/>
          </a:bodyPr>
          <a:lstStyle/>
          <a:p>
            <a:r>
              <a:rPr lang="it-IT" sz="2400" b="1" dirty="0">
                <a:solidFill>
                  <a:srgbClr val="FF0000"/>
                </a:solidFill>
              </a:rPr>
              <a:t>Feste in famiglia (p. 65)</a:t>
            </a:r>
          </a:p>
        </p:txBody>
      </p:sp>
      <p:sp>
        <p:nvSpPr>
          <p:cNvPr id="3" name="CasellaDiTesto 2">
            <a:extLst>
              <a:ext uri="{FF2B5EF4-FFF2-40B4-BE49-F238E27FC236}">
                <a16:creationId xmlns:a16="http://schemas.microsoft.com/office/drawing/2014/main" id="{46AB38C5-0FE5-A949-788F-6304D930C349}"/>
              </a:ext>
            </a:extLst>
          </p:cNvPr>
          <p:cNvSpPr txBox="1"/>
          <p:nvPr/>
        </p:nvSpPr>
        <p:spPr>
          <a:xfrm>
            <a:off x="753465" y="933860"/>
            <a:ext cx="10186416" cy="369332"/>
          </a:xfrm>
          <a:prstGeom prst="rect">
            <a:avLst/>
          </a:prstGeom>
          <a:noFill/>
        </p:spPr>
        <p:txBody>
          <a:bodyPr wrap="square" rtlCol="0">
            <a:spAutoFit/>
          </a:bodyPr>
          <a:lstStyle/>
          <a:p>
            <a:r>
              <a:rPr lang="it-IT" dirty="0">
                <a:highlight>
                  <a:srgbClr val="FFFF00"/>
                </a:highlight>
              </a:rPr>
              <a:t>Famiglia? Biglietti di auguri? (p. 68)   SUOCERO/A VS nuora/genero</a:t>
            </a:r>
          </a:p>
        </p:txBody>
      </p:sp>
      <p:pic>
        <p:nvPicPr>
          <p:cNvPr id="6" name="Immagine 5">
            <a:extLst>
              <a:ext uri="{FF2B5EF4-FFF2-40B4-BE49-F238E27FC236}">
                <a16:creationId xmlns:a16="http://schemas.microsoft.com/office/drawing/2014/main" id="{3FD74B06-5777-BE57-B02F-DC6553D29A6F}"/>
              </a:ext>
            </a:extLst>
          </p:cNvPr>
          <p:cNvPicPr>
            <a:picLocks noChangeAspect="1"/>
          </p:cNvPicPr>
          <p:nvPr/>
        </p:nvPicPr>
        <p:blipFill>
          <a:blip r:embed="rId3"/>
          <a:stretch>
            <a:fillRect/>
          </a:stretch>
        </p:blipFill>
        <p:spPr>
          <a:xfrm>
            <a:off x="679314" y="1451871"/>
            <a:ext cx="5797856" cy="4634375"/>
          </a:xfrm>
          <a:prstGeom prst="rect">
            <a:avLst/>
          </a:prstGeom>
        </p:spPr>
      </p:pic>
      <p:sp>
        <p:nvSpPr>
          <p:cNvPr id="7" name="Fumetto: ovale 6">
            <a:extLst>
              <a:ext uri="{FF2B5EF4-FFF2-40B4-BE49-F238E27FC236}">
                <a16:creationId xmlns:a16="http://schemas.microsoft.com/office/drawing/2014/main" id="{D38FC896-56A3-6E42-5C42-FF1091C9D815}"/>
              </a:ext>
            </a:extLst>
          </p:cNvPr>
          <p:cNvSpPr/>
          <p:nvPr/>
        </p:nvSpPr>
        <p:spPr>
          <a:xfrm>
            <a:off x="8395229" y="2585794"/>
            <a:ext cx="3555903" cy="261531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t>A coppie. Quali sono le feste più importanti nella tua famiglia? In quali occasioni si fanno o si ricevono dei regali?</a:t>
            </a:r>
          </a:p>
        </p:txBody>
      </p:sp>
      <p:sp>
        <p:nvSpPr>
          <p:cNvPr id="4" name="CasellaDiTesto 3">
            <a:extLst>
              <a:ext uri="{FF2B5EF4-FFF2-40B4-BE49-F238E27FC236}">
                <a16:creationId xmlns:a16="http://schemas.microsoft.com/office/drawing/2014/main" id="{A4C1FDAB-3952-4AF2-A72C-C1E81EDCF537}"/>
              </a:ext>
            </a:extLst>
          </p:cNvPr>
          <p:cNvSpPr txBox="1"/>
          <p:nvPr/>
        </p:nvSpPr>
        <p:spPr>
          <a:xfrm>
            <a:off x="7224980" y="134154"/>
            <a:ext cx="4213555" cy="2585323"/>
          </a:xfrm>
          <a:prstGeom prst="rect">
            <a:avLst/>
          </a:prstGeom>
          <a:noFill/>
        </p:spPr>
        <p:txBody>
          <a:bodyPr wrap="square" rtlCol="0">
            <a:spAutoFit/>
          </a:bodyPr>
          <a:lstStyle/>
          <a:p>
            <a:r>
              <a:rPr lang="it-IT" dirty="0"/>
              <a:t>FARE gli AUGURI di buon compleanno</a:t>
            </a:r>
          </a:p>
          <a:p>
            <a:r>
              <a:rPr lang="it-IT" dirty="0"/>
              <a:t>AUGURARE -&gt; (nome) AUGURIO</a:t>
            </a:r>
          </a:p>
          <a:p>
            <a:r>
              <a:rPr lang="it-IT" dirty="0"/>
              <a:t>Augurio(</a:t>
            </a:r>
            <a:r>
              <a:rPr lang="it-IT" dirty="0" err="1"/>
              <a:t>sing</a:t>
            </a:r>
            <a:r>
              <a:rPr lang="it-IT" dirty="0"/>
              <a:t>.), auguri (</a:t>
            </a:r>
            <a:r>
              <a:rPr lang="it-IT" dirty="0" err="1"/>
              <a:t>pl</a:t>
            </a:r>
            <a:r>
              <a:rPr lang="it-IT" dirty="0"/>
              <a:t>)</a:t>
            </a:r>
          </a:p>
          <a:p>
            <a:endParaRPr lang="it-IT" dirty="0"/>
          </a:p>
          <a:p>
            <a:r>
              <a:rPr lang="it-IT" dirty="0"/>
              <a:t>CAPODANNO</a:t>
            </a:r>
          </a:p>
          <a:p>
            <a:r>
              <a:rPr lang="it-IT" dirty="0"/>
              <a:t>Buon onomastico!</a:t>
            </a:r>
          </a:p>
          <a:p>
            <a:r>
              <a:rPr lang="it-IT" dirty="0"/>
              <a:t>Halloween</a:t>
            </a:r>
          </a:p>
          <a:p>
            <a:endParaRPr lang="it-IT" dirty="0"/>
          </a:p>
          <a:p>
            <a:r>
              <a:rPr lang="it-IT" dirty="0"/>
              <a:t>Carnevale (febbraio)</a:t>
            </a:r>
          </a:p>
        </p:txBody>
      </p:sp>
    </p:spTree>
    <p:extLst>
      <p:ext uri="{BB962C8B-B14F-4D97-AF65-F5344CB8AC3E}">
        <p14:creationId xmlns:p14="http://schemas.microsoft.com/office/powerpoint/2010/main" val="38833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BF126A1-14B7-4E59-8341-CFC40B1D1229}"/>
              </a:ext>
            </a:extLst>
          </p:cNvPr>
          <p:cNvSpPr txBox="1"/>
          <p:nvPr/>
        </p:nvSpPr>
        <p:spPr>
          <a:xfrm>
            <a:off x="1488839" y="154730"/>
            <a:ext cx="5702464" cy="6863417"/>
          </a:xfrm>
          <a:prstGeom prst="rect">
            <a:avLst/>
          </a:prstGeom>
          <a:noFill/>
        </p:spPr>
        <p:txBody>
          <a:bodyPr wrap="square" rtlCol="0">
            <a:spAutoFit/>
          </a:bodyPr>
          <a:lstStyle/>
          <a:p>
            <a:r>
              <a:rPr lang="it-IT" sz="2400" b="1" dirty="0">
                <a:solidFill>
                  <a:srgbClr val="FF0000"/>
                </a:solidFill>
              </a:rPr>
              <a:t>Chi porta regali ai bambini?</a:t>
            </a:r>
          </a:p>
          <a:p>
            <a:endParaRPr lang="it-IT" dirty="0"/>
          </a:p>
          <a:p>
            <a:endParaRPr lang="it-IT" dirty="0"/>
          </a:p>
          <a:p>
            <a:r>
              <a:rPr lang="it-IT" dirty="0"/>
              <a:t>Babbo Natale</a:t>
            </a:r>
          </a:p>
          <a:p>
            <a:r>
              <a:rPr lang="it-IT" dirty="0"/>
              <a:t>Gesù Bambino (24 dicembre sera/ mattina 25)</a:t>
            </a:r>
          </a:p>
          <a:p>
            <a:r>
              <a:rPr lang="it-IT" dirty="0"/>
              <a:t>San Nicola (6 dicembre)</a:t>
            </a:r>
          </a:p>
          <a:p>
            <a:r>
              <a:rPr lang="it-IT" dirty="0"/>
              <a:t>CINA: 1° giugno , festa dei bambini</a:t>
            </a:r>
          </a:p>
          <a:p>
            <a:r>
              <a:rPr lang="it-IT" dirty="0"/>
              <a:t>SPAGNA: 6 gennaio (Re Magi, Festa della Befana)</a:t>
            </a:r>
          </a:p>
          <a:p>
            <a:endParaRPr lang="it-IT" dirty="0"/>
          </a:p>
          <a:p>
            <a:r>
              <a:rPr lang="it-IT" dirty="0"/>
              <a:t>Sicilia: 1° novembre festa dei morti</a:t>
            </a:r>
          </a:p>
          <a:p>
            <a:endParaRPr lang="it-IT" dirty="0"/>
          </a:p>
          <a:p>
            <a:r>
              <a:rPr lang="it-IT" dirty="0"/>
              <a:t>BERGAMO: </a:t>
            </a:r>
            <a:r>
              <a:rPr lang="it-IT" b="1" dirty="0"/>
              <a:t>Santa Lucia </a:t>
            </a:r>
            <a:r>
              <a:rPr lang="it-IT" dirty="0"/>
              <a:t>13 dicembre</a:t>
            </a:r>
          </a:p>
          <a:p>
            <a:endParaRPr lang="it-IT" dirty="0"/>
          </a:p>
          <a:p>
            <a:r>
              <a:rPr lang="it-IT" sz="2400" dirty="0"/>
              <a:t>A Bergamo il giorno di Santa Lucia </a:t>
            </a:r>
            <a:r>
              <a:rPr lang="it-IT" sz="2400" dirty="0">
                <a:solidFill>
                  <a:srgbClr val="FF0000"/>
                </a:solidFill>
              </a:rPr>
              <a:t>si </a:t>
            </a:r>
            <a:r>
              <a:rPr lang="it-IT" sz="2400" dirty="0"/>
              <a:t>fanno i regali ai bambini</a:t>
            </a:r>
            <a:r>
              <a:rPr lang="it-IT" sz="3200" dirty="0"/>
              <a:t>.</a:t>
            </a:r>
          </a:p>
          <a:p>
            <a:r>
              <a:rPr lang="it-IT" sz="2400" dirty="0"/>
              <a:t>Non si dicono le bugie.</a:t>
            </a:r>
          </a:p>
          <a:p>
            <a:r>
              <a:rPr lang="it-IT" sz="2400" dirty="0"/>
              <a:t>Questo non si fa!/non si deve fare!</a:t>
            </a:r>
          </a:p>
          <a:p>
            <a:endParaRPr lang="it-IT" sz="2400" dirty="0"/>
          </a:p>
          <a:p>
            <a:r>
              <a:rPr lang="it-IT" sz="2400" dirty="0"/>
              <a:t>Si va? = Andiamo?</a:t>
            </a:r>
          </a:p>
          <a:p>
            <a:r>
              <a:rPr lang="it-IT" sz="2400" dirty="0"/>
              <a:t>Domani si fa una gita /facciamo una gita</a:t>
            </a:r>
          </a:p>
          <a:p>
            <a:r>
              <a:rPr lang="it-IT" sz="2400" dirty="0"/>
              <a:t>SI = NOI  (-&gt; ON in francese)</a:t>
            </a:r>
          </a:p>
        </p:txBody>
      </p:sp>
      <p:pic>
        <p:nvPicPr>
          <p:cNvPr id="3" name="Immagine 2">
            <a:extLst>
              <a:ext uri="{FF2B5EF4-FFF2-40B4-BE49-F238E27FC236}">
                <a16:creationId xmlns:a16="http://schemas.microsoft.com/office/drawing/2014/main" id="{F201D644-DFBE-4602-97DB-EC97E1057C9F}"/>
              </a:ext>
            </a:extLst>
          </p:cNvPr>
          <p:cNvPicPr>
            <a:picLocks noChangeAspect="1"/>
          </p:cNvPicPr>
          <p:nvPr/>
        </p:nvPicPr>
        <p:blipFill>
          <a:blip r:embed="rId2"/>
          <a:stretch>
            <a:fillRect/>
          </a:stretch>
        </p:blipFill>
        <p:spPr>
          <a:xfrm>
            <a:off x="6872896" y="735596"/>
            <a:ext cx="3171825" cy="1438275"/>
          </a:xfrm>
          <a:prstGeom prst="rect">
            <a:avLst/>
          </a:prstGeom>
        </p:spPr>
      </p:pic>
      <p:pic>
        <p:nvPicPr>
          <p:cNvPr id="4" name="Immagine 3">
            <a:extLst>
              <a:ext uri="{FF2B5EF4-FFF2-40B4-BE49-F238E27FC236}">
                <a16:creationId xmlns:a16="http://schemas.microsoft.com/office/drawing/2014/main" id="{EBF61F76-FB15-4552-A015-9531FF6FE13F}"/>
              </a:ext>
            </a:extLst>
          </p:cNvPr>
          <p:cNvPicPr>
            <a:picLocks noChangeAspect="1"/>
          </p:cNvPicPr>
          <p:nvPr/>
        </p:nvPicPr>
        <p:blipFill>
          <a:blip r:embed="rId3"/>
          <a:stretch>
            <a:fillRect/>
          </a:stretch>
        </p:blipFill>
        <p:spPr>
          <a:xfrm>
            <a:off x="8349837" y="2645610"/>
            <a:ext cx="2879947" cy="1706270"/>
          </a:xfrm>
          <a:prstGeom prst="rect">
            <a:avLst/>
          </a:prstGeom>
        </p:spPr>
      </p:pic>
      <p:pic>
        <p:nvPicPr>
          <p:cNvPr id="5" name="Immagine 4">
            <a:extLst>
              <a:ext uri="{FF2B5EF4-FFF2-40B4-BE49-F238E27FC236}">
                <a16:creationId xmlns:a16="http://schemas.microsoft.com/office/drawing/2014/main" id="{F42BA9F0-0FF6-48EC-AD54-148A7AD4E5A3}"/>
              </a:ext>
            </a:extLst>
          </p:cNvPr>
          <p:cNvPicPr>
            <a:picLocks noChangeAspect="1"/>
          </p:cNvPicPr>
          <p:nvPr/>
        </p:nvPicPr>
        <p:blipFill>
          <a:blip r:embed="rId4"/>
          <a:stretch>
            <a:fillRect/>
          </a:stretch>
        </p:blipFill>
        <p:spPr>
          <a:xfrm>
            <a:off x="7974482" y="4823619"/>
            <a:ext cx="2626158" cy="1522281"/>
          </a:xfrm>
          <a:prstGeom prst="rect">
            <a:avLst/>
          </a:prstGeom>
        </p:spPr>
      </p:pic>
    </p:spTree>
    <p:extLst>
      <p:ext uri="{BB962C8B-B14F-4D97-AF65-F5344CB8AC3E}">
        <p14:creationId xmlns:p14="http://schemas.microsoft.com/office/powerpoint/2010/main" val="11394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40920-C85E-D749-9015-E6B0B72FDD8E}"/>
              </a:ext>
            </a:extLst>
          </p:cNvPr>
          <p:cNvSpPr>
            <a:spLocks noGrp="1"/>
          </p:cNvSpPr>
          <p:nvPr>
            <p:ph type="title"/>
          </p:nvPr>
        </p:nvSpPr>
        <p:spPr>
          <a:xfrm>
            <a:off x="913775" y="618518"/>
            <a:ext cx="10364451" cy="766172"/>
          </a:xfrm>
        </p:spPr>
        <p:txBody>
          <a:bodyPr>
            <a:normAutofit fontScale="90000"/>
          </a:bodyPr>
          <a:lstStyle/>
          <a:p>
            <a:r>
              <a:rPr lang="it-IT" dirty="0"/>
              <a:t>Il «</a:t>
            </a:r>
            <a:r>
              <a:rPr lang="it-IT" dirty="0">
                <a:highlight>
                  <a:srgbClr val="00FF00"/>
                </a:highlight>
              </a:rPr>
              <a:t>SI</a:t>
            </a:r>
            <a:r>
              <a:rPr lang="it-IT" dirty="0"/>
              <a:t>» impersonale (p. 56)</a:t>
            </a:r>
            <a:br>
              <a:rPr lang="it-IT" dirty="0"/>
            </a:br>
            <a:r>
              <a:rPr lang="it-IT" sz="1800" cap="none" dirty="0"/>
              <a:t>(-&gt; soggetto impersonale, </a:t>
            </a:r>
            <a:r>
              <a:rPr lang="it-IT" sz="1800" cap="none" dirty="0">
                <a:highlight>
                  <a:srgbClr val="00FF00"/>
                </a:highlight>
              </a:rPr>
              <a:t>indica «la gente» in generale, «tutti»)</a:t>
            </a:r>
          </a:p>
        </p:txBody>
      </p:sp>
      <p:sp>
        <p:nvSpPr>
          <p:cNvPr id="3" name="Segnaposto contenuto 2">
            <a:extLst>
              <a:ext uri="{FF2B5EF4-FFF2-40B4-BE49-F238E27FC236}">
                <a16:creationId xmlns:a16="http://schemas.microsoft.com/office/drawing/2014/main" id="{AB560483-5A20-02A9-BEB9-5540E4563FCB}"/>
              </a:ext>
            </a:extLst>
          </p:cNvPr>
          <p:cNvSpPr>
            <a:spLocks noGrp="1"/>
          </p:cNvSpPr>
          <p:nvPr>
            <p:ph idx="1"/>
          </p:nvPr>
        </p:nvSpPr>
        <p:spPr>
          <a:xfrm>
            <a:off x="7854846" y="2008754"/>
            <a:ext cx="3686816" cy="3424107"/>
          </a:xfrm>
        </p:spPr>
        <p:txBody>
          <a:bodyPr/>
          <a:lstStyle/>
          <a:p>
            <a:r>
              <a:rPr lang="it-IT" dirty="0"/>
              <a:t>A Capodanno si fanno progetti per l’anno nuovo.</a:t>
            </a:r>
          </a:p>
        </p:txBody>
      </p:sp>
      <p:pic>
        <p:nvPicPr>
          <p:cNvPr id="8" name="Immagine 7">
            <a:extLst>
              <a:ext uri="{FF2B5EF4-FFF2-40B4-BE49-F238E27FC236}">
                <a16:creationId xmlns:a16="http://schemas.microsoft.com/office/drawing/2014/main" id="{B878D47B-20AB-5461-A544-54C7761BD916}"/>
              </a:ext>
            </a:extLst>
          </p:cNvPr>
          <p:cNvPicPr>
            <a:picLocks noChangeAspect="1"/>
          </p:cNvPicPr>
          <p:nvPr/>
        </p:nvPicPr>
        <p:blipFill>
          <a:blip r:embed="rId2"/>
          <a:stretch>
            <a:fillRect/>
          </a:stretch>
        </p:blipFill>
        <p:spPr>
          <a:xfrm>
            <a:off x="825501" y="1259472"/>
            <a:ext cx="7023307" cy="3258617"/>
          </a:xfrm>
          <a:prstGeom prst="rect">
            <a:avLst/>
          </a:prstGeom>
        </p:spPr>
      </p:pic>
      <p:sp>
        <p:nvSpPr>
          <p:cNvPr id="5" name="CasellaDiTesto 4">
            <a:extLst>
              <a:ext uri="{FF2B5EF4-FFF2-40B4-BE49-F238E27FC236}">
                <a16:creationId xmlns:a16="http://schemas.microsoft.com/office/drawing/2014/main" id="{C6B2DE19-C251-4848-973F-0AD16AC4BDE3}"/>
              </a:ext>
            </a:extLst>
          </p:cNvPr>
          <p:cNvSpPr txBox="1"/>
          <p:nvPr/>
        </p:nvSpPr>
        <p:spPr>
          <a:xfrm>
            <a:off x="824876" y="4702411"/>
            <a:ext cx="6540414" cy="2031325"/>
          </a:xfrm>
          <a:prstGeom prst="rect">
            <a:avLst/>
          </a:prstGeom>
          <a:noFill/>
        </p:spPr>
        <p:txBody>
          <a:bodyPr wrap="square" rtlCol="0">
            <a:spAutoFit/>
          </a:bodyPr>
          <a:lstStyle/>
          <a:p>
            <a:r>
              <a:rPr lang="it-IT" dirty="0"/>
              <a:t>8 marzo: festa della donna</a:t>
            </a:r>
          </a:p>
          <a:p>
            <a:r>
              <a:rPr lang="it-IT" dirty="0"/>
              <a:t>1° maggio: festa dei lavoratori/del lavoro</a:t>
            </a:r>
          </a:p>
          <a:p>
            <a:r>
              <a:rPr lang="it-IT" dirty="0"/>
              <a:t>2 giugno: festa della Repubblica </a:t>
            </a:r>
          </a:p>
          <a:p>
            <a:endParaRPr lang="it-IT" dirty="0"/>
          </a:p>
          <a:p>
            <a:r>
              <a:rPr lang="it-IT" dirty="0"/>
              <a:t>L’8 marzo si va alla manifestazione.</a:t>
            </a:r>
          </a:p>
          <a:p>
            <a:endParaRPr lang="it-IT" dirty="0"/>
          </a:p>
          <a:p>
            <a:endParaRPr lang="it-IT" dirty="0"/>
          </a:p>
        </p:txBody>
      </p:sp>
      <p:pic>
        <p:nvPicPr>
          <p:cNvPr id="6" name="Immagine 5">
            <a:extLst>
              <a:ext uri="{FF2B5EF4-FFF2-40B4-BE49-F238E27FC236}">
                <a16:creationId xmlns:a16="http://schemas.microsoft.com/office/drawing/2014/main" id="{075BA22F-6975-490B-88E5-07D1D803DE7E}"/>
              </a:ext>
            </a:extLst>
          </p:cNvPr>
          <p:cNvPicPr>
            <a:picLocks noChangeAspect="1"/>
          </p:cNvPicPr>
          <p:nvPr/>
        </p:nvPicPr>
        <p:blipFill>
          <a:blip r:embed="rId3"/>
          <a:stretch>
            <a:fillRect/>
          </a:stretch>
        </p:blipFill>
        <p:spPr>
          <a:xfrm>
            <a:off x="7848808" y="4098471"/>
            <a:ext cx="2847975" cy="1600200"/>
          </a:xfrm>
          <a:prstGeom prst="rect">
            <a:avLst/>
          </a:prstGeom>
        </p:spPr>
      </p:pic>
    </p:spTree>
    <p:extLst>
      <p:ext uri="{BB962C8B-B14F-4D97-AF65-F5344CB8AC3E}">
        <p14:creationId xmlns:p14="http://schemas.microsoft.com/office/powerpoint/2010/main" val="18567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12C8ED-AFF7-48FD-B487-2FCEEC33E627}"/>
              </a:ext>
            </a:extLst>
          </p:cNvPr>
          <p:cNvSpPr>
            <a:spLocks noGrp="1"/>
          </p:cNvSpPr>
          <p:nvPr>
            <p:ph idx="4294967295"/>
          </p:nvPr>
        </p:nvSpPr>
        <p:spPr>
          <a:xfrm>
            <a:off x="507378" y="1214323"/>
            <a:ext cx="11031537" cy="4657344"/>
          </a:xfrm>
        </p:spPr>
        <p:txBody>
          <a:bodyPr>
            <a:normAutofit fontScale="77500" lnSpcReduction="20000"/>
          </a:bodyPr>
          <a:lstStyle/>
          <a:p>
            <a:pPr marL="0" indent="0">
              <a:buNone/>
            </a:pPr>
            <a:r>
              <a:rPr lang="it-IT" cap="none" dirty="0"/>
              <a:t>’8 marzo fu fortemente voluto dai componenti del PCI, del PSI e del Partito d’Azione, come ricorrenza che rimandasse, anno dopo anno, al sacrificio culturale e politico del genere femminile, nel suo tentativo di autodeterminazione da quello maschile, fortemente radicato all’interno della società occidentale, grazie a secoli di cultura fondata sul patriarcato, retto nel trinomio “Dio, Patria e Famiglia”.</a:t>
            </a:r>
          </a:p>
          <a:p>
            <a:pPr marL="0" indent="0">
              <a:buNone/>
            </a:pPr>
            <a:r>
              <a:rPr lang="it-IT" cap="none" dirty="0"/>
              <a:t>Due anni dopo, in occasione della vigilia di quella nuova festa “privata”, la pedagogista Teresa Mattei, l’ex partigiana Teresa Noce e la comunista Rita </a:t>
            </a:r>
            <a:r>
              <a:rPr lang="it-IT" cap="none" dirty="0" err="1"/>
              <a:t>Montagnara</a:t>
            </a:r>
            <a:r>
              <a:rPr lang="it-IT" cap="none" dirty="0"/>
              <a:t> proposero la Mimosa come fiore simbolo di quella giornata, in alternativa ad altri come, ad esempio, la rosa. La mimosa, pianta acacia, particolarmente resistente, rimanda alla Resistenza (quella della pianta ma anche a quella politica) poiché, anche se bruciata, la pianta spesso rinvigorisce. E’ anche un simbolo molto utilizzato dagli ambienti liberali e filomassonici, gruppi che sostennero particolarmente sia l’antifascismo che l’emancipazione femminile. Tuttavia la festa rimase solo una commemorazione privata.</a:t>
            </a:r>
          </a:p>
          <a:p>
            <a:pPr marL="0" indent="0">
              <a:buNone/>
            </a:pPr>
            <a:r>
              <a:rPr lang="it-IT" cap="none" dirty="0"/>
              <a:t>Negli anni ’50 distribuire le mimose in strada era proibito, perché considerato un atto contro l’ordine pubblico. Le attiviste del movimento femminista italiano compresero da subito l’alto valore simbolico della mimosa, il potente messaggio che, ancora una volta, turbava i delicati nasi dell’ambiente politico, a quel tempo ancora fortemente dominato da uomini conservatori.</a:t>
            </a:r>
          </a:p>
          <a:p>
            <a:pPr marL="0" indent="0">
              <a:buNone/>
            </a:pPr>
            <a:r>
              <a:rPr lang="it-IT" cap="none" dirty="0"/>
              <a:t>Fu soltanto nel ’72 che la manifestazione ebbe un rilievo nazionale, appoggiata da gran parte del mondo politico e culturale. L’8 marzo di quell’anno venne celebrata nell’evocativa piazza di campo de’ Fiori (sede della statua di Giordano Bruno) la festa delle donne, alla presenza dell’attrice newyorkese Jane Fonda, ancora oggi impegnata, dopo tanti anni, nell’attivismo politico e sociale. </a:t>
            </a:r>
          </a:p>
          <a:p>
            <a:endParaRPr lang="it-IT" dirty="0"/>
          </a:p>
        </p:txBody>
      </p:sp>
      <p:pic>
        <p:nvPicPr>
          <p:cNvPr id="4" name="Immagine 3">
            <a:extLst>
              <a:ext uri="{FF2B5EF4-FFF2-40B4-BE49-F238E27FC236}">
                <a16:creationId xmlns:a16="http://schemas.microsoft.com/office/drawing/2014/main" id="{3E7417CB-E4B2-4E3B-A025-28D4AA62B6B8}"/>
              </a:ext>
            </a:extLst>
          </p:cNvPr>
          <p:cNvPicPr>
            <a:picLocks noChangeAspect="1"/>
          </p:cNvPicPr>
          <p:nvPr/>
        </p:nvPicPr>
        <p:blipFill>
          <a:blip r:embed="rId2"/>
          <a:stretch>
            <a:fillRect/>
          </a:stretch>
        </p:blipFill>
        <p:spPr>
          <a:xfrm>
            <a:off x="56896" y="0"/>
            <a:ext cx="1192378" cy="1303297"/>
          </a:xfrm>
          <a:prstGeom prst="rect">
            <a:avLst/>
          </a:prstGeom>
        </p:spPr>
      </p:pic>
      <p:pic>
        <p:nvPicPr>
          <p:cNvPr id="5" name="Immagine 4">
            <a:extLst>
              <a:ext uri="{FF2B5EF4-FFF2-40B4-BE49-F238E27FC236}">
                <a16:creationId xmlns:a16="http://schemas.microsoft.com/office/drawing/2014/main" id="{9FD0D5AD-0ABF-4981-AF76-C10E670DF5C9}"/>
              </a:ext>
            </a:extLst>
          </p:cNvPr>
          <p:cNvPicPr>
            <a:picLocks noChangeAspect="1"/>
          </p:cNvPicPr>
          <p:nvPr/>
        </p:nvPicPr>
        <p:blipFill>
          <a:blip r:embed="rId3"/>
          <a:stretch>
            <a:fillRect/>
          </a:stretch>
        </p:blipFill>
        <p:spPr>
          <a:xfrm>
            <a:off x="9694408" y="5621388"/>
            <a:ext cx="1990214" cy="1245489"/>
          </a:xfrm>
          <a:prstGeom prst="rect">
            <a:avLst/>
          </a:prstGeom>
        </p:spPr>
      </p:pic>
      <p:sp>
        <p:nvSpPr>
          <p:cNvPr id="6" name="CasellaDiTesto 5">
            <a:extLst>
              <a:ext uri="{FF2B5EF4-FFF2-40B4-BE49-F238E27FC236}">
                <a16:creationId xmlns:a16="http://schemas.microsoft.com/office/drawing/2014/main" id="{AEEAA861-5239-4ED6-B708-A4A7F21AFF40}"/>
              </a:ext>
            </a:extLst>
          </p:cNvPr>
          <p:cNvSpPr txBox="1"/>
          <p:nvPr/>
        </p:nvSpPr>
        <p:spPr>
          <a:xfrm>
            <a:off x="3386938" y="329184"/>
            <a:ext cx="4315968" cy="584775"/>
          </a:xfrm>
          <a:prstGeom prst="rect">
            <a:avLst/>
          </a:prstGeom>
          <a:noFill/>
        </p:spPr>
        <p:txBody>
          <a:bodyPr wrap="square" rtlCol="0">
            <a:spAutoFit/>
          </a:bodyPr>
          <a:lstStyle/>
          <a:p>
            <a:r>
              <a:rPr lang="it-IT" sz="3200" dirty="0">
                <a:solidFill>
                  <a:srgbClr val="FFFF00"/>
                </a:solidFill>
              </a:rPr>
              <a:t>La mimosa e l’8 marzo</a:t>
            </a:r>
          </a:p>
        </p:txBody>
      </p:sp>
    </p:spTree>
    <p:extLst>
      <p:ext uri="{BB962C8B-B14F-4D97-AF65-F5344CB8AC3E}">
        <p14:creationId xmlns:p14="http://schemas.microsoft.com/office/powerpoint/2010/main" val="376802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D00508D-F420-7F71-CC27-4FEC6C1730FB}"/>
              </a:ext>
            </a:extLst>
          </p:cNvPr>
          <p:cNvSpPr txBox="1"/>
          <p:nvPr/>
        </p:nvSpPr>
        <p:spPr>
          <a:xfrm>
            <a:off x="1938528" y="393192"/>
            <a:ext cx="8321040" cy="523220"/>
          </a:xfrm>
          <a:prstGeom prst="rect">
            <a:avLst/>
          </a:prstGeom>
          <a:noFill/>
        </p:spPr>
        <p:txBody>
          <a:bodyPr wrap="square" rtlCol="0">
            <a:spAutoFit/>
          </a:bodyPr>
          <a:lstStyle/>
          <a:p>
            <a:pPr algn="ctr"/>
            <a:r>
              <a:rPr lang="it-IT" sz="2800" b="1" dirty="0">
                <a:solidFill>
                  <a:srgbClr val="FF0000"/>
                </a:solidFill>
              </a:rPr>
              <a:t>Torniamo ai REGALI! (p. 44)</a:t>
            </a:r>
          </a:p>
        </p:txBody>
      </p:sp>
      <p:pic>
        <p:nvPicPr>
          <p:cNvPr id="4" name="Immagine 3">
            <a:extLst>
              <a:ext uri="{FF2B5EF4-FFF2-40B4-BE49-F238E27FC236}">
                <a16:creationId xmlns:a16="http://schemas.microsoft.com/office/drawing/2014/main" id="{19CD222F-331E-031E-DF1F-060A5BA7DDB0}"/>
              </a:ext>
            </a:extLst>
          </p:cNvPr>
          <p:cNvPicPr>
            <a:picLocks noChangeAspect="1"/>
          </p:cNvPicPr>
          <p:nvPr/>
        </p:nvPicPr>
        <p:blipFill>
          <a:blip r:embed="rId2"/>
          <a:stretch>
            <a:fillRect/>
          </a:stretch>
        </p:blipFill>
        <p:spPr>
          <a:xfrm>
            <a:off x="567899" y="1084157"/>
            <a:ext cx="7365301" cy="3175863"/>
          </a:xfrm>
          <a:prstGeom prst="rect">
            <a:avLst/>
          </a:prstGeom>
        </p:spPr>
      </p:pic>
      <p:sp>
        <p:nvSpPr>
          <p:cNvPr id="5" name="Rettangolo con angoli arrotondati 4">
            <a:extLst>
              <a:ext uri="{FF2B5EF4-FFF2-40B4-BE49-F238E27FC236}">
                <a16:creationId xmlns:a16="http://schemas.microsoft.com/office/drawing/2014/main" id="{18CFC2E8-6C62-FDAA-7D67-9B5BB48ECF5B}"/>
              </a:ext>
            </a:extLst>
          </p:cNvPr>
          <p:cNvSpPr/>
          <p:nvPr/>
        </p:nvSpPr>
        <p:spPr>
          <a:xfrm>
            <a:off x="332250" y="4682433"/>
            <a:ext cx="7126357"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dirty="0"/>
              <a:t>A coppie (A e B). Leggete una parte dell’articolo (pp44-45) e raccontatela al/alla vostro/a compagno/a. </a:t>
            </a:r>
          </a:p>
        </p:txBody>
      </p:sp>
      <p:pic>
        <p:nvPicPr>
          <p:cNvPr id="3" name="Immagine 2">
            <a:extLst>
              <a:ext uri="{FF2B5EF4-FFF2-40B4-BE49-F238E27FC236}">
                <a16:creationId xmlns:a16="http://schemas.microsoft.com/office/drawing/2014/main" id="{D874795F-334D-46DC-AA78-06B5620171E6}"/>
              </a:ext>
            </a:extLst>
          </p:cNvPr>
          <p:cNvPicPr>
            <a:picLocks noChangeAspect="1"/>
          </p:cNvPicPr>
          <p:nvPr/>
        </p:nvPicPr>
        <p:blipFill>
          <a:blip r:embed="rId3"/>
          <a:stretch>
            <a:fillRect/>
          </a:stretch>
        </p:blipFill>
        <p:spPr>
          <a:xfrm>
            <a:off x="5300218" y="5527259"/>
            <a:ext cx="5886450" cy="1247775"/>
          </a:xfrm>
          <a:prstGeom prst="rect">
            <a:avLst/>
          </a:prstGeom>
        </p:spPr>
      </p:pic>
    </p:spTree>
    <p:extLst>
      <p:ext uri="{BB962C8B-B14F-4D97-AF65-F5344CB8AC3E}">
        <p14:creationId xmlns:p14="http://schemas.microsoft.com/office/powerpoint/2010/main" val="273174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D00508D-F420-7F71-CC27-4FEC6C1730FB}"/>
              </a:ext>
            </a:extLst>
          </p:cNvPr>
          <p:cNvSpPr txBox="1"/>
          <p:nvPr/>
        </p:nvSpPr>
        <p:spPr>
          <a:xfrm>
            <a:off x="1938528" y="393192"/>
            <a:ext cx="8321040" cy="523220"/>
          </a:xfrm>
          <a:prstGeom prst="rect">
            <a:avLst/>
          </a:prstGeom>
          <a:noFill/>
        </p:spPr>
        <p:txBody>
          <a:bodyPr wrap="square" rtlCol="0">
            <a:spAutoFit/>
          </a:bodyPr>
          <a:lstStyle/>
          <a:p>
            <a:pPr algn="ctr"/>
            <a:r>
              <a:rPr lang="it-IT" sz="2800" b="1" dirty="0">
                <a:solidFill>
                  <a:srgbClr val="FF0000"/>
                </a:solidFill>
              </a:rPr>
              <a:t>Torniamo ai REGALI! (p. 44)</a:t>
            </a:r>
          </a:p>
        </p:txBody>
      </p:sp>
      <p:pic>
        <p:nvPicPr>
          <p:cNvPr id="4" name="Immagine 3">
            <a:extLst>
              <a:ext uri="{FF2B5EF4-FFF2-40B4-BE49-F238E27FC236}">
                <a16:creationId xmlns:a16="http://schemas.microsoft.com/office/drawing/2014/main" id="{19CD222F-331E-031E-DF1F-060A5BA7DDB0}"/>
              </a:ext>
            </a:extLst>
          </p:cNvPr>
          <p:cNvPicPr>
            <a:picLocks noChangeAspect="1"/>
          </p:cNvPicPr>
          <p:nvPr/>
        </p:nvPicPr>
        <p:blipFill>
          <a:blip r:embed="rId2"/>
          <a:stretch>
            <a:fillRect/>
          </a:stretch>
        </p:blipFill>
        <p:spPr>
          <a:xfrm>
            <a:off x="332250" y="1152754"/>
            <a:ext cx="6151308" cy="2652398"/>
          </a:xfrm>
          <a:prstGeom prst="rect">
            <a:avLst/>
          </a:prstGeom>
        </p:spPr>
      </p:pic>
      <p:sp>
        <p:nvSpPr>
          <p:cNvPr id="6" name="CasellaDiTesto 5">
            <a:extLst>
              <a:ext uri="{FF2B5EF4-FFF2-40B4-BE49-F238E27FC236}">
                <a16:creationId xmlns:a16="http://schemas.microsoft.com/office/drawing/2014/main" id="{B1E5B537-0D02-4119-A513-84BC82156CDC}"/>
              </a:ext>
            </a:extLst>
          </p:cNvPr>
          <p:cNvSpPr txBox="1"/>
          <p:nvPr/>
        </p:nvSpPr>
        <p:spPr>
          <a:xfrm>
            <a:off x="922564" y="4204607"/>
            <a:ext cx="5910943" cy="1477328"/>
          </a:xfrm>
          <a:prstGeom prst="rect">
            <a:avLst/>
          </a:prstGeom>
          <a:noFill/>
        </p:spPr>
        <p:txBody>
          <a:bodyPr wrap="square" rtlCol="0">
            <a:spAutoFit/>
          </a:bodyPr>
          <a:lstStyle/>
          <a:p>
            <a:r>
              <a:rPr lang="it-IT" dirty="0"/>
              <a:t>ATTIVITA’ </a:t>
            </a:r>
          </a:p>
          <a:p>
            <a:r>
              <a:rPr lang="it-IT" dirty="0"/>
              <a:t>1 C</a:t>
            </a:r>
          </a:p>
          <a:p>
            <a:r>
              <a:rPr lang="it-IT" dirty="0"/>
              <a:t>1 D</a:t>
            </a:r>
          </a:p>
          <a:p>
            <a:r>
              <a:rPr lang="it-IT" dirty="0"/>
              <a:t>Disgusto = schifo</a:t>
            </a:r>
          </a:p>
          <a:p>
            <a:r>
              <a:rPr lang="it-IT" dirty="0"/>
              <a:t>Questa pasta fa schifo (non è buona) /Che schifo!</a:t>
            </a:r>
          </a:p>
        </p:txBody>
      </p:sp>
      <p:sp>
        <p:nvSpPr>
          <p:cNvPr id="7" name="CasellaDiTesto 6">
            <a:extLst>
              <a:ext uri="{FF2B5EF4-FFF2-40B4-BE49-F238E27FC236}">
                <a16:creationId xmlns:a16="http://schemas.microsoft.com/office/drawing/2014/main" id="{5C776784-932D-4B08-A010-07AA53B2DF27}"/>
              </a:ext>
            </a:extLst>
          </p:cNvPr>
          <p:cNvSpPr txBox="1"/>
          <p:nvPr/>
        </p:nvSpPr>
        <p:spPr>
          <a:xfrm>
            <a:off x="8017329" y="1600200"/>
            <a:ext cx="3918857" cy="646331"/>
          </a:xfrm>
          <a:prstGeom prst="rect">
            <a:avLst/>
          </a:prstGeom>
          <a:noFill/>
        </p:spPr>
        <p:txBody>
          <a:bodyPr wrap="square" rtlCol="0">
            <a:spAutoFit/>
          </a:bodyPr>
          <a:lstStyle/>
          <a:p>
            <a:r>
              <a:rPr lang="it-IT" dirty="0"/>
              <a:t>PAROLE  NUOVE</a:t>
            </a:r>
          </a:p>
          <a:p>
            <a:endParaRPr lang="it-IT" dirty="0"/>
          </a:p>
        </p:txBody>
      </p:sp>
    </p:spTree>
    <p:extLst>
      <p:ext uri="{BB962C8B-B14F-4D97-AF65-F5344CB8AC3E}">
        <p14:creationId xmlns:p14="http://schemas.microsoft.com/office/powerpoint/2010/main" val="224163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1E9E63-A3FE-9BB0-6594-A1383C527784}"/>
              </a:ext>
            </a:extLst>
          </p:cNvPr>
          <p:cNvSpPr txBox="1"/>
          <p:nvPr/>
        </p:nvSpPr>
        <p:spPr>
          <a:xfrm>
            <a:off x="1938528" y="393192"/>
            <a:ext cx="8321040" cy="523220"/>
          </a:xfrm>
          <a:prstGeom prst="rect">
            <a:avLst/>
          </a:prstGeom>
          <a:noFill/>
        </p:spPr>
        <p:txBody>
          <a:bodyPr wrap="square" rtlCol="0">
            <a:spAutoFit/>
          </a:bodyPr>
          <a:lstStyle/>
          <a:p>
            <a:pPr algn="ctr"/>
            <a:r>
              <a:rPr lang="it-IT" sz="2800" b="1" dirty="0">
                <a:solidFill>
                  <a:srgbClr val="FF0000"/>
                </a:solidFill>
              </a:rPr>
              <a:t>I pronomi indiretti (p. 51)</a:t>
            </a:r>
          </a:p>
        </p:txBody>
      </p:sp>
      <p:pic>
        <p:nvPicPr>
          <p:cNvPr id="4" name="Immagine 3">
            <a:extLst>
              <a:ext uri="{FF2B5EF4-FFF2-40B4-BE49-F238E27FC236}">
                <a16:creationId xmlns:a16="http://schemas.microsoft.com/office/drawing/2014/main" id="{F1610DAD-B593-C13B-18AA-7B093A90FD2C}"/>
              </a:ext>
            </a:extLst>
          </p:cNvPr>
          <p:cNvPicPr>
            <a:picLocks noChangeAspect="1"/>
          </p:cNvPicPr>
          <p:nvPr/>
        </p:nvPicPr>
        <p:blipFill>
          <a:blip r:embed="rId2"/>
          <a:stretch>
            <a:fillRect/>
          </a:stretch>
        </p:blipFill>
        <p:spPr>
          <a:xfrm>
            <a:off x="719924" y="1254815"/>
            <a:ext cx="6803998" cy="2517479"/>
          </a:xfrm>
          <a:prstGeom prst="rect">
            <a:avLst/>
          </a:prstGeom>
        </p:spPr>
      </p:pic>
      <p:sp>
        <p:nvSpPr>
          <p:cNvPr id="3" name="CasellaDiTesto 2">
            <a:extLst>
              <a:ext uri="{FF2B5EF4-FFF2-40B4-BE49-F238E27FC236}">
                <a16:creationId xmlns:a16="http://schemas.microsoft.com/office/drawing/2014/main" id="{EC1DA737-9ED3-486E-97BD-4094C1B3FE15}"/>
              </a:ext>
            </a:extLst>
          </p:cNvPr>
          <p:cNvSpPr txBox="1"/>
          <p:nvPr/>
        </p:nvSpPr>
        <p:spPr>
          <a:xfrm>
            <a:off x="8343900" y="1559379"/>
            <a:ext cx="2694214" cy="923330"/>
          </a:xfrm>
          <a:prstGeom prst="rect">
            <a:avLst/>
          </a:prstGeom>
          <a:noFill/>
        </p:spPr>
        <p:txBody>
          <a:bodyPr wrap="square" rtlCol="0">
            <a:spAutoFit/>
          </a:bodyPr>
          <a:lstStyle/>
          <a:p>
            <a:r>
              <a:rPr lang="it-IT" dirty="0"/>
              <a:t>LO vedo = vedo LUI</a:t>
            </a:r>
          </a:p>
          <a:p>
            <a:endParaRPr lang="it-IT" dirty="0"/>
          </a:p>
          <a:p>
            <a:r>
              <a:rPr lang="it-IT" dirty="0"/>
              <a:t>GLI parlo = Parlo A lui</a:t>
            </a:r>
          </a:p>
        </p:txBody>
      </p:sp>
    </p:spTree>
    <p:extLst>
      <p:ext uri="{BB962C8B-B14F-4D97-AF65-F5344CB8AC3E}">
        <p14:creationId xmlns:p14="http://schemas.microsoft.com/office/powerpoint/2010/main" val="400246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96814C-D29A-646D-F25B-69F3DE05823A}"/>
              </a:ext>
            </a:extLst>
          </p:cNvPr>
          <p:cNvSpPr txBox="1"/>
          <p:nvPr/>
        </p:nvSpPr>
        <p:spPr>
          <a:xfrm>
            <a:off x="3608223" y="323516"/>
            <a:ext cx="6035040" cy="461665"/>
          </a:xfrm>
          <a:prstGeom prst="rect">
            <a:avLst/>
          </a:prstGeom>
          <a:noFill/>
        </p:spPr>
        <p:txBody>
          <a:bodyPr wrap="square" rtlCol="0">
            <a:spAutoFit/>
          </a:bodyPr>
          <a:lstStyle/>
          <a:p>
            <a:r>
              <a:rPr lang="it-IT" sz="2400" b="1" dirty="0">
                <a:solidFill>
                  <a:srgbClr val="FF0000"/>
                </a:solidFill>
              </a:rPr>
              <a:t>COMPITO</a:t>
            </a:r>
          </a:p>
        </p:txBody>
      </p:sp>
      <p:sp>
        <p:nvSpPr>
          <p:cNvPr id="3" name="CasellaDiTesto 2">
            <a:extLst>
              <a:ext uri="{FF2B5EF4-FFF2-40B4-BE49-F238E27FC236}">
                <a16:creationId xmlns:a16="http://schemas.microsoft.com/office/drawing/2014/main" id="{64BCCA52-94BA-6E0F-2F8F-683FCB4C820B}"/>
              </a:ext>
            </a:extLst>
          </p:cNvPr>
          <p:cNvSpPr txBox="1"/>
          <p:nvPr/>
        </p:nvSpPr>
        <p:spPr>
          <a:xfrm>
            <a:off x="797356" y="907084"/>
            <a:ext cx="10186416" cy="1200329"/>
          </a:xfrm>
          <a:prstGeom prst="rect">
            <a:avLst/>
          </a:prstGeom>
          <a:noFill/>
        </p:spPr>
        <p:txBody>
          <a:bodyPr wrap="square" rtlCol="0">
            <a:spAutoFit/>
          </a:bodyPr>
          <a:lstStyle/>
          <a:p>
            <a:r>
              <a:rPr lang="it-IT" dirty="0">
                <a:highlight>
                  <a:srgbClr val="FFFF00"/>
                </a:highlight>
              </a:rPr>
              <a:t>TABELLA IMPERFETTO </a:t>
            </a:r>
          </a:p>
          <a:p>
            <a:r>
              <a:rPr lang="it-IT" dirty="0">
                <a:highlight>
                  <a:srgbClr val="FFFF00"/>
                </a:highlight>
              </a:rPr>
              <a:t>(1 C, p. 73)</a:t>
            </a:r>
          </a:p>
          <a:p>
            <a:r>
              <a:rPr lang="it-IT" dirty="0">
                <a:highlight>
                  <a:srgbClr val="FFFF00"/>
                </a:highlight>
              </a:rPr>
              <a:t>ES. 1 f, P. 74</a:t>
            </a:r>
          </a:p>
          <a:p>
            <a:r>
              <a:rPr lang="it-IT" dirty="0">
                <a:highlight>
                  <a:srgbClr val="FFFF00"/>
                </a:highlight>
              </a:rPr>
              <a:t>Es. 5D, 5 E p. 72 (scuola)</a:t>
            </a:r>
          </a:p>
        </p:txBody>
      </p:sp>
      <p:pic>
        <p:nvPicPr>
          <p:cNvPr id="4" name="Immagine 3">
            <a:extLst>
              <a:ext uri="{FF2B5EF4-FFF2-40B4-BE49-F238E27FC236}">
                <a16:creationId xmlns:a16="http://schemas.microsoft.com/office/drawing/2014/main" id="{7F4DF499-0F08-4D19-88DF-63CE36DA4CFD}"/>
              </a:ext>
            </a:extLst>
          </p:cNvPr>
          <p:cNvPicPr>
            <a:picLocks noChangeAspect="1"/>
          </p:cNvPicPr>
          <p:nvPr/>
        </p:nvPicPr>
        <p:blipFill>
          <a:blip r:embed="rId2"/>
          <a:stretch>
            <a:fillRect/>
          </a:stretch>
        </p:blipFill>
        <p:spPr>
          <a:xfrm>
            <a:off x="7189782" y="907084"/>
            <a:ext cx="3793990" cy="2941864"/>
          </a:xfrm>
          <a:prstGeom prst="rect">
            <a:avLst/>
          </a:prstGeom>
        </p:spPr>
      </p:pic>
      <p:sp>
        <p:nvSpPr>
          <p:cNvPr id="5" name="CasellaDiTesto 4">
            <a:extLst>
              <a:ext uri="{FF2B5EF4-FFF2-40B4-BE49-F238E27FC236}">
                <a16:creationId xmlns:a16="http://schemas.microsoft.com/office/drawing/2014/main" id="{AC579E0F-8068-4062-B764-64C4F8129475}"/>
              </a:ext>
            </a:extLst>
          </p:cNvPr>
          <p:cNvSpPr txBox="1"/>
          <p:nvPr/>
        </p:nvSpPr>
        <p:spPr>
          <a:xfrm>
            <a:off x="899770" y="2735885"/>
            <a:ext cx="5932627" cy="2999232"/>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406874A0-D9A5-49E2-BB1A-A428AF378389}"/>
              </a:ext>
            </a:extLst>
          </p:cNvPr>
          <p:cNvSpPr txBox="1"/>
          <p:nvPr/>
        </p:nvSpPr>
        <p:spPr>
          <a:xfrm>
            <a:off x="592531" y="2830982"/>
            <a:ext cx="5215738" cy="923330"/>
          </a:xfrm>
          <a:prstGeom prst="rect">
            <a:avLst/>
          </a:prstGeom>
          <a:noFill/>
        </p:spPr>
        <p:txBody>
          <a:bodyPr wrap="square" rtlCol="0">
            <a:spAutoFit/>
          </a:bodyPr>
          <a:lstStyle/>
          <a:p>
            <a:r>
              <a:rPr lang="it-IT" dirty="0"/>
              <a:t>Es. 1F</a:t>
            </a:r>
          </a:p>
          <a:p>
            <a:r>
              <a:rPr lang="it-IT" dirty="0"/>
              <a:t>1 aveva, 2 era, 3 aveva, 4 arrivavano, 5 (lei) li teneva, 6 aveva, 7 sembrava, 8 era, 9 </a:t>
            </a:r>
            <a:r>
              <a:rPr lang="it-IT" dirty="0" err="1"/>
              <a:t>eveva</a:t>
            </a:r>
            <a:endParaRPr lang="it-IT" dirty="0"/>
          </a:p>
        </p:txBody>
      </p:sp>
    </p:spTree>
    <p:extLst>
      <p:ext uri="{BB962C8B-B14F-4D97-AF65-F5344CB8AC3E}">
        <p14:creationId xmlns:p14="http://schemas.microsoft.com/office/powerpoint/2010/main" val="133345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720954A-1457-F654-4B7A-990997C814FE}"/>
              </a:ext>
            </a:extLst>
          </p:cNvPr>
          <p:cNvSpPr txBox="1"/>
          <p:nvPr/>
        </p:nvSpPr>
        <p:spPr>
          <a:xfrm>
            <a:off x="283464" y="518725"/>
            <a:ext cx="10973816" cy="6186309"/>
          </a:xfrm>
          <a:prstGeom prst="rect">
            <a:avLst/>
          </a:prstGeom>
          <a:noFill/>
        </p:spPr>
        <p:txBody>
          <a:bodyPr wrap="square" rtlCol="0">
            <a:spAutoFit/>
          </a:bodyPr>
          <a:lstStyle/>
          <a:p>
            <a:r>
              <a:rPr lang="it-IT" b="1" dirty="0"/>
              <a:t>I pronomi INDIRETTI</a:t>
            </a:r>
            <a:endParaRPr lang="it-IT" dirty="0"/>
          </a:p>
          <a:p>
            <a:r>
              <a:rPr lang="it-IT" dirty="0"/>
              <a:t> Io parlo (A CHI?) a te = io TI parlo</a:t>
            </a:r>
          </a:p>
          <a:p>
            <a:r>
              <a:rPr lang="it-IT" dirty="0"/>
              <a:t>Io vedo (CHI? CHE COSA?)  te (diretto) = io TI vedo</a:t>
            </a:r>
          </a:p>
          <a:p>
            <a:endParaRPr lang="it-IT" dirty="0"/>
          </a:p>
          <a:p>
            <a:r>
              <a:rPr lang="it-IT" dirty="0">
                <a:solidFill>
                  <a:srgbClr val="FF0000"/>
                </a:solidFill>
              </a:rPr>
              <a:t>GLI = </a:t>
            </a:r>
            <a:r>
              <a:rPr lang="it-IT" b="1" dirty="0">
                <a:solidFill>
                  <a:srgbClr val="FF0000"/>
                </a:solidFill>
              </a:rPr>
              <a:t>A</a:t>
            </a:r>
            <a:r>
              <a:rPr lang="it-IT" dirty="0">
                <a:solidFill>
                  <a:srgbClr val="FF0000"/>
                </a:solidFill>
              </a:rPr>
              <a:t> lui</a:t>
            </a:r>
          </a:p>
          <a:p>
            <a:r>
              <a:rPr lang="it-IT" dirty="0">
                <a:solidFill>
                  <a:srgbClr val="FF0000"/>
                </a:solidFill>
              </a:rPr>
              <a:t>LE = </a:t>
            </a:r>
            <a:r>
              <a:rPr lang="it-IT" b="1" dirty="0">
                <a:solidFill>
                  <a:srgbClr val="FF0000"/>
                </a:solidFill>
              </a:rPr>
              <a:t>A</a:t>
            </a:r>
            <a:r>
              <a:rPr lang="it-IT" dirty="0">
                <a:solidFill>
                  <a:srgbClr val="FF0000"/>
                </a:solidFill>
              </a:rPr>
              <a:t> lei </a:t>
            </a:r>
          </a:p>
          <a:p>
            <a:r>
              <a:rPr lang="it-IT" dirty="0">
                <a:solidFill>
                  <a:srgbClr val="FF0000"/>
                </a:solidFill>
              </a:rPr>
              <a:t>GLI = </a:t>
            </a:r>
            <a:r>
              <a:rPr lang="it-IT" b="1" dirty="0">
                <a:solidFill>
                  <a:srgbClr val="FF0000"/>
                </a:solidFill>
              </a:rPr>
              <a:t>A</a:t>
            </a:r>
            <a:r>
              <a:rPr lang="it-IT" dirty="0">
                <a:solidFill>
                  <a:srgbClr val="FF0000"/>
                </a:solidFill>
              </a:rPr>
              <a:t> loro</a:t>
            </a:r>
          </a:p>
          <a:p>
            <a:r>
              <a:rPr lang="it-IT" dirty="0"/>
              <a:t> </a:t>
            </a:r>
          </a:p>
          <a:p>
            <a:r>
              <a:rPr lang="it-IT" b="1" dirty="0"/>
              <a:t>Alcuni verbi sono sempre indiretti:</a:t>
            </a:r>
            <a:r>
              <a:rPr lang="it-IT" dirty="0"/>
              <a:t> mi piace, mi basta, mi serve una penna, mi dispiace, mi manca, mi sembra</a:t>
            </a:r>
          </a:p>
          <a:p>
            <a:r>
              <a:rPr lang="it-IT" dirty="0"/>
              <a:t> </a:t>
            </a:r>
          </a:p>
          <a:p>
            <a:r>
              <a:rPr lang="it-IT" dirty="0"/>
              <a:t>MANCARE</a:t>
            </a:r>
          </a:p>
          <a:p>
            <a:r>
              <a:rPr lang="it-IT" dirty="0"/>
              <a:t>Mi/ti/gli/le/ci /vi/gli manca /mancano</a:t>
            </a:r>
          </a:p>
          <a:p>
            <a:r>
              <a:rPr lang="it-IT" dirty="0"/>
              <a:t>Mi manca il </a:t>
            </a:r>
            <a:r>
              <a:rPr lang="it-IT" dirty="0" err="1"/>
              <a:t>Colacao</a:t>
            </a:r>
            <a:r>
              <a:rPr lang="it-IT" dirty="0"/>
              <a:t>. /il caldo</a:t>
            </a:r>
          </a:p>
          <a:p>
            <a:r>
              <a:rPr lang="it-IT" dirty="0"/>
              <a:t>Mi mancano i miei amici.</a:t>
            </a:r>
          </a:p>
          <a:p>
            <a:r>
              <a:rPr lang="it-IT" dirty="0"/>
              <a:t> </a:t>
            </a:r>
          </a:p>
          <a:p>
            <a:r>
              <a:rPr lang="it-IT" dirty="0"/>
              <a:t>SERVIRE</a:t>
            </a:r>
          </a:p>
          <a:p>
            <a:r>
              <a:rPr lang="it-IT" dirty="0"/>
              <a:t>Mi/ti/gli/le/ci /vi/gli serve /servono</a:t>
            </a:r>
          </a:p>
          <a:p>
            <a:r>
              <a:rPr lang="it-IT" dirty="0"/>
              <a:t>Per fare il </a:t>
            </a:r>
            <a:r>
              <a:rPr lang="it-IT" dirty="0" err="1"/>
              <a:t>tiramisu</a:t>
            </a:r>
            <a:r>
              <a:rPr lang="it-IT" dirty="0"/>
              <a:t> mi servono i biscotti savoiardi.</a:t>
            </a:r>
          </a:p>
          <a:p>
            <a:r>
              <a:rPr lang="it-IT" dirty="0"/>
              <a:t> </a:t>
            </a:r>
          </a:p>
          <a:p>
            <a:r>
              <a:rPr lang="it-IT" dirty="0"/>
              <a:t>BASTARE (= essere sufficiente)</a:t>
            </a:r>
          </a:p>
          <a:p>
            <a:r>
              <a:rPr lang="it-IT" dirty="0"/>
              <a:t>Mi/ti/gli/le/ci /vi/gli basta /bastano</a:t>
            </a:r>
          </a:p>
          <a:p>
            <a:endParaRPr lang="it-IT" dirty="0"/>
          </a:p>
        </p:txBody>
      </p:sp>
      <p:sp>
        <p:nvSpPr>
          <p:cNvPr id="6" name="Rettangolo con angoli arrotondati 5">
            <a:extLst>
              <a:ext uri="{FF2B5EF4-FFF2-40B4-BE49-F238E27FC236}">
                <a16:creationId xmlns:a16="http://schemas.microsoft.com/office/drawing/2014/main" id="{DCFD41DB-C64B-ACE8-4066-1FEB24AA5F6D}"/>
              </a:ext>
            </a:extLst>
          </p:cNvPr>
          <p:cNvSpPr/>
          <p:nvPr/>
        </p:nvSpPr>
        <p:spPr>
          <a:xfrm>
            <a:off x="6190488" y="868680"/>
            <a:ext cx="4334256" cy="17373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2000" dirty="0">
                <a:solidFill>
                  <a:srgbClr val="FF0000"/>
                </a:solidFill>
              </a:rPr>
              <a:t>VERBI CON PRONOMI indiretti:</a:t>
            </a:r>
          </a:p>
          <a:p>
            <a:r>
              <a:rPr lang="it-IT" sz="2000" dirty="0"/>
              <a:t>TELEFONARE/PARLARE/PIACERE/ RISPONDERE / SCRIVERE / SUCCEDERE/VOLER BENE </a:t>
            </a:r>
          </a:p>
          <a:p>
            <a:r>
              <a:rPr lang="it-IT" sz="2000" dirty="0"/>
              <a:t>A qualcuno</a:t>
            </a:r>
          </a:p>
        </p:txBody>
      </p:sp>
      <p:sp>
        <p:nvSpPr>
          <p:cNvPr id="7" name="Rettangolo con angoli arrotondati 6">
            <a:extLst>
              <a:ext uri="{FF2B5EF4-FFF2-40B4-BE49-F238E27FC236}">
                <a16:creationId xmlns:a16="http://schemas.microsoft.com/office/drawing/2014/main" id="{23B07EF2-CECD-CB8C-AAA4-37DD4CD1F183}"/>
              </a:ext>
            </a:extLst>
          </p:cNvPr>
          <p:cNvSpPr/>
          <p:nvPr/>
        </p:nvSpPr>
        <p:spPr>
          <a:xfrm>
            <a:off x="6272784" y="3611880"/>
            <a:ext cx="4617720" cy="196596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ATTENZIONE!</a:t>
            </a:r>
          </a:p>
          <a:p>
            <a:pPr algn="ctr"/>
            <a:r>
              <a:rPr lang="it-IT" dirty="0"/>
              <a:t>DIRE qualcosa A qualcuno</a:t>
            </a:r>
          </a:p>
          <a:p>
            <a:pPr algn="ctr"/>
            <a:r>
              <a:rPr lang="it-IT" dirty="0"/>
              <a:t>DARE qualcosa A qualcuno</a:t>
            </a:r>
          </a:p>
          <a:p>
            <a:pPr algn="ctr"/>
            <a:r>
              <a:rPr lang="it-IT" dirty="0"/>
              <a:t>FARE qualcosa A qualcuno</a:t>
            </a:r>
          </a:p>
          <a:p>
            <a:pPr algn="ctr"/>
            <a:r>
              <a:rPr lang="it-IT" dirty="0"/>
              <a:t>INSEGNARE qualcosa A qualcuno</a:t>
            </a:r>
          </a:p>
          <a:p>
            <a:pPr algn="ctr"/>
            <a:r>
              <a:rPr lang="it-IT" dirty="0"/>
              <a:t>MANDARE/PORTARE/REGALARE</a:t>
            </a:r>
          </a:p>
        </p:txBody>
      </p:sp>
    </p:spTree>
    <p:extLst>
      <p:ext uri="{BB962C8B-B14F-4D97-AF65-F5344CB8AC3E}">
        <p14:creationId xmlns:p14="http://schemas.microsoft.com/office/powerpoint/2010/main" val="32646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79D318C-7AE8-43BA-ACBE-84A41BC9B7FE}"/>
              </a:ext>
            </a:extLst>
          </p:cNvPr>
          <p:cNvSpPr txBox="1"/>
          <p:nvPr/>
        </p:nvSpPr>
        <p:spPr>
          <a:xfrm>
            <a:off x="1485900" y="1134835"/>
            <a:ext cx="7739743" cy="1754326"/>
          </a:xfrm>
          <a:prstGeom prst="rect">
            <a:avLst/>
          </a:prstGeom>
          <a:noFill/>
        </p:spPr>
        <p:txBody>
          <a:bodyPr wrap="square" rtlCol="0">
            <a:spAutoFit/>
          </a:bodyPr>
          <a:lstStyle/>
          <a:p>
            <a:r>
              <a:rPr lang="it-IT" dirty="0">
                <a:highlight>
                  <a:srgbClr val="FFFF00"/>
                </a:highlight>
              </a:rPr>
              <a:t>COMPITO</a:t>
            </a:r>
          </a:p>
          <a:p>
            <a:endParaRPr lang="it-IT" dirty="0"/>
          </a:p>
          <a:p>
            <a:r>
              <a:rPr lang="it-IT" dirty="0"/>
              <a:t>ESERCIZI SU IMPERFETTO (fotocopia di questa mattina)</a:t>
            </a:r>
          </a:p>
          <a:p>
            <a:endParaRPr lang="it-IT" dirty="0"/>
          </a:p>
          <a:p>
            <a:r>
              <a:rPr lang="it-IT" dirty="0"/>
              <a:t>ESERCIZIO 1 D p. 52</a:t>
            </a:r>
          </a:p>
          <a:p>
            <a:endParaRPr lang="it-IT" dirty="0"/>
          </a:p>
        </p:txBody>
      </p:sp>
    </p:spTree>
    <p:extLst>
      <p:ext uri="{BB962C8B-B14F-4D97-AF65-F5344CB8AC3E}">
        <p14:creationId xmlns:p14="http://schemas.microsoft.com/office/powerpoint/2010/main" val="377773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96D77-5542-40A7-ADF6-531A20605751}"/>
              </a:ext>
            </a:extLst>
          </p:cNvPr>
          <p:cNvSpPr>
            <a:spLocks noGrp="1"/>
          </p:cNvSpPr>
          <p:nvPr>
            <p:ph type="title"/>
          </p:nvPr>
        </p:nvSpPr>
        <p:spPr/>
        <p:txBody>
          <a:bodyPr/>
          <a:lstStyle/>
          <a:p>
            <a:r>
              <a:rPr lang="it-IT" dirty="0"/>
              <a:t>Quando si usa l’imperfetto?</a:t>
            </a:r>
          </a:p>
        </p:txBody>
      </p:sp>
      <p:sp>
        <p:nvSpPr>
          <p:cNvPr id="3" name="Segnaposto contenuto 2">
            <a:extLst>
              <a:ext uri="{FF2B5EF4-FFF2-40B4-BE49-F238E27FC236}">
                <a16:creationId xmlns:a16="http://schemas.microsoft.com/office/drawing/2014/main" id="{9D0EB151-B83E-42C5-ADCA-FBBA83D64696}"/>
              </a:ext>
            </a:extLst>
          </p:cNvPr>
          <p:cNvSpPr>
            <a:spLocks noGrp="1"/>
          </p:cNvSpPr>
          <p:nvPr>
            <p:ph idx="1"/>
          </p:nvPr>
        </p:nvSpPr>
        <p:spPr>
          <a:xfrm>
            <a:off x="250029" y="1793938"/>
            <a:ext cx="10531071" cy="3451114"/>
          </a:xfrm>
        </p:spPr>
        <p:txBody>
          <a:bodyPr/>
          <a:lstStyle/>
          <a:p>
            <a:r>
              <a:rPr lang="it-IT" sz="2800" i="1" cap="none" dirty="0"/>
              <a:t>Da bambino andavo spesso al mare con i miei nonni. Era bellissimo, mi piaceva giocare con il nonno in spiaggia.</a:t>
            </a:r>
          </a:p>
          <a:p>
            <a:pPr marL="0" indent="0">
              <a:buNone/>
            </a:pPr>
            <a:endParaRPr lang="it-IT" cap="none" dirty="0"/>
          </a:p>
          <a:p>
            <a:pPr marL="0" indent="0">
              <a:buNone/>
            </a:pPr>
            <a:endParaRPr lang="it-IT" cap="none" dirty="0"/>
          </a:p>
          <a:p>
            <a:pPr marL="0" indent="0">
              <a:buNone/>
            </a:pPr>
            <a:endParaRPr lang="it-IT" cap="none" dirty="0"/>
          </a:p>
          <a:p>
            <a:r>
              <a:rPr lang="it-IT" sz="2800" i="1" cap="none" dirty="0"/>
              <a:t>Quando ero piccola avevo i capelli lunghi e ricci.    </a:t>
            </a:r>
          </a:p>
          <a:p>
            <a:endParaRPr lang="it-IT" dirty="0"/>
          </a:p>
        </p:txBody>
      </p:sp>
      <p:pic>
        <p:nvPicPr>
          <p:cNvPr id="4" name="Immagine 3">
            <a:extLst>
              <a:ext uri="{FF2B5EF4-FFF2-40B4-BE49-F238E27FC236}">
                <a16:creationId xmlns:a16="http://schemas.microsoft.com/office/drawing/2014/main" id="{C927839F-1824-481F-BE10-500AE8402874}"/>
              </a:ext>
            </a:extLst>
          </p:cNvPr>
          <p:cNvPicPr>
            <a:picLocks noChangeAspect="1"/>
          </p:cNvPicPr>
          <p:nvPr/>
        </p:nvPicPr>
        <p:blipFill>
          <a:blip r:embed="rId2"/>
          <a:stretch>
            <a:fillRect/>
          </a:stretch>
        </p:blipFill>
        <p:spPr>
          <a:xfrm>
            <a:off x="8574812" y="2462570"/>
            <a:ext cx="2266147" cy="1510764"/>
          </a:xfrm>
          <a:prstGeom prst="rect">
            <a:avLst/>
          </a:prstGeom>
        </p:spPr>
      </p:pic>
      <p:pic>
        <p:nvPicPr>
          <p:cNvPr id="5" name="Immagine 4">
            <a:extLst>
              <a:ext uri="{FF2B5EF4-FFF2-40B4-BE49-F238E27FC236}">
                <a16:creationId xmlns:a16="http://schemas.microsoft.com/office/drawing/2014/main" id="{4BCF926D-5DA5-4CCC-8C01-92C1749C454E}"/>
              </a:ext>
            </a:extLst>
          </p:cNvPr>
          <p:cNvPicPr>
            <a:picLocks noChangeAspect="1"/>
          </p:cNvPicPr>
          <p:nvPr/>
        </p:nvPicPr>
        <p:blipFill>
          <a:blip r:embed="rId3"/>
          <a:stretch>
            <a:fillRect/>
          </a:stretch>
        </p:blipFill>
        <p:spPr>
          <a:xfrm>
            <a:off x="8574812" y="4779807"/>
            <a:ext cx="1510764" cy="1510764"/>
          </a:xfrm>
          <a:prstGeom prst="rect">
            <a:avLst/>
          </a:prstGeom>
        </p:spPr>
      </p:pic>
    </p:spTree>
    <p:extLst>
      <p:ext uri="{BB962C8B-B14F-4D97-AF65-F5344CB8AC3E}">
        <p14:creationId xmlns:p14="http://schemas.microsoft.com/office/powerpoint/2010/main" val="180496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96D77-5542-40A7-ADF6-531A20605751}"/>
              </a:ext>
            </a:extLst>
          </p:cNvPr>
          <p:cNvSpPr>
            <a:spLocks noGrp="1"/>
          </p:cNvSpPr>
          <p:nvPr>
            <p:ph type="title"/>
          </p:nvPr>
        </p:nvSpPr>
        <p:spPr/>
        <p:txBody>
          <a:bodyPr/>
          <a:lstStyle/>
          <a:p>
            <a:r>
              <a:rPr lang="it-IT" dirty="0"/>
              <a:t>Quando si usa l’imperfetto?</a:t>
            </a:r>
          </a:p>
        </p:txBody>
      </p:sp>
      <p:sp>
        <p:nvSpPr>
          <p:cNvPr id="3" name="Segnaposto contenuto 2">
            <a:extLst>
              <a:ext uri="{FF2B5EF4-FFF2-40B4-BE49-F238E27FC236}">
                <a16:creationId xmlns:a16="http://schemas.microsoft.com/office/drawing/2014/main" id="{9D0EB151-B83E-42C5-ADCA-FBBA83D64696}"/>
              </a:ext>
            </a:extLst>
          </p:cNvPr>
          <p:cNvSpPr>
            <a:spLocks noGrp="1"/>
          </p:cNvSpPr>
          <p:nvPr>
            <p:ph idx="1"/>
          </p:nvPr>
        </p:nvSpPr>
        <p:spPr>
          <a:xfrm>
            <a:off x="250029" y="1793938"/>
            <a:ext cx="10531071" cy="3451114"/>
          </a:xfrm>
        </p:spPr>
        <p:txBody>
          <a:bodyPr/>
          <a:lstStyle/>
          <a:p>
            <a:r>
              <a:rPr lang="it-IT" sz="2800" i="1" cap="none" dirty="0"/>
              <a:t>Da bambino andavo spesso al mare con i miei nonni. Era bellissimo, mi piaceva giocare con il nonno in spiaggia.</a:t>
            </a:r>
          </a:p>
          <a:p>
            <a:pPr marL="0" indent="0">
              <a:buNone/>
            </a:pPr>
            <a:endParaRPr lang="it-IT" cap="none" dirty="0"/>
          </a:p>
          <a:p>
            <a:pPr marL="0" indent="0">
              <a:buNone/>
            </a:pPr>
            <a:endParaRPr lang="it-IT" cap="none" dirty="0"/>
          </a:p>
          <a:p>
            <a:pPr marL="0" indent="0">
              <a:buNone/>
            </a:pPr>
            <a:endParaRPr lang="it-IT" cap="none" dirty="0"/>
          </a:p>
          <a:p>
            <a:r>
              <a:rPr lang="it-IT" sz="2800" i="1" cap="none" dirty="0"/>
              <a:t>Quando ero piccola avevo i capelli lunghi e ricci.    </a:t>
            </a:r>
          </a:p>
          <a:p>
            <a:endParaRPr lang="it-IT" dirty="0"/>
          </a:p>
        </p:txBody>
      </p:sp>
      <p:pic>
        <p:nvPicPr>
          <p:cNvPr id="4" name="Immagine 3">
            <a:extLst>
              <a:ext uri="{FF2B5EF4-FFF2-40B4-BE49-F238E27FC236}">
                <a16:creationId xmlns:a16="http://schemas.microsoft.com/office/drawing/2014/main" id="{C927839F-1824-481F-BE10-500AE8402874}"/>
              </a:ext>
            </a:extLst>
          </p:cNvPr>
          <p:cNvPicPr>
            <a:picLocks noChangeAspect="1"/>
          </p:cNvPicPr>
          <p:nvPr/>
        </p:nvPicPr>
        <p:blipFill>
          <a:blip r:embed="rId2"/>
          <a:stretch>
            <a:fillRect/>
          </a:stretch>
        </p:blipFill>
        <p:spPr>
          <a:xfrm>
            <a:off x="8574812" y="2462570"/>
            <a:ext cx="2266147" cy="1510764"/>
          </a:xfrm>
          <a:prstGeom prst="rect">
            <a:avLst/>
          </a:prstGeom>
        </p:spPr>
      </p:pic>
      <p:pic>
        <p:nvPicPr>
          <p:cNvPr id="5" name="Immagine 4">
            <a:extLst>
              <a:ext uri="{FF2B5EF4-FFF2-40B4-BE49-F238E27FC236}">
                <a16:creationId xmlns:a16="http://schemas.microsoft.com/office/drawing/2014/main" id="{4BCF926D-5DA5-4CCC-8C01-92C1749C454E}"/>
              </a:ext>
            </a:extLst>
          </p:cNvPr>
          <p:cNvPicPr>
            <a:picLocks noChangeAspect="1"/>
          </p:cNvPicPr>
          <p:nvPr/>
        </p:nvPicPr>
        <p:blipFill>
          <a:blip r:embed="rId3"/>
          <a:stretch>
            <a:fillRect/>
          </a:stretch>
        </p:blipFill>
        <p:spPr>
          <a:xfrm>
            <a:off x="8574812" y="4779807"/>
            <a:ext cx="1510764" cy="1510764"/>
          </a:xfrm>
          <a:prstGeom prst="rect">
            <a:avLst/>
          </a:prstGeom>
        </p:spPr>
      </p:pic>
      <p:sp>
        <p:nvSpPr>
          <p:cNvPr id="6" name="CasellaDiTesto 5">
            <a:extLst>
              <a:ext uri="{FF2B5EF4-FFF2-40B4-BE49-F238E27FC236}">
                <a16:creationId xmlns:a16="http://schemas.microsoft.com/office/drawing/2014/main" id="{DD74F674-BB32-4C2F-BBA9-F3336FBCFA07}"/>
              </a:ext>
            </a:extLst>
          </p:cNvPr>
          <p:cNvSpPr txBox="1"/>
          <p:nvPr/>
        </p:nvSpPr>
        <p:spPr>
          <a:xfrm>
            <a:off x="2320990" y="2913061"/>
            <a:ext cx="5573874" cy="954107"/>
          </a:xfrm>
          <a:prstGeom prst="rect">
            <a:avLst/>
          </a:prstGeom>
          <a:solidFill>
            <a:srgbClr val="92D050"/>
          </a:solidFill>
        </p:spPr>
        <p:txBody>
          <a:bodyPr wrap="square" rtlCol="0">
            <a:spAutoFit/>
          </a:bodyPr>
          <a:lstStyle/>
          <a:p>
            <a:r>
              <a:rPr lang="it-IT" sz="2800" dirty="0"/>
              <a:t>Raccontare azioni/situazioni abituali (che si ripetono) del passato</a:t>
            </a:r>
          </a:p>
        </p:txBody>
      </p:sp>
      <p:sp>
        <p:nvSpPr>
          <p:cNvPr id="7" name="CasellaDiTesto 6">
            <a:extLst>
              <a:ext uri="{FF2B5EF4-FFF2-40B4-BE49-F238E27FC236}">
                <a16:creationId xmlns:a16="http://schemas.microsoft.com/office/drawing/2014/main" id="{DFED3BB3-6B34-4521-90C0-F09BE7BB0FB8}"/>
              </a:ext>
            </a:extLst>
          </p:cNvPr>
          <p:cNvSpPr txBox="1"/>
          <p:nvPr/>
        </p:nvSpPr>
        <p:spPr>
          <a:xfrm>
            <a:off x="3421675" y="5097418"/>
            <a:ext cx="4898571" cy="954107"/>
          </a:xfrm>
          <a:prstGeom prst="rect">
            <a:avLst/>
          </a:prstGeom>
          <a:solidFill>
            <a:srgbClr val="FFC000"/>
          </a:solidFill>
        </p:spPr>
        <p:txBody>
          <a:bodyPr wrap="square" rtlCol="0">
            <a:spAutoFit/>
          </a:bodyPr>
          <a:lstStyle/>
          <a:p>
            <a:r>
              <a:rPr lang="it-IT" sz="2800" b="1" dirty="0"/>
              <a:t>Descrivere</a:t>
            </a:r>
            <a:r>
              <a:rPr lang="it-IT" sz="2800" dirty="0"/>
              <a:t> una persona, un luogo, una situazione al passato</a:t>
            </a:r>
          </a:p>
        </p:txBody>
      </p:sp>
    </p:spTree>
    <p:extLst>
      <p:ext uri="{BB962C8B-B14F-4D97-AF65-F5344CB8AC3E}">
        <p14:creationId xmlns:p14="http://schemas.microsoft.com/office/powerpoint/2010/main" val="2159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173C0746-ACB0-4422-A0F9-95F269597011}"/>
              </a:ext>
            </a:extLst>
          </p:cNvPr>
          <p:cNvGraphicFramePr>
            <a:graphicFrameLocks noGrp="1"/>
          </p:cNvGraphicFramePr>
          <p:nvPr>
            <p:ph idx="1"/>
          </p:nvPr>
        </p:nvGraphicFramePr>
        <p:xfrm>
          <a:off x="745724" y="994299"/>
          <a:ext cx="10504932" cy="5834832"/>
        </p:xfrm>
        <a:graphic>
          <a:graphicData uri="http://schemas.openxmlformats.org/drawingml/2006/table">
            <a:tbl>
              <a:tblPr firstRow="1" bandRow="1">
                <a:tableStyleId>{5C22544A-7EE6-4342-B048-85BDC9FD1C3A}</a:tableStyleId>
              </a:tblPr>
              <a:tblGrid>
                <a:gridCol w="1750822">
                  <a:extLst>
                    <a:ext uri="{9D8B030D-6E8A-4147-A177-3AD203B41FA5}">
                      <a16:colId xmlns:a16="http://schemas.microsoft.com/office/drawing/2014/main" val="4286202301"/>
                    </a:ext>
                  </a:extLst>
                </a:gridCol>
                <a:gridCol w="1968921">
                  <a:extLst>
                    <a:ext uri="{9D8B030D-6E8A-4147-A177-3AD203B41FA5}">
                      <a16:colId xmlns:a16="http://schemas.microsoft.com/office/drawing/2014/main" val="1620496484"/>
                    </a:ext>
                  </a:extLst>
                </a:gridCol>
                <a:gridCol w="1532723">
                  <a:extLst>
                    <a:ext uri="{9D8B030D-6E8A-4147-A177-3AD203B41FA5}">
                      <a16:colId xmlns:a16="http://schemas.microsoft.com/office/drawing/2014/main" val="734083769"/>
                    </a:ext>
                  </a:extLst>
                </a:gridCol>
                <a:gridCol w="1750822">
                  <a:extLst>
                    <a:ext uri="{9D8B030D-6E8A-4147-A177-3AD203B41FA5}">
                      <a16:colId xmlns:a16="http://schemas.microsoft.com/office/drawing/2014/main" val="3647110196"/>
                    </a:ext>
                  </a:extLst>
                </a:gridCol>
                <a:gridCol w="1750822">
                  <a:extLst>
                    <a:ext uri="{9D8B030D-6E8A-4147-A177-3AD203B41FA5}">
                      <a16:colId xmlns:a16="http://schemas.microsoft.com/office/drawing/2014/main" val="3236985651"/>
                    </a:ext>
                  </a:extLst>
                </a:gridCol>
                <a:gridCol w="1750822">
                  <a:extLst>
                    <a:ext uri="{9D8B030D-6E8A-4147-A177-3AD203B41FA5}">
                      <a16:colId xmlns:a16="http://schemas.microsoft.com/office/drawing/2014/main" val="2602501018"/>
                    </a:ext>
                  </a:extLst>
                </a:gridCol>
              </a:tblGrid>
              <a:tr h="1033284">
                <a:tc>
                  <a:txBody>
                    <a:bodyPr/>
                    <a:lstStyle/>
                    <a:p>
                      <a:endParaRPr lang="it-IT" dirty="0"/>
                    </a:p>
                  </a:txBody>
                  <a:tcPr/>
                </a:tc>
                <a:tc>
                  <a:txBody>
                    <a:bodyPr/>
                    <a:lstStyle/>
                    <a:p>
                      <a:r>
                        <a:rPr lang="it-IT" dirty="0"/>
                        <a:t>ASPETT</a:t>
                      </a:r>
                      <a:r>
                        <a:rPr lang="it-IT" dirty="0">
                          <a:highlight>
                            <a:srgbClr val="00FF00"/>
                          </a:highlight>
                        </a:rPr>
                        <a:t>A</a:t>
                      </a:r>
                      <a:r>
                        <a:rPr lang="it-IT" dirty="0"/>
                        <a:t>RE</a:t>
                      </a:r>
                    </a:p>
                  </a:txBody>
                  <a:tcPr/>
                </a:tc>
                <a:tc>
                  <a:txBody>
                    <a:bodyPr/>
                    <a:lstStyle/>
                    <a:p>
                      <a:r>
                        <a:rPr lang="it-IT" dirty="0"/>
                        <a:t>VIV</a:t>
                      </a:r>
                      <a:r>
                        <a:rPr lang="it-IT" b="0" dirty="0">
                          <a:highlight>
                            <a:srgbClr val="00FF00"/>
                          </a:highlight>
                        </a:rPr>
                        <a:t>E</a:t>
                      </a:r>
                      <a:r>
                        <a:rPr lang="it-IT" dirty="0"/>
                        <a:t>RE</a:t>
                      </a:r>
                    </a:p>
                  </a:txBody>
                  <a:tcPr/>
                </a:tc>
                <a:tc>
                  <a:txBody>
                    <a:bodyPr/>
                    <a:lstStyle/>
                    <a:p>
                      <a:r>
                        <a:rPr lang="it-IT" dirty="0"/>
                        <a:t>RIUSC</a:t>
                      </a:r>
                      <a:r>
                        <a:rPr lang="it-IT" dirty="0">
                          <a:highlight>
                            <a:srgbClr val="00FF00"/>
                          </a:highlight>
                        </a:rPr>
                        <a:t>I</a:t>
                      </a:r>
                      <a:r>
                        <a:rPr lang="it-IT" dirty="0"/>
                        <a:t>RE</a:t>
                      </a:r>
                    </a:p>
                  </a:txBody>
                  <a:tcPr/>
                </a:tc>
                <a:tc>
                  <a:txBody>
                    <a:bodyPr/>
                    <a:lstStyle/>
                    <a:p>
                      <a:r>
                        <a:rPr lang="it-IT" dirty="0">
                          <a:solidFill>
                            <a:srgbClr val="00B0F0"/>
                          </a:solidFill>
                        </a:rPr>
                        <a:t>ESSERE</a:t>
                      </a:r>
                    </a:p>
                  </a:txBody>
                  <a:tcPr/>
                </a:tc>
                <a:tc>
                  <a:txBody>
                    <a:bodyPr/>
                    <a:lstStyle/>
                    <a:p>
                      <a:r>
                        <a:rPr lang="it-IT" dirty="0">
                          <a:solidFill>
                            <a:schemeClr val="bg1"/>
                          </a:solidFill>
                        </a:rPr>
                        <a:t>AVERE</a:t>
                      </a:r>
                    </a:p>
                  </a:txBody>
                  <a:tcPr/>
                </a:tc>
                <a:extLst>
                  <a:ext uri="{0D108BD9-81ED-4DB2-BD59-A6C34878D82A}">
                    <a16:rowId xmlns:a16="http://schemas.microsoft.com/office/drawing/2014/main" val="3851965329"/>
                  </a:ext>
                </a:extLst>
              </a:tr>
              <a:tr h="800258">
                <a:tc>
                  <a:txBody>
                    <a:bodyPr/>
                    <a:lstStyle/>
                    <a:p>
                      <a:r>
                        <a:rPr lang="it-IT" dirty="0"/>
                        <a:t>io</a:t>
                      </a:r>
                    </a:p>
                  </a:txBody>
                  <a:tcPr/>
                </a:tc>
                <a:tc>
                  <a:txBody>
                    <a:bodyPr/>
                    <a:lstStyle/>
                    <a:p>
                      <a:r>
                        <a:rPr lang="it-IT" sz="2000" dirty="0"/>
                        <a:t>ASPETT</a:t>
                      </a:r>
                      <a:r>
                        <a:rPr lang="it-IT" sz="2000" b="1" dirty="0">
                          <a:highlight>
                            <a:srgbClr val="00FF00"/>
                          </a:highlight>
                        </a:rPr>
                        <a:t>A</a:t>
                      </a:r>
                      <a:r>
                        <a:rPr lang="it-IT" sz="2000" b="1" u="sng" dirty="0"/>
                        <a:t>V</a:t>
                      </a:r>
                      <a:r>
                        <a:rPr lang="it-IT" sz="2000" u="sng" dirty="0"/>
                        <a:t>O</a:t>
                      </a:r>
                    </a:p>
                  </a:txBody>
                  <a:tcPr/>
                </a:tc>
                <a:tc>
                  <a:txBody>
                    <a:bodyPr/>
                    <a:lstStyle/>
                    <a:p>
                      <a:r>
                        <a:rPr lang="it-IT" sz="2000" dirty="0"/>
                        <a:t>VIV</a:t>
                      </a:r>
                      <a:r>
                        <a:rPr lang="it-IT" sz="2000" b="1" dirty="0">
                          <a:highlight>
                            <a:srgbClr val="FFFF00"/>
                          </a:highlight>
                        </a:rPr>
                        <a:t>E</a:t>
                      </a:r>
                      <a:r>
                        <a:rPr lang="it-IT" sz="2000" b="1" dirty="0"/>
                        <a:t>V</a:t>
                      </a:r>
                      <a:r>
                        <a:rPr lang="it-IT" sz="2000" dirty="0"/>
                        <a:t>O</a:t>
                      </a:r>
                    </a:p>
                  </a:txBody>
                  <a:tcPr/>
                </a:tc>
                <a:tc>
                  <a:txBody>
                    <a:bodyPr/>
                    <a:lstStyle/>
                    <a:p>
                      <a:r>
                        <a:rPr lang="it-IT" sz="2000" dirty="0"/>
                        <a:t>RIUSC</a:t>
                      </a:r>
                      <a:r>
                        <a:rPr lang="it-IT" sz="2000" b="1" dirty="0">
                          <a:highlight>
                            <a:srgbClr val="00FF00"/>
                          </a:highlight>
                        </a:rPr>
                        <a:t>I</a:t>
                      </a:r>
                      <a:r>
                        <a:rPr lang="it-IT" sz="2000" b="1" dirty="0"/>
                        <a:t>V</a:t>
                      </a:r>
                      <a:r>
                        <a:rPr lang="it-IT" sz="2000" dirty="0"/>
                        <a:t>O</a:t>
                      </a:r>
                    </a:p>
                  </a:txBody>
                  <a:tcPr/>
                </a:tc>
                <a:tc>
                  <a:txBody>
                    <a:bodyPr/>
                    <a:lstStyle/>
                    <a:p>
                      <a:r>
                        <a:rPr lang="it-IT" sz="2000" dirty="0"/>
                        <a:t>ERO</a:t>
                      </a:r>
                    </a:p>
                  </a:txBody>
                  <a:tcPr/>
                </a:tc>
                <a:tc>
                  <a:txBody>
                    <a:bodyPr/>
                    <a:lstStyle/>
                    <a:p>
                      <a:r>
                        <a:rPr lang="it-IT" sz="2000" dirty="0"/>
                        <a:t>AVEVO</a:t>
                      </a:r>
                    </a:p>
                  </a:txBody>
                  <a:tcPr/>
                </a:tc>
                <a:extLst>
                  <a:ext uri="{0D108BD9-81ED-4DB2-BD59-A6C34878D82A}">
                    <a16:rowId xmlns:a16="http://schemas.microsoft.com/office/drawing/2014/main" val="782350465"/>
                  </a:ext>
                </a:extLst>
              </a:tr>
              <a:tr h="800258">
                <a:tc>
                  <a:txBody>
                    <a:bodyPr/>
                    <a:lstStyle/>
                    <a:p>
                      <a:r>
                        <a:rPr lang="it-IT" dirty="0"/>
                        <a:t>Tu</a:t>
                      </a:r>
                    </a:p>
                  </a:txBody>
                  <a:tcPr/>
                </a:tc>
                <a:tc>
                  <a:txBody>
                    <a:bodyPr/>
                    <a:lstStyle/>
                    <a:p>
                      <a:r>
                        <a:rPr lang="it-IT" sz="2000" dirty="0"/>
                        <a:t>ASPETTAVI</a:t>
                      </a:r>
                    </a:p>
                  </a:txBody>
                  <a:tcPr/>
                </a:tc>
                <a:tc>
                  <a:txBody>
                    <a:bodyPr/>
                    <a:lstStyle/>
                    <a:p>
                      <a:r>
                        <a:rPr lang="it-IT" sz="2000" dirty="0"/>
                        <a:t>VIV</a:t>
                      </a:r>
                      <a:r>
                        <a:rPr lang="it-IT" sz="2000" dirty="0">
                          <a:highlight>
                            <a:srgbClr val="FFFF00"/>
                          </a:highlight>
                        </a:rPr>
                        <a:t>E</a:t>
                      </a:r>
                      <a:r>
                        <a:rPr lang="it-IT" sz="2000" dirty="0"/>
                        <a:t>VI</a:t>
                      </a:r>
                    </a:p>
                  </a:txBody>
                  <a:tcPr/>
                </a:tc>
                <a:tc>
                  <a:txBody>
                    <a:bodyPr/>
                    <a:lstStyle/>
                    <a:p>
                      <a:r>
                        <a:rPr lang="it-IT" sz="2000" dirty="0"/>
                        <a:t>RIUSC</a:t>
                      </a:r>
                      <a:r>
                        <a:rPr lang="it-IT" sz="2000" dirty="0">
                          <a:highlight>
                            <a:srgbClr val="00FF00"/>
                          </a:highlight>
                        </a:rPr>
                        <a:t>I</a:t>
                      </a:r>
                      <a:r>
                        <a:rPr lang="it-IT" sz="2000" dirty="0"/>
                        <a:t>VI</a:t>
                      </a:r>
                    </a:p>
                  </a:txBody>
                  <a:tcPr/>
                </a:tc>
                <a:tc>
                  <a:txBody>
                    <a:bodyPr/>
                    <a:lstStyle/>
                    <a:p>
                      <a:r>
                        <a:rPr lang="it-IT" sz="2000" dirty="0"/>
                        <a:t>ERI</a:t>
                      </a:r>
                    </a:p>
                  </a:txBody>
                  <a:tcPr/>
                </a:tc>
                <a:tc>
                  <a:txBody>
                    <a:bodyPr/>
                    <a:lstStyle/>
                    <a:p>
                      <a:r>
                        <a:rPr lang="it-IT" sz="2000" dirty="0"/>
                        <a:t>AVEVI</a:t>
                      </a:r>
                    </a:p>
                  </a:txBody>
                  <a:tcPr/>
                </a:tc>
                <a:extLst>
                  <a:ext uri="{0D108BD9-81ED-4DB2-BD59-A6C34878D82A}">
                    <a16:rowId xmlns:a16="http://schemas.microsoft.com/office/drawing/2014/main" val="2297836224"/>
                  </a:ext>
                </a:extLst>
              </a:tr>
              <a:tr h="800258">
                <a:tc>
                  <a:txBody>
                    <a:bodyPr/>
                    <a:lstStyle/>
                    <a:p>
                      <a:r>
                        <a:rPr lang="it-IT" dirty="0"/>
                        <a:t>Lui/lei</a:t>
                      </a:r>
                    </a:p>
                  </a:txBody>
                  <a:tcPr/>
                </a:tc>
                <a:tc>
                  <a:txBody>
                    <a:bodyPr/>
                    <a:lstStyle/>
                    <a:p>
                      <a:r>
                        <a:rPr lang="it-IT" sz="2000" dirty="0"/>
                        <a:t>ASPETTAVA</a:t>
                      </a:r>
                    </a:p>
                  </a:txBody>
                  <a:tcPr/>
                </a:tc>
                <a:tc>
                  <a:txBody>
                    <a:bodyPr/>
                    <a:lstStyle/>
                    <a:p>
                      <a:r>
                        <a:rPr lang="it-IT" sz="2000" dirty="0"/>
                        <a:t>VIV</a:t>
                      </a:r>
                      <a:r>
                        <a:rPr lang="it-IT" sz="2000" dirty="0">
                          <a:highlight>
                            <a:srgbClr val="FFFF00"/>
                          </a:highlight>
                        </a:rPr>
                        <a:t>E</a:t>
                      </a:r>
                      <a:r>
                        <a:rPr lang="it-IT" sz="2000" dirty="0"/>
                        <a:t>VA</a:t>
                      </a:r>
                    </a:p>
                  </a:txBody>
                  <a:tcPr/>
                </a:tc>
                <a:tc>
                  <a:txBody>
                    <a:bodyPr/>
                    <a:lstStyle/>
                    <a:p>
                      <a:r>
                        <a:rPr lang="it-IT" sz="2000" dirty="0"/>
                        <a:t>RIUSCIVA</a:t>
                      </a:r>
                    </a:p>
                  </a:txBody>
                  <a:tcPr/>
                </a:tc>
                <a:tc>
                  <a:txBody>
                    <a:bodyPr/>
                    <a:lstStyle/>
                    <a:p>
                      <a:r>
                        <a:rPr lang="it-IT" sz="2000" dirty="0"/>
                        <a:t>ERA</a:t>
                      </a:r>
                    </a:p>
                  </a:txBody>
                  <a:tcPr/>
                </a:tc>
                <a:tc>
                  <a:txBody>
                    <a:bodyPr/>
                    <a:lstStyle/>
                    <a:p>
                      <a:r>
                        <a:rPr lang="it-IT" sz="2000" dirty="0"/>
                        <a:t>AVEVA</a:t>
                      </a:r>
                    </a:p>
                  </a:txBody>
                  <a:tcPr/>
                </a:tc>
                <a:extLst>
                  <a:ext uri="{0D108BD9-81ED-4DB2-BD59-A6C34878D82A}">
                    <a16:rowId xmlns:a16="http://schemas.microsoft.com/office/drawing/2014/main" val="1982975423"/>
                  </a:ext>
                </a:extLst>
              </a:tr>
              <a:tr h="800258">
                <a:tc>
                  <a:txBody>
                    <a:bodyPr/>
                    <a:lstStyle/>
                    <a:p>
                      <a:r>
                        <a:rPr lang="it-IT" dirty="0"/>
                        <a:t>noi</a:t>
                      </a:r>
                    </a:p>
                  </a:txBody>
                  <a:tcPr/>
                </a:tc>
                <a:tc>
                  <a:txBody>
                    <a:bodyPr/>
                    <a:lstStyle/>
                    <a:p>
                      <a:r>
                        <a:rPr lang="it-IT" sz="2000" dirty="0"/>
                        <a:t>ASPETTAV</a:t>
                      </a:r>
                      <a:r>
                        <a:rPr lang="it-IT" sz="2000" dirty="0">
                          <a:highlight>
                            <a:srgbClr val="FFFF00"/>
                          </a:highlight>
                        </a:rPr>
                        <a:t>A</a:t>
                      </a:r>
                      <a:r>
                        <a:rPr lang="it-IT" sz="2000" dirty="0"/>
                        <a:t>MO</a:t>
                      </a:r>
                    </a:p>
                  </a:txBody>
                  <a:tcPr/>
                </a:tc>
                <a:tc>
                  <a:txBody>
                    <a:bodyPr/>
                    <a:lstStyle/>
                    <a:p>
                      <a:r>
                        <a:rPr lang="it-IT" sz="2000" dirty="0"/>
                        <a:t>VIVEV</a:t>
                      </a:r>
                      <a:r>
                        <a:rPr lang="it-IT" sz="2000" dirty="0">
                          <a:highlight>
                            <a:srgbClr val="FFFF00"/>
                          </a:highlight>
                        </a:rPr>
                        <a:t>A</a:t>
                      </a:r>
                      <a:r>
                        <a:rPr lang="it-IT" sz="2000" dirty="0"/>
                        <a:t>MO</a:t>
                      </a:r>
                    </a:p>
                  </a:txBody>
                  <a:tcPr/>
                </a:tc>
                <a:tc>
                  <a:txBody>
                    <a:bodyPr/>
                    <a:lstStyle/>
                    <a:p>
                      <a:r>
                        <a:rPr lang="it-IT" sz="2000" dirty="0"/>
                        <a:t>RIUSCIV</a:t>
                      </a:r>
                      <a:r>
                        <a:rPr lang="it-IT" sz="2000" dirty="0">
                          <a:highlight>
                            <a:srgbClr val="FFFF00"/>
                          </a:highlight>
                        </a:rPr>
                        <a:t>A</a:t>
                      </a:r>
                      <a:r>
                        <a:rPr lang="it-IT" sz="2000" dirty="0"/>
                        <a:t>MO</a:t>
                      </a:r>
                    </a:p>
                  </a:txBody>
                  <a:tcPr/>
                </a:tc>
                <a:tc>
                  <a:txBody>
                    <a:bodyPr/>
                    <a:lstStyle/>
                    <a:p>
                      <a:r>
                        <a:rPr lang="it-IT" sz="2000" dirty="0"/>
                        <a:t>ERAV</a:t>
                      </a:r>
                      <a:r>
                        <a:rPr lang="it-IT" sz="2000" dirty="0">
                          <a:highlight>
                            <a:srgbClr val="FFFF00"/>
                          </a:highlight>
                        </a:rPr>
                        <a:t>A</a:t>
                      </a:r>
                      <a:r>
                        <a:rPr lang="it-IT" sz="2000" dirty="0"/>
                        <a:t>MO</a:t>
                      </a:r>
                    </a:p>
                  </a:txBody>
                  <a:tcPr/>
                </a:tc>
                <a:tc>
                  <a:txBody>
                    <a:bodyPr/>
                    <a:lstStyle/>
                    <a:p>
                      <a:r>
                        <a:rPr lang="it-IT" sz="2000" dirty="0"/>
                        <a:t>AVEVAMO</a:t>
                      </a:r>
                    </a:p>
                  </a:txBody>
                  <a:tcPr/>
                </a:tc>
                <a:extLst>
                  <a:ext uri="{0D108BD9-81ED-4DB2-BD59-A6C34878D82A}">
                    <a16:rowId xmlns:a16="http://schemas.microsoft.com/office/drawing/2014/main" val="2424874888"/>
                  </a:ext>
                </a:extLst>
              </a:tr>
              <a:tr h="800258">
                <a:tc>
                  <a:txBody>
                    <a:bodyPr/>
                    <a:lstStyle/>
                    <a:p>
                      <a:r>
                        <a:rPr lang="it-IT" dirty="0"/>
                        <a:t>voi</a:t>
                      </a:r>
                    </a:p>
                  </a:txBody>
                  <a:tcPr/>
                </a:tc>
                <a:tc>
                  <a:txBody>
                    <a:bodyPr/>
                    <a:lstStyle/>
                    <a:p>
                      <a:r>
                        <a:rPr lang="it-IT" sz="2000" dirty="0"/>
                        <a:t>ASPETTAV</a:t>
                      </a:r>
                      <a:r>
                        <a:rPr lang="it-IT" sz="2000" dirty="0">
                          <a:highlight>
                            <a:srgbClr val="FFFF00"/>
                          </a:highlight>
                        </a:rPr>
                        <a:t>A</a:t>
                      </a:r>
                      <a:r>
                        <a:rPr lang="it-IT" sz="2000" dirty="0"/>
                        <a:t>TE</a:t>
                      </a:r>
                    </a:p>
                  </a:txBody>
                  <a:tcPr/>
                </a:tc>
                <a:tc>
                  <a:txBody>
                    <a:bodyPr/>
                    <a:lstStyle/>
                    <a:p>
                      <a:r>
                        <a:rPr lang="it-IT" sz="2000" dirty="0"/>
                        <a:t>VIVEV</a:t>
                      </a:r>
                      <a:r>
                        <a:rPr lang="it-IT" sz="2000" dirty="0">
                          <a:highlight>
                            <a:srgbClr val="FFFF00"/>
                          </a:highlight>
                        </a:rPr>
                        <a:t>A</a:t>
                      </a:r>
                      <a:r>
                        <a:rPr lang="it-IT" sz="2000" dirty="0"/>
                        <a:t>TE</a:t>
                      </a:r>
                    </a:p>
                  </a:txBody>
                  <a:tcPr/>
                </a:tc>
                <a:tc>
                  <a:txBody>
                    <a:bodyPr/>
                    <a:lstStyle/>
                    <a:p>
                      <a:r>
                        <a:rPr lang="it-IT" sz="2000" dirty="0"/>
                        <a:t>RIUSCIV</a:t>
                      </a:r>
                      <a:r>
                        <a:rPr lang="it-IT" sz="2000" dirty="0">
                          <a:highlight>
                            <a:srgbClr val="FFFF00"/>
                          </a:highlight>
                        </a:rPr>
                        <a:t>A</a:t>
                      </a:r>
                      <a:r>
                        <a:rPr lang="it-IT" sz="2000" dirty="0"/>
                        <a:t>TE</a:t>
                      </a:r>
                    </a:p>
                  </a:txBody>
                  <a:tcPr/>
                </a:tc>
                <a:tc>
                  <a:txBody>
                    <a:bodyPr/>
                    <a:lstStyle/>
                    <a:p>
                      <a:r>
                        <a:rPr lang="it-IT" sz="2000" dirty="0"/>
                        <a:t>ERAV</a:t>
                      </a:r>
                      <a:r>
                        <a:rPr lang="it-IT" sz="2000" dirty="0">
                          <a:highlight>
                            <a:srgbClr val="FFFF00"/>
                          </a:highlight>
                        </a:rPr>
                        <a:t>A</a:t>
                      </a:r>
                      <a:r>
                        <a:rPr lang="it-IT" sz="2000" dirty="0"/>
                        <a:t>TE</a:t>
                      </a:r>
                    </a:p>
                  </a:txBody>
                  <a:tcPr/>
                </a:tc>
                <a:tc>
                  <a:txBody>
                    <a:bodyPr/>
                    <a:lstStyle/>
                    <a:p>
                      <a:r>
                        <a:rPr lang="it-IT" sz="2000" dirty="0"/>
                        <a:t>AVEVATE</a:t>
                      </a:r>
                    </a:p>
                  </a:txBody>
                  <a:tcPr/>
                </a:tc>
                <a:extLst>
                  <a:ext uri="{0D108BD9-81ED-4DB2-BD59-A6C34878D82A}">
                    <a16:rowId xmlns:a16="http://schemas.microsoft.com/office/drawing/2014/main" val="1761722509"/>
                  </a:ext>
                </a:extLst>
              </a:tr>
              <a:tr h="800258">
                <a:tc>
                  <a:txBody>
                    <a:bodyPr/>
                    <a:lstStyle/>
                    <a:p>
                      <a:r>
                        <a:rPr lang="it-IT" dirty="0"/>
                        <a:t>loro</a:t>
                      </a:r>
                    </a:p>
                  </a:txBody>
                  <a:tcPr/>
                </a:tc>
                <a:tc>
                  <a:txBody>
                    <a:bodyPr/>
                    <a:lstStyle/>
                    <a:p>
                      <a:r>
                        <a:rPr lang="it-IT" sz="2000" dirty="0"/>
                        <a:t>ASPETT</a:t>
                      </a:r>
                      <a:r>
                        <a:rPr lang="it-IT" sz="2000" dirty="0">
                          <a:highlight>
                            <a:srgbClr val="FFFF00"/>
                          </a:highlight>
                        </a:rPr>
                        <a:t>A</a:t>
                      </a:r>
                      <a:r>
                        <a:rPr lang="it-IT" sz="2000" dirty="0"/>
                        <a:t>VANO</a:t>
                      </a:r>
                    </a:p>
                  </a:txBody>
                  <a:tcPr/>
                </a:tc>
                <a:tc>
                  <a:txBody>
                    <a:bodyPr/>
                    <a:lstStyle/>
                    <a:p>
                      <a:r>
                        <a:rPr lang="it-IT" sz="2000" dirty="0"/>
                        <a:t>VIV</a:t>
                      </a:r>
                      <a:r>
                        <a:rPr lang="it-IT" sz="2000" dirty="0">
                          <a:highlight>
                            <a:srgbClr val="FFFF00"/>
                          </a:highlight>
                        </a:rPr>
                        <a:t>E</a:t>
                      </a:r>
                      <a:r>
                        <a:rPr lang="it-IT" sz="2000" dirty="0"/>
                        <a:t>VANO</a:t>
                      </a:r>
                    </a:p>
                  </a:txBody>
                  <a:tcPr/>
                </a:tc>
                <a:tc>
                  <a:txBody>
                    <a:bodyPr/>
                    <a:lstStyle/>
                    <a:p>
                      <a:r>
                        <a:rPr lang="it-IT" sz="2000" dirty="0"/>
                        <a:t>RIUSC</a:t>
                      </a:r>
                      <a:r>
                        <a:rPr lang="it-IT" sz="2000" dirty="0">
                          <a:highlight>
                            <a:srgbClr val="FFFF00"/>
                          </a:highlight>
                        </a:rPr>
                        <a:t>I</a:t>
                      </a:r>
                      <a:r>
                        <a:rPr lang="it-IT" sz="2000" dirty="0"/>
                        <a:t>VANO</a:t>
                      </a:r>
                    </a:p>
                  </a:txBody>
                  <a:tcPr/>
                </a:tc>
                <a:tc>
                  <a:txBody>
                    <a:bodyPr/>
                    <a:lstStyle/>
                    <a:p>
                      <a:r>
                        <a:rPr lang="it-IT" sz="2000" dirty="0">
                          <a:highlight>
                            <a:srgbClr val="FFFF00"/>
                          </a:highlight>
                        </a:rPr>
                        <a:t>E</a:t>
                      </a:r>
                      <a:r>
                        <a:rPr lang="it-IT" sz="2000" dirty="0"/>
                        <a:t>RANO</a:t>
                      </a:r>
                    </a:p>
                  </a:txBody>
                  <a:tcPr/>
                </a:tc>
                <a:tc>
                  <a:txBody>
                    <a:bodyPr/>
                    <a:lstStyle/>
                    <a:p>
                      <a:r>
                        <a:rPr lang="it-IT" sz="2000" dirty="0"/>
                        <a:t>AVEVANO</a:t>
                      </a:r>
                    </a:p>
                  </a:txBody>
                  <a:tcPr/>
                </a:tc>
                <a:extLst>
                  <a:ext uri="{0D108BD9-81ED-4DB2-BD59-A6C34878D82A}">
                    <a16:rowId xmlns:a16="http://schemas.microsoft.com/office/drawing/2014/main" val="2038161661"/>
                  </a:ext>
                </a:extLst>
              </a:tr>
            </a:tbl>
          </a:graphicData>
        </a:graphic>
      </p:graphicFrame>
      <p:sp>
        <p:nvSpPr>
          <p:cNvPr id="7" name="CasellaDiTesto 6">
            <a:extLst>
              <a:ext uri="{FF2B5EF4-FFF2-40B4-BE49-F238E27FC236}">
                <a16:creationId xmlns:a16="http://schemas.microsoft.com/office/drawing/2014/main" id="{56E53E98-5075-4E59-896C-C98FE981B64C}"/>
              </a:ext>
            </a:extLst>
          </p:cNvPr>
          <p:cNvSpPr txBox="1"/>
          <p:nvPr/>
        </p:nvSpPr>
        <p:spPr>
          <a:xfrm>
            <a:off x="985421" y="195309"/>
            <a:ext cx="1642369" cy="369332"/>
          </a:xfrm>
          <a:prstGeom prst="rect">
            <a:avLst/>
          </a:prstGeom>
          <a:solidFill>
            <a:srgbClr val="FFFF00"/>
          </a:solidFill>
        </p:spPr>
        <p:txBody>
          <a:bodyPr wrap="square" rtlCol="0">
            <a:spAutoFit/>
          </a:bodyPr>
          <a:lstStyle/>
          <a:p>
            <a:r>
              <a:rPr lang="it-IT" dirty="0"/>
              <a:t>IMPERFETTO</a:t>
            </a:r>
          </a:p>
        </p:txBody>
      </p:sp>
    </p:spTree>
    <p:extLst>
      <p:ext uri="{BB962C8B-B14F-4D97-AF65-F5344CB8AC3E}">
        <p14:creationId xmlns:p14="http://schemas.microsoft.com/office/powerpoint/2010/main" val="392610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3EB3D-CB2E-4AE2-A616-BD26F5D1590F}"/>
              </a:ext>
            </a:extLst>
          </p:cNvPr>
          <p:cNvSpPr>
            <a:spLocks noGrp="1"/>
          </p:cNvSpPr>
          <p:nvPr>
            <p:ph type="title"/>
          </p:nvPr>
        </p:nvSpPr>
        <p:spPr/>
        <p:txBody>
          <a:bodyPr/>
          <a:lstStyle/>
          <a:p>
            <a:r>
              <a:rPr lang="it-IT" dirty="0"/>
              <a:t>QUALCHE VERBO IRREGOLARE</a:t>
            </a:r>
          </a:p>
        </p:txBody>
      </p:sp>
      <p:sp>
        <p:nvSpPr>
          <p:cNvPr id="4" name="CasellaDiTesto 3">
            <a:extLst>
              <a:ext uri="{FF2B5EF4-FFF2-40B4-BE49-F238E27FC236}">
                <a16:creationId xmlns:a16="http://schemas.microsoft.com/office/drawing/2014/main" id="{6CD6EC2D-D62C-4166-9E22-A83926CFDD3F}"/>
              </a:ext>
            </a:extLst>
          </p:cNvPr>
          <p:cNvSpPr txBox="1"/>
          <p:nvPr/>
        </p:nvSpPr>
        <p:spPr>
          <a:xfrm>
            <a:off x="654921" y="2498154"/>
            <a:ext cx="2325950" cy="2585323"/>
          </a:xfrm>
          <a:prstGeom prst="rect">
            <a:avLst/>
          </a:prstGeom>
          <a:solidFill>
            <a:srgbClr val="00B050"/>
          </a:solidFill>
        </p:spPr>
        <p:txBody>
          <a:bodyPr wrap="square" rtlCol="0">
            <a:spAutoFit/>
          </a:bodyPr>
          <a:lstStyle/>
          <a:p>
            <a:r>
              <a:rPr lang="it-IT" dirty="0"/>
              <a:t>FARE&gt;IO FA</a:t>
            </a:r>
            <a:r>
              <a:rPr lang="it-IT" dirty="0">
                <a:highlight>
                  <a:srgbClr val="FFFF00"/>
                </a:highlight>
              </a:rPr>
              <a:t>C</a:t>
            </a:r>
            <a:r>
              <a:rPr lang="it-IT" dirty="0"/>
              <a:t>CIO</a:t>
            </a:r>
          </a:p>
          <a:p>
            <a:endParaRPr lang="it-IT" dirty="0"/>
          </a:p>
          <a:p>
            <a:r>
              <a:rPr lang="it-IT" dirty="0"/>
              <a:t>FACEVO</a:t>
            </a:r>
          </a:p>
          <a:p>
            <a:r>
              <a:rPr lang="it-IT" dirty="0"/>
              <a:t>FACEVI</a:t>
            </a:r>
          </a:p>
          <a:p>
            <a:r>
              <a:rPr lang="it-IT" dirty="0"/>
              <a:t>FACEVA</a:t>
            </a:r>
          </a:p>
          <a:p>
            <a:endParaRPr lang="it-IT" dirty="0"/>
          </a:p>
          <a:p>
            <a:endParaRPr lang="it-IT" dirty="0"/>
          </a:p>
          <a:p>
            <a:endParaRPr lang="it-IT" dirty="0"/>
          </a:p>
          <a:p>
            <a:endParaRPr lang="it-IT" dirty="0"/>
          </a:p>
        </p:txBody>
      </p:sp>
      <p:sp>
        <p:nvSpPr>
          <p:cNvPr id="5" name="CasellaDiTesto 4">
            <a:extLst>
              <a:ext uri="{FF2B5EF4-FFF2-40B4-BE49-F238E27FC236}">
                <a16:creationId xmlns:a16="http://schemas.microsoft.com/office/drawing/2014/main" id="{18C87311-A71D-4BB9-95F0-90B25C0D0702}"/>
              </a:ext>
            </a:extLst>
          </p:cNvPr>
          <p:cNvSpPr txBox="1"/>
          <p:nvPr/>
        </p:nvSpPr>
        <p:spPr>
          <a:xfrm>
            <a:off x="3622532" y="1946554"/>
            <a:ext cx="2104008" cy="2308324"/>
          </a:xfrm>
          <a:prstGeom prst="rect">
            <a:avLst/>
          </a:prstGeom>
          <a:solidFill>
            <a:srgbClr val="FF0000"/>
          </a:solidFill>
        </p:spPr>
        <p:txBody>
          <a:bodyPr wrap="square" rtlCol="0">
            <a:spAutoFit/>
          </a:bodyPr>
          <a:lstStyle/>
          <a:p>
            <a:r>
              <a:rPr lang="it-IT" dirty="0"/>
              <a:t>BERE&gt;IO BE</a:t>
            </a:r>
            <a:r>
              <a:rPr lang="it-IT" dirty="0">
                <a:highlight>
                  <a:srgbClr val="FFFF00"/>
                </a:highlight>
              </a:rPr>
              <a:t>V</a:t>
            </a:r>
            <a:r>
              <a:rPr lang="it-IT" dirty="0"/>
              <a:t>O</a:t>
            </a:r>
          </a:p>
          <a:p>
            <a:endParaRPr lang="it-IT" dirty="0"/>
          </a:p>
          <a:p>
            <a:r>
              <a:rPr lang="it-IT" dirty="0"/>
              <a:t>BEVEVO</a:t>
            </a:r>
          </a:p>
          <a:p>
            <a:r>
              <a:rPr lang="it-IT" dirty="0"/>
              <a:t>BEVEVI</a:t>
            </a:r>
          </a:p>
          <a:p>
            <a:r>
              <a:rPr lang="it-IT" dirty="0"/>
              <a:t>BEVEVA</a:t>
            </a:r>
          </a:p>
          <a:p>
            <a:endParaRPr lang="it-IT" dirty="0"/>
          </a:p>
          <a:p>
            <a:endParaRPr lang="it-IT" dirty="0"/>
          </a:p>
          <a:p>
            <a:endParaRPr lang="it-IT" dirty="0"/>
          </a:p>
        </p:txBody>
      </p:sp>
      <p:sp>
        <p:nvSpPr>
          <p:cNvPr id="6" name="CasellaDiTesto 5">
            <a:extLst>
              <a:ext uri="{FF2B5EF4-FFF2-40B4-BE49-F238E27FC236}">
                <a16:creationId xmlns:a16="http://schemas.microsoft.com/office/drawing/2014/main" id="{14028EDF-3269-49B6-A3CB-8570B093C94D}"/>
              </a:ext>
            </a:extLst>
          </p:cNvPr>
          <p:cNvSpPr txBox="1"/>
          <p:nvPr/>
        </p:nvSpPr>
        <p:spPr>
          <a:xfrm>
            <a:off x="6813405" y="2214694"/>
            <a:ext cx="2325950" cy="2308324"/>
          </a:xfrm>
          <a:prstGeom prst="rect">
            <a:avLst/>
          </a:prstGeom>
          <a:solidFill>
            <a:srgbClr val="00B0F0"/>
          </a:solidFill>
        </p:spPr>
        <p:txBody>
          <a:bodyPr wrap="square" rtlCol="0">
            <a:spAutoFit/>
          </a:bodyPr>
          <a:lstStyle/>
          <a:p>
            <a:r>
              <a:rPr lang="it-IT" dirty="0"/>
              <a:t>DIRE&gt;IO DI</a:t>
            </a:r>
            <a:r>
              <a:rPr lang="it-IT" dirty="0">
                <a:highlight>
                  <a:srgbClr val="FFFF00"/>
                </a:highlight>
              </a:rPr>
              <a:t>C</a:t>
            </a:r>
            <a:r>
              <a:rPr lang="it-IT" dirty="0"/>
              <a:t>O</a:t>
            </a:r>
          </a:p>
          <a:p>
            <a:endParaRPr lang="it-IT" dirty="0"/>
          </a:p>
          <a:p>
            <a:r>
              <a:rPr lang="it-IT" dirty="0"/>
              <a:t>DI</a:t>
            </a:r>
            <a:r>
              <a:rPr lang="it-IT" dirty="0">
                <a:highlight>
                  <a:srgbClr val="FFFF00"/>
                </a:highlight>
              </a:rPr>
              <a:t>C</a:t>
            </a:r>
            <a:r>
              <a:rPr lang="it-IT" dirty="0"/>
              <a:t>EVO</a:t>
            </a:r>
          </a:p>
          <a:p>
            <a:r>
              <a:rPr lang="it-IT" dirty="0"/>
              <a:t>DICEVI</a:t>
            </a:r>
          </a:p>
          <a:p>
            <a:r>
              <a:rPr lang="it-IT" dirty="0"/>
              <a:t>DICEVA</a:t>
            </a:r>
          </a:p>
          <a:p>
            <a:endParaRPr lang="it-IT" dirty="0"/>
          </a:p>
          <a:p>
            <a:endParaRPr lang="it-IT" dirty="0"/>
          </a:p>
          <a:p>
            <a:endParaRPr lang="it-IT" dirty="0"/>
          </a:p>
        </p:txBody>
      </p:sp>
      <p:sp>
        <p:nvSpPr>
          <p:cNvPr id="7" name="CasellaDiTesto 6">
            <a:extLst>
              <a:ext uri="{FF2B5EF4-FFF2-40B4-BE49-F238E27FC236}">
                <a16:creationId xmlns:a16="http://schemas.microsoft.com/office/drawing/2014/main" id="{BA050511-E97F-4581-963A-943AF882B50D}"/>
              </a:ext>
            </a:extLst>
          </p:cNvPr>
          <p:cNvSpPr txBox="1"/>
          <p:nvPr/>
        </p:nvSpPr>
        <p:spPr>
          <a:xfrm>
            <a:off x="9776257" y="2498154"/>
            <a:ext cx="2104008" cy="3139321"/>
          </a:xfrm>
          <a:prstGeom prst="rect">
            <a:avLst/>
          </a:prstGeom>
          <a:solidFill>
            <a:srgbClr val="FFFF00"/>
          </a:solidFill>
        </p:spPr>
        <p:txBody>
          <a:bodyPr wrap="square" rtlCol="0">
            <a:spAutoFit/>
          </a:bodyPr>
          <a:lstStyle/>
          <a:p>
            <a:r>
              <a:rPr lang="it-IT" dirty="0"/>
              <a:t>ESSERE &gt;io ERO</a:t>
            </a:r>
          </a:p>
          <a:p>
            <a:endParaRPr lang="it-IT" dirty="0"/>
          </a:p>
          <a:p>
            <a:r>
              <a:rPr lang="it-IT" dirty="0"/>
              <a:t>ER</a:t>
            </a:r>
            <a:r>
              <a:rPr lang="it-IT" dirty="0">
                <a:highlight>
                  <a:srgbClr val="C0C0C0"/>
                </a:highlight>
              </a:rPr>
              <a:t>O</a:t>
            </a:r>
          </a:p>
          <a:p>
            <a:r>
              <a:rPr lang="it-IT" dirty="0"/>
              <a:t>ERI</a:t>
            </a:r>
          </a:p>
          <a:p>
            <a:r>
              <a:rPr lang="it-IT" dirty="0"/>
              <a:t>ERA</a:t>
            </a:r>
          </a:p>
          <a:p>
            <a:r>
              <a:rPr lang="it-IT" dirty="0">
                <a:highlight>
                  <a:srgbClr val="C0C0C0"/>
                </a:highlight>
              </a:rPr>
              <a:t>ERAVAMO</a:t>
            </a:r>
          </a:p>
          <a:p>
            <a:r>
              <a:rPr lang="it-IT" dirty="0"/>
              <a:t>ERAVATE</a:t>
            </a:r>
          </a:p>
          <a:p>
            <a:r>
              <a:rPr lang="it-IT" dirty="0">
                <a:highlight>
                  <a:srgbClr val="C0C0C0"/>
                </a:highlight>
              </a:rPr>
              <a:t>ERANO</a:t>
            </a:r>
          </a:p>
          <a:p>
            <a:endParaRPr lang="it-IT" dirty="0"/>
          </a:p>
          <a:p>
            <a:endParaRPr lang="it-IT" dirty="0"/>
          </a:p>
          <a:p>
            <a:endParaRPr lang="it-IT" dirty="0"/>
          </a:p>
        </p:txBody>
      </p:sp>
      <p:sp>
        <p:nvSpPr>
          <p:cNvPr id="3" name="CasellaDiTesto 2">
            <a:extLst>
              <a:ext uri="{FF2B5EF4-FFF2-40B4-BE49-F238E27FC236}">
                <a16:creationId xmlns:a16="http://schemas.microsoft.com/office/drawing/2014/main" id="{30685C1A-D9AB-4F20-9B7B-C9E1BD0882D0}"/>
              </a:ext>
            </a:extLst>
          </p:cNvPr>
          <p:cNvSpPr txBox="1"/>
          <p:nvPr/>
        </p:nvSpPr>
        <p:spPr>
          <a:xfrm>
            <a:off x="3405348" y="4998660"/>
            <a:ext cx="2538375" cy="1754326"/>
          </a:xfrm>
          <a:prstGeom prst="rect">
            <a:avLst/>
          </a:prstGeom>
          <a:noFill/>
          <a:ln>
            <a:solidFill>
              <a:schemeClr val="tx2"/>
            </a:solidFill>
          </a:ln>
        </p:spPr>
        <p:txBody>
          <a:bodyPr wrap="square" rtlCol="0">
            <a:spAutoFit/>
          </a:bodyPr>
          <a:lstStyle/>
          <a:p>
            <a:r>
              <a:rPr lang="it-IT" dirty="0"/>
              <a:t>IO </a:t>
            </a:r>
            <a:r>
              <a:rPr lang="it-IT" dirty="0">
                <a:highlight>
                  <a:srgbClr val="00FF00"/>
                </a:highlight>
              </a:rPr>
              <a:t>MI</a:t>
            </a:r>
            <a:r>
              <a:rPr lang="it-IT" dirty="0"/>
              <a:t> ALZAVO (alzarsi)</a:t>
            </a:r>
          </a:p>
          <a:p>
            <a:r>
              <a:rPr lang="it-IT" dirty="0"/>
              <a:t>Tu</a:t>
            </a:r>
            <a:r>
              <a:rPr lang="it-IT" dirty="0">
                <a:highlight>
                  <a:srgbClr val="00FF00"/>
                </a:highlight>
              </a:rPr>
              <a:t> ti </a:t>
            </a:r>
            <a:r>
              <a:rPr lang="it-IT" dirty="0"/>
              <a:t>alzavi</a:t>
            </a:r>
          </a:p>
          <a:p>
            <a:r>
              <a:rPr lang="it-IT" dirty="0"/>
              <a:t>Lui/lei </a:t>
            </a:r>
            <a:r>
              <a:rPr lang="it-IT" dirty="0">
                <a:highlight>
                  <a:srgbClr val="00FF00"/>
                </a:highlight>
              </a:rPr>
              <a:t>si</a:t>
            </a:r>
            <a:r>
              <a:rPr lang="it-IT" dirty="0"/>
              <a:t> alzava</a:t>
            </a:r>
          </a:p>
          <a:p>
            <a:r>
              <a:rPr lang="it-IT" dirty="0"/>
              <a:t>Noi </a:t>
            </a:r>
            <a:r>
              <a:rPr lang="it-IT" dirty="0">
                <a:highlight>
                  <a:srgbClr val="00FF00"/>
                </a:highlight>
              </a:rPr>
              <a:t>ci</a:t>
            </a:r>
            <a:r>
              <a:rPr lang="it-IT" dirty="0"/>
              <a:t> alzavamo</a:t>
            </a:r>
          </a:p>
          <a:p>
            <a:r>
              <a:rPr lang="it-IT" dirty="0"/>
              <a:t>Voi </a:t>
            </a:r>
            <a:r>
              <a:rPr lang="it-IT" dirty="0">
                <a:highlight>
                  <a:srgbClr val="00FF00"/>
                </a:highlight>
              </a:rPr>
              <a:t>vi</a:t>
            </a:r>
            <a:r>
              <a:rPr lang="it-IT" dirty="0"/>
              <a:t> alzavate</a:t>
            </a:r>
          </a:p>
          <a:p>
            <a:r>
              <a:rPr lang="it-IT" dirty="0"/>
              <a:t>Loro </a:t>
            </a:r>
            <a:r>
              <a:rPr lang="it-IT" dirty="0">
                <a:highlight>
                  <a:srgbClr val="00FF00"/>
                </a:highlight>
              </a:rPr>
              <a:t>si</a:t>
            </a:r>
            <a:r>
              <a:rPr lang="it-IT" dirty="0"/>
              <a:t> alzavano</a:t>
            </a:r>
          </a:p>
        </p:txBody>
      </p:sp>
    </p:spTree>
    <p:extLst>
      <p:ext uri="{BB962C8B-B14F-4D97-AF65-F5344CB8AC3E}">
        <p14:creationId xmlns:p14="http://schemas.microsoft.com/office/powerpoint/2010/main" val="21816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EC4F9-AF3A-4546-B318-A8E58B38A972}"/>
              </a:ext>
            </a:extLst>
          </p:cNvPr>
          <p:cNvSpPr>
            <a:spLocks noGrp="1"/>
          </p:cNvSpPr>
          <p:nvPr>
            <p:ph type="title"/>
          </p:nvPr>
        </p:nvSpPr>
        <p:spPr/>
        <p:txBody>
          <a:bodyPr/>
          <a:lstStyle/>
          <a:p>
            <a:r>
              <a:rPr lang="it-IT" dirty="0"/>
              <a:t>Facciamo pratica con i verbi all’imperfetto!</a:t>
            </a:r>
          </a:p>
        </p:txBody>
      </p:sp>
      <p:pic>
        <p:nvPicPr>
          <p:cNvPr id="4" name="Immagine 3">
            <a:extLst>
              <a:ext uri="{FF2B5EF4-FFF2-40B4-BE49-F238E27FC236}">
                <a16:creationId xmlns:a16="http://schemas.microsoft.com/office/drawing/2014/main" id="{21FE6478-A8AA-4C9E-BBD2-C4433051F9E3}"/>
              </a:ext>
            </a:extLst>
          </p:cNvPr>
          <p:cNvPicPr>
            <a:picLocks noChangeAspect="1"/>
          </p:cNvPicPr>
          <p:nvPr/>
        </p:nvPicPr>
        <p:blipFill>
          <a:blip r:embed="rId2"/>
          <a:stretch>
            <a:fillRect/>
          </a:stretch>
        </p:blipFill>
        <p:spPr>
          <a:xfrm>
            <a:off x="5259475" y="2015312"/>
            <a:ext cx="5249592" cy="4445057"/>
          </a:xfrm>
          <a:prstGeom prst="rect">
            <a:avLst/>
          </a:prstGeom>
        </p:spPr>
      </p:pic>
      <p:pic>
        <p:nvPicPr>
          <p:cNvPr id="5" name="Immagine 4">
            <a:extLst>
              <a:ext uri="{FF2B5EF4-FFF2-40B4-BE49-F238E27FC236}">
                <a16:creationId xmlns:a16="http://schemas.microsoft.com/office/drawing/2014/main" id="{95D56E27-DD1B-4AC8-B29D-F66428688C58}"/>
              </a:ext>
            </a:extLst>
          </p:cNvPr>
          <p:cNvPicPr>
            <a:picLocks noChangeAspect="1"/>
          </p:cNvPicPr>
          <p:nvPr/>
        </p:nvPicPr>
        <p:blipFill>
          <a:blip r:embed="rId3"/>
          <a:stretch>
            <a:fillRect/>
          </a:stretch>
        </p:blipFill>
        <p:spPr>
          <a:xfrm>
            <a:off x="1350210" y="2705300"/>
            <a:ext cx="3524250" cy="3524250"/>
          </a:xfrm>
          <a:prstGeom prst="rect">
            <a:avLst/>
          </a:prstGeom>
        </p:spPr>
      </p:pic>
    </p:spTree>
    <p:extLst>
      <p:ext uri="{BB962C8B-B14F-4D97-AF65-F5344CB8AC3E}">
        <p14:creationId xmlns:p14="http://schemas.microsoft.com/office/powerpoint/2010/main" val="161012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72B72-6BEE-4DE1-AC41-24E619968DB5}"/>
              </a:ext>
            </a:extLst>
          </p:cNvPr>
          <p:cNvSpPr>
            <a:spLocks noGrp="1"/>
          </p:cNvSpPr>
          <p:nvPr>
            <p:ph type="title"/>
          </p:nvPr>
        </p:nvSpPr>
        <p:spPr>
          <a:xfrm>
            <a:off x="212936" y="489501"/>
            <a:ext cx="11122090" cy="1791489"/>
          </a:xfrm>
        </p:spPr>
        <p:txBody>
          <a:bodyPr>
            <a:normAutofit/>
          </a:bodyPr>
          <a:lstStyle/>
          <a:p>
            <a:r>
              <a:rPr lang="it-IT" dirty="0"/>
              <a:t>ASCOLTIAMO!</a:t>
            </a:r>
            <a:br>
              <a:rPr lang="it-IT" dirty="0"/>
            </a:br>
            <a:r>
              <a:rPr lang="it-IT" dirty="0">
                <a:solidFill>
                  <a:srgbClr val="C00000"/>
                </a:solidFill>
              </a:rPr>
              <a:t>Una discussione in famiglia</a:t>
            </a:r>
          </a:p>
        </p:txBody>
      </p:sp>
      <p:pic>
        <p:nvPicPr>
          <p:cNvPr id="3" name="Immagine 2">
            <a:extLst>
              <a:ext uri="{FF2B5EF4-FFF2-40B4-BE49-F238E27FC236}">
                <a16:creationId xmlns:a16="http://schemas.microsoft.com/office/drawing/2014/main" id="{002802FB-6524-4AB5-8268-342D9FB50463}"/>
              </a:ext>
            </a:extLst>
          </p:cNvPr>
          <p:cNvPicPr>
            <a:picLocks noChangeAspect="1"/>
          </p:cNvPicPr>
          <p:nvPr/>
        </p:nvPicPr>
        <p:blipFill>
          <a:blip r:embed="rId2"/>
          <a:stretch>
            <a:fillRect/>
          </a:stretch>
        </p:blipFill>
        <p:spPr>
          <a:xfrm>
            <a:off x="7114481" y="2013533"/>
            <a:ext cx="4096042" cy="2244036"/>
          </a:xfrm>
          <a:prstGeom prst="rect">
            <a:avLst/>
          </a:prstGeom>
        </p:spPr>
      </p:pic>
      <p:sp>
        <p:nvSpPr>
          <p:cNvPr id="4" name="CasellaDiTesto 3">
            <a:extLst>
              <a:ext uri="{FF2B5EF4-FFF2-40B4-BE49-F238E27FC236}">
                <a16:creationId xmlns:a16="http://schemas.microsoft.com/office/drawing/2014/main" id="{D0834366-D43E-4341-AFA2-DC884C1D9B7B}"/>
              </a:ext>
            </a:extLst>
          </p:cNvPr>
          <p:cNvSpPr txBox="1"/>
          <p:nvPr/>
        </p:nvSpPr>
        <p:spPr>
          <a:xfrm>
            <a:off x="358428" y="1219289"/>
            <a:ext cx="9186596" cy="3662541"/>
          </a:xfrm>
          <a:prstGeom prst="rect">
            <a:avLst/>
          </a:prstGeom>
          <a:noFill/>
        </p:spPr>
        <p:txBody>
          <a:bodyPr wrap="square" rtlCol="0">
            <a:spAutoFit/>
          </a:bodyPr>
          <a:lstStyle/>
          <a:p>
            <a:endParaRPr lang="it-IT" sz="2400" dirty="0"/>
          </a:p>
          <a:p>
            <a:endParaRPr lang="it-IT" sz="2400" dirty="0"/>
          </a:p>
          <a:p>
            <a:r>
              <a:rPr lang="it-IT" sz="4000" dirty="0"/>
              <a:t>MASSIMO: </a:t>
            </a:r>
          </a:p>
          <a:p>
            <a:r>
              <a:rPr lang="it-IT" sz="4000" dirty="0"/>
              <a:t>MARCELLA:</a:t>
            </a:r>
          </a:p>
          <a:p>
            <a:r>
              <a:rPr lang="it-IT" sz="4000" dirty="0"/>
              <a:t>VIOLA: </a:t>
            </a:r>
          </a:p>
          <a:p>
            <a:endParaRPr lang="it-IT" sz="4000" dirty="0"/>
          </a:p>
          <a:p>
            <a:endParaRPr lang="it-IT" sz="2400" dirty="0"/>
          </a:p>
        </p:txBody>
      </p:sp>
      <p:sp>
        <p:nvSpPr>
          <p:cNvPr id="6" name="Segnaposto contenuto 5">
            <a:extLst>
              <a:ext uri="{FF2B5EF4-FFF2-40B4-BE49-F238E27FC236}">
                <a16:creationId xmlns:a16="http://schemas.microsoft.com/office/drawing/2014/main" id="{6659FDA3-D6B3-40CB-9F5D-E80046F5AC39}"/>
              </a:ext>
            </a:extLst>
          </p:cNvPr>
          <p:cNvSpPr>
            <a:spLocks noGrp="1"/>
          </p:cNvSpPr>
          <p:nvPr>
            <p:ph idx="1"/>
          </p:nvPr>
        </p:nvSpPr>
        <p:spPr>
          <a:xfrm>
            <a:off x="108952" y="4680662"/>
            <a:ext cx="10364452" cy="1411834"/>
          </a:xfrm>
        </p:spPr>
        <p:txBody>
          <a:bodyPr>
            <a:noAutofit/>
          </a:bodyPr>
          <a:lstStyle/>
          <a:p>
            <a:pPr marL="0" indent="0">
              <a:buNone/>
            </a:pPr>
            <a:r>
              <a:rPr lang="it-IT" sz="2400" cap="none" dirty="0"/>
              <a:t>Neanche morta!! (non se ne parla proprio!)-&gt; </a:t>
            </a:r>
            <a:r>
              <a:rPr lang="it-IT" sz="2400" b="1" cap="none" dirty="0"/>
              <a:t>NO!</a:t>
            </a:r>
          </a:p>
          <a:p>
            <a:pPr marL="0" indent="0">
              <a:buNone/>
            </a:pPr>
            <a:r>
              <a:rPr lang="it-IT" sz="2400" cap="none" dirty="0"/>
              <a:t>Oddio! / Adesso vai a letto, senza storie! (senza discussioni)</a:t>
            </a:r>
          </a:p>
          <a:p>
            <a:pPr marL="0" indent="0">
              <a:buNone/>
            </a:pPr>
            <a:r>
              <a:rPr lang="it-IT" sz="2400" cap="none" dirty="0"/>
              <a:t>Ma sei impazzito! (impazzire = diventare pazzo/matto)</a:t>
            </a:r>
          </a:p>
          <a:p>
            <a:pPr marL="0" indent="0">
              <a:buNone/>
            </a:pPr>
            <a:r>
              <a:rPr lang="it-IT" sz="2400" cap="none" dirty="0"/>
              <a:t>Voglio proprio vedere! </a:t>
            </a:r>
            <a:r>
              <a:rPr lang="it-IT" sz="2400" dirty="0"/>
              <a:t>(= non ci credo!)</a:t>
            </a:r>
          </a:p>
          <a:p>
            <a:pPr marL="0" indent="0">
              <a:buNone/>
            </a:pPr>
            <a:endParaRPr lang="it-IT" sz="2400" cap="none" dirty="0"/>
          </a:p>
        </p:txBody>
      </p:sp>
    </p:spTree>
    <p:extLst>
      <p:ext uri="{BB962C8B-B14F-4D97-AF65-F5344CB8AC3E}">
        <p14:creationId xmlns:p14="http://schemas.microsoft.com/office/powerpoint/2010/main" val="254259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72B72-6BEE-4DE1-AC41-24E619968DB5}"/>
              </a:ext>
            </a:extLst>
          </p:cNvPr>
          <p:cNvSpPr>
            <a:spLocks noGrp="1"/>
          </p:cNvSpPr>
          <p:nvPr>
            <p:ph type="title"/>
          </p:nvPr>
        </p:nvSpPr>
        <p:spPr>
          <a:xfrm>
            <a:off x="314536" y="253654"/>
            <a:ext cx="11122090" cy="663347"/>
          </a:xfrm>
        </p:spPr>
        <p:txBody>
          <a:bodyPr/>
          <a:lstStyle/>
          <a:p>
            <a:r>
              <a:rPr lang="it-IT" dirty="0"/>
              <a:t>ASCOLTIAMO!</a:t>
            </a:r>
          </a:p>
        </p:txBody>
      </p:sp>
      <p:pic>
        <p:nvPicPr>
          <p:cNvPr id="3" name="Immagine 2">
            <a:extLst>
              <a:ext uri="{FF2B5EF4-FFF2-40B4-BE49-F238E27FC236}">
                <a16:creationId xmlns:a16="http://schemas.microsoft.com/office/drawing/2014/main" id="{002802FB-6524-4AB5-8268-342D9FB50463}"/>
              </a:ext>
            </a:extLst>
          </p:cNvPr>
          <p:cNvPicPr>
            <a:picLocks noChangeAspect="1"/>
          </p:cNvPicPr>
          <p:nvPr/>
        </p:nvPicPr>
        <p:blipFill>
          <a:blip r:embed="rId2"/>
          <a:stretch>
            <a:fillRect/>
          </a:stretch>
        </p:blipFill>
        <p:spPr>
          <a:xfrm>
            <a:off x="7063274" y="2320771"/>
            <a:ext cx="4096042" cy="2244036"/>
          </a:xfrm>
          <a:prstGeom prst="rect">
            <a:avLst/>
          </a:prstGeom>
        </p:spPr>
      </p:pic>
      <p:sp>
        <p:nvSpPr>
          <p:cNvPr id="4" name="CasellaDiTesto 3">
            <a:extLst>
              <a:ext uri="{FF2B5EF4-FFF2-40B4-BE49-F238E27FC236}">
                <a16:creationId xmlns:a16="http://schemas.microsoft.com/office/drawing/2014/main" id="{D0834366-D43E-4341-AFA2-DC884C1D9B7B}"/>
              </a:ext>
            </a:extLst>
          </p:cNvPr>
          <p:cNvSpPr txBox="1"/>
          <p:nvPr/>
        </p:nvSpPr>
        <p:spPr>
          <a:xfrm>
            <a:off x="179473" y="585327"/>
            <a:ext cx="9186596" cy="5324535"/>
          </a:xfrm>
          <a:prstGeom prst="rect">
            <a:avLst/>
          </a:prstGeom>
          <a:noFill/>
        </p:spPr>
        <p:txBody>
          <a:bodyPr wrap="square" rtlCol="0">
            <a:spAutoFit/>
          </a:bodyPr>
          <a:lstStyle/>
          <a:p>
            <a:endParaRPr lang="it-IT" sz="2400" dirty="0"/>
          </a:p>
          <a:p>
            <a:r>
              <a:rPr lang="it-IT" sz="4000" dirty="0"/>
              <a:t>MASSIMO: a, e, f, i l, m</a:t>
            </a:r>
          </a:p>
          <a:p>
            <a:r>
              <a:rPr lang="it-IT" sz="4000" dirty="0" err="1"/>
              <a:t>MARCELLA:c</a:t>
            </a:r>
            <a:r>
              <a:rPr lang="it-IT" sz="4000" dirty="0"/>
              <a:t>, d, g, h</a:t>
            </a:r>
          </a:p>
          <a:p>
            <a:r>
              <a:rPr lang="it-IT" sz="4000" dirty="0"/>
              <a:t>VIOLA: b, n</a:t>
            </a:r>
          </a:p>
          <a:p>
            <a:endParaRPr lang="it-IT" sz="4000" dirty="0"/>
          </a:p>
          <a:p>
            <a:r>
              <a:rPr lang="it-IT" dirty="0"/>
              <a:t>Ma impazzito/pazzo/matto?</a:t>
            </a:r>
          </a:p>
          <a:p>
            <a:r>
              <a:rPr lang="it-IT" dirty="0"/>
              <a:t>Oddio!!!</a:t>
            </a:r>
          </a:p>
          <a:p>
            <a:r>
              <a:rPr lang="it-IT" dirty="0"/>
              <a:t>Voglio proprio vedere! (= non ci credo!)</a:t>
            </a:r>
          </a:p>
          <a:p>
            <a:r>
              <a:rPr lang="it-IT" dirty="0"/>
              <a:t>Adesso vai a letto, senza storie!</a:t>
            </a:r>
          </a:p>
          <a:p>
            <a:r>
              <a:rPr lang="it-IT" dirty="0"/>
              <a:t>Fare storie = lamentarsi, brontolare</a:t>
            </a:r>
          </a:p>
          <a:p>
            <a:r>
              <a:rPr lang="it-IT" dirty="0"/>
              <a:t>ANIMALI DOMESTICI vs SELVATICI</a:t>
            </a:r>
          </a:p>
          <a:p>
            <a:endParaRPr lang="it-IT" sz="2400" dirty="0"/>
          </a:p>
          <a:p>
            <a:endParaRPr lang="it-IT" sz="2400" dirty="0"/>
          </a:p>
        </p:txBody>
      </p:sp>
    </p:spTree>
    <p:extLst>
      <p:ext uri="{BB962C8B-B14F-4D97-AF65-F5344CB8AC3E}">
        <p14:creationId xmlns:p14="http://schemas.microsoft.com/office/powerpoint/2010/main" val="1670607674"/>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Goccia</Template>
  <TotalTime>2456</TotalTime>
  <Words>1479</Words>
  <Application>Microsoft Office PowerPoint</Application>
  <PresentationFormat>Widescreen</PresentationFormat>
  <Paragraphs>232</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Tw Cen MT</vt:lpstr>
      <vt:lpstr>Wingdings</vt:lpstr>
      <vt:lpstr>Goccia</vt:lpstr>
      <vt:lpstr>                CORSO INTENSIVO Livello A2+/B1 Insegnante: Monica Piantoni (monica.piantoni@unibg.it) 8-19 settembre 2025 Lezione 5          </vt:lpstr>
      <vt:lpstr>Presentazione standard di PowerPoint</vt:lpstr>
      <vt:lpstr>Quando si usa l’imperfetto?</vt:lpstr>
      <vt:lpstr>Quando si usa l’imperfetto?</vt:lpstr>
      <vt:lpstr>Presentazione standard di PowerPoint</vt:lpstr>
      <vt:lpstr>QUALCHE VERBO IRREGOLARE</vt:lpstr>
      <vt:lpstr>Facciamo pratica con i verbi all’imperfetto!</vt:lpstr>
      <vt:lpstr>ASCOLTIAMO! Una discussione in famiglia</vt:lpstr>
      <vt:lpstr>ASCOLTIAMO!</vt:lpstr>
      <vt:lpstr>Presentazione standard di PowerPoint</vt:lpstr>
      <vt:lpstr>Domande, domande…</vt:lpstr>
      <vt:lpstr>IMPERFETTO: SITUAZIONI ABITUALI/RIPETUTE</vt:lpstr>
      <vt:lpstr>Presentazione standard di PowerPoint</vt:lpstr>
      <vt:lpstr>Presentazione standard di PowerPoint</vt:lpstr>
      <vt:lpstr>Il «SI» impersonale (p. 56) (-&gt; soggetto impersonale, indica «la gente» in generale, «tutti»)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 di BERGAMO Corsi di Italiano per Stranieri  CORSI INTENSIVI  I semestre a.a. 2020/21     CORSO DI ITALIANO ECONOMICO-GIURIDICO Insegnante: Monica Piantoni         Lezione del 14/9</dc:title>
  <dc:creator>Monica Piantoni</dc:creator>
  <cp:lastModifiedBy>PIANTONI MONICA</cp:lastModifiedBy>
  <cp:revision>115</cp:revision>
  <cp:lastPrinted>2021-02-09T16:17:52Z</cp:lastPrinted>
  <dcterms:created xsi:type="dcterms:W3CDTF">2020-09-14T11:02:13Z</dcterms:created>
  <dcterms:modified xsi:type="dcterms:W3CDTF">2025-09-12T11:04:53Z</dcterms:modified>
</cp:coreProperties>
</file>