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2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5" r:id="rId12"/>
    <p:sldId id="636" r:id="rId13"/>
    <p:sldId id="637" r:id="rId14"/>
    <p:sldId id="634" r:id="rId15"/>
    <p:sldId id="506" r:id="rId16"/>
    <p:sldId id="3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C000"/>
    <a:srgbClr val="57A4B0"/>
    <a:srgbClr val="FF6F6E"/>
    <a:srgbClr val="326569"/>
    <a:srgbClr val="92D051"/>
    <a:srgbClr val="254648"/>
    <a:srgbClr val="941651"/>
    <a:srgbClr val="6FA03E"/>
    <a:srgbClr val="3A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/>
    <p:restoredTop sz="92504"/>
  </p:normalViewPr>
  <p:slideViewPr>
    <p:cSldViewPr snapToGrid="0" snapToObjects="1">
      <p:cViewPr varScale="1">
        <p:scale>
          <a:sx n="96" d="100"/>
          <a:sy n="96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9D4EB67-B7EC-AD4D-89D9-E46FC7461577}" type="datetimeFigureOut">
              <a:rPr lang="en-IT" smtClean="0"/>
              <a:pPr/>
              <a:t>5/23/25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58632ACD-8E5E-1B48-9002-629DBA0A062B}" type="slidenum">
              <a:rPr lang="en-IT" smtClean="0"/>
              <a:pPr/>
              <a:t>‹N›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63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IT" sz="24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4845C-3DC9-4EB1-9798-77B3015ED0C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22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32ACD-8E5E-1B48-9002-629DBA0A062B}" type="slidenum">
              <a:rPr lang="en-IT" smtClean="0"/>
              <a:pPr/>
              <a:t>3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1670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32ACD-8E5E-1B48-9002-629DBA0A062B}" type="slidenum">
              <a:rPr lang="en-IT" smtClean="0"/>
              <a:pPr/>
              <a:t>4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9249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4845C-3DC9-4EB1-9798-77B3015ED0C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61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85BF-280A-944C-A5C9-D49B732F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ECB1A-8DDD-5444-BAB8-6C70608C8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4FF5F-B73B-5C4B-8F70-16EF6DD4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03C57-FDE6-004D-85D0-5420A37F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0BF98-877F-6348-AE81-C6B405BC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07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0DC4-A728-E448-9D69-CDAA5E83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D1044-A369-7A46-8354-9618A285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4F52-D362-4447-8D18-4FF26E48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2E90-0474-124B-8111-0F0F21E2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FC98-2FED-244E-8BC5-5F57F4F8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52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FACF6-CFE3-EF43-B78B-E85797579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7CA8D-341F-5E43-8208-F07A586C0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30BB-A62E-FD4E-B982-DD317923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6CDDD-3EC0-9C4D-A224-D22C54B2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706C7-8AA4-CF41-BDFA-5EDC4994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59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4221-2BEA-3B41-95C9-3A7B6A69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713E-7A4D-7C42-BFE8-AD2F38B84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F7FB6-2CFF-0244-9C1B-1E41C5E5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1880-1486-F344-BDA4-F21F0C16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3DC1-C82C-5E4A-9BE4-B687A8AD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89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4FC1-54BA-E14A-94C3-C643017A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F812B-10D8-EE43-91CC-435FBCF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82A40-3AF9-184F-AF75-50A207C4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B967-099C-4C46-BA1B-9D8CC7FB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EBA6-AFDA-F940-9B74-7FCF2DD6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35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8557-E2BA-484C-845B-EA9D2316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58F0-B738-2745-81A6-5D4466BF5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F3AC3-38D5-344B-A5A9-CF433503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8F0BD-BE0E-5D44-A70A-E0A2369B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1089F-2942-CA47-91EF-9652A9F8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8C1BA-FDE2-464B-B102-C38F9C05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11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DE38-A224-414A-8987-47977DAB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DDB58-6677-3D4E-93EF-9AF3AC68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E42D-B791-A048-A21D-972A98A93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77076-7DE4-8C47-BAAC-472F70518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5E5A-CD4D-284A-9097-85780D4FA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970EE-4DC5-DC41-A744-C9A1FA73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5708E-6801-2B42-9C07-4883CB30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2B82D-657A-8847-89B3-A5E76F4E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57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D0B2-95CD-9941-9A8E-0FB3D06E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2A214-2D6A-6D4F-9CFB-AADD874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CD09D-26C2-1749-842E-868AD29D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E90E1-6137-DA45-BD38-40C28D35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2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16921-FD74-ED4A-872F-8BD3ACB3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307A3-6A4C-5146-928C-26D4172B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6EFF7-1973-2045-AD05-BF37FCB2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6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F510-DE49-4745-A1E6-B2208018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1132-596F-7D47-B726-1E9656A8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2B451-79A9-4140-A5D5-5462962B2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B41BD-D396-0B40-A5AB-F5B79927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1349C-61E5-2D44-B0F5-17DD39D8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B12B8-F5B8-7449-92BA-A8C83117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6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FC1C-0108-7749-9AAD-C215F945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E9616-6592-7547-A094-8B66C4AE5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F54F4-BC4E-1149-85BE-7815B0D7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C2B4E-05CE-5743-ABE2-EA7C5C20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BE7-82D2-2F41-B0E9-5D6ECA7B6038}" type="datetimeFigureOut">
              <a:t>23/05/25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33F96-CCBC-4D44-8F55-87D7B1BB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A3FDF-DF29-5B47-8AF4-D22DAD76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6860-6EEA-044A-B15B-3E2ED8CDB7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09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DA1D0-1E57-AC43-BA97-59EA5638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5AFC1-9AE9-254C-AEEE-B156CFC2F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25D2C-6C01-0247-8765-BA0449EF5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4A0CBE7-82D2-2F41-B0E9-5D6ECA7B6038}" type="datetimeFigureOut">
              <a:rPr lang="en-IT" smtClean="0"/>
              <a:pPr/>
              <a:t>5/23/25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53DB8-ED95-C946-83F1-D8798349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A17C-2A5C-E549-98D3-EEA370D90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1C6860-6EEA-044A-B15B-3E2ED8CDB711}" type="slidenum">
              <a:rPr lang="en-IT" smtClean="0"/>
              <a:pPr/>
              <a:t>‹N›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53926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1.jpg"/><Relationship Id="rId5" Type="http://schemas.openxmlformats.org/officeDocument/2006/relationships/image" Target="../media/image2.jpg"/><Relationship Id="rId10" Type="http://schemas.microsoft.com/office/2007/relationships/hdphoto" Target="../media/hdphoto5.wdp"/><Relationship Id="rId4" Type="http://schemas.openxmlformats.org/officeDocument/2006/relationships/image" Target="../media/image14.jp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jpg"/><Relationship Id="rId3" Type="http://schemas.openxmlformats.org/officeDocument/2006/relationships/image" Target="../media/image13.jpg"/><Relationship Id="rId7" Type="http://schemas.openxmlformats.org/officeDocument/2006/relationships/image" Target="../media/image7.png"/><Relationship Id="rId12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jpg"/><Relationship Id="rId1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14.jpg"/><Relationship Id="rId9" Type="http://schemas.openxmlformats.org/officeDocument/2006/relationships/image" Target="../media/image8.png"/><Relationship Id="rId1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jpg"/><Relationship Id="rId3" Type="http://schemas.openxmlformats.org/officeDocument/2006/relationships/image" Target="../media/image13.jpg"/><Relationship Id="rId7" Type="http://schemas.openxmlformats.org/officeDocument/2006/relationships/image" Target="../media/image7.png"/><Relationship Id="rId12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jpg"/><Relationship Id="rId1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14.jpg"/><Relationship Id="rId9" Type="http://schemas.openxmlformats.org/officeDocument/2006/relationships/image" Target="../media/image8.png"/><Relationship Id="rId1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microsoft.com/office/2007/relationships/hdphoto" Target="../media/hdphoto5.wdp"/><Relationship Id="rId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3.jp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jpeg"/><Relationship Id="rId3" Type="http://schemas.openxmlformats.org/officeDocument/2006/relationships/image" Target="../media/image13.jpg"/><Relationship Id="rId7" Type="http://schemas.openxmlformats.org/officeDocument/2006/relationships/image" Target="../media/image7.png"/><Relationship Id="rId12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jpg"/><Relationship Id="rId10" Type="http://schemas.microsoft.com/office/2007/relationships/hdphoto" Target="../media/hdphoto5.wdp"/><Relationship Id="rId4" Type="http://schemas.openxmlformats.org/officeDocument/2006/relationships/image" Target="../media/image14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00572A-E6A5-4FBB-A806-C8D0BD5BC2F1}"/>
              </a:ext>
            </a:extLst>
          </p:cNvPr>
          <p:cNvSpPr txBox="1"/>
          <p:nvPr/>
        </p:nvSpPr>
        <p:spPr>
          <a:xfrm>
            <a:off x="3296337" y="5124742"/>
            <a:ext cx="72410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>
                <a:solidFill>
                  <a:srgbClr val="F6C035"/>
                </a:solidFill>
                <a:latin typeface="Amasis MT Pro" panose="02040504050005020304" pitchFamily="18" charset="0"/>
                <a:ea typeface="COOPERHEWITT-MEDIUM" pitchFamily="2" charset="77"/>
              </a:rPr>
              <a:t>Selene Arfini – </a:t>
            </a:r>
            <a:r>
              <a:rPr lang="it-IT" sz="2300" dirty="0" err="1">
                <a:solidFill>
                  <a:srgbClr val="F6C035"/>
                </a:solidFill>
                <a:latin typeface="Amasis MT Pro" panose="02040504050005020304" pitchFamily="18" charset="0"/>
                <a:ea typeface="COOPERHEWITT-MEDIUM" pitchFamily="2" charset="77"/>
              </a:rPr>
              <a:t>selene.arfini@unipv.it</a:t>
            </a:r>
            <a:endParaRPr lang="it-IT" sz="2300" dirty="0">
              <a:solidFill>
                <a:srgbClr val="F6C035"/>
              </a:solidFill>
              <a:latin typeface="Amasis MT Pro" panose="02040504050005020304" pitchFamily="18" charset="0"/>
              <a:ea typeface="COOPERHEWITT-MEDIUM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043F13-BD4C-C84C-AB6E-33837C4A5B2A}"/>
              </a:ext>
            </a:extLst>
          </p:cNvPr>
          <p:cNvSpPr/>
          <p:nvPr/>
        </p:nvSpPr>
        <p:spPr>
          <a:xfrm>
            <a:off x="2827130" y="-15645"/>
            <a:ext cx="9364869" cy="473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latin typeface="Amasis MT Pro" panose="02040504050005020304" pitchFamily="18" charset="0"/>
            </a:endParaRPr>
          </a:p>
        </p:txBody>
      </p:sp>
      <p:sp>
        <p:nvSpPr>
          <p:cNvPr id="18" name="CasellaDiTesto 7">
            <a:extLst>
              <a:ext uri="{FF2B5EF4-FFF2-40B4-BE49-F238E27FC236}">
                <a16:creationId xmlns:a16="http://schemas.microsoft.com/office/drawing/2014/main" id="{5BEB8A07-F3DC-CB47-BE47-FD028D52689A}"/>
              </a:ext>
            </a:extLst>
          </p:cNvPr>
          <p:cNvSpPr txBox="1"/>
          <p:nvPr/>
        </p:nvSpPr>
        <p:spPr>
          <a:xfrm>
            <a:off x="4353049" y="1262571"/>
            <a:ext cx="6060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98BE84"/>
                </a:solidFill>
                <a:latin typeface="Amasis MT Pro" panose="02040504050005020304" pitchFamily="18" charset="0"/>
                <a:ea typeface="COOPERHEWITT-MEDIUM" pitchFamily="2" charset="77"/>
              </a:rPr>
              <a:t>Knowledge and </a:t>
            </a:r>
            <a:r>
              <a:rPr lang="it-IT" sz="2200" b="1" dirty="0" err="1">
                <a:solidFill>
                  <a:srgbClr val="98BE84"/>
                </a:solidFill>
                <a:latin typeface="Amasis MT Pro" panose="02040504050005020304" pitchFamily="18" charset="0"/>
                <a:ea typeface="COOPERHEWITT-MEDIUM" pitchFamily="2" charset="77"/>
              </a:rPr>
              <a:t>Rationality</a:t>
            </a:r>
            <a:r>
              <a:rPr lang="it-IT" sz="2200" b="1" dirty="0">
                <a:solidFill>
                  <a:srgbClr val="98BE84"/>
                </a:solidFill>
                <a:latin typeface="Amasis MT Pro" panose="02040504050005020304" pitchFamily="18" charset="0"/>
                <a:ea typeface="COOPERHEWITT-MEDIUM" pitchFamily="2" charset="77"/>
              </a:rPr>
              <a:t> – A.Y. </a:t>
            </a:r>
            <a:r>
              <a:rPr lang="it-IT" sz="2200" b="1">
                <a:solidFill>
                  <a:srgbClr val="98BE84"/>
                </a:solidFill>
                <a:latin typeface="Amasis MT Pro" panose="02040504050005020304" pitchFamily="18" charset="0"/>
                <a:ea typeface="COOPERHEWITT-MEDIUM" pitchFamily="2" charset="77"/>
              </a:rPr>
              <a:t>2024-2025</a:t>
            </a:r>
            <a:endParaRPr lang="it-IT" sz="2200" b="1" dirty="0">
              <a:solidFill>
                <a:srgbClr val="98BE84"/>
              </a:solidFill>
              <a:latin typeface="Amasis MT Pro" panose="02040504050005020304" pitchFamily="18" charset="0"/>
              <a:ea typeface="COOPERHEWITT-MEDIUM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C3BD9D-3F23-497D-9C56-C3CD8316D4C1}"/>
              </a:ext>
            </a:extLst>
          </p:cNvPr>
          <p:cNvSpPr txBox="1"/>
          <p:nvPr/>
        </p:nvSpPr>
        <p:spPr>
          <a:xfrm>
            <a:off x="4244809" y="2565616"/>
            <a:ext cx="50802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err="1">
                <a:solidFill>
                  <a:srgbClr val="2E4057"/>
                </a:solidFill>
                <a:latin typeface="Amasis MT Pro" panose="02040504050005020304" pitchFamily="18" charset="0"/>
                <a:ea typeface="Cooper Hewitt" pitchFamily="2" charset="77"/>
              </a:rPr>
              <a:t>Embodied</a:t>
            </a:r>
            <a:endParaRPr lang="it-IT" sz="8000" b="1" dirty="0">
              <a:solidFill>
                <a:srgbClr val="2E4057"/>
              </a:solidFill>
              <a:latin typeface="Amasis MT Pro" panose="02040504050005020304" pitchFamily="18" charset="0"/>
              <a:ea typeface="Cooper Hewitt" pitchFamily="2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ACDFB4-6B6E-4956-974B-A4678D82D001}"/>
              </a:ext>
            </a:extLst>
          </p:cNvPr>
          <p:cNvSpPr txBox="1"/>
          <p:nvPr/>
        </p:nvSpPr>
        <p:spPr>
          <a:xfrm>
            <a:off x="4292149" y="3463383"/>
            <a:ext cx="8598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58A4B0"/>
                </a:solidFill>
                <a:latin typeface="Amasis MT Pro" panose="02040504050005020304" pitchFamily="18" charset="0"/>
                <a:ea typeface="COOPERHEWITT-MEDIUM" pitchFamily="2" charset="77"/>
              </a:rPr>
              <a:t>rationality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DA6D6E-59FF-4E25-9958-BA46475B6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9705" r="26187" b="19737"/>
          <a:stretch/>
        </p:blipFill>
        <p:spPr>
          <a:xfrm>
            <a:off x="9886200" y="5021814"/>
            <a:ext cx="1244658" cy="151785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D0823E1-5C49-4722-9E51-AE58937B793D}"/>
              </a:ext>
            </a:extLst>
          </p:cNvPr>
          <p:cNvCxnSpPr>
            <a:cxnSpLocks/>
          </p:cNvCxnSpPr>
          <p:nvPr/>
        </p:nvCxnSpPr>
        <p:spPr>
          <a:xfrm flipV="1">
            <a:off x="4181014" y="4994115"/>
            <a:ext cx="7034920" cy="27699"/>
          </a:xfrm>
          <a:prstGeom prst="line">
            <a:avLst/>
          </a:prstGeom>
          <a:ln w="57150" cap="rnd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4">
            <a:extLst>
              <a:ext uri="{FF2B5EF4-FFF2-40B4-BE49-F238E27FC236}">
                <a16:creationId xmlns:a16="http://schemas.microsoft.com/office/drawing/2014/main" id="{F3A817ED-FAB6-1845-8CDD-CB651C2DFDB0}"/>
              </a:ext>
            </a:extLst>
          </p:cNvPr>
          <p:cNvCxnSpPr>
            <a:cxnSpLocks/>
          </p:cNvCxnSpPr>
          <p:nvPr/>
        </p:nvCxnSpPr>
        <p:spPr>
          <a:xfrm>
            <a:off x="11215934" y="4994115"/>
            <a:ext cx="0" cy="1442364"/>
          </a:xfrm>
          <a:prstGeom prst="line">
            <a:avLst/>
          </a:prstGeom>
          <a:ln w="57150" cap="rnd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6E70C-B10C-2E43-A730-2BB998D583D4}"/>
              </a:ext>
            </a:extLst>
          </p:cNvPr>
          <p:cNvSpPr/>
          <p:nvPr/>
        </p:nvSpPr>
        <p:spPr>
          <a:xfrm>
            <a:off x="10984365" y="397665"/>
            <a:ext cx="827314" cy="783772"/>
          </a:xfrm>
          <a:prstGeom prst="rect">
            <a:avLst/>
          </a:prstGeom>
          <a:solidFill>
            <a:srgbClr val="58A4B0"/>
          </a:solidFill>
          <a:ln>
            <a:solidFill>
              <a:srgbClr val="58A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latin typeface="Amasis MT Pro" panose="02040504050005020304" pitchFamily="18" charset="0"/>
            </a:endParaRPr>
          </a:p>
        </p:txBody>
      </p: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D219D387-56B1-4342-98ED-70B4D473E1E6}"/>
              </a:ext>
            </a:extLst>
          </p:cNvPr>
          <p:cNvCxnSpPr>
            <a:cxnSpLocks/>
          </p:cNvCxnSpPr>
          <p:nvPr/>
        </p:nvCxnSpPr>
        <p:spPr>
          <a:xfrm flipV="1">
            <a:off x="4181014" y="1185759"/>
            <a:ext cx="7601020" cy="23375"/>
          </a:xfrm>
          <a:prstGeom prst="line">
            <a:avLst/>
          </a:prstGeom>
          <a:ln w="57150" cap="rnd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14FA6CD-D430-A9D8-8A8C-8BD2D7F27413}"/>
              </a:ext>
            </a:extLst>
          </p:cNvPr>
          <p:cNvSpPr/>
          <p:nvPr/>
        </p:nvSpPr>
        <p:spPr>
          <a:xfrm>
            <a:off x="10363200" y="1223419"/>
            <a:ext cx="611272" cy="515069"/>
          </a:xfrm>
          <a:prstGeom prst="rect">
            <a:avLst/>
          </a:prstGeom>
          <a:solidFill>
            <a:srgbClr val="98BE84"/>
          </a:solidFill>
          <a:ln>
            <a:solidFill>
              <a:srgbClr val="98B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rgbClr val="98BE84"/>
              </a:solidFill>
              <a:latin typeface="Amasis MT Pro" panose="02040504050005020304" pitchFamily="18" charset="0"/>
            </a:endParaRPr>
          </a:p>
        </p:txBody>
      </p: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B161A53F-91C1-B6ED-3BA6-84B7A80A34BC}"/>
              </a:ext>
            </a:extLst>
          </p:cNvPr>
          <p:cNvCxnSpPr>
            <a:cxnSpLocks/>
          </p:cNvCxnSpPr>
          <p:nvPr/>
        </p:nvCxnSpPr>
        <p:spPr>
          <a:xfrm>
            <a:off x="11215066" y="6436479"/>
            <a:ext cx="860" cy="493710"/>
          </a:xfrm>
          <a:prstGeom prst="line">
            <a:avLst/>
          </a:prstGeom>
          <a:ln w="57150" cap="flat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7FC5EF21-2E11-64E7-B91D-D8DEE9E1D2A3}"/>
              </a:ext>
            </a:extLst>
          </p:cNvPr>
          <p:cNvSpPr/>
          <p:nvPr/>
        </p:nvSpPr>
        <p:spPr>
          <a:xfrm>
            <a:off x="0" y="-15645"/>
            <a:ext cx="4228354" cy="6873645"/>
          </a:xfrm>
          <a:prstGeom prst="rect">
            <a:avLst/>
          </a:prstGeom>
          <a:solidFill>
            <a:srgbClr val="EDEDE9"/>
          </a:solidFill>
          <a:ln>
            <a:solidFill>
              <a:srgbClr val="EDED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BF890-64A4-8C74-B191-B5D87F1474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9" t="228" r="20249" b="272"/>
          <a:stretch/>
        </p:blipFill>
        <p:spPr>
          <a:xfrm>
            <a:off x="-7736" y="0"/>
            <a:ext cx="42100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7" grpId="0"/>
      <p:bldP spid="13" grpId="0"/>
      <p:bldP spid="14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1258824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1258824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1171956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116738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116738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112014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1167384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112014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116738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112014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112014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112014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1171512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899160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899160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899160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896520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0" y="0"/>
            <a:ext cx="5553934" cy="6858000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79506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79806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795595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6616105" y="743453"/>
            <a:ext cx="467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  <a:r>
              <a:rPr lang="it-IT" sz="32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32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79506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751895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1935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1935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6035314" y="199903"/>
            <a:ext cx="583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 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71935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B918E14-343C-4F3E-0587-645CB817CE25}"/>
              </a:ext>
            </a:extLst>
          </p:cNvPr>
          <p:cNvGrpSpPr/>
          <p:nvPr/>
        </p:nvGrpSpPr>
        <p:grpSpPr>
          <a:xfrm>
            <a:off x="6001258" y="1338786"/>
            <a:ext cx="1099722" cy="1084374"/>
            <a:chOff x="10123715" y="1621053"/>
            <a:chExt cx="1551207" cy="1461518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AA03E06C-233C-EC52-4BB5-BEEFA43683DC}"/>
                </a:ext>
              </a:extLst>
            </p:cNvPr>
            <p:cNvSpPr/>
            <p:nvPr/>
          </p:nvSpPr>
          <p:spPr>
            <a:xfrm>
              <a:off x="10123715" y="1621053"/>
              <a:ext cx="1551207" cy="1461518"/>
            </a:xfrm>
            <a:prstGeom prst="ellipse">
              <a:avLst/>
            </a:prstGeom>
            <a:solidFill>
              <a:srgbClr val="FF6F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FC82DE5-D95D-1D5F-86E2-8F14974CF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7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474"/>
            <a:stretch/>
          </p:blipFill>
          <p:spPr>
            <a:xfrm>
              <a:off x="10208984" y="1767037"/>
              <a:ext cx="1380668" cy="1194643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A4AA47-39B2-BC79-9FCC-9FF411D339BA}"/>
              </a:ext>
            </a:extLst>
          </p:cNvPr>
          <p:cNvSpPr txBox="1"/>
          <p:nvPr/>
        </p:nvSpPr>
        <p:spPr>
          <a:xfrm>
            <a:off x="7040528" y="1680918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dirty="0"/>
              <a:t>EXTERNALISM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875406C-F955-D44D-FA83-296C6531D93C}"/>
              </a:ext>
            </a:extLst>
          </p:cNvPr>
          <p:cNvCxnSpPr>
            <a:cxnSpLocks/>
          </p:cNvCxnSpPr>
          <p:nvPr/>
        </p:nvCxnSpPr>
        <p:spPr>
          <a:xfrm>
            <a:off x="5913604" y="2575560"/>
            <a:ext cx="6057782" cy="0"/>
          </a:xfrm>
          <a:prstGeom prst="line">
            <a:avLst/>
          </a:prstGeom>
          <a:ln w="5715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9AEE10-A6FE-35F0-AADF-66F99BD7DEA2}"/>
              </a:ext>
            </a:extLst>
          </p:cNvPr>
          <p:cNvSpPr txBox="1"/>
          <p:nvPr/>
        </p:nvSpPr>
        <p:spPr>
          <a:xfrm>
            <a:off x="9644566" y="1717064"/>
            <a:ext cx="242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COMPUTATIONALISM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2610F61-D705-35CF-503A-50A6FC0248AF}"/>
              </a:ext>
            </a:extLst>
          </p:cNvPr>
          <p:cNvGrpSpPr/>
          <p:nvPr/>
        </p:nvGrpSpPr>
        <p:grpSpPr>
          <a:xfrm>
            <a:off x="8446772" y="1304010"/>
            <a:ext cx="1362932" cy="1134386"/>
            <a:chOff x="220114" y="3074244"/>
            <a:chExt cx="2018847" cy="1641149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FC33603D-867B-349B-1279-BA76FF1C6E00}"/>
                </a:ext>
              </a:extLst>
            </p:cNvPr>
            <p:cNvSpPr/>
            <p:nvPr/>
          </p:nvSpPr>
          <p:spPr>
            <a:xfrm>
              <a:off x="484415" y="3253875"/>
              <a:ext cx="1551207" cy="1461518"/>
            </a:xfrm>
            <a:prstGeom prst="ellipse">
              <a:avLst/>
            </a:prstGeom>
            <a:solidFill>
              <a:srgbClr val="57A4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9A3010F-2F73-A00D-982B-A3F8A9888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8708"/>
            <a:stretch/>
          </p:blipFill>
          <p:spPr>
            <a:xfrm>
              <a:off x="220114" y="3074244"/>
              <a:ext cx="2018847" cy="1641149"/>
            </a:xfrm>
            <a:prstGeom prst="rect">
              <a:avLst/>
            </a:prstGeom>
          </p:spPr>
        </p:pic>
      </p:grpSp>
      <p:sp>
        <p:nvSpPr>
          <p:cNvPr id="17" name="CasellaDiTesto 7">
            <a:extLst>
              <a:ext uri="{FF2B5EF4-FFF2-40B4-BE49-F238E27FC236}">
                <a16:creationId xmlns:a16="http://schemas.microsoft.com/office/drawing/2014/main" id="{0CCE6FE8-73F4-D792-BDA0-7E561CF016D2}"/>
              </a:ext>
            </a:extLst>
          </p:cNvPr>
          <p:cNvSpPr txBox="1"/>
          <p:nvPr/>
        </p:nvSpPr>
        <p:spPr>
          <a:xfrm>
            <a:off x="5787392" y="2583801"/>
            <a:ext cx="64378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Functional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complementarity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means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that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external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resources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are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not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only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employed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substitutes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for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internal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resources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but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can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also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integrate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with the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latter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in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order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enhance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individuals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’ overall cognitive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capacity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. </a:t>
            </a:r>
          </a:p>
        </p:txBody>
      </p:sp>
      <p:pic>
        <p:nvPicPr>
          <p:cNvPr id="25" name="Immagine 24" descr="Immagine che contiene Viso umano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06C5D6A0-F283-96AE-EBFF-A0A4FA8C4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7392" y="4640699"/>
            <a:ext cx="1838476" cy="1838476"/>
          </a:xfrm>
          <a:prstGeom prst="rect">
            <a:avLst/>
          </a:prstGeom>
        </p:spPr>
      </p:pic>
      <p:pic>
        <p:nvPicPr>
          <p:cNvPr id="27" name="Immagine 26" descr="Immagine che contiene diagramma, Arte bambini, design&#10;&#10;Descrizione generata automaticamente">
            <a:extLst>
              <a:ext uri="{FF2B5EF4-FFF2-40B4-BE49-F238E27FC236}">
                <a16:creationId xmlns:a16="http://schemas.microsoft.com/office/drawing/2014/main" id="{49207264-46FE-65B9-3841-DE0B8F62D2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3592" y="4666928"/>
            <a:ext cx="1696718" cy="1786019"/>
          </a:xfrm>
          <a:prstGeom prst="rect">
            <a:avLst/>
          </a:prstGeom>
        </p:spPr>
      </p:pic>
      <p:pic>
        <p:nvPicPr>
          <p:cNvPr id="30" name="Immagine 29" descr="Immagine che contiene rosa&#10;&#10;Descrizione generata automaticamente">
            <a:extLst>
              <a:ext uri="{FF2B5EF4-FFF2-40B4-BE49-F238E27FC236}">
                <a16:creationId xmlns:a16="http://schemas.microsoft.com/office/drawing/2014/main" id="{94516534-8690-1FF2-07BC-E3C1B1B72A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8033" y="4782696"/>
            <a:ext cx="1554482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609600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609600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522732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518160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522288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249936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249936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249936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247296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252042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148837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14637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102671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</p:spTree>
    <p:extLst>
      <p:ext uri="{BB962C8B-B14F-4D97-AF65-F5344CB8AC3E}">
        <p14:creationId xmlns:p14="http://schemas.microsoft.com/office/powerpoint/2010/main" val="286168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0">
        <p159:morph option="byWord"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1243584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1243584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1156716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115214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115214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1152144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115214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1156272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883920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883920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883920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0" y="0"/>
            <a:ext cx="5624470" cy="6846644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886026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77982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78282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780355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77982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6637327" y="740750"/>
            <a:ext cx="474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32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32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32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736655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411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411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411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6063067" y="205966"/>
            <a:ext cx="589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 EMBODIMENT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368CAD1-68C6-0693-63CD-02F129FF03F1}"/>
              </a:ext>
            </a:extLst>
          </p:cNvPr>
          <p:cNvGrpSpPr/>
          <p:nvPr/>
        </p:nvGrpSpPr>
        <p:grpSpPr>
          <a:xfrm>
            <a:off x="6001258" y="1338786"/>
            <a:ext cx="1099722" cy="1084374"/>
            <a:chOff x="10123715" y="1621053"/>
            <a:chExt cx="1551207" cy="1461518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894EECB4-F894-85C3-2890-FA7BD6891986}"/>
                </a:ext>
              </a:extLst>
            </p:cNvPr>
            <p:cNvSpPr/>
            <p:nvPr/>
          </p:nvSpPr>
          <p:spPr>
            <a:xfrm>
              <a:off x="10123715" y="1621053"/>
              <a:ext cx="1551207" cy="1461518"/>
            </a:xfrm>
            <a:prstGeom prst="ellipse">
              <a:avLst/>
            </a:prstGeom>
            <a:solidFill>
              <a:srgbClr val="FF6F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0DEA58C-56C4-50D2-B9D2-D4ADB51BB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7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474"/>
            <a:stretch/>
          </p:blipFill>
          <p:spPr>
            <a:xfrm>
              <a:off x="10208984" y="1767037"/>
              <a:ext cx="1380668" cy="1194643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1A5FC0-DDE9-BC58-4675-59A629265BD1}"/>
              </a:ext>
            </a:extLst>
          </p:cNvPr>
          <p:cNvSpPr txBox="1"/>
          <p:nvPr/>
        </p:nvSpPr>
        <p:spPr>
          <a:xfrm>
            <a:off x="7040528" y="1680918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dirty="0"/>
              <a:t>EXTERNALISM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6704A3-3046-29F4-C733-D4744EF47CCC}"/>
              </a:ext>
            </a:extLst>
          </p:cNvPr>
          <p:cNvSpPr txBox="1"/>
          <p:nvPr/>
        </p:nvSpPr>
        <p:spPr>
          <a:xfrm>
            <a:off x="7974993" y="2260038"/>
            <a:ext cx="312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ANTI-COMPUTATIONALISM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B58C14-EE91-2771-847C-465E2DA1B3B5}"/>
              </a:ext>
            </a:extLst>
          </p:cNvPr>
          <p:cNvSpPr txBox="1"/>
          <p:nvPr/>
        </p:nvSpPr>
        <p:spPr>
          <a:xfrm>
            <a:off x="7100980" y="2839157"/>
            <a:ext cx="337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ANTI-REPRESENTATIONALISM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F709960-24AE-3EC1-E31E-66C0E2684911}"/>
              </a:ext>
            </a:extLst>
          </p:cNvPr>
          <p:cNvGrpSpPr/>
          <p:nvPr/>
        </p:nvGrpSpPr>
        <p:grpSpPr>
          <a:xfrm>
            <a:off x="10864912" y="1919083"/>
            <a:ext cx="1327088" cy="1120129"/>
            <a:chOff x="9920465" y="3253875"/>
            <a:chExt cx="1957705" cy="1534510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BCC393A6-8164-A277-EDD2-51D2BD816E75}"/>
                </a:ext>
              </a:extLst>
            </p:cNvPr>
            <p:cNvSpPr/>
            <p:nvPr/>
          </p:nvSpPr>
          <p:spPr>
            <a:xfrm>
              <a:off x="10123715" y="3253875"/>
              <a:ext cx="1551207" cy="1461518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FA894ED-E3DD-780A-3EDD-2F38F1BF3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6548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t="8139" b="17207"/>
            <a:stretch/>
          </p:blipFill>
          <p:spPr>
            <a:xfrm>
              <a:off x="9920465" y="3326867"/>
              <a:ext cx="1957705" cy="1461518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98CAC28-AD82-6145-3CE9-089BE148904D}"/>
              </a:ext>
            </a:extLst>
          </p:cNvPr>
          <p:cNvGrpSpPr/>
          <p:nvPr/>
        </p:nvGrpSpPr>
        <p:grpSpPr>
          <a:xfrm>
            <a:off x="6001258" y="2504701"/>
            <a:ext cx="1126695" cy="1069024"/>
            <a:chOff x="10123714" y="4886697"/>
            <a:chExt cx="1569580" cy="1461518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5D0FF24D-5E40-3905-260D-B4E82BA1CE54}"/>
                </a:ext>
              </a:extLst>
            </p:cNvPr>
            <p:cNvSpPr/>
            <p:nvPr/>
          </p:nvSpPr>
          <p:spPr>
            <a:xfrm>
              <a:off x="10123715" y="4886697"/>
              <a:ext cx="1551207" cy="14615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4E33053C-30CB-4F2D-944C-68C8AD7EA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922"/>
            <a:stretch/>
          </p:blipFill>
          <p:spPr>
            <a:xfrm>
              <a:off x="10123714" y="4941922"/>
              <a:ext cx="1569580" cy="1351067"/>
            </a:xfrm>
            <a:prstGeom prst="rect">
              <a:avLst/>
            </a:prstGeom>
          </p:spPr>
        </p:pic>
      </p:grp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DA2818F-9AC9-E84D-3650-BDD6719853DE}"/>
              </a:ext>
            </a:extLst>
          </p:cNvPr>
          <p:cNvCxnSpPr>
            <a:cxnSpLocks/>
          </p:cNvCxnSpPr>
          <p:nvPr/>
        </p:nvCxnSpPr>
        <p:spPr>
          <a:xfrm>
            <a:off x="5913604" y="3657600"/>
            <a:ext cx="6057782" cy="0"/>
          </a:xfrm>
          <a:prstGeom prst="line">
            <a:avLst/>
          </a:prstGeom>
          <a:ln w="5715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7">
            <a:extLst>
              <a:ext uri="{FF2B5EF4-FFF2-40B4-BE49-F238E27FC236}">
                <a16:creationId xmlns:a16="http://schemas.microsoft.com/office/drawing/2014/main" id="{C03D43E4-F11C-3BD3-BCF0-AA0D65AE5371}"/>
              </a:ext>
            </a:extLst>
          </p:cNvPr>
          <p:cNvSpPr txBox="1"/>
          <p:nvPr/>
        </p:nvSpPr>
        <p:spPr>
          <a:xfrm>
            <a:off x="5789242" y="3727821"/>
            <a:ext cx="64378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might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emerge from a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complex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system of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decentralized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higher-order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relations of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inhibition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facilitation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, and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coordination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among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different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horizontal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layers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each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of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which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dynamic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and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environmentally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situated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</p:txBody>
      </p:sp>
      <p:pic>
        <p:nvPicPr>
          <p:cNvPr id="30" name="Immagine 29" descr="Immagine che contiene sport, persona, interno&#10;&#10;Descrizione generata automaticamente">
            <a:extLst>
              <a:ext uri="{FF2B5EF4-FFF2-40B4-BE49-F238E27FC236}">
                <a16:creationId xmlns:a16="http://schemas.microsoft.com/office/drawing/2014/main" id="{CC694D57-4285-CD7A-3440-4FD7245928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3604" y="5508967"/>
            <a:ext cx="1264776" cy="1264776"/>
          </a:xfrm>
          <a:prstGeom prst="rect">
            <a:avLst/>
          </a:prstGeom>
        </p:spPr>
      </p:pic>
      <p:pic>
        <p:nvPicPr>
          <p:cNvPr id="32" name="Immagine 31" descr="Immagine che contiene formica, invertebrato, insetto, parassita&#10;&#10;Descrizione generata automaticamente">
            <a:extLst>
              <a:ext uri="{FF2B5EF4-FFF2-40B4-BE49-F238E27FC236}">
                <a16:creationId xmlns:a16="http://schemas.microsoft.com/office/drawing/2014/main" id="{BD5F0E1A-B23D-4928-D379-971D43AC64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7692932" y="5027317"/>
            <a:ext cx="1232006" cy="2227088"/>
          </a:xfrm>
          <a:prstGeom prst="rect">
            <a:avLst/>
          </a:prstGeom>
        </p:spPr>
      </p:pic>
      <p:pic>
        <p:nvPicPr>
          <p:cNvPr id="49" name="Immagine 48" descr="Immagine che contiene persona, abito, Mano nella mano, uomo&#10;&#10;Descrizione generata automaticamente">
            <a:extLst>
              <a:ext uri="{FF2B5EF4-FFF2-40B4-BE49-F238E27FC236}">
                <a16:creationId xmlns:a16="http://schemas.microsoft.com/office/drawing/2014/main" id="{6952C52B-505D-5404-E3CA-ADAA88027D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6084" y="5508966"/>
            <a:ext cx="2538138" cy="12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1243584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1243584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1156716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115214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115214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1152144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115214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110490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1156272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883920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883920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883920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0" y="0"/>
            <a:ext cx="5624470" cy="6846644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886026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77982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78282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780355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77982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6637327" y="740750"/>
            <a:ext cx="474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32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32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32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736655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411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411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411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6063067" y="205966"/>
            <a:ext cx="589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 EMBODIMENT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368CAD1-68C6-0693-63CD-02F129FF03F1}"/>
              </a:ext>
            </a:extLst>
          </p:cNvPr>
          <p:cNvGrpSpPr/>
          <p:nvPr/>
        </p:nvGrpSpPr>
        <p:grpSpPr>
          <a:xfrm>
            <a:off x="12463018" y="1338786"/>
            <a:ext cx="1099722" cy="1084374"/>
            <a:chOff x="10123715" y="1621053"/>
            <a:chExt cx="1551207" cy="1461518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894EECB4-F894-85C3-2890-FA7BD6891986}"/>
                </a:ext>
              </a:extLst>
            </p:cNvPr>
            <p:cNvSpPr/>
            <p:nvPr/>
          </p:nvSpPr>
          <p:spPr>
            <a:xfrm>
              <a:off x="10123715" y="1621053"/>
              <a:ext cx="1551207" cy="1461518"/>
            </a:xfrm>
            <a:prstGeom prst="ellipse">
              <a:avLst/>
            </a:prstGeom>
            <a:solidFill>
              <a:srgbClr val="FF6F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0DEA58C-56C4-50D2-B9D2-D4ADB51BB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7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474"/>
            <a:stretch/>
          </p:blipFill>
          <p:spPr>
            <a:xfrm>
              <a:off x="10208984" y="1767037"/>
              <a:ext cx="1380668" cy="1194643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1A5FC0-DDE9-BC58-4675-59A629265BD1}"/>
              </a:ext>
            </a:extLst>
          </p:cNvPr>
          <p:cNvSpPr txBox="1"/>
          <p:nvPr/>
        </p:nvSpPr>
        <p:spPr>
          <a:xfrm>
            <a:off x="13502288" y="1680918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dirty="0"/>
              <a:t>EXTERNALISM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6704A3-3046-29F4-C733-D4744EF47CCC}"/>
              </a:ext>
            </a:extLst>
          </p:cNvPr>
          <p:cNvSpPr txBox="1"/>
          <p:nvPr/>
        </p:nvSpPr>
        <p:spPr>
          <a:xfrm>
            <a:off x="14436753" y="2260038"/>
            <a:ext cx="312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ANTI-COMPUTATIONALISM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B58C14-EE91-2771-847C-465E2DA1B3B5}"/>
              </a:ext>
            </a:extLst>
          </p:cNvPr>
          <p:cNvSpPr txBox="1"/>
          <p:nvPr/>
        </p:nvSpPr>
        <p:spPr>
          <a:xfrm>
            <a:off x="13562740" y="2839157"/>
            <a:ext cx="337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ANTI-REPRESENTATIONALISM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F709960-24AE-3EC1-E31E-66C0E2684911}"/>
              </a:ext>
            </a:extLst>
          </p:cNvPr>
          <p:cNvGrpSpPr/>
          <p:nvPr/>
        </p:nvGrpSpPr>
        <p:grpSpPr>
          <a:xfrm>
            <a:off x="17326672" y="1919083"/>
            <a:ext cx="1327088" cy="1120129"/>
            <a:chOff x="9920465" y="3253875"/>
            <a:chExt cx="1957705" cy="1534510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BCC393A6-8164-A277-EDD2-51D2BD816E75}"/>
                </a:ext>
              </a:extLst>
            </p:cNvPr>
            <p:cNvSpPr/>
            <p:nvPr/>
          </p:nvSpPr>
          <p:spPr>
            <a:xfrm>
              <a:off x="10123715" y="3253875"/>
              <a:ext cx="1551207" cy="1461518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FA894ED-E3DD-780A-3EDD-2F38F1BF3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6548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t="8139" b="17207"/>
            <a:stretch/>
          </p:blipFill>
          <p:spPr>
            <a:xfrm>
              <a:off x="9920465" y="3326867"/>
              <a:ext cx="1957705" cy="1461518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98CAC28-AD82-6145-3CE9-089BE148904D}"/>
              </a:ext>
            </a:extLst>
          </p:cNvPr>
          <p:cNvGrpSpPr/>
          <p:nvPr/>
        </p:nvGrpSpPr>
        <p:grpSpPr>
          <a:xfrm>
            <a:off x="12463018" y="2504701"/>
            <a:ext cx="1126695" cy="1069024"/>
            <a:chOff x="10123714" y="4886697"/>
            <a:chExt cx="1569580" cy="1461518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5D0FF24D-5E40-3905-260D-B4E82BA1CE54}"/>
                </a:ext>
              </a:extLst>
            </p:cNvPr>
            <p:cNvSpPr/>
            <p:nvPr/>
          </p:nvSpPr>
          <p:spPr>
            <a:xfrm>
              <a:off x="10123715" y="4886697"/>
              <a:ext cx="1551207" cy="14615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4E33053C-30CB-4F2D-944C-68C8AD7EA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922"/>
            <a:stretch/>
          </p:blipFill>
          <p:spPr>
            <a:xfrm>
              <a:off x="10123714" y="4941922"/>
              <a:ext cx="1569580" cy="1351067"/>
            </a:xfrm>
            <a:prstGeom prst="rect">
              <a:avLst/>
            </a:prstGeom>
          </p:spPr>
        </p:pic>
      </p:grp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DA2818F-9AC9-E84D-3650-BDD6719853DE}"/>
              </a:ext>
            </a:extLst>
          </p:cNvPr>
          <p:cNvCxnSpPr>
            <a:cxnSpLocks/>
          </p:cNvCxnSpPr>
          <p:nvPr/>
        </p:nvCxnSpPr>
        <p:spPr>
          <a:xfrm>
            <a:off x="12375364" y="3657600"/>
            <a:ext cx="6057782" cy="0"/>
          </a:xfrm>
          <a:prstGeom prst="line">
            <a:avLst/>
          </a:prstGeom>
          <a:ln w="5715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7">
            <a:extLst>
              <a:ext uri="{FF2B5EF4-FFF2-40B4-BE49-F238E27FC236}">
                <a16:creationId xmlns:a16="http://schemas.microsoft.com/office/drawing/2014/main" id="{C03D43E4-F11C-3BD3-BCF0-AA0D65AE5371}"/>
              </a:ext>
            </a:extLst>
          </p:cNvPr>
          <p:cNvSpPr txBox="1"/>
          <p:nvPr/>
        </p:nvSpPr>
        <p:spPr>
          <a:xfrm>
            <a:off x="12251002" y="3727821"/>
            <a:ext cx="64378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might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emerge from a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complex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system of </a:t>
            </a:r>
            <a:r>
              <a:rPr lang="it-IT" sz="22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decentralized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higher-order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relations of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inhibition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facilitation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, and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coordination</a:t>
            </a:r>
            <a:r>
              <a:rPr lang="it-IT" sz="2200" b="1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among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different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horizontal</a:t>
            </a: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layers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each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of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which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dynamic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and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environmentally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situated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</p:txBody>
      </p:sp>
      <p:pic>
        <p:nvPicPr>
          <p:cNvPr id="30" name="Immagine 29" descr="Immagine che contiene sport, persona, interno&#10;&#10;Descrizione generata automaticamente">
            <a:extLst>
              <a:ext uri="{FF2B5EF4-FFF2-40B4-BE49-F238E27FC236}">
                <a16:creationId xmlns:a16="http://schemas.microsoft.com/office/drawing/2014/main" id="{CC694D57-4285-CD7A-3440-4FD7245928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75364" y="5508967"/>
            <a:ext cx="1264776" cy="1264776"/>
          </a:xfrm>
          <a:prstGeom prst="rect">
            <a:avLst/>
          </a:prstGeom>
        </p:spPr>
      </p:pic>
      <p:pic>
        <p:nvPicPr>
          <p:cNvPr id="32" name="Immagine 31" descr="Immagine che contiene formica, invertebrato, insetto, parassita&#10;&#10;Descrizione generata automaticamente">
            <a:extLst>
              <a:ext uri="{FF2B5EF4-FFF2-40B4-BE49-F238E27FC236}">
                <a16:creationId xmlns:a16="http://schemas.microsoft.com/office/drawing/2014/main" id="{BD5F0E1A-B23D-4928-D379-971D43AC64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4154692" y="5027317"/>
            <a:ext cx="1232006" cy="2227088"/>
          </a:xfrm>
          <a:prstGeom prst="rect">
            <a:avLst/>
          </a:prstGeom>
        </p:spPr>
      </p:pic>
      <p:pic>
        <p:nvPicPr>
          <p:cNvPr id="49" name="Immagine 48" descr="Immagine che contiene persona, abito, Mano nella mano, uomo&#10;&#10;Descrizione generata automaticamente">
            <a:extLst>
              <a:ext uri="{FF2B5EF4-FFF2-40B4-BE49-F238E27FC236}">
                <a16:creationId xmlns:a16="http://schemas.microsoft.com/office/drawing/2014/main" id="{6952C52B-505D-5404-E3CA-ADAA88027D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77844" y="5508966"/>
            <a:ext cx="2538138" cy="126906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92326A1-E999-465F-372C-91677BC86BCF}"/>
              </a:ext>
            </a:extLst>
          </p:cNvPr>
          <p:cNvSpPr txBox="1"/>
          <p:nvPr/>
        </p:nvSpPr>
        <p:spPr>
          <a:xfrm>
            <a:off x="5795320" y="1507693"/>
            <a:ext cx="6157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highlight>
                  <a:srgbClr val="000000"/>
                </a:highlight>
              </a:rPr>
              <a:t>PROBLEMS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perspective</a:t>
            </a:r>
            <a:r>
              <a:rPr lang="it-IT" sz="2800" dirty="0"/>
              <a:t> </a:t>
            </a:r>
            <a:r>
              <a:rPr lang="it-IT" sz="2800" dirty="0" err="1"/>
              <a:t>describing</a:t>
            </a:r>
            <a:r>
              <a:rPr lang="it-IT" sz="2800" dirty="0"/>
              <a:t> </a:t>
            </a:r>
            <a:r>
              <a:rPr lang="it-IT" sz="2800" dirty="0" err="1"/>
              <a:t>rationality</a:t>
            </a:r>
            <a:r>
              <a:rPr lang="it-IT" sz="2800" dirty="0"/>
              <a:t> </a:t>
            </a:r>
            <a:r>
              <a:rPr lang="it-IT" sz="2800" dirty="0" err="1"/>
              <a:t>without</a:t>
            </a:r>
            <a:r>
              <a:rPr lang="it-IT" sz="2800" dirty="0"/>
              <a:t> </a:t>
            </a:r>
            <a:r>
              <a:rPr lang="it-IT" sz="2800" dirty="0" err="1"/>
              <a:t>reasoning</a:t>
            </a:r>
            <a:r>
              <a:rPr lang="it-IT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How </a:t>
            </a:r>
            <a:r>
              <a:rPr lang="it-IT" sz="2800" dirty="0" err="1"/>
              <a:t>could</a:t>
            </a:r>
            <a:r>
              <a:rPr lang="it-IT" sz="2800" dirty="0"/>
              <a:t> </a:t>
            </a:r>
            <a:r>
              <a:rPr lang="it-IT" sz="2800" dirty="0" err="1"/>
              <a:t>we</a:t>
            </a:r>
            <a:r>
              <a:rPr lang="it-IT" sz="2800" dirty="0"/>
              <a:t> test </a:t>
            </a:r>
            <a:r>
              <a:rPr lang="it-IT" sz="2800" dirty="0" err="1"/>
              <a:t>rationality</a:t>
            </a:r>
            <a:r>
              <a:rPr lang="it-IT" sz="2800" dirty="0"/>
              <a:t> in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form</a:t>
            </a:r>
            <a:r>
              <a:rPr lang="it-IT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Would</a:t>
            </a:r>
            <a:r>
              <a:rPr lang="it-IT" sz="2800" dirty="0"/>
              <a:t> </a:t>
            </a:r>
            <a:r>
              <a:rPr lang="it-IT" sz="2800" dirty="0" err="1"/>
              <a:t>rationality</a:t>
            </a:r>
            <a:r>
              <a:rPr lang="it-IT" sz="2800" dirty="0"/>
              <a:t> </a:t>
            </a:r>
            <a:r>
              <a:rPr lang="it-IT" sz="2800" dirty="0" err="1"/>
              <a:t>still</a:t>
            </a:r>
            <a:r>
              <a:rPr lang="it-IT" sz="2800" dirty="0"/>
              <a:t> be a normative concept?</a:t>
            </a:r>
          </a:p>
        </p:txBody>
      </p:sp>
    </p:spTree>
    <p:extLst>
      <p:ext uri="{BB962C8B-B14F-4D97-AF65-F5344CB8AC3E}">
        <p14:creationId xmlns:p14="http://schemas.microsoft.com/office/powerpoint/2010/main" val="1435100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609600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609600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522732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518160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522288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249936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249936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249936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247296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252042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148837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14637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102671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</p:spTree>
    <p:extLst>
      <p:ext uri="{BB962C8B-B14F-4D97-AF65-F5344CB8AC3E}">
        <p14:creationId xmlns:p14="http://schemas.microsoft.com/office/powerpoint/2010/main" val="219518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7CBBF94B-233F-611D-F665-FB92F77F1105}"/>
              </a:ext>
            </a:extLst>
          </p:cNvPr>
          <p:cNvCxnSpPr>
            <a:cxnSpLocks/>
          </p:cNvCxnSpPr>
          <p:nvPr/>
        </p:nvCxnSpPr>
        <p:spPr>
          <a:xfrm flipH="1">
            <a:off x="-10207" y="3429000"/>
            <a:ext cx="12253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EC66C718-55EB-FB1B-6756-0933D363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61" b="8661"/>
          <a:stretch/>
        </p:blipFill>
        <p:spPr>
          <a:xfrm>
            <a:off x="1011677" y="11322"/>
            <a:ext cx="5544766" cy="6846678"/>
          </a:xfrm>
          <a:prstGeom prst="rect">
            <a:avLst/>
          </a:prstGeom>
        </p:spPr>
      </p:pic>
      <p:cxnSp>
        <p:nvCxnSpPr>
          <p:cNvPr id="11" name="Connettore diritto 4">
            <a:extLst>
              <a:ext uri="{FF2B5EF4-FFF2-40B4-BE49-F238E27FC236}">
                <a16:creationId xmlns:a16="http://schemas.microsoft.com/office/drawing/2014/main" id="{C5330C00-C883-A6A4-555A-1CCFE7539A1F}"/>
              </a:ext>
            </a:extLst>
          </p:cNvPr>
          <p:cNvCxnSpPr>
            <a:cxnSpLocks/>
          </p:cNvCxnSpPr>
          <p:nvPr/>
        </p:nvCxnSpPr>
        <p:spPr>
          <a:xfrm flipH="1">
            <a:off x="10477643" y="2611263"/>
            <a:ext cx="1714357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6E37FB42-7419-1ADB-043B-5DD4A561B924}"/>
              </a:ext>
            </a:extLst>
          </p:cNvPr>
          <p:cNvGrpSpPr/>
          <p:nvPr/>
        </p:nvGrpSpPr>
        <p:grpSpPr>
          <a:xfrm>
            <a:off x="6654192" y="11322"/>
            <a:ext cx="3842083" cy="6576929"/>
            <a:chOff x="6427940" y="-155393"/>
            <a:chExt cx="3842083" cy="657692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49EF900-37FE-1449-0B64-782AB1895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66" r="3266"/>
            <a:stretch/>
          </p:blipFill>
          <p:spPr>
            <a:xfrm>
              <a:off x="6427940" y="-155393"/>
              <a:ext cx="3842083" cy="6250330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C0A358F-528D-B621-EA57-672400A07D31}"/>
                </a:ext>
              </a:extLst>
            </p:cNvPr>
            <p:cNvSpPr txBox="1"/>
            <p:nvPr/>
          </p:nvSpPr>
          <p:spPr>
            <a:xfrm>
              <a:off x="6875374" y="5590539"/>
              <a:ext cx="2947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i="1" kern="140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 (Headings CS)"/>
                </a:rPr>
                <a:t>L</a:t>
              </a:r>
              <a:r>
                <a:rPr lang="it-IT" sz="2400" i="1" kern="14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 (Headings CS)"/>
                </a:rPr>
                <a:t>eads the </a:t>
              </a:r>
              <a:r>
                <a:rPr lang="it-IT" sz="2400" i="1" kern="1400" dirty="0" err="1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 (Headings CS)"/>
                </a:rPr>
                <a:t>discussion</a:t>
              </a:r>
              <a:r>
                <a:rPr lang="it-IT" sz="2400" i="1" kern="14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 (Headings CS)"/>
                </a:rPr>
                <a:t>: </a:t>
              </a:r>
            </a:p>
            <a:p>
              <a:pPr algn="ctr"/>
              <a:r>
                <a:rPr lang="it-IT" sz="2400" i="1" kern="140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 (Headings CS)"/>
                </a:rPr>
                <a:t>Federico Cretella</a:t>
              </a:r>
              <a:endParaRPr lang="it-IT" sz="2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8203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C3BD9D-3F23-497D-9C56-C3CD8316D4C1}"/>
              </a:ext>
            </a:extLst>
          </p:cNvPr>
          <p:cNvSpPr txBox="1"/>
          <p:nvPr/>
        </p:nvSpPr>
        <p:spPr>
          <a:xfrm>
            <a:off x="572119" y="1179946"/>
            <a:ext cx="1163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2E4057"/>
                </a:solidFill>
                <a:latin typeface="Calibri" panose="020F0502020204030204" pitchFamily="34" charset="0"/>
                <a:ea typeface="Cooper Hewitt" pitchFamily="2" charset="77"/>
              </a:rPr>
              <a:t>Thank </a:t>
            </a:r>
            <a:r>
              <a:rPr lang="it-IT" sz="4000" dirty="0" err="1">
                <a:solidFill>
                  <a:srgbClr val="2E4057"/>
                </a:solidFill>
                <a:latin typeface="Calibri" panose="020F0502020204030204" pitchFamily="34" charset="0"/>
                <a:ea typeface="Cooper Hewitt" pitchFamily="2" charset="77"/>
              </a:rPr>
              <a:t>you</a:t>
            </a:r>
            <a:r>
              <a:rPr lang="it-IT" sz="4000" dirty="0">
                <a:solidFill>
                  <a:srgbClr val="2E4057"/>
                </a:solidFill>
                <a:latin typeface="Calibri" panose="020F0502020204030204" pitchFamily="34" charset="0"/>
                <a:ea typeface="Cooper Hewitt" pitchFamily="2" charset="77"/>
              </a:rPr>
              <a:t>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5E3532-A3ED-9E41-B780-930835DB8492}"/>
              </a:ext>
            </a:extLst>
          </p:cNvPr>
          <p:cNvSpPr/>
          <p:nvPr/>
        </p:nvSpPr>
        <p:spPr>
          <a:xfrm>
            <a:off x="603570" y="1887832"/>
            <a:ext cx="115884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493200"/>
            <a:r>
              <a:rPr lang="en-US" sz="1600" dirty="0"/>
              <a:t>Arfini, S. and Magnani, L. (2021) ‘Embodied Irrationality? Knowledge Avoidance, Willful Ignorance, and the Paradox of Autonomy’, Frontiers in Psychology, 12, p. 769591. </a:t>
            </a:r>
            <a:endParaRPr lang="it-IT" sz="1600" dirty="0"/>
          </a:p>
          <a:p>
            <a:pPr marL="540000" indent="-493200"/>
            <a:r>
              <a:rPr lang="en-US" sz="1600" dirty="0" err="1"/>
              <a:t>Baghramian</a:t>
            </a:r>
            <a:r>
              <a:rPr lang="en-US" sz="1600" dirty="0"/>
              <a:t>, M. and Nicholson, A. (2013) ‘The Puzzle of Self‐Deception’, Philosophy Compass, 8(11), pp. 1018–1029. </a:t>
            </a:r>
            <a:endParaRPr lang="it-IT" sz="1600" dirty="0"/>
          </a:p>
          <a:p>
            <a:pPr marL="540000" indent="-493200"/>
            <a:r>
              <a:rPr lang="en-US" sz="1600" dirty="0" err="1"/>
              <a:t>Petracca</a:t>
            </a:r>
            <a:r>
              <a:rPr lang="en-US" sz="1600" dirty="0"/>
              <a:t>, E. (2021) ‘Embodying Bounded Rationality: From Embodied Bounded Rationality to Embodied Rationality’, Frontiers in Psychology, 12, p. 710607. </a:t>
            </a:r>
            <a:endParaRPr lang="it-IT" sz="1600" dirty="0"/>
          </a:p>
          <a:p>
            <a:pPr marL="540000" indent="-493200"/>
            <a:r>
              <a:rPr lang="en-US" sz="1600" dirty="0"/>
              <a:t>Sturm, Thomas. 2021. ‘Towards a Critical Naturalism about Bounded Rationality’. In Routledge Handbook of Bounded Rationality, edited by Riccardo </a:t>
            </a:r>
            <a:r>
              <a:rPr lang="en-US" sz="1600" dirty="0" err="1"/>
              <a:t>Viale</a:t>
            </a:r>
            <a:r>
              <a:rPr lang="en-US" sz="1600" dirty="0"/>
              <a:t>, 73–89. Abingdon, Oxon ; New York, NY: Routledge. </a:t>
            </a:r>
            <a:endParaRPr lang="it-IT" sz="1600" dirty="0"/>
          </a:p>
          <a:p>
            <a:pPr marL="540000" indent="-493200"/>
            <a:r>
              <a:rPr lang="en-US" sz="1600" dirty="0"/>
              <a:t>Nordli, Samuel A., and Peter M. Todd. 2021. ‘Ecological Rationality: Bounded Rationality in an Evolutionary Light’. In Routledge Handbook of Bounded Rationality, edited by Riccardo </a:t>
            </a:r>
            <a:r>
              <a:rPr lang="en-US" sz="1600" dirty="0" err="1"/>
              <a:t>Viale</a:t>
            </a:r>
            <a:r>
              <a:rPr lang="en-US" sz="1600" dirty="0"/>
              <a:t>, 313–23. Abingdon, Oxon ; New York, NY: Routledge. </a:t>
            </a:r>
            <a:endParaRPr lang="it-IT" sz="1600" dirty="0"/>
          </a:p>
          <a:p>
            <a:pPr marL="540000" indent="-493200"/>
            <a:r>
              <a:rPr lang="en-US" sz="1600" dirty="0"/>
              <a:t>Wilson, Margaret. 2002. ‘Six Views of Embodied Cognition’. Psychonomic Bulletin &amp; Review 9 (4): 625–36. </a:t>
            </a:r>
            <a:endParaRPr lang="it-IT" sz="1600" dirty="0"/>
          </a:p>
          <a:p>
            <a:pPr marL="540000" indent="-493200"/>
            <a:r>
              <a:rPr lang="en-US" sz="1600" dirty="0" err="1"/>
              <a:t>Dumouchel</a:t>
            </a:r>
            <a:r>
              <a:rPr lang="en-US" sz="1600" dirty="0"/>
              <a:t>, P. (2018). Rationality, Irrationality, Realism and the Good. In G. Bronner &amp; F. Di </a:t>
            </a:r>
            <a:r>
              <a:rPr lang="en-US" sz="1600" dirty="0" err="1"/>
              <a:t>Iorio</a:t>
            </a:r>
            <a:r>
              <a:rPr lang="en-US" sz="1600" dirty="0"/>
              <a:t> (Eds.), The Mystery of Rationality: Mind, Beliefs and the Social Sciences (pp. 53–65). Springer International Publishing. </a:t>
            </a:r>
            <a:endParaRPr lang="it-IT" sz="1600" dirty="0"/>
          </a:p>
          <a:p>
            <a:pPr marL="540000" indent="-493200"/>
            <a:r>
              <a:rPr lang="en-US" sz="1600" dirty="0" err="1"/>
              <a:t>Labinaz</a:t>
            </a:r>
            <a:r>
              <a:rPr lang="en-US" sz="1600" dirty="0"/>
              <a:t>, Paolo. 2020. ‘In What Sense (If Any) Can Rationality Be Said to Be Universal?’ In Rational Animals. Seven Essays on Reason’s Field of Application, edited by Giorgio Grimaldi and </a:t>
            </a:r>
            <a:r>
              <a:rPr lang="en-US" sz="1600" dirty="0" err="1"/>
              <a:t>Marialuisa</a:t>
            </a:r>
            <a:r>
              <a:rPr lang="en-US" sz="1600" dirty="0"/>
              <a:t> Parise, 75–104. Urbino: </a:t>
            </a:r>
            <a:r>
              <a:rPr lang="en-US" sz="1600" dirty="0" err="1"/>
              <a:t>Isonomia</a:t>
            </a:r>
            <a:r>
              <a:rPr lang="en-US" sz="1600" dirty="0"/>
              <a:t> </a:t>
            </a:r>
            <a:r>
              <a:rPr lang="en-US" sz="1600" dirty="0" err="1"/>
              <a:t>Epistemologica</a:t>
            </a:r>
            <a:r>
              <a:rPr lang="en-US" sz="1600" dirty="0"/>
              <a:t>.</a:t>
            </a:r>
            <a:endParaRPr lang="it-IT" sz="1600" dirty="0"/>
          </a:p>
          <a:p>
            <a:pPr marL="540000" indent="-493200"/>
            <a:r>
              <a:rPr lang="en-US" sz="1600" dirty="0" err="1"/>
              <a:t>Maiese</a:t>
            </a:r>
            <a:r>
              <a:rPr lang="en-US" sz="1600" dirty="0"/>
              <a:t>, Michelle. 2018. ‘Can the Mind Be Embodied, Enactive, Affective, and Extended?’ Phenomenology and the Cognitive Sciences 17 (2): 343–61. </a:t>
            </a:r>
            <a:endParaRPr lang="it-IT" sz="1600" dirty="0"/>
          </a:p>
          <a:p>
            <a:pPr marL="540000" indent="-493200"/>
            <a:r>
              <a:rPr lang="en-US" sz="1600" dirty="0" err="1"/>
              <a:t>Petracca</a:t>
            </a:r>
            <a:r>
              <a:rPr lang="en-US" sz="1600" dirty="0"/>
              <a:t>, E. and </a:t>
            </a:r>
            <a:r>
              <a:rPr lang="en-US" sz="1600" dirty="0" err="1"/>
              <a:t>Grayot</a:t>
            </a:r>
            <a:r>
              <a:rPr lang="en-US" sz="1600" dirty="0"/>
              <a:t>, J. (2023) ‘How can embodied cognition naturalize bounded rationality?’, </a:t>
            </a:r>
            <a:r>
              <a:rPr lang="en-US" sz="1600" dirty="0" err="1"/>
              <a:t>Synthese</a:t>
            </a:r>
            <a:r>
              <a:rPr lang="en-US" sz="1600" dirty="0"/>
              <a:t>, 201(4), p. 115. </a:t>
            </a:r>
            <a:endParaRPr lang="it-IT" sz="1600" dirty="0"/>
          </a:p>
          <a:p>
            <a:pPr marL="540000" indent="-493200"/>
            <a:r>
              <a:rPr lang="en-US" sz="1600" dirty="0" err="1"/>
              <a:t>Räikkä</a:t>
            </a:r>
            <a:r>
              <a:rPr lang="en-US" sz="1600" dirty="0"/>
              <a:t>, </a:t>
            </a:r>
            <a:r>
              <a:rPr lang="en-US" sz="1600" dirty="0" err="1"/>
              <a:t>Juha</a:t>
            </a:r>
            <a:r>
              <a:rPr lang="en-US" sz="1600" dirty="0"/>
              <a:t>. 2014. ‘Self-Deception and Religious Beliefs’. In </a:t>
            </a:r>
            <a:r>
              <a:rPr lang="en-US" sz="1600" i="1" dirty="0"/>
              <a:t>Social Justice in Practice: Questions in Ethics and Political Philosophy</a:t>
            </a:r>
            <a:r>
              <a:rPr lang="en-US" sz="1600" dirty="0"/>
              <a:t>, edited by </a:t>
            </a:r>
            <a:r>
              <a:rPr lang="en-US" sz="1600" dirty="0" err="1"/>
              <a:t>Juha</a:t>
            </a:r>
            <a:r>
              <a:rPr lang="en-US" sz="1600" dirty="0"/>
              <a:t> </a:t>
            </a:r>
            <a:r>
              <a:rPr lang="en-US" sz="1600" dirty="0" err="1"/>
              <a:t>Räikkä</a:t>
            </a:r>
            <a:r>
              <a:rPr lang="en-US" sz="1600" dirty="0"/>
              <a:t>, 155–67. Studies in Applied Philosophy, Epistemology and Rational Ethics. Cham: Springer International Publishing. </a:t>
            </a:r>
            <a:endParaRPr lang="it-IT" sz="1600" dirty="0"/>
          </a:p>
          <a:p>
            <a:pPr marL="540000" indent="-493200"/>
            <a:r>
              <a:rPr lang="en-US" sz="1600" dirty="0"/>
              <a:t>Scherer, Klaus R. 2011. ‘On the Rationality of Emotions: Or, When Are Emotions Rational?’ </a:t>
            </a:r>
            <a:r>
              <a:rPr lang="en-US" sz="1600" i="1" dirty="0"/>
              <a:t>Social Science Information </a:t>
            </a:r>
            <a:r>
              <a:rPr lang="en-US" sz="1600" dirty="0"/>
              <a:t>50 (3–4): 330–50.</a:t>
            </a:r>
            <a:endParaRPr lang="it-IT" sz="1600" dirty="0"/>
          </a:p>
        </p:txBody>
      </p:sp>
      <p:cxnSp>
        <p:nvCxnSpPr>
          <p:cNvPr id="3" name="Connettore diritto 4">
            <a:extLst>
              <a:ext uri="{FF2B5EF4-FFF2-40B4-BE49-F238E27FC236}">
                <a16:creationId xmlns:a16="http://schemas.microsoft.com/office/drawing/2014/main" id="{297033C8-468A-1313-90E6-1254A38C4E53}"/>
              </a:ext>
            </a:extLst>
          </p:cNvPr>
          <p:cNvCxnSpPr>
            <a:cxnSpLocks/>
          </p:cNvCxnSpPr>
          <p:nvPr/>
        </p:nvCxnSpPr>
        <p:spPr>
          <a:xfrm flipH="1">
            <a:off x="572119" y="1853330"/>
            <a:ext cx="11636739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4">
            <a:extLst>
              <a:ext uri="{FF2B5EF4-FFF2-40B4-BE49-F238E27FC236}">
                <a16:creationId xmlns:a16="http://schemas.microsoft.com/office/drawing/2014/main" id="{66F3A55D-277C-8F7F-870B-82C07611F53D}"/>
              </a:ext>
            </a:extLst>
          </p:cNvPr>
          <p:cNvCxnSpPr>
            <a:cxnSpLocks/>
          </p:cNvCxnSpPr>
          <p:nvPr/>
        </p:nvCxnSpPr>
        <p:spPr>
          <a:xfrm>
            <a:off x="-19703" y="2611263"/>
            <a:ext cx="591822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C73D997D-AB57-7E2A-CDDC-39B56C19D7D1}"/>
              </a:ext>
            </a:extLst>
          </p:cNvPr>
          <p:cNvCxnSpPr>
            <a:cxnSpLocks/>
          </p:cNvCxnSpPr>
          <p:nvPr/>
        </p:nvCxnSpPr>
        <p:spPr>
          <a:xfrm flipV="1">
            <a:off x="572119" y="1853330"/>
            <a:ext cx="0" cy="757614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BD6967C4-C8D4-7ACC-FADD-60E8E4776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45" b="-195"/>
          <a:stretch/>
        </p:blipFill>
        <p:spPr>
          <a:xfrm>
            <a:off x="-19703" y="-1"/>
            <a:ext cx="4383878" cy="118136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F6957DDD-3E63-2263-39A7-54A5248E5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04" b="22778"/>
          <a:stretch/>
        </p:blipFill>
        <p:spPr>
          <a:xfrm>
            <a:off x="4395625" y="0"/>
            <a:ext cx="4383878" cy="117994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DC15413-F570-38AB-654B-891429927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6" r="22158" b="49696"/>
          <a:stretch/>
        </p:blipFill>
        <p:spPr>
          <a:xfrm>
            <a:off x="8779503" y="0"/>
            <a:ext cx="3412497" cy="11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1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C66C718-55EB-FB1B-6756-0933D363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81" b="8881"/>
          <a:stretch/>
        </p:blipFill>
        <p:spPr>
          <a:xfrm>
            <a:off x="1011677" y="11322"/>
            <a:ext cx="5544766" cy="6846678"/>
          </a:xfrm>
          <a:prstGeom prst="rect">
            <a:avLst/>
          </a:prstGeom>
        </p:spPr>
      </p:pic>
      <p:cxnSp>
        <p:nvCxnSpPr>
          <p:cNvPr id="11" name="Connettore diritto 4">
            <a:extLst>
              <a:ext uri="{FF2B5EF4-FFF2-40B4-BE49-F238E27FC236}">
                <a16:creationId xmlns:a16="http://schemas.microsoft.com/office/drawing/2014/main" id="{C5330C00-C883-A6A4-555A-1CCFE7539A1F}"/>
              </a:ext>
            </a:extLst>
          </p:cNvPr>
          <p:cNvCxnSpPr>
            <a:cxnSpLocks/>
          </p:cNvCxnSpPr>
          <p:nvPr/>
        </p:nvCxnSpPr>
        <p:spPr>
          <a:xfrm flipH="1">
            <a:off x="10497312" y="3429000"/>
            <a:ext cx="1714357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549EF900-37FE-1449-0B64-782AB189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6" r="3266"/>
          <a:stretch/>
        </p:blipFill>
        <p:spPr>
          <a:xfrm>
            <a:off x="6556443" y="11322"/>
            <a:ext cx="4424610" cy="7197989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8D4AEA4-69E1-5BA6-4E83-1CD764D19F88}"/>
              </a:ext>
            </a:extLst>
          </p:cNvPr>
          <p:cNvCxnSpPr>
            <a:cxnSpLocks/>
          </p:cNvCxnSpPr>
          <p:nvPr/>
        </p:nvCxnSpPr>
        <p:spPr>
          <a:xfrm>
            <a:off x="11215934" y="-4502"/>
            <a:ext cx="0" cy="1193699"/>
          </a:xfrm>
          <a:prstGeom prst="line">
            <a:avLst/>
          </a:prstGeom>
          <a:ln w="57150" cap="rnd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E07FA128-9401-9B86-D56B-C5DE5858E1C0}"/>
              </a:ext>
            </a:extLst>
          </p:cNvPr>
          <p:cNvCxnSpPr>
            <a:cxnSpLocks/>
          </p:cNvCxnSpPr>
          <p:nvPr/>
        </p:nvCxnSpPr>
        <p:spPr>
          <a:xfrm flipH="1">
            <a:off x="10183091" y="1189197"/>
            <a:ext cx="1032843" cy="0"/>
          </a:xfrm>
          <a:prstGeom prst="line">
            <a:avLst/>
          </a:prstGeom>
          <a:ln w="57150" cap="rnd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13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30A14E0-FE62-1D7C-BF42-FCBF36A047D7}"/>
              </a:ext>
            </a:extLst>
          </p:cNvPr>
          <p:cNvCxnSpPr>
            <a:cxnSpLocks/>
          </p:cNvCxnSpPr>
          <p:nvPr/>
        </p:nvCxnSpPr>
        <p:spPr>
          <a:xfrm>
            <a:off x="6096000" y="6929764"/>
            <a:ext cx="0" cy="934116"/>
          </a:xfrm>
          <a:prstGeom prst="line">
            <a:avLst/>
          </a:prstGeom>
          <a:ln w="57150" cap="rnd">
            <a:solidFill>
              <a:srgbClr val="2E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CA24CFBF-A3A3-2D1E-26E0-6A2FEE568DE7}"/>
              </a:ext>
            </a:extLst>
          </p:cNvPr>
          <p:cNvSpPr txBox="1"/>
          <p:nvPr/>
        </p:nvSpPr>
        <p:spPr>
          <a:xfrm>
            <a:off x="7593876" y="4546872"/>
            <a:ext cx="4668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Cognition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b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</a:br>
            <a:r>
              <a:rPr lang="it-IT" sz="2800" dirty="0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time </a:t>
            </a:r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pressured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2854C544-E857-DBB4-0D24-BC5E74A69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6" t="975" r="24225" b="-759"/>
          <a:stretch/>
        </p:blipFill>
        <p:spPr>
          <a:xfrm>
            <a:off x="712932" y="1456842"/>
            <a:ext cx="3667677" cy="44790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39DBE6-D843-15C2-A369-A051F55ABCE1}"/>
              </a:ext>
            </a:extLst>
          </p:cNvPr>
          <p:cNvSpPr txBox="1"/>
          <p:nvPr/>
        </p:nvSpPr>
        <p:spPr>
          <a:xfrm>
            <a:off x="670402" y="677709"/>
            <a:ext cx="6061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931652"/>
                </a:solidFill>
                <a:latin typeface="Calibri" panose="020F0502020204030204" pitchFamily="34" charset="0"/>
                <a:ea typeface="Cooper Hewitt" pitchFamily="2" charset="77"/>
              </a:rPr>
              <a:t>4E COGNITION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874301-0746-5F8B-A3AB-ADE68DE339FA}"/>
              </a:ext>
            </a:extLst>
          </p:cNvPr>
          <p:cNvSpPr txBox="1"/>
          <p:nvPr/>
        </p:nvSpPr>
        <p:spPr>
          <a:xfrm>
            <a:off x="4492938" y="4570161"/>
            <a:ext cx="300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Embedded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54C97F-CA81-CE5A-C133-B007CAB62F90}"/>
              </a:ext>
            </a:extLst>
          </p:cNvPr>
          <p:cNvSpPr txBox="1"/>
          <p:nvPr/>
        </p:nvSpPr>
        <p:spPr>
          <a:xfrm>
            <a:off x="4492938" y="2908167"/>
            <a:ext cx="300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D1C61A-F41E-47A5-12C2-5AB05A78D53F}"/>
              </a:ext>
            </a:extLst>
          </p:cNvPr>
          <p:cNvSpPr txBox="1"/>
          <p:nvPr/>
        </p:nvSpPr>
        <p:spPr>
          <a:xfrm>
            <a:off x="4492938" y="3739164"/>
            <a:ext cx="30054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4800" dirty="0" err="1">
                <a:solidFill>
                  <a:srgbClr val="92D050"/>
                </a:solidFill>
                <a:latin typeface="Calibri" panose="020F0502020204030204" pitchFamily="34" charset="0"/>
                <a:ea typeface="Cooper Hewitt" pitchFamily="2" charset="77"/>
              </a:rPr>
              <a:t>Enacted</a:t>
            </a:r>
            <a:r>
              <a:rPr lang="it-IT" sz="4800" dirty="0">
                <a:solidFill>
                  <a:srgbClr val="92D05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F3AA32-4BC9-C4CC-FF8B-D6C1F7B71634}"/>
              </a:ext>
            </a:extLst>
          </p:cNvPr>
          <p:cNvSpPr txBox="1"/>
          <p:nvPr/>
        </p:nvSpPr>
        <p:spPr>
          <a:xfrm>
            <a:off x="4492938" y="2077170"/>
            <a:ext cx="300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solidFill>
                  <a:schemeClr val="accent2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endParaRPr lang="it-IT" sz="4800" dirty="0">
              <a:solidFill>
                <a:schemeClr val="accent2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9AC1C270-F7B8-7A53-76DB-071A97D5975E}"/>
              </a:ext>
            </a:extLst>
          </p:cNvPr>
          <p:cNvSpPr/>
          <p:nvPr/>
        </p:nvSpPr>
        <p:spPr>
          <a:xfrm>
            <a:off x="7030593" y="1467170"/>
            <a:ext cx="695740" cy="4479011"/>
          </a:xfrm>
          <a:prstGeom prst="leftBrace">
            <a:avLst>
              <a:gd name="adj1" fmla="val 76904"/>
              <a:gd name="adj2" fmla="val 50000"/>
            </a:avLst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7">
            <a:extLst>
              <a:ext uri="{FF2B5EF4-FFF2-40B4-BE49-F238E27FC236}">
                <a16:creationId xmlns:a16="http://schemas.microsoft.com/office/drawing/2014/main" id="{DA40DAE0-C39A-64FD-AB7B-0881A82116DE}"/>
              </a:ext>
            </a:extLst>
          </p:cNvPr>
          <p:cNvSpPr txBox="1"/>
          <p:nvPr/>
        </p:nvSpPr>
        <p:spPr>
          <a:xfrm>
            <a:off x="7593876" y="2380476"/>
            <a:ext cx="4668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We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off-load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cognitive work </a:t>
            </a:r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onto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the </a:t>
            </a:r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environment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14" name="CasellaDiTesto 7">
            <a:extLst>
              <a:ext uri="{FF2B5EF4-FFF2-40B4-BE49-F238E27FC236}">
                <a16:creationId xmlns:a16="http://schemas.microsoft.com/office/drawing/2014/main" id="{1214EB4E-7205-04FA-4911-F23946846763}"/>
              </a:ext>
            </a:extLst>
          </p:cNvPr>
          <p:cNvSpPr txBox="1"/>
          <p:nvPr/>
        </p:nvSpPr>
        <p:spPr>
          <a:xfrm>
            <a:off x="7593876" y="3246237"/>
            <a:ext cx="4668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The </a:t>
            </a:r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environment</a:t>
            </a:r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part </a:t>
            </a:r>
            <a:b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</a:b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of the cognitive system</a:t>
            </a: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AD8D260B-172F-9058-588F-FEF8132A841C}"/>
              </a:ext>
            </a:extLst>
          </p:cNvPr>
          <p:cNvSpPr txBox="1"/>
          <p:nvPr/>
        </p:nvSpPr>
        <p:spPr>
          <a:xfrm>
            <a:off x="7593876" y="4111998"/>
            <a:ext cx="466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Cognition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>
                <a:solidFill>
                  <a:srgbClr val="92D050"/>
                </a:solidFill>
                <a:latin typeface="Calibri" panose="020F0502020204030204" pitchFamily="34" charset="0"/>
                <a:ea typeface="Cooper Hewitt" pitchFamily="2" charset="77"/>
              </a:rPr>
              <a:t>for action </a:t>
            </a:r>
          </a:p>
        </p:txBody>
      </p:sp>
      <p:sp>
        <p:nvSpPr>
          <p:cNvPr id="16" name="CasellaDiTesto 7">
            <a:extLst>
              <a:ext uri="{FF2B5EF4-FFF2-40B4-BE49-F238E27FC236}">
                <a16:creationId xmlns:a16="http://schemas.microsoft.com/office/drawing/2014/main" id="{79E96609-6ED1-CE8E-F5EE-4C9A4875AE7E}"/>
              </a:ext>
            </a:extLst>
          </p:cNvPr>
          <p:cNvSpPr txBox="1"/>
          <p:nvPr/>
        </p:nvSpPr>
        <p:spPr>
          <a:xfrm>
            <a:off x="7593876" y="1514715"/>
            <a:ext cx="4668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it-IT" sz="2800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Off-line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cognition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b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</a:b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bodily</a:t>
            </a:r>
            <a:r>
              <a:rPr lang="it-IT" sz="2800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based</a:t>
            </a:r>
            <a:endParaRPr lang="it-IT" sz="2800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18" name="CasellaDiTesto 7">
            <a:extLst>
              <a:ext uri="{FF2B5EF4-FFF2-40B4-BE49-F238E27FC236}">
                <a16:creationId xmlns:a16="http://schemas.microsoft.com/office/drawing/2014/main" id="{44397946-CFCE-FD11-F955-1AAE55F712E7}"/>
              </a:ext>
            </a:extLst>
          </p:cNvPr>
          <p:cNvSpPr txBox="1"/>
          <p:nvPr/>
        </p:nvSpPr>
        <p:spPr>
          <a:xfrm>
            <a:off x="7593876" y="5412632"/>
            <a:ext cx="466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Cognition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is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Calibri" panose="020F0502020204030204" pitchFamily="34" charset="0"/>
                <a:ea typeface="Cooper Hewitt" pitchFamily="2" charset="77"/>
              </a:rPr>
              <a:t>situated</a:t>
            </a:r>
            <a:endParaRPr lang="it-IT" sz="2800" dirty="0">
              <a:solidFill>
                <a:srgbClr val="0070C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cxnSp>
        <p:nvCxnSpPr>
          <p:cNvPr id="2" name="Connettore diritto 4">
            <a:extLst>
              <a:ext uri="{FF2B5EF4-FFF2-40B4-BE49-F238E27FC236}">
                <a16:creationId xmlns:a16="http://schemas.microsoft.com/office/drawing/2014/main" id="{3754A62D-1538-0914-F605-7033D8D34DF9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712932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4">
            <a:extLst>
              <a:ext uri="{FF2B5EF4-FFF2-40B4-BE49-F238E27FC236}">
                <a16:creationId xmlns:a16="http://schemas.microsoft.com/office/drawing/2014/main" id="{3D446621-970B-A697-1222-42D4E505A22D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207717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21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86A3D70-1651-20E4-6C40-BDD60CD2F7B5}"/>
              </a:ext>
            </a:extLst>
          </p:cNvPr>
          <p:cNvGrpSpPr/>
          <p:nvPr/>
        </p:nvGrpSpPr>
        <p:grpSpPr>
          <a:xfrm>
            <a:off x="1" y="591317"/>
            <a:ext cx="6065073" cy="830997"/>
            <a:chOff x="1" y="591317"/>
            <a:chExt cx="6065073" cy="830997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CEC5C5E-ED9B-FFEF-7EB4-3924E7C06880}"/>
                </a:ext>
              </a:extLst>
            </p:cNvPr>
            <p:cNvSpPr/>
            <p:nvPr/>
          </p:nvSpPr>
          <p:spPr>
            <a:xfrm>
              <a:off x="1" y="591317"/>
              <a:ext cx="6061602" cy="830997"/>
            </a:xfrm>
            <a:prstGeom prst="rect">
              <a:avLst/>
            </a:prstGeom>
            <a:gradFill flip="none" rotWithShape="1">
              <a:gsLst>
                <a:gs pos="2100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812FDE4-13C5-2316-3900-12CBD1E7FEF5}"/>
                </a:ext>
              </a:extLst>
            </p:cNvPr>
            <p:cNvSpPr txBox="1"/>
            <p:nvPr/>
          </p:nvSpPr>
          <p:spPr>
            <a:xfrm>
              <a:off x="1970306" y="591317"/>
              <a:ext cx="40947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ooper Hewitt" pitchFamily="2" charset="77"/>
                </a:rPr>
                <a:t>COGNITIVISM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8EAAFD87-9E7B-50BD-9646-97BEBDF6D02B}"/>
              </a:ext>
            </a:extLst>
          </p:cNvPr>
          <p:cNvGrpSpPr/>
          <p:nvPr/>
        </p:nvGrpSpPr>
        <p:grpSpPr>
          <a:xfrm>
            <a:off x="6096001" y="591316"/>
            <a:ext cx="6096000" cy="830999"/>
            <a:chOff x="6096001" y="591316"/>
            <a:chExt cx="6096000" cy="830999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2CEDCB8-3D8A-20AD-A669-4964F3C0E8CD}"/>
                </a:ext>
              </a:extLst>
            </p:cNvPr>
            <p:cNvSpPr/>
            <p:nvPr/>
          </p:nvSpPr>
          <p:spPr>
            <a:xfrm>
              <a:off x="6096001" y="591316"/>
              <a:ext cx="5611586" cy="830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B0FBD078-3B6B-0632-CFED-8BDAEC19BDC8}"/>
                </a:ext>
              </a:extLst>
            </p:cNvPr>
            <p:cNvSpPr txBox="1"/>
            <p:nvPr/>
          </p:nvSpPr>
          <p:spPr>
            <a:xfrm>
              <a:off x="6130399" y="591318"/>
              <a:ext cx="6061602" cy="830997"/>
            </a:xfrm>
            <a:prstGeom prst="rect">
              <a:avLst/>
            </a:prstGeom>
            <a:gradFill flip="none" rotWithShape="1">
              <a:gsLst>
                <a:gs pos="22000">
                  <a:srgbClr val="941651"/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t-IT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ooper Hewitt" pitchFamily="2" charset="77"/>
                </a:rPr>
                <a:t>4E COGNITION</a:t>
              </a:r>
            </a:p>
          </p:txBody>
        </p:sp>
      </p:grp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632B1762-F001-1A18-ABD1-6D4DE85A344A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83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770FAD7-807F-8BAC-A36B-BD0AD87DEEAB}"/>
              </a:ext>
            </a:extLst>
          </p:cNvPr>
          <p:cNvSpPr txBox="1"/>
          <p:nvPr/>
        </p:nvSpPr>
        <p:spPr>
          <a:xfrm>
            <a:off x="2083769" y="1782425"/>
            <a:ext cx="27365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INTERNALISM</a:t>
            </a:r>
          </a:p>
          <a:p>
            <a:r>
              <a:rPr lang="it-IT" sz="2000" dirty="0"/>
              <a:t>The mind </a:t>
            </a:r>
            <a:r>
              <a:rPr lang="it-IT" sz="2000" dirty="0" err="1"/>
              <a:t>emerges</a:t>
            </a:r>
            <a:r>
              <a:rPr lang="it-IT" sz="2000" dirty="0"/>
              <a:t> from </a:t>
            </a:r>
          </a:p>
          <a:p>
            <a:r>
              <a:rPr lang="it-IT" sz="2000" b="1" dirty="0" err="1">
                <a:solidFill>
                  <a:srgbClr val="326569"/>
                </a:solidFill>
              </a:rPr>
              <a:t>brain’s</a:t>
            </a:r>
            <a:r>
              <a:rPr lang="it-IT" sz="2000" b="1" dirty="0">
                <a:solidFill>
                  <a:srgbClr val="326569"/>
                </a:solidFill>
              </a:rPr>
              <a:t> activities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FD242E2-9F42-8148-93A8-BC7F9A6A1C12}"/>
              </a:ext>
            </a:extLst>
          </p:cNvPr>
          <p:cNvSpPr txBox="1"/>
          <p:nvPr/>
        </p:nvSpPr>
        <p:spPr>
          <a:xfrm>
            <a:off x="2045190" y="3253875"/>
            <a:ext cx="38067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COMPUTATIONALISM</a:t>
            </a:r>
          </a:p>
          <a:p>
            <a:r>
              <a:rPr lang="it-IT" sz="2000" dirty="0"/>
              <a:t>The mind </a:t>
            </a:r>
            <a:r>
              <a:rPr lang="it-IT" sz="2000" dirty="0" err="1"/>
              <a:t>elaborates</a:t>
            </a:r>
            <a:r>
              <a:rPr lang="it-IT" sz="2000" dirty="0"/>
              <a:t> abstract</a:t>
            </a:r>
          </a:p>
          <a:p>
            <a:r>
              <a:rPr lang="it-IT" sz="2000" dirty="0"/>
              <a:t>information and models of reality </a:t>
            </a:r>
          </a:p>
          <a:p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57A4B0"/>
                </a:solidFill>
              </a:rPr>
              <a:t>cause-</a:t>
            </a:r>
            <a:r>
              <a:rPr lang="it-IT" sz="2000" b="1" dirty="0" err="1">
                <a:solidFill>
                  <a:srgbClr val="57A4B0"/>
                </a:solidFill>
              </a:rPr>
              <a:t>effect</a:t>
            </a:r>
            <a:r>
              <a:rPr lang="it-IT" sz="2000" b="1" dirty="0">
                <a:solidFill>
                  <a:srgbClr val="57A4B0"/>
                </a:solidFill>
              </a:rPr>
              <a:t> </a:t>
            </a:r>
            <a:r>
              <a:rPr lang="it-IT" sz="2000" b="1" dirty="0" err="1">
                <a:solidFill>
                  <a:srgbClr val="57A4B0"/>
                </a:solidFill>
              </a:rPr>
              <a:t>mechanisms</a:t>
            </a:r>
            <a:r>
              <a:rPr lang="it-IT" sz="2000" b="1" dirty="0">
                <a:solidFill>
                  <a:srgbClr val="57A4B0"/>
                </a:solidFill>
              </a:rPr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C83761C-79EB-2A7D-D71A-77A263FB140C}"/>
              </a:ext>
            </a:extLst>
          </p:cNvPr>
          <p:cNvSpPr txBox="1"/>
          <p:nvPr/>
        </p:nvSpPr>
        <p:spPr>
          <a:xfrm>
            <a:off x="2036169" y="5048068"/>
            <a:ext cx="39773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REPRESENTATIONALISM</a:t>
            </a:r>
          </a:p>
          <a:p>
            <a:r>
              <a:rPr lang="it-IT" sz="2000" dirty="0"/>
              <a:t>The mind </a:t>
            </a:r>
            <a:r>
              <a:rPr lang="it-IT" sz="2000" dirty="0" err="1"/>
              <a:t>produces</a:t>
            </a:r>
            <a:r>
              <a:rPr lang="it-IT" sz="2000" dirty="0"/>
              <a:t>, </a:t>
            </a:r>
            <a:r>
              <a:rPr lang="it-IT" sz="2000" dirty="0" err="1"/>
              <a:t>elaborates</a:t>
            </a:r>
            <a:r>
              <a:rPr lang="it-IT" sz="2000" dirty="0"/>
              <a:t>, and </a:t>
            </a:r>
          </a:p>
          <a:p>
            <a:r>
              <a:rPr lang="it-IT" sz="2000" dirty="0" err="1"/>
              <a:t>transform</a:t>
            </a:r>
            <a:r>
              <a:rPr lang="it-IT" sz="2000" dirty="0"/>
              <a:t> </a:t>
            </a:r>
            <a:r>
              <a:rPr lang="it-IT" sz="2000" b="1" dirty="0" err="1">
                <a:solidFill>
                  <a:srgbClr val="92D050"/>
                </a:solidFill>
              </a:rPr>
              <a:t>amodal</a:t>
            </a:r>
            <a:r>
              <a:rPr lang="it-IT" sz="2000" b="1" dirty="0">
                <a:solidFill>
                  <a:srgbClr val="92D050"/>
                </a:solidFill>
              </a:rPr>
              <a:t> </a:t>
            </a:r>
            <a:r>
              <a:rPr lang="it-IT" sz="2000" b="1" dirty="0" err="1">
                <a:solidFill>
                  <a:srgbClr val="92D050"/>
                </a:solidFill>
              </a:rPr>
              <a:t>representations</a:t>
            </a:r>
            <a:endParaRPr lang="it-IT" sz="2000" b="1" dirty="0">
              <a:solidFill>
                <a:srgbClr val="92D050"/>
              </a:solidFill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C4F3418-0D5D-BF93-6AA5-BBD9DBE92193}"/>
              </a:ext>
            </a:extLst>
          </p:cNvPr>
          <p:cNvGrpSpPr/>
          <p:nvPr/>
        </p:nvGrpSpPr>
        <p:grpSpPr>
          <a:xfrm>
            <a:off x="484415" y="1621053"/>
            <a:ext cx="1551207" cy="1461518"/>
            <a:chOff x="484415" y="1621053"/>
            <a:chExt cx="1551207" cy="1461518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5422A7BB-2330-4BCD-A6EB-87FBD5B96DD4}"/>
                </a:ext>
              </a:extLst>
            </p:cNvPr>
            <p:cNvSpPr/>
            <p:nvPr/>
          </p:nvSpPr>
          <p:spPr>
            <a:xfrm>
              <a:off x="484415" y="1621053"/>
              <a:ext cx="1551207" cy="1461518"/>
            </a:xfrm>
            <a:prstGeom prst="ellipse">
              <a:avLst/>
            </a:prstGeom>
            <a:solidFill>
              <a:srgbClr val="3265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4EE0DAB1-86F2-CC78-D95D-5EFF6434F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b="13922"/>
            <a:stretch/>
          </p:blipFill>
          <p:spPr>
            <a:xfrm>
              <a:off x="505542" y="1702372"/>
              <a:ext cx="1508952" cy="1298880"/>
            </a:xfrm>
            <a:prstGeom prst="rect">
              <a:avLst/>
            </a:prstGeom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B961A058-EA84-BE83-F4A8-7F67AA0F24C6}"/>
              </a:ext>
            </a:extLst>
          </p:cNvPr>
          <p:cNvGrpSpPr/>
          <p:nvPr/>
        </p:nvGrpSpPr>
        <p:grpSpPr>
          <a:xfrm>
            <a:off x="10123715" y="1621053"/>
            <a:ext cx="1551207" cy="1461518"/>
            <a:chOff x="10123715" y="1621053"/>
            <a:chExt cx="1551207" cy="1461518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A355DABA-675E-FF9A-A036-74EE349CF70C}"/>
                </a:ext>
              </a:extLst>
            </p:cNvPr>
            <p:cNvSpPr/>
            <p:nvPr/>
          </p:nvSpPr>
          <p:spPr>
            <a:xfrm>
              <a:off x="10123715" y="1621053"/>
              <a:ext cx="1551207" cy="1461518"/>
            </a:xfrm>
            <a:prstGeom prst="ellipse">
              <a:avLst/>
            </a:prstGeom>
            <a:solidFill>
              <a:srgbClr val="FF6F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7317E7A7-3212-9A0C-E9F5-761BA1B6A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7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474"/>
            <a:stretch/>
          </p:blipFill>
          <p:spPr>
            <a:xfrm>
              <a:off x="10208984" y="1767037"/>
              <a:ext cx="1380668" cy="1194643"/>
            </a:xfrm>
            <a:prstGeom prst="rect">
              <a:avLst/>
            </a:prstGeom>
          </p:spPr>
        </p:pic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E29F2CB-A82E-ACEC-B387-23C5153A43DC}"/>
              </a:ext>
            </a:extLst>
          </p:cNvPr>
          <p:cNvSpPr txBox="1"/>
          <p:nvPr/>
        </p:nvSpPr>
        <p:spPr>
          <a:xfrm>
            <a:off x="6338127" y="1767037"/>
            <a:ext cx="37855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dirty="0"/>
              <a:t>EXTERNALISM?</a:t>
            </a:r>
          </a:p>
          <a:p>
            <a:pPr algn="r"/>
            <a:r>
              <a:rPr lang="it-IT" sz="2000" dirty="0"/>
              <a:t>The mind </a:t>
            </a:r>
            <a:r>
              <a:rPr lang="it-IT" sz="2000" dirty="0" err="1"/>
              <a:t>emerges</a:t>
            </a:r>
            <a:r>
              <a:rPr lang="it-IT" sz="2000" dirty="0"/>
              <a:t> from the </a:t>
            </a:r>
          </a:p>
          <a:p>
            <a:pPr algn="r"/>
            <a:r>
              <a:rPr lang="it-IT" sz="2000" b="1" dirty="0">
                <a:solidFill>
                  <a:srgbClr val="FF6F6E"/>
                </a:solidFill>
              </a:rPr>
              <a:t>interaction of brain, body, world</a:t>
            </a:r>
            <a:r>
              <a:rPr lang="it-IT" sz="2000" dirty="0"/>
              <a:t>...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624B5F8-BD03-6F04-61F0-F3B136EACBDB}"/>
              </a:ext>
            </a:extLst>
          </p:cNvPr>
          <p:cNvSpPr txBox="1"/>
          <p:nvPr/>
        </p:nvSpPr>
        <p:spPr>
          <a:xfrm>
            <a:off x="6293333" y="3357644"/>
            <a:ext cx="38630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/>
              <a:t>ANTI-COMPUTATIONALISM?</a:t>
            </a:r>
          </a:p>
          <a:p>
            <a:pPr algn="r"/>
            <a:r>
              <a:rPr lang="it-IT" sz="2000" b="1" dirty="0" err="1">
                <a:solidFill>
                  <a:srgbClr val="FF9300"/>
                </a:solidFill>
              </a:rPr>
              <a:t>Perceptual</a:t>
            </a:r>
            <a:r>
              <a:rPr lang="it-IT" sz="2000" b="1" dirty="0">
                <a:solidFill>
                  <a:srgbClr val="FF9300"/>
                </a:solidFill>
              </a:rPr>
              <a:t>/</a:t>
            </a:r>
            <a:r>
              <a:rPr lang="it-IT" sz="2000" b="1" dirty="0" err="1">
                <a:solidFill>
                  <a:srgbClr val="FF9300"/>
                </a:solidFill>
              </a:rPr>
              <a:t>sensorimotor</a:t>
            </a:r>
            <a:r>
              <a:rPr lang="it-IT" sz="2000" b="1" dirty="0">
                <a:solidFill>
                  <a:srgbClr val="FF9300"/>
                </a:solidFill>
              </a:rPr>
              <a:t> activities</a:t>
            </a:r>
          </a:p>
          <a:p>
            <a:pPr algn="r"/>
            <a:r>
              <a:rPr lang="it-IT" sz="2000" b="1" dirty="0">
                <a:solidFill>
                  <a:srgbClr val="FF9300"/>
                </a:solidFill>
              </a:rPr>
              <a:t>of feedback</a:t>
            </a:r>
            <a:r>
              <a:rPr lang="it-IT" sz="2000" dirty="0"/>
              <a:t> with the </a:t>
            </a:r>
            <a:r>
              <a:rPr lang="it-IT" sz="2000" dirty="0" err="1"/>
              <a:t>environment</a:t>
            </a:r>
            <a:endParaRPr lang="it-IT" sz="2000" dirty="0"/>
          </a:p>
          <a:p>
            <a:pPr algn="r"/>
            <a:r>
              <a:rPr lang="it-IT" sz="2000" dirty="0" err="1"/>
              <a:t>define</a:t>
            </a:r>
            <a:r>
              <a:rPr lang="it-IT" sz="2000" dirty="0"/>
              <a:t> </a:t>
            </a:r>
            <a:r>
              <a:rPr lang="it-IT" sz="2000" dirty="0" err="1"/>
              <a:t>how</a:t>
            </a:r>
            <a:r>
              <a:rPr lang="it-IT" sz="2000" dirty="0"/>
              <a:t> the mind works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E6E060F-38F7-0BC0-B1C8-16D7836C564D}"/>
              </a:ext>
            </a:extLst>
          </p:cNvPr>
          <p:cNvSpPr txBox="1"/>
          <p:nvPr/>
        </p:nvSpPr>
        <p:spPr>
          <a:xfrm>
            <a:off x="6036018" y="5078846"/>
            <a:ext cx="4120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/>
              <a:t>ANTI-REPRESENTATIONALISM?</a:t>
            </a:r>
          </a:p>
          <a:p>
            <a:pPr algn="r"/>
            <a:r>
              <a:rPr lang="it-IT" sz="2000" b="1" dirty="0" err="1">
                <a:solidFill>
                  <a:srgbClr val="FFC000"/>
                </a:solidFill>
              </a:rPr>
              <a:t>Representations</a:t>
            </a:r>
            <a:r>
              <a:rPr lang="it-IT" sz="2000" b="1" dirty="0">
                <a:solidFill>
                  <a:srgbClr val="FFC000"/>
                </a:solidFill>
              </a:rPr>
              <a:t> are </a:t>
            </a:r>
            <a:r>
              <a:rPr lang="it-IT" sz="2000" b="1" dirty="0" err="1">
                <a:solidFill>
                  <a:srgbClr val="FFC000"/>
                </a:solidFill>
              </a:rPr>
              <a:t>not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dirty="0" err="1">
                <a:solidFill>
                  <a:srgbClr val="FFC000"/>
                </a:solidFill>
              </a:rPr>
              <a:t>necessary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dirty="0"/>
              <a:t>to</a:t>
            </a:r>
          </a:p>
          <a:p>
            <a:pPr algn="r"/>
            <a:r>
              <a:rPr lang="it-IT" sz="2000" dirty="0" err="1"/>
              <a:t>understand</a:t>
            </a:r>
            <a:r>
              <a:rPr lang="it-IT" sz="2000" dirty="0"/>
              <a:t> </a:t>
            </a:r>
            <a:r>
              <a:rPr lang="it-IT" sz="2000" dirty="0" err="1"/>
              <a:t>how</a:t>
            </a:r>
            <a:r>
              <a:rPr lang="it-IT" sz="2000" dirty="0"/>
              <a:t> a cognitive agent act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7A317D9B-ADEE-DF21-2434-8E1F11653624}"/>
              </a:ext>
            </a:extLst>
          </p:cNvPr>
          <p:cNvGrpSpPr/>
          <p:nvPr/>
        </p:nvGrpSpPr>
        <p:grpSpPr>
          <a:xfrm>
            <a:off x="9920465" y="3253875"/>
            <a:ext cx="1957705" cy="1534510"/>
            <a:chOff x="9920465" y="3253875"/>
            <a:chExt cx="1957705" cy="1534510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E9DF5CDE-5D8E-D971-83BE-0AA52D3C8EF1}"/>
                </a:ext>
              </a:extLst>
            </p:cNvPr>
            <p:cNvSpPr/>
            <p:nvPr/>
          </p:nvSpPr>
          <p:spPr>
            <a:xfrm>
              <a:off x="10123715" y="3253875"/>
              <a:ext cx="1551207" cy="1461518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C248149D-81CF-7CBC-2E0B-B1AAE1D06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548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t="8139" b="17207"/>
            <a:stretch/>
          </p:blipFill>
          <p:spPr>
            <a:xfrm>
              <a:off x="9920465" y="3326867"/>
              <a:ext cx="1957705" cy="1461518"/>
            </a:xfrm>
            <a:prstGeom prst="rect">
              <a:avLst/>
            </a:prstGeom>
          </p:spPr>
        </p:pic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0965F47C-41E7-E85B-2963-37423A7F5E4A}"/>
              </a:ext>
            </a:extLst>
          </p:cNvPr>
          <p:cNvGrpSpPr/>
          <p:nvPr/>
        </p:nvGrpSpPr>
        <p:grpSpPr>
          <a:xfrm>
            <a:off x="220114" y="3074244"/>
            <a:ext cx="2018847" cy="1641149"/>
            <a:chOff x="220114" y="3074244"/>
            <a:chExt cx="2018847" cy="1641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11F0261B-EE31-E6C9-B640-0877F5153011}"/>
                </a:ext>
              </a:extLst>
            </p:cNvPr>
            <p:cNvSpPr/>
            <p:nvPr/>
          </p:nvSpPr>
          <p:spPr>
            <a:xfrm>
              <a:off x="484415" y="3253875"/>
              <a:ext cx="1551207" cy="1461518"/>
            </a:xfrm>
            <a:prstGeom prst="ellipse">
              <a:avLst/>
            </a:prstGeom>
            <a:solidFill>
              <a:srgbClr val="57A4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4FEEC711-BDBE-E9BE-F136-59047B2D2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8708"/>
            <a:stretch/>
          </p:blipFill>
          <p:spPr>
            <a:xfrm>
              <a:off x="220114" y="3074244"/>
              <a:ext cx="2018847" cy="1641149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FFF7F76-CBD1-BAEF-2A11-428E897E1C01}"/>
              </a:ext>
            </a:extLst>
          </p:cNvPr>
          <p:cNvGrpSpPr/>
          <p:nvPr/>
        </p:nvGrpSpPr>
        <p:grpSpPr>
          <a:xfrm>
            <a:off x="475062" y="4886697"/>
            <a:ext cx="1700233" cy="1700233"/>
            <a:chOff x="475062" y="4886697"/>
            <a:chExt cx="1700233" cy="1700233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D4E6B222-74AA-ECC2-40FB-72235C6362EC}"/>
                </a:ext>
              </a:extLst>
            </p:cNvPr>
            <p:cNvSpPr/>
            <p:nvPr/>
          </p:nvSpPr>
          <p:spPr>
            <a:xfrm>
              <a:off x="484415" y="4886697"/>
              <a:ext cx="1551207" cy="1461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3A24FAF3-B5D5-EF74-9480-EC536D6F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062" y="4886697"/>
              <a:ext cx="1700233" cy="1700233"/>
            </a:xfrm>
            <a:prstGeom prst="rect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07C5E073-9DFE-FF4A-C88F-00E4459E1702}"/>
              </a:ext>
            </a:extLst>
          </p:cNvPr>
          <p:cNvGrpSpPr/>
          <p:nvPr/>
        </p:nvGrpSpPr>
        <p:grpSpPr>
          <a:xfrm>
            <a:off x="10123714" y="4886697"/>
            <a:ext cx="1569580" cy="1461518"/>
            <a:chOff x="10123714" y="4886697"/>
            <a:chExt cx="1569580" cy="1461518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EBA8B84D-BB2A-819A-E14E-B43E9A722A36}"/>
                </a:ext>
              </a:extLst>
            </p:cNvPr>
            <p:cNvSpPr/>
            <p:nvPr/>
          </p:nvSpPr>
          <p:spPr>
            <a:xfrm>
              <a:off x="10123715" y="4886697"/>
              <a:ext cx="1551207" cy="14615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8AB76B66-0E2F-5529-970A-2355326C3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922"/>
            <a:stretch/>
          </p:blipFill>
          <p:spPr>
            <a:xfrm>
              <a:off x="10123714" y="4941922"/>
              <a:ext cx="1569580" cy="1351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0551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609600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609600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522732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518160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522288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249936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249936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249936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247296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252042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148837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14637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102671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</p:spTree>
    <p:extLst>
      <p:ext uri="{BB962C8B-B14F-4D97-AF65-F5344CB8AC3E}">
        <p14:creationId xmlns:p14="http://schemas.microsoft.com/office/powerpoint/2010/main" val="3338657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>
            <a:extLst>
              <a:ext uri="{FF2B5EF4-FFF2-40B4-BE49-F238E27FC236}">
                <a16:creationId xmlns:a16="http://schemas.microsoft.com/office/drawing/2014/main" id="{2D7F1BB3-9FBF-D652-66B6-02B93401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384" y="5298697"/>
            <a:ext cx="1578014" cy="1578014"/>
          </a:xfrm>
          <a:prstGeom prst="rect">
            <a:avLst/>
          </a:prstGeom>
        </p:spPr>
      </p:pic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1228344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1228344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1141476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113690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113690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1136904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113690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1141032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4" t="4294" r="26800" b="21988"/>
          <a:stretch/>
        </p:blipFill>
        <p:spPr>
          <a:xfrm>
            <a:off x="95935" y="868680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0" t="7843" r="4050" b="3739"/>
          <a:stretch/>
        </p:blipFill>
        <p:spPr>
          <a:xfrm>
            <a:off x="-3811" y="1"/>
            <a:ext cx="5702587" cy="6858000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76" t="6197" r="7664" b="9866"/>
          <a:stretch/>
        </p:blipFill>
        <p:spPr>
          <a:xfrm>
            <a:off x="5196984" y="868680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11" t="-897" r="19607" b="26543"/>
          <a:stretch/>
        </p:blipFill>
        <p:spPr>
          <a:xfrm>
            <a:off x="10298033" y="866040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881" b="8881"/>
          <a:stretch/>
        </p:blipFill>
        <p:spPr>
          <a:xfrm>
            <a:off x="7764383" y="870786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76458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5967508" y="773076"/>
            <a:ext cx="600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r>
              <a:rPr lang="it-IT" sz="3200" dirty="0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32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32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765115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76458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76458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721415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5842830" y="191619"/>
            <a:ext cx="625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 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68887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68887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68887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AC72A1A-E367-A70B-E56D-D39F7810883D}"/>
              </a:ext>
            </a:extLst>
          </p:cNvPr>
          <p:cNvGrpSpPr/>
          <p:nvPr/>
        </p:nvGrpSpPr>
        <p:grpSpPr>
          <a:xfrm>
            <a:off x="6021261" y="1389512"/>
            <a:ext cx="1047227" cy="1048888"/>
            <a:chOff x="484415" y="1621053"/>
            <a:chExt cx="1551207" cy="1461518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BF594D38-398F-8CD9-1906-B4B596411A7C}"/>
                </a:ext>
              </a:extLst>
            </p:cNvPr>
            <p:cNvSpPr/>
            <p:nvPr/>
          </p:nvSpPr>
          <p:spPr>
            <a:xfrm>
              <a:off x="484415" y="1621053"/>
              <a:ext cx="1551207" cy="1461518"/>
            </a:xfrm>
            <a:prstGeom prst="ellipse">
              <a:avLst/>
            </a:prstGeom>
            <a:solidFill>
              <a:srgbClr val="3265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CAC1B3D-2D18-936D-B516-A17C4280D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5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b="13922"/>
            <a:stretch/>
          </p:blipFill>
          <p:spPr>
            <a:xfrm>
              <a:off x="505542" y="1702372"/>
              <a:ext cx="1508952" cy="1298880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89A7A4-21C1-3722-A278-660AF85DF0A7}"/>
              </a:ext>
            </a:extLst>
          </p:cNvPr>
          <p:cNvSpPr txBox="1"/>
          <p:nvPr/>
        </p:nvSpPr>
        <p:spPr>
          <a:xfrm>
            <a:off x="7052820" y="1729930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INTERNALISM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6EA5EF-DBE3-C0C5-5BA7-05A2444D47D0}"/>
              </a:ext>
            </a:extLst>
          </p:cNvPr>
          <p:cNvSpPr txBox="1"/>
          <p:nvPr/>
        </p:nvSpPr>
        <p:spPr>
          <a:xfrm>
            <a:off x="9644566" y="1717064"/>
            <a:ext cx="242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COMPUTATIONALISM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0C76C68-4F21-718B-C9FE-2D3427297EF3}"/>
              </a:ext>
            </a:extLst>
          </p:cNvPr>
          <p:cNvGrpSpPr/>
          <p:nvPr/>
        </p:nvGrpSpPr>
        <p:grpSpPr>
          <a:xfrm>
            <a:off x="8446772" y="1304010"/>
            <a:ext cx="1362932" cy="1134386"/>
            <a:chOff x="220114" y="3074244"/>
            <a:chExt cx="2018847" cy="1641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BC9F19F-309D-CA1D-A5FD-82F2AEA33C04}"/>
                </a:ext>
              </a:extLst>
            </p:cNvPr>
            <p:cNvSpPr/>
            <p:nvPr/>
          </p:nvSpPr>
          <p:spPr>
            <a:xfrm>
              <a:off x="484415" y="3253875"/>
              <a:ext cx="1551207" cy="1461518"/>
            </a:xfrm>
            <a:prstGeom prst="ellipse">
              <a:avLst/>
            </a:prstGeom>
            <a:solidFill>
              <a:srgbClr val="57A4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899AF376-8529-E543-0A6E-4E80146FC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8708"/>
            <a:stretch/>
          </p:blipFill>
          <p:spPr>
            <a:xfrm>
              <a:off x="220114" y="3074244"/>
              <a:ext cx="2018847" cy="1641149"/>
            </a:xfrm>
            <a:prstGeom prst="rect">
              <a:avLst/>
            </a:prstGeom>
          </p:spPr>
        </p:pic>
      </p:grpSp>
      <p:sp>
        <p:nvSpPr>
          <p:cNvPr id="25" name="CasellaDiTesto 7">
            <a:extLst>
              <a:ext uri="{FF2B5EF4-FFF2-40B4-BE49-F238E27FC236}">
                <a16:creationId xmlns:a16="http://schemas.microsoft.com/office/drawing/2014/main" id="{C03525CC-9818-39C3-1322-DAE148E1C290}"/>
              </a:ext>
            </a:extLst>
          </p:cNvPr>
          <p:cNvSpPr txBox="1"/>
          <p:nvPr/>
        </p:nvSpPr>
        <p:spPr>
          <a:xfrm>
            <a:off x="5787392" y="2583801"/>
            <a:ext cx="64378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Not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only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92D050"/>
                </a:solidFill>
                <a:latin typeface="Calibri" panose="020F0502020204030204" pitchFamily="34" charset="0"/>
                <a:ea typeface="Cooper Hewitt" pitchFamily="2" charset="77"/>
              </a:rPr>
              <a:t>amodal</a:t>
            </a:r>
            <a:r>
              <a:rPr lang="it-IT" sz="2200" b="1" dirty="0">
                <a:solidFill>
                  <a:srgbClr val="92D05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92D050"/>
                </a:solidFill>
                <a:latin typeface="Calibri" panose="020F0502020204030204" pitchFamily="34" charset="0"/>
                <a:ea typeface="Cooper Hewitt" pitchFamily="2" charset="77"/>
              </a:rPr>
              <a:t>representations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but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also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b-formats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which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are are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rooted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in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sensorial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motoric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interoceptive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and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affective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neural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resources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.</a:t>
            </a:r>
          </a:p>
          <a:p>
            <a:b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</a:b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The mind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enacts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200" b="1" dirty="0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simulations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which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are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neural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reenactment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of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perceptual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motor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and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introspective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states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acquired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while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experiencing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with the world, body, and mind </a:t>
            </a:r>
          </a:p>
        </p:txBody>
      </p:sp>
      <p:cxnSp>
        <p:nvCxnSpPr>
          <p:cNvPr id="52" name="Connettore 1 51">
            <a:extLst>
              <a:ext uri="{FF2B5EF4-FFF2-40B4-BE49-F238E27FC236}">
                <a16:creationId xmlns:a16="http://schemas.microsoft.com/office/drawing/2014/main" id="{4385BED8-0718-0411-198A-F6D0C84BC20D}"/>
              </a:ext>
            </a:extLst>
          </p:cNvPr>
          <p:cNvCxnSpPr>
            <a:cxnSpLocks/>
          </p:cNvCxnSpPr>
          <p:nvPr/>
        </p:nvCxnSpPr>
        <p:spPr>
          <a:xfrm>
            <a:off x="5913604" y="2575560"/>
            <a:ext cx="6057782" cy="0"/>
          </a:xfrm>
          <a:prstGeom prst="line">
            <a:avLst/>
          </a:prstGeom>
          <a:ln w="5715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34D814C2-E1FD-7410-12AC-87906677B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8033" y="5546615"/>
            <a:ext cx="1671734" cy="9237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Gruppo 57">
            <a:extLst>
              <a:ext uri="{FF2B5EF4-FFF2-40B4-BE49-F238E27FC236}">
                <a16:creationId xmlns:a16="http://schemas.microsoft.com/office/drawing/2014/main" id="{A57DDF9E-8967-62B9-BFA5-A4A80895E282}"/>
              </a:ext>
            </a:extLst>
          </p:cNvPr>
          <p:cNvGrpSpPr/>
          <p:nvPr/>
        </p:nvGrpSpPr>
        <p:grpSpPr>
          <a:xfrm>
            <a:off x="5703508" y="5433645"/>
            <a:ext cx="2770104" cy="1296603"/>
            <a:chOff x="5055330" y="2104275"/>
            <a:chExt cx="6422295" cy="2858875"/>
          </a:xfrm>
        </p:grpSpPr>
        <p:pic>
          <p:nvPicPr>
            <p:cNvPr id="60" name="Picture 11">
              <a:extLst>
                <a:ext uri="{FF2B5EF4-FFF2-40B4-BE49-F238E27FC236}">
                  <a16:creationId xmlns:a16="http://schemas.microsoft.com/office/drawing/2014/main" id="{42EDF9DA-324A-B886-8710-67461C800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66164"/>
            <a:stretch/>
          </p:blipFill>
          <p:spPr>
            <a:xfrm>
              <a:off x="5055330" y="2104772"/>
              <a:ext cx="2472502" cy="2858378"/>
            </a:xfrm>
            <a:prstGeom prst="rect">
              <a:avLst/>
            </a:prstGeom>
          </p:spPr>
        </p:pic>
        <p:pic>
          <p:nvPicPr>
            <p:cNvPr id="61" name="Picture 12">
              <a:extLst>
                <a:ext uri="{FF2B5EF4-FFF2-40B4-BE49-F238E27FC236}">
                  <a16:creationId xmlns:a16="http://schemas.microsoft.com/office/drawing/2014/main" id="{B7244519-794A-F161-04DD-95B44D5AD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3155"/>
            <a:stretch/>
          </p:blipFill>
          <p:spPr>
            <a:xfrm>
              <a:off x="7323799" y="2104275"/>
              <a:ext cx="4153826" cy="285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114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609600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609600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522732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518160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522288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249936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249936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249936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247296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252042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148837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14637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102671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</p:spTree>
    <p:extLst>
      <p:ext uri="{BB962C8B-B14F-4D97-AF65-F5344CB8AC3E}">
        <p14:creationId xmlns:p14="http://schemas.microsoft.com/office/powerpoint/2010/main" val="169070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0">
        <p159:morph option="byWord"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1228344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1228344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1141476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113690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113690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1136904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1136904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1089660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1141032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868680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868680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-1" y="1"/>
            <a:ext cx="5633799" cy="6858000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866040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870786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76458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76758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6190743" y="780966"/>
            <a:ext cx="538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 </a:t>
            </a:r>
            <a:r>
              <a:rPr lang="it-IT" sz="32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32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76458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764587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721415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688873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5339507" y="207985"/>
            <a:ext cx="70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 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68887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688873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B9F0DF6-E853-53E5-B358-FBBF7E6002F0}"/>
              </a:ext>
            </a:extLst>
          </p:cNvPr>
          <p:cNvGrpSpPr/>
          <p:nvPr/>
        </p:nvGrpSpPr>
        <p:grpSpPr>
          <a:xfrm>
            <a:off x="6001258" y="1338786"/>
            <a:ext cx="1099722" cy="1084374"/>
            <a:chOff x="10123715" y="1621053"/>
            <a:chExt cx="1551207" cy="1461518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F32D19CA-AA33-C13F-BFB2-FEA2C83CCB66}"/>
                </a:ext>
              </a:extLst>
            </p:cNvPr>
            <p:cNvSpPr/>
            <p:nvPr/>
          </p:nvSpPr>
          <p:spPr>
            <a:xfrm>
              <a:off x="10123715" y="1621053"/>
              <a:ext cx="1551207" cy="1461518"/>
            </a:xfrm>
            <a:prstGeom prst="ellipse">
              <a:avLst/>
            </a:prstGeom>
            <a:solidFill>
              <a:srgbClr val="FF6F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74D1852-C9DB-3B7D-0637-74596B796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7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3474"/>
            <a:stretch/>
          </p:blipFill>
          <p:spPr>
            <a:xfrm>
              <a:off x="10208984" y="1767037"/>
              <a:ext cx="1380668" cy="1194643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A16340-74E9-807A-BBBC-ACF1AF37C6DE}"/>
              </a:ext>
            </a:extLst>
          </p:cNvPr>
          <p:cNvSpPr txBox="1"/>
          <p:nvPr/>
        </p:nvSpPr>
        <p:spPr>
          <a:xfrm>
            <a:off x="7040528" y="1680918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dirty="0"/>
              <a:t>EXTERNALISM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911ECF82-3174-EFD7-4142-CC5FDBC9EFF7}"/>
              </a:ext>
            </a:extLst>
          </p:cNvPr>
          <p:cNvCxnSpPr>
            <a:cxnSpLocks/>
          </p:cNvCxnSpPr>
          <p:nvPr/>
        </p:nvCxnSpPr>
        <p:spPr>
          <a:xfrm>
            <a:off x="5913604" y="2575560"/>
            <a:ext cx="6057782" cy="0"/>
          </a:xfrm>
          <a:prstGeom prst="line">
            <a:avLst/>
          </a:prstGeom>
          <a:ln w="5715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09A28D37-EA8F-E677-15BD-EA2E816E7A61}"/>
              </a:ext>
            </a:extLst>
          </p:cNvPr>
          <p:cNvSpPr txBox="1"/>
          <p:nvPr/>
        </p:nvSpPr>
        <p:spPr>
          <a:xfrm>
            <a:off x="5787392" y="2583801"/>
            <a:ext cx="64378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The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scissors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of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also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comprise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 pivot, </a:t>
            </a:r>
            <a:r>
              <a:rPr lang="it-IT" sz="22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the body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,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which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holds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the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blades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together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an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evolutionary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and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developmental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interface</a:t>
            </a:r>
            <a:endParaRPr lang="it-IT" sz="22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endParaRPr lang="it-IT" sz="22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In the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cognition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literature, the body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has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mostly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been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understood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in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two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ways: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 </a:t>
            </a:r>
            <a:r>
              <a:rPr lang="it-IT" sz="2200" b="1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constraint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and </a:t>
            </a:r>
            <a:r>
              <a:rPr lang="it-IT" sz="22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as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 a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computational</a:t>
            </a:r>
            <a:r>
              <a:rPr lang="it-IT" sz="2200" b="1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  <a:r>
              <a:rPr lang="it-IT" sz="2200" b="1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resource</a:t>
            </a:r>
            <a:r>
              <a:rPr lang="it-IT" sz="22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62B483-9CEA-529F-9BFD-2FA83923D4F4}"/>
              </a:ext>
            </a:extLst>
          </p:cNvPr>
          <p:cNvSpPr txBox="1"/>
          <p:nvPr/>
        </p:nvSpPr>
        <p:spPr>
          <a:xfrm>
            <a:off x="9644566" y="1717064"/>
            <a:ext cx="242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COMPUTATIONALISM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6CDE564-7CB8-ED70-7BFE-F19D230CF862}"/>
              </a:ext>
            </a:extLst>
          </p:cNvPr>
          <p:cNvGrpSpPr/>
          <p:nvPr/>
        </p:nvGrpSpPr>
        <p:grpSpPr>
          <a:xfrm>
            <a:off x="8446772" y="1304010"/>
            <a:ext cx="1362932" cy="1134386"/>
            <a:chOff x="220114" y="3074244"/>
            <a:chExt cx="2018847" cy="1641149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2DB9EC14-AD95-782E-767F-46475EB1A364}"/>
                </a:ext>
              </a:extLst>
            </p:cNvPr>
            <p:cNvSpPr/>
            <p:nvPr/>
          </p:nvSpPr>
          <p:spPr>
            <a:xfrm>
              <a:off x="484415" y="3253875"/>
              <a:ext cx="1551207" cy="1461518"/>
            </a:xfrm>
            <a:prstGeom prst="ellipse">
              <a:avLst/>
            </a:prstGeom>
            <a:solidFill>
              <a:srgbClr val="57A4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457F2D13-A008-F41C-31AE-B81D85905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18708"/>
            <a:stretch/>
          </p:blipFill>
          <p:spPr>
            <a:xfrm>
              <a:off x="220114" y="3074244"/>
              <a:ext cx="2018847" cy="1641149"/>
            </a:xfrm>
            <a:prstGeom prst="rect">
              <a:avLst/>
            </a:prstGeom>
          </p:spPr>
        </p:pic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AD92B378-1D58-34BD-6E81-B624F06CB6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00" t="21276" r="22904" b="16783"/>
          <a:stretch/>
        </p:blipFill>
        <p:spPr>
          <a:xfrm>
            <a:off x="5768974" y="5205826"/>
            <a:ext cx="1332006" cy="1553894"/>
          </a:xfrm>
          <a:prstGeom prst="rect">
            <a:avLst/>
          </a:prstGeom>
        </p:spPr>
      </p:pic>
      <p:pic>
        <p:nvPicPr>
          <p:cNvPr id="27" name="Immagine 26" descr="Immagine che contiene testo, guanti, guanto, schizzo&#10;&#10;Descrizione generata automaticamente">
            <a:extLst>
              <a:ext uri="{FF2B5EF4-FFF2-40B4-BE49-F238E27FC236}">
                <a16:creationId xmlns:a16="http://schemas.microsoft.com/office/drawing/2014/main" id="{E73D26B7-7D22-A472-55C0-029E27CB4A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0723" y="5269545"/>
            <a:ext cx="3108960" cy="1544117"/>
          </a:xfrm>
          <a:prstGeom prst="rect">
            <a:avLst/>
          </a:prstGeom>
        </p:spPr>
      </p:pic>
      <p:pic>
        <p:nvPicPr>
          <p:cNvPr id="32" name="Immagine 31" descr="Immagine che contiene disegno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05317730-9E59-F10D-4A86-55EEA8574C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8032" y="5048108"/>
            <a:ext cx="1893967" cy="18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6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allAtOnce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4">
            <a:extLst>
              <a:ext uri="{FF2B5EF4-FFF2-40B4-BE49-F238E27FC236}">
                <a16:creationId xmlns:a16="http://schemas.microsoft.com/office/drawing/2014/main" id="{9A5D3C84-6B33-A04D-18F2-087CE8C1DFFB}"/>
              </a:ext>
            </a:extLst>
          </p:cNvPr>
          <p:cNvCxnSpPr>
            <a:cxnSpLocks/>
          </p:cNvCxnSpPr>
          <p:nvPr/>
        </p:nvCxnSpPr>
        <p:spPr>
          <a:xfrm>
            <a:off x="6096000" y="6096000"/>
            <a:ext cx="0" cy="787081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4">
            <a:extLst>
              <a:ext uri="{FF2B5EF4-FFF2-40B4-BE49-F238E27FC236}">
                <a16:creationId xmlns:a16="http://schemas.microsoft.com/office/drawing/2014/main" id="{7A48DABD-C8A9-912C-0C9F-8BF2B2B55D0D}"/>
              </a:ext>
            </a:extLst>
          </p:cNvPr>
          <p:cNvCxnSpPr>
            <a:cxnSpLocks/>
          </p:cNvCxnSpPr>
          <p:nvPr/>
        </p:nvCxnSpPr>
        <p:spPr>
          <a:xfrm flipH="1">
            <a:off x="975360" y="6096000"/>
            <a:ext cx="512064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4">
            <a:extLst>
              <a:ext uri="{FF2B5EF4-FFF2-40B4-BE49-F238E27FC236}">
                <a16:creationId xmlns:a16="http://schemas.microsoft.com/office/drawing/2014/main" id="{6EFB8196-752E-904B-55F3-562002B5E475}"/>
              </a:ext>
            </a:extLst>
          </p:cNvPr>
          <p:cNvCxnSpPr>
            <a:cxnSpLocks/>
          </p:cNvCxnSpPr>
          <p:nvPr/>
        </p:nvCxnSpPr>
        <p:spPr>
          <a:xfrm>
            <a:off x="975360" y="5227320"/>
            <a:ext cx="0" cy="86868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4">
            <a:extLst>
              <a:ext uri="{FF2B5EF4-FFF2-40B4-BE49-F238E27FC236}">
                <a16:creationId xmlns:a16="http://schemas.microsoft.com/office/drawing/2014/main" id="{1BEBA3B8-2DDB-4A13-9F01-C259297CA15C}"/>
              </a:ext>
            </a:extLst>
          </p:cNvPr>
          <p:cNvCxnSpPr>
            <a:cxnSpLocks/>
          </p:cNvCxnSpPr>
          <p:nvPr/>
        </p:nvCxnSpPr>
        <p:spPr>
          <a:xfrm flipH="1">
            <a:off x="97536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4">
            <a:extLst>
              <a:ext uri="{FF2B5EF4-FFF2-40B4-BE49-F238E27FC236}">
                <a16:creationId xmlns:a16="http://schemas.microsoft.com/office/drawing/2014/main" id="{22AE48E5-6F60-1525-1691-74B88394B417}"/>
              </a:ext>
            </a:extLst>
          </p:cNvPr>
          <p:cNvCxnSpPr>
            <a:cxnSpLocks/>
          </p:cNvCxnSpPr>
          <p:nvPr/>
        </p:nvCxnSpPr>
        <p:spPr>
          <a:xfrm flipH="1">
            <a:off x="353187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4">
            <a:extLst>
              <a:ext uri="{FF2B5EF4-FFF2-40B4-BE49-F238E27FC236}">
                <a16:creationId xmlns:a16="http://schemas.microsoft.com/office/drawing/2014/main" id="{0B9941D3-F219-2438-8094-C91AE4ADF819}"/>
              </a:ext>
            </a:extLst>
          </p:cNvPr>
          <p:cNvCxnSpPr>
            <a:cxnSpLocks/>
          </p:cNvCxnSpPr>
          <p:nvPr/>
        </p:nvCxnSpPr>
        <p:spPr>
          <a:xfrm>
            <a:off x="353187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4">
            <a:extLst>
              <a:ext uri="{FF2B5EF4-FFF2-40B4-BE49-F238E27FC236}">
                <a16:creationId xmlns:a16="http://schemas.microsoft.com/office/drawing/2014/main" id="{95E9A936-01CF-977D-C7F7-E2B1CF9EA1B6}"/>
              </a:ext>
            </a:extLst>
          </p:cNvPr>
          <p:cNvCxnSpPr>
            <a:cxnSpLocks/>
          </p:cNvCxnSpPr>
          <p:nvPr/>
        </p:nvCxnSpPr>
        <p:spPr>
          <a:xfrm flipH="1">
            <a:off x="6096000" y="5181600"/>
            <a:ext cx="254889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4">
            <a:extLst>
              <a:ext uri="{FF2B5EF4-FFF2-40B4-BE49-F238E27FC236}">
                <a16:creationId xmlns:a16="http://schemas.microsoft.com/office/drawing/2014/main" id="{0A62D6F2-58D7-E4BA-DB97-CABC4A737847}"/>
              </a:ext>
            </a:extLst>
          </p:cNvPr>
          <p:cNvCxnSpPr>
            <a:cxnSpLocks/>
          </p:cNvCxnSpPr>
          <p:nvPr/>
        </p:nvCxnSpPr>
        <p:spPr>
          <a:xfrm>
            <a:off x="608838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4">
            <a:extLst>
              <a:ext uri="{FF2B5EF4-FFF2-40B4-BE49-F238E27FC236}">
                <a16:creationId xmlns:a16="http://schemas.microsoft.com/office/drawing/2014/main" id="{AF26C670-1AB1-7E9B-A283-3A81DFF7E039}"/>
              </a:ext>
            </a:extLst>
          </p:cNvPr>
          <p:cNvCxnSpPr>
            <a:cxnSpLocks/>
          </p:cNvCxnSpPr>
          <p:nvPr/>
        </p:nvCxnSpPr>
        <p:spPr>
          <a:xfrm flipH="1">
            <a:off x="8644890" y="5181600"/>
            <a:ext cx="2556510" cy="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4">
            <a:extLst>
              <a:ext uri="{FF2B5EF4-FFF2-40B4-BE49-F238E27FC236}">
                <a16:creationId xmlns:a16="http://schemas.microsoft.com/office/drawing/2014/main" id="{D8B15C34-3D53-6727-C968-8F8F9F943FA1}"/>
              </a:ext>
            </a:extLst>
          </p:cNvPr>
          <p:cNvCxnSpPr>
            <a:cxnSpLocks/>
          </p:cNvCxnSpPr>
          <p:nvPr/>
        </p:nvCxnSpPr>
        <p:spPr>
          <a:xfrm>
            <a:off x="864489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4">
            <a:extLst>
              <a:ext uri="{FF2B5EF4-FFF2-40B4-BE49-F238E27FC236}">
                <a16:creationId xmlns:a16="http://schemas.microsoft.com/office/drawing/2014/main" id="{67323C92-4A15-CD30-4900-1CB20FF4ECC5}"/>
              </a:ext>
            </a:extLst>
          </p:cNvPr>
          <p:cNvCxnSpPr>
            <a:cxnSpLocks/>
          </p:cNvCxnSpPr>
          <p:nvPr/>
        </p:nvCxnSpPr>
        <p:spPr>
          <a:xfrm>
            <a:off x="1120140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4">
            <a:extLst>
              <a:ext uri="{FF2B5EF4-FFF2-40B4-BE49-F238E27FC236}">
                <a16:creationId xmlns:a16="http://schemas.microsoft.com/office/drawing/2014/main" id="{375B1E75-62BF-42F1-9A99-BFC678E4AF84}"/>
              </a:ext>
            </a:extLst>
          </p:cNvPr>
          <p:cNvCxnSpPr>
            <a:cxnSpLocks/>
          </p:cNvCxnSpPr>
          <p:nvPr/>
        </p:nvCxnSpPr>
        <p:spPr>
          <a:xfrm>
            <a:off x="975360" y="4709160"/>
            <a:ext cx="0" cy="472440"/>
          </a:xfrm>
          <a:prstGeom prst="line">
            <a:avLst/>
          </a:prstGeom>
          <a:ln w="57150" cap="rnd">
            <a:solidFill>
              <a:srgbClr val="2E405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0DB7419-1269-578F-807A-725A971D7E12}"/>
              </a:ext>
            </a:extLst>
          </p:cNvPr>
          <p:cNvSpPr txBox="1"/>
          <p:nvPr/>
        </p:nvSpPr>
        <p:spPr>
          <a:xfrm>
            <a:off x="994951" y="5222884"/>
            <a:ext cx="10221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From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cognitivism</a:t>
            </a:r>
            <a:r>
              <a:rPr lang="it-IT" sz="4800" b="1" dirty="0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 to a 4E </a:t>
            </a:r>
            <a:r>
              <a:rPr lang="it-IT" sz="4800" b="1" dirty="0" err="1">
                <a:solidFill>
                  <a:srgbClr val="FF6F6E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4800" b="1" dirty="0">
              <a:solidFill>
                <a:srgbClr val="FF6F6E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0539D55-1236-54D1-DF2D-812576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4294" r="26800" b="21988"/>
          <a:stretch/>
        </p:blipFill>
        <p:spPr>
          <a:xfrm>
            <a:off x="95935" y="2499363"/>
            <a:ext cx="1798032" cy="216407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E09F139-5D2A-1A88-1DBE-A36FB8A1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t="7843" r="4050" b="3739"/>
          <a:stretch/>
        </p:blipFill>
        <p:spPr>
          <a:xfrm>
            <a:off x="2632854" y="2499363"/>
            <a:ext cx="1798032" cy="2162335"/>
          </a:xfrm>
          <a:prstGeom prst="rect">
            <a:avLst/>
          </a:prstGeom>
        </p:spPr>
      </p:pic>
      <p:pic>
        <p:nvPicPr>
          <p:cNvPr id="35" name="Immagine 34" descr="Immagine che contiene schizzo, arte, illustrazione, primate&#10;&#10;Descrizione generata automaticamente">
            <a:extLst>
              <a:ext uri="{FF2B5EF4-FFF2-40B4-BE49-F238E27FC236}">
                <a16:creationId xmlns:a16="http://schemas.microsoft.com/office/drawing/2014/main" id="{9C75D48D-5409-9392-69E9-D31E3E3AB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6" t="6197" r="7664" b="9866"/>
          <a:stretch/>
        </p:blipFill>
        <p:spPr>
          <a:xfrm>
            <a:off x="5196984" y="2499363"/>
            <a:ext cx="1798032" cy="2188737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FC9724B-99F9-0390-7772-C8248039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t="-897" r="19607" b="26543"/>
          <a:stretch/>
        </p:blipFill>
        <p:spPr>
          <a:xfrm>
            <a:off x="10298033" y="2472961"/>
            <a:ext cx="1798032" cy="218873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2EB4094-8B02-DA08-A91D-754047063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81" b="8881"/>
          <a:stretch/>
        </p:blipFill>
        <p:spPr>
          <a:xfrm>
            <a:off x="7764383" y="2520421"/>
            <a:ext cx="1772544" cy="2188738"/>
          </a:xfrm>
          <a:prstGeom prst="rect">
            <a:avLst/>
          </a:prstGeom>
        </p:spPr>
      </p:pic>
      <p:sp>
        <p:nvSpPr>
          <p:cNvPr id="38" name="CasellaDiTesto 7">
            <a:extLst>
              <a:ext uri="{FF2B5EF4-FFF2-40B4-BE49-F238E27FC236}">
                <a16:creationId xmlns:a16="http://schemas.microsoft.com/office/drawing/2014/main" id="{AEFFD3F4-A076-86A7-83CF-CD9E4BC6D2D6}"/>
              </a:ext>
            </a:extLst>
          </p:cNvPr>
          <p:cNvSpPr txBox="1"/>
          <p:nvPr/>
        </p:nvSpPr>
        <p:spPr>
          <a:xfrm>
            <a:off x="11552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Ideal </a:t>
            </a:r>
            <a:r>
              <a:rPr lang="it-IT" sz="2800" dirty="0" err="1">
                <a:solidFill>
                  <a:srgbClr val="254648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254648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39" name="CasellaDiTesto 7">
            <a:extLst>
              <a:ext uri="{FF2B5EF4-FFF2-40B4-BE49-F238E27FC236}">
                <a16:creationId xmlns:a16="http://schemas.microsoft.com/office/drawing/2014/main" id="{6763A8A6-F011-47E7-F36D-64BFC952A225}"/>
              </a:ext>
            </a:extLst>
          </p:cNvPr>
          <p:cNvSpPr txBox="1"/>
          <p:nvPr/>
        </p:nvSpPr>
        <p:spPr>
          <a:xfrm>
            <a:off x="2652442" y="148837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Bounded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  <a:p>
            <a:pPr algn="ctr"/>
            <a:r>
              <a:rPr lang="it-IT" sz="2800" dirty="0" err="1">
                <a:solidFill>
                  <a:srgbClr val="57A4B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57A4B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0" name="CasellaDiTesto 7">
            <a:extLst>
              <a:ext uri="{FF2B5EF4-FFF2-40B4-BE49-F238E27FC236}">
                <a16:creationId xmlns:a16="http://schemas.microsoft.com/office/drawing/2014/main" id="{FD09DEF2-DA0B-8AD4-89C6-F355F15297D2}"/>
              </a:ext>
            </a:extLst>
          </p:cNvPr>
          <p:cNvSpPr txBox="1"/>
          <p:nvPr/>
        </p:nvSpPr>
        <p:spPr>
          <a:xfrm>
            <a:off x="5226367" y="1463715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Body</a:t>
            </a:r>
          </a:p>
          <a:p>
            <a:pPr algn="ctr"/>
            <a:r>
              <a:rPr lang="it-IT" sz="2800" dirty="0" err="1">
                <a:solidFill>
                  <a:srgbClr val="92D051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92D051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F535DCBC-F241-5B36-E84A-41DC721C197D}"/>
              </a:ext>
            </a:extLst>
          </p:cNvPr>
          <p:cNvSpPr txBox="1"/>
          <p:nvPr/>
        </p:nvSpPr>
        <p:spPr>
          <a:xfrm>
            <a:off x="7763286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Extended </a:t>
            </a:r>
          </a:p>
          <a:p>
            <a:pPr algn="ctr"/>
            <a:r>
              <a:rPr lang="it-IT" sz="2800" dirty="0" err="1">
                <a:solidFill>
                  <a:srgbClr val="FFC0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C0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B7F2F7D-A47E-3B50-FFD9-EACB68DEB92C}"/>
              </a:ext>
            </a:extLst>
          </p:cNvPr>
          <p:cNvSpPr txBox="1"/>
          <p:nvPr/>
        </p:nvSpPr>
        <p:spPr>
          <a:xfrm>
            <a:off x="10298033" y="1458430"/>
            <a:ext cx="175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Embodied</a:t>
            </a:r>
            <a:r>
              <a:rPr lang="it-IT" sz="2800" dirty="0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 </a:t>
            </a:r>
          </a:p>
          <a:p>
            <a:pPr algn="ctr"/>
            <a:r>
              <a:rPr lang="it-IT" sz="2800" dirty="0" err="1">
                <a:solidFill>
                  <a:srgbClr val="FF9300"/>
                </a:solidFill>
                <a:latin typeface="Calibri" panose="020F0502020204030204" pitchFamily="34" charset="0"/>
                <a:ea typeface="Cooper Hewitt" pitchFamily="2" charset="77"/>
              </a:rPr>
              <a:t>rationality</a:t>
            </a:r>
            <a:endParaRPr lang="it-IT" sz="2800" dirty="0">
              <a:solidFill>
                <a:srgbClr val="FF9300"/>
              </a:solidFill>
              <a:latin typeface="Calibri" panose="020F0502020204030204" pitchFamily="34" charset="0"/>
              <a:ea typeface="Cooper Hewitt" pitchFamily="2" charset="77"/>
            </a:endParaRPr>
          </a:p>
        </p:txBody>
      </p:sp>
      <p:sp>
        <p:nvSpPr>
          <p:cNvPr id="43" name="CasellaDiTesto 7">
            <a:extLst>
              <a:ext uri="{FF2B5EF4-FFF2-40B4-BE49-F238E27FC236}">
                <a16:creationId xmlns:a16="http://schemas.microsoft.com/office/drawing/2014/main" id="{926C096B-6A88-DA1F-1710-0ACF9C5D798C}"/>
              </a:ext>
            </a:extLst>
          </p:cNvPr>
          <p:cNvSpPr txBox="1"/>
          <p:nvPr/>
        </p:nvSpPr>
        <p:spPr>
          <a:xfrm>
            <a:off x="-138185" y="1026710"/>
            <a:ext cx="22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254648"/>
                </a:highlight>
                <a:latin typeface="Calibri" panose="020F0502020204030204" pitchFamily="34" charset="0"/>
                <a:ea typeface="Cooper Hewitt" pitchFamily="2" charset="77"/>
              </a:rPr>
              <a:t>COGNITIVISM</a:t>
            </a:r>
          </a:p>
        </p:txBody>
      </p:sp>
      <p:sp>
        <p:nvSpPr>
          <p:cNvPr id="44" name="CasellaDiTesto 7">
            <a:extLst>
              <a:ext uri="{FF2B5EF4-FFF2-40B4-BE49-F238E27FC236}">
                <a16:creationId xmlns:a16="http://schemas.microsoft.com/office/drawing/2014/main" id="{93F8ECA0-32F7-8CCE-4156-2B366E803AE7}"/>
              </a:ext>
            </a:extLst>
          </p:cNvPr>
          <p:cNvSpPr txBox="1"/>
          <p:nvPr/>
        </p:nvSpPr>
        <p:spPr>
          <a:xfrm>
            <a:off x="2418325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MODERATE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57A4B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5" name="CasellaDiTesto 7">
            <a:extLst>
              <a:ext uri="{FF2B5EF4-FFF2-40B4-BE49-F238E27FC236}">
                <a16:creationId xmlns:a16="http://schemas.microsoft.com/office/drawing/2014/main" id="{CFF19AEC-6857-B0E7-306C-E1FF3B348297}"/>
              </a:ext>
            </a:extLst>
          </p:cNvPr>
          <p:cNvSpPr txBox="1"/>
          <p:nvPr/>
        </p:nvSpPr>
        <p:spPr>
          <a:xfrm>
            <a:off x="4973747" y="701295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92D051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6" name="CasellaDiTesto 7">
            <a:extLst>
              <a:ext uri="{FF2B5EF4-FFF2-40B4-BE49-F238E27FC236}">
                <a16:creationId xmlns:a16="http://schemas.microsoft.com/office/drawing/2014/main" id="{6F261514-F3EE-43D5-71A9-42EA9CAF58BF}"/>
              </a:ext>
            </a:extLst>
          </p:cNvPr>
          <p:cNvSpPr txBox="1"/>
          <p:nvPr/>
        </p:nvSpPr>
        <p:spPr>
          <a:xfrm>
            <a:off x="7546588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INTERMEDIATE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C0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  <p:sp>
        <p:nvSpPr>
          <p:cNvPr id="47" name="CasellaDiTesto 7">
            <a:extLst>
              <a:ext uri="{FF2B5EF4-FFF2-40B4-BE49-F238E27FC236}">
                <a16:creationId xmlns:a16="http://schemas.microsoft.com/office/drawing/2014/main" id="{09AA34CF-6257-3841-99C8-F5D6F7781B94}"/>
              </a:ext>
            </a:extLst>
          </p:cNvPr>
          <p:cNvSpPr txBox="1"/>
          <p:nvPr/>
        </p:nvSpPr>
        <p:spPr>
          <a:xfrm>
            <a:off x="10063916" y="701294"/>
            <a:ext cx="222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RADICAL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highlight>
                  <a:srgbClr val="FF9300"/>
                </a:highlight>
                <a:latin typeface="Calibri" panose="020F0502020204030204" pitchFamily="34" charset="0"/>
                <a:ea typeface="Cooper Hewitt" pitchFamily="2" charset="77"/>
              </a:rPr>
              <a:t>EMBODIMENT</a:t>
            </a:r>
          </a:p>
        </p:txBody>
      </p:sp>
    </p:spTree>
    <p:extLst>
      <p:ext uri="{BB962C8B-B14F-4D97-AF65-F5344CB8AC3E}">
        <p14:creationId xmlns:p14="http://schemas.microsoft.com/office/powerpoint/2010/main" val="22194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0">
        <p159:morph option="byWord"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24506</TotalTime>
  <Words>1085</Words>
  <Application>Microsoft Macintosh PowerPoint</Application>
  <PresentationFormat>Widescreen</PresentationFormat>
  <Paragraphs>310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Amasis MT Pro</vt:lpstr>
      <vt:lpstr>Arial</vt:lpstr>
      <vt:lpstr>Calibri</vt:lpstr>
      <vt:lpstr>Calibri Light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Selene</dc:creator>
  <cp:lastModifiedBy>Selene Arfini</cp:lastModifiedBy>
  <cp:revision>902</cp:revision>
  <dcterms:created xsi:type="dcterms:W3CDTF">2018-04-27T05:30:38Z</dcterms:created>
  <dcterms:modified xsi:type="dcterms:W3CDTF">2025-05-23T12:04:47Z</dcterms:modified>
</cp:coreProperties>
</file>