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sldIdLst>
    <p:sldId id="256" r:id="rId2"/>
    <p:sldId id="282" r:id="rId3"/>
    <p:sldId id="283" r:id="rId4"/>
    <p:sldId id="285" r:id="rId5"/>
    <p:sldId id="281" r:id="rId6"/>
    <p:sldId id="287" r:id="rId7"/>
    <p:sldId id="288" r:id="rId8"/>
    <p:sldId id="286" r:id="rId9"/>
    <p:sldId id="289" r:id="rId10"/>
    <p:sldId id="275" r:id="rId11"/>
    <p:sldId id="290" r:id="rId12"/>
    <p:sldId id="293" r:id="rId13"/>
    <p:sldId id="292" r:id="rId14"/>
    <p:sldId id="552" r:id="rId15"/>
    <p:sldId id="553" r:id="rId16"/>
    <p:sldId id="554" r:id="rId17"/>
    <p:sldId id="294" r:id="rId18"/>
    <p:sldId id="272"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FDFF"/>
    <a:srgbClr val="F0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59" autoAdjust="0"/>
    <p:restoredTop sz="94660"/>
  </p:normalViewPr>
  <p:slideViewPr>
    <p:cSldViewPr snapToGrid="0">
      <p:cViewPr varScale="1">
        <p:scale>
          <a:sx n="117" d="100"/>
          <a:sy n="117" d="100"/>
        </p:scale>
        <p:origin x="120"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6901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8661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762703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3084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46615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2/10/2026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71987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2/10/2026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7934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236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8687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3708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9413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90347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0498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3199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2/10/2026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5687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7667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0892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2/10/2026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69944893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onica.piantoni@unibg.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8000">
              <a:schemeClr val="accent1">
                <a:lumMod val="45000"/>
                <a:lumOff val="55000"/>
              </a:schemeClr>
            </a:gs>
            <a:gs pos="39000">
              <a:srgbClr val="FFFFFF"/>
            </a:gs>
            <a:gs pos="64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83779" y="1534509"/>
            <a:ext cx="11430429" cy="5230275"/>
          </a:xfrm>
        </p:spPr>
        <p:txBody>
          <a:bodyPr>
            <a:normAutofit fontScale="90000"/>
          </a:bodyPr>
          <a:lstStyle/>
          <a:p>
            <a:pPr>
              <a:lnSpc>
                <a:spcPct val="100000"/>
              </a:lnSpc>
              <a:spcAft>
                <a:spcPts val="1200"/>
              </a:spcAft>
            </a:pPr>
            <a:r>
              <a:rPr lang="it-IT" sz="3200" dirty="0"/>
              <a:t>      </a:t>
            </a:r>
            <a:br>
              <a:rPr lang="it-IT" sz="3200" dirty="0"/>
            </a:br>
            <a:br>
              <a:rPr lang="it-IT" sz="3200" dirty="0"/>
            </a:br>
            <a:br>
              <a:rPr lang="it-IT" sz="3200" dirty="0"/>
            </a:br>
            <a:br>
              <a:rPr lang="it-IT" sz="3200" dirty="0"/>
            </a:br>
            <a:br>
              <a:rPr lang="it-IT" sz="3200" dirty="0"/>
            </a:br>
            <a:br>
              <a:rPr lang="it-IT" sz="4000" b="1" dirty="0"/>
            </a:br>
            <a:br>
              <a:rPr lang="it-IT" sz="4000" dirty="0"/>
            </a:br>
            <a:br>
              <a:rPr lang="it-IT" sz="4000" dirty="0"/>
            </a:br>
            <a:br>
              <a:rPr lang="it-IT" sz="4000" dirty="0"/>
            </a:br>
            <a:br>
              <a:rPr lang="it-IT" sz="4000" dirty="0"/>
            </a:br>
            <a:r>
              <a:rPr lang="it-IT" sz="4400" dirty="0"/>
              <a:t>CORSO INTENSIVO Livello A2+/B1</a:t>
            </a:r>
            <a:br>
              <a:rPr lang="it-IT" sz="4000" dirty="0"/>
            </a:br>
            <a:r>
              <a:rPr lang="it-IT" sz="3600" cap="none" dirty="0"/>
              <a:t>Insegnante: </a:t>
            </a:r>
            <a:r>
              <a:rPr lang="it-IT" sz="3600" b="1" dirty="0"/>
              <a:t>M</a:t>
            </a:r>
            <a:r>
              <a:rPr lang="it-IT" sz="3600" b="1" cap="none" dirty="0"/>
              <a:t>onica Piantoni</a:t>
            </a:r>
            <a:br>
              <a:rPr lang="it-IT" sz="3600" b="1" cap="none" dirty="0"/>
            </a:br>
            <a:r>
              <a:rPr lang="it-IT" sz="3600" dirty="0"/>
              <a:t>(</a:t>
            </a:r>
            <a:r>
              <a:rPr lang="it-IT" sz="3600" dirty="0">
                <a:hlinkClick r:id="rId2"/>
              </a:rPr>
              <a:t>monica.piantoni@unibg.it</a:t>
            </a:r>
            <a:r>
              <a:rPr lang="it-IT" sz="3600" dirty="0"/>
              <a:t>)</a:t>
            </a:r>
            <a:br>
              <a:rPr lang="it-IT" sz="3600" b="1" cap="none" dirty="0"/>
            </a:br>
            <a:r>
              <a:rPr lang="it-IT" sz="3600" b="1" cap="none" dirty="0"/>
              <a:t>9-13 settembre 2025</a:t>
            </a:r>
            <a:br>
              <a:rPr lang="it-IT" sz="3600" b="1" cap="none" dirty="0"/>
            </a:br>
            <a:r>
              <a:rPr lang="it-IT" sz="3600" b="1" cap="none" dirty="0"/>
              <a:t>Lezione 2</a:t>
            </a:r>
            <a:br>
              <a:rPr lang="it-IT" sz="4000" cap="none" dirty="0"/>
            </a:br>
            <a:r>
              <a:rPr lang="it-IT" sz="4000" cap="none" dirty="0"/>
              <a:t>        </a:t>
            </a:r>
            <a:r>
              <a:rPr lang="it-IT" sz="6000" cap="none" dirty="0"/>
              <a:t>	</a:t>
            </a:r>
          </a:p>
        </p:txBody>
      </p:sp>
      <p:sp>
        <p:nvSpPr>
          <p:cNvPr id="5" name="CasellaDiTesto 4">
            <a:extLst>
              <a:ext uri="{FF2B5EF4-FFF2-40B4-BE49-F238E27FC236}">
                <a16:creationId xmlns:a16="http://schemas.microsoft.com/office/drawing/2014/main" id="{85B4305A-AC7B-C993-6485-8448C64FD5AE}"/>
              </a:ext>
            </a:extLst>
          </p:cNvPr>
          <p:cNvSpPr txBox="1"/>
          <p:nvPr/>
        </p:nvSpPr>
        <p:spPr>
          <a:xfrm>
            <a:off x="6716110" y="378372"/>
            <a:ext cx="5192111" cy="1569660"/>
          </a:xfrm>
          <a:prstGeom prst="rect">
            <a:avLst/>
          </a:prstGeom>
          <a:noFill/>
        </p:spPr>
        <p:txBody>
          <a:bodyPr wrap="square" rtlCol="0">
            <a:spAutoFit/>
          </a:bodyPr>
          <a:lstStyle/>
          <a:p>
            <a:pPr algn="ctr"/>
            <a:r>
              <a:rPr lang="it-IT" sz="2400" dirty="0" err="1"/>
              <a:t>Universita’</a:t>
            </a:r>
            <a:r>
              <a:rPr lang="it-IT" sz="2400" dirty="0"/>
              <a:t> di BERGAMO</a:t>
            </a:r>
            <a:br>
              <a:rPr lang="it-IT" sz="2400" dirty="0"/>
            </a:br>
            <a:r>
              <a:rPr lang="it-IT" sz="2400" b="1" cap="small" dirty="0"/>
              <a:t>Corsi di Italiano per Stranieri</a:t>
            </a:r>
            <a:r>
              <a:rPr lang="it-IT" sz="2400" b="1" dirty="0"/>
              <a:t> </a:t>
            </a:r>
            <a:br>
              <a:rPr lang="it-IT" sz="2400" dirty="0"/>
            </a:br>
            <a:r>
              <a:rPr lang="it-IT" sz="2400" dirty="0"/>
              <a:t>CORSI INTENSIVI </a:t>
            </a:r>
            <a:br>
              <a:rPr lang="it-IT" sz="2400" dirty="0"/>
            </a:br>
            <a:r>
              <a:rPr lang="it-IT" sz="2400" dirty="0"/>
              <a:t>II semestre </a:t>
            </a:r>
            <a:r>
              <a:rPr lang="it-IT" sz="2400" dirty="0" err="1"/>
              <a:t>a.a</a:t>
            </a:r>
            <a:r>
              <a:rPr lang="it-IT" sz="2400" dirty="0"/>
              <a:t>. 2025/26</a:t>
            </a:r>
          </a:p>
        </p:txBody>
      </p:sp>
    </p:spTree>
    <p:extLst>
      <p:ext uri="{BB962C8B-B14F-4D97-AF65-F5344CB8AC3E}">
        <p14:creationId xmlns:p14="http://schemas.microsoft.com/office/powerpoint/2010/main" val="149442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5B841CB-F329-4F95-8A50-939A49F7666D}"/>
              </a:ext>
            </a:extLst>
          </p:cNvPr>
          <p:cNvSpPr txBox="1"/>
          <p:nvPr/>
        </p:nvSpPr>
        <p:spPr>
          <a:xfrm>
            <a:off x="675437" y="236112"/>
            <a:ext cx="10841126" cy="6759671"/>
          </a:xfrm>
          <a:prstGeom prst="rect">
            <a:avLst/>
          </a:prstGeom>
          <a:noFill/>
        </p:spPr>
        <p:txBody>
          <a:bodyPr wrap="square" rtlCol="0">
            <a:spAutoFit/>
          </a:bodyPr>
          <a:lstStyle/>
          <a:p>
            <a:r>
              <a:rPr lang="it-IT" dirty="0">
                <a:solidFill>
                  <a:srgbClr val="FF0000"/>
                </a:solidFill>
              </a:rPr>
              <a:t>VERBI con ESSERE E/O AVERE (doppio ausiliare)</a:t>
            </a:r>
          </a:p>
          <a:p>
            <a:endParaRPr lang="it-IT" dirty="0"/>
          </a:p>
          <a:p>
            <a:r>
              <a:rPr lang="it-IT" b="1" dirty="0"/>
              <a:t>VERBI RIFLESSIVI</a:t>
            </a:r>
          </a:p>
          <a:p>
            <a:r>
              <a:rPr lang="it-IT" dirty="0"/>
              <a:t>FERMARE /</a:t>
            </a:r>
            <a:r>
              <a:rPr lang="it-IT" dirty="0">
                <a:highlight>
                  <a:srgbClr val="FFFF00"/>
                </a:highlight>
              </a:rPr>
              <a:t>FERMARSI</a:t>
            </a:r>
          </a:p>
          <a:p>
            <a:r>
              <a:rPr lang="it-IT" dirty="0"/>
              <a:t>Mi </a:t>
            </a:r>
            <a:r>
              <a:rPr lang="it-IT" u="sng" dirty="0">
                <a:highlight>
                  <a:srgbClr val="FFFF00"/>
                </a:highlight>
              </a:rPr>
              <a:t>sono fermata </a:t>
            </a:r>
            <a:r>
              <a:rPr lang="it-IT" dirty="0"/>
              <a:t>al bar a bere un caffè.</a:t>
            </a:r>
          </a:p>
          <a:p>
            <a:r>
              <a:rPr lang="it-IT" dirty="0"/>
              <a:t>Il vigile </a:t>
            </a:r>
            <a:r>
              <a:rPr lang="it-IT" u="sng" dirty="0"/>
              <a:t>ha fermato un </a:t>
            </a:r>
            <a:r>
              <a:rPr lang="it-IT" u="sng" dirty="0" err="1"/>
              <a:t>rgazzo</a:t>
            </a:r>
            <a:r>
              <a:rPr lang="it-IT" u="sng" dirty="0"/>
              <a:t> in moto </a:t>
            </a:r>
            <a:r>
              <a:rPr lang="it-IT" dirty="0"/>
              <a:t>perché andava a 70 all’ora</a:t>
            </a:r>
          </a:p>
          <a:p>
            <a:endParaRPr lang="it-IT" dirty="0"/>
          </a:p>
          <a:p>
            <a:r>
              <a:rPr lang="it-IT" dirty="0"/>
              <a:t>Questa mattina </a:t>
            </a:r>
            <a:r>
              <a:rPr lang="it-IT" u="sng" dirty="0"/>
              <a:t>ho svegliato </a:t>
            </a:r>
            <a:r>
              <a:rPr lang="it-IT" dirty="0"/>
              <a:t>mio figlio alle 7.</a:t>
            </a:r>
          </a:p>
          <a:p>
            <a:r>
              <a:rPr lang="it-IT" dirty="0"/>
              <a:t>Oggi </a:t>
            </a:r>
            <a:r>
              <a:rPr lang="it-IT" b="1" dirty="0">
                <a:highlight>
                  <a:srgbClr val="FFFF00"/>
                </a:highlight>
              </a:rPr>
              <a:t>mi</a:t>
            </a:r>
            <a:r>
              <a:rPr lang="it-IT" dirty="0">
                <a:highlight>
                  <a:srgbClr val="FFFF00"/>
                </a:highlight>
              </a:rPr>
              <a:t> sono svegliata </a:t>
            </a:r>
            <a:r>
              <a:rPr lang="it-IT" dirty="0"/>
              <a:t>troppo tardi.</a:t>
            </a:r>
          </a:p>
          <a:p>
            <a:endParaRPr lang="it-IT" dirty="0"/>
          </a:p>
          <a:p>
            <a:endParaRPr lang="it-IT" dirty="0"/>
          </a:p>
          <a:p>
            <a:r>
              <a:rPr lang="it-IT" b="1" dirty="0"/>
              <a:t>FINIRE; COMINCIARE / INIZIARE</a:t>
            </a:r>
          </a:p>
          <a:p>
            <a:r>
              <a:rPr lang="it-IT" dirty="0"/>
              <a:t>Il film </a:t>
            </a:r>
            <a:r>
              <a:rPr lang="it-IT" dirty="0">
                <a:highlight>
                  <a:srgbClr val="FFFF00"/>
                </a:highlight>
              </a:rPr>
              <a:t>è iniziato </a:t>
            </a:r>
            <a:r>
              <a:rPr lang="it-IT" dirty="0"/>
              <a:t>alle 21.</a:t>
            </a:r>
          </a:p>
          <a:p>
            <a:r>
              <a:rPr lang="it-IT" dirty="0"/>
              <a:t>(io) </a:t>
            </a:r>
            <a:r>
              <a:rPr lang="it-IT" u="sng" dirty="0"/>
              <a:t>Ho iniziato </a:t>
            </a:r>
            <a:r>
              <a:rPr lang="it-IT" dirty="0"/>
              <a:t>(che cosa?) un corso di italiano.</a:t>
            </a:r>
          </a:p>
          <a:p>
            <a:endParaRPr lang="it-IT" dirty="0"/>
          </a:p>
          <a:p>
            <a:r>
              <a:rPr lang="it-IT" dirty="0"/>
              <a:t>Ho cominciato a studiare il tedesco.</a:t>
            </a:r>
          </a:p>
          <a:p>
            <a:r>
              <a:rPr lang="it-IT" dirty="0"/>
              <a:t>La lezione è finita  alle 13.</a:t>
            </a:r>
          </a:p>
          <a:p>
            <a:endParaRPr lang="it-IT" dirty="0"/>
          </a:p>
          <a:p>
            <a:pPr marL="457200">
              <a:lnSpc>
                <a:spcPct val="150000"/>
              </a:lnSpc>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ES: Sono cambiato fisicamente e ho cambiato il mio stile di vita.</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(IO) Sono cambiato fisicamente e ho cambiato (CHE COSA?) il mio stile di vita.</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 </a:t>
            </a:r>
            <a:endParaRPr lang="it-IT" dirty="0"/>
          </a:p>
          <a:p>
            <a:endParaRPr lang="it-IT" dirty="0"/>
          </a:p>
          <a:p>
            <a:endParaRPr lang="it-IT" dirty="0"/>
          </a:p>
        </p:txBody>
      </p:sp>
    </p:spTree>
    <p:extLst>
      <p:ext uri="{BB962C8B-B14F-4D97-AF65-F5344CB8AC3E}">
        <p14:creationId xmlns:p14="http://schemas.microsoft.com/office/powerpoint/2010/main" val="269358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5E7F73A-B99D-40CF-A042-FF31E40DCC17}"/>
              </a:ext>
            </a:extLst>
          </p:cNvPr>
          <p:cNvSpPr/>
          <p:nvPr/>
        </p:nvSpPr>
        <p:spPr>
          <a:xfrm>
            <a:off x="751114" y="751114"/>
            <a:ext cx="9519557" cy="5388848"/>
          </a:xfrm>
          <a:prstGeom prst="rect">
            <a:avLst/>
          </a:prstGeom>
        </p:spPr>
        <p:txBody>
          <a:bodyPr wrap="square">
            <a:spAutoFit/>
          </a:bodyPr>
          <a:lstStyle/>
          <a:p>
            <a:pPr>
              <a:lnSpc>
                <a:spcPct val="107000"/>
              </a:lnSpc>
              <a:spcAft>
                <a:spcPts val="800"/>
              </a:spcAft>
            </a:pP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CHIAVI</a:t>
            </a:r>
            <a:endParaRPr lang="it-IT" sz="11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800" dirty="0">
                <a:latin typeface="Calibri" panose="020F0502020204030204" pitchFamily="34" charset="0"/>
                <a:ea typeface="Calibri" panose="020F0502020204030204" pitchFamily="34" charset="0"/>
                <a:cs typeface="Times New Roman" panose="02020603050405020304" pitchFamily="18" charset="0"/>
              </a:rPr>
              <a:t>2 Mi è sempre piaciuto, 3 ho deciso, 4 mi sono iscritta, 5 mi sono accorta, 6 ho smesso di, 7(noi) ci siamo conosciute, 8 noi abbiamo deciso, 9 abbiamo lasciato, 10 abbiamo iniziato, 11 (qualcosa) è cambiato, 12 è venuto, 13 ha fatto, 14 ha convinto, 15 ci siamo preparate, 16 siamo rimaste, 17 abbiamo vinto, 18 abbiamo aperto, 19 è cambiata</a:t>
            </a:r>
          </a:p>
          <a:p>
            <a:pPr>
              <a:lnSpc>
                <a:spcPct val="107000"/>
              </a:lnSpc>
              <a:spcAft>
                <a:spcPts val="800"/>
              </a:spcAft>
            </a:pP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Sia</a:t>
            </a:r>
            <a:r>
              <a:rPr lang="it-IT" sz="2800" dirty="0">
                <a:latin typeface="Calibri" panose="020F0502020204030204" pitchFamily="34" charset="0"/>
                <a:ea typeface="Calibri" panose="020F0502020204030204" pitchFamily="34" charset="0"/>
                <a:cs typeface="Times New Roman" panose="02020603050405020304" pitchFamily="18" charset="0"/>
              </a:rPr>
              <a:t> io </a:t>
            </a:r>
            <a:r>
              <a:rPr lang="it-IT"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che /sia </a:t>
            </a:r>
            <a:r>
              <a:rPr lang="it-IT" sz="2800" dirty="0">
                <a:latin typeface="Calibri" panose="020F0502020204030204" pitchFamily="34" charset="0"/>
                <a:ea typeface="Calibri" panose="020F0502020204030204" pitchFamily="34" charset="0"/>
                <a:cs typeface="Times New Roman" panose="02020603050405020304" pitchFamily="18" charset="0"/>
              </a:rPr>
              <a:t>la mia collega = </a:t>
            </a:r>
            <a:r>
              <a:rPr lang="it-IT"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 (tutt’e due)</a:t>
            </a:r>
          </a:p>
          <a:p>
            <a:pPr>
              <a:lnSpc>
                <a:spcPct val="107000"/>
              </a:lnSpc>
              <a:spcAft>
                <a:spcPts val="800"/>
              </a:spcAft>
            </a:pPr>
            <a:r>
              <a:rPr lang="it-IT" sz="2800" dirty="0">
                <a:latin typeface="Calibri" panose="020F0502020204030204" pitchFamily="34" charset="0"/>
                <a:ea typeface="Calibri" panose="020F0502020204030204" pitchFamily="34" charset="0"/>
                <a:cs typeface="Times New Roman" panose="02020603050405020304" pitchFamily="18" charset="0"/>
              </a:rPr>
              <a:t>Ricorrenze: compleanni, anniversario di matrimonio/di fidanzamento, battesimo, festa di laurea</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135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47D6EAF-1525-48D9-80B2-23841B275454}"/>
              </a:ext>
            </a:extLst>
          </p:cNvPr>
          <p:cNvSpPr txBox="1"/>
          <p:nvPr/>
        </p:nvSpPr>
        <p:spPr>
          <a:xfrm>
            <a:off x="228600" y="367393"/>
            <a:ext cx="10586357" cy="6494085"/>
          </a:xfrm>
          <a:prstGeom prst="rect">
            <a:avLst/>
          </a:prstGeom>
          <a:noFill/>
        </p:spPr>
        <p:txBody>
          <a:bodyPr wrap="square" rtlCol="0">
            <a:spAutoFit/>
          </a:bodyPr>
          <a:lstStyle/>
          <a:p>
            <a:r>
              <a:rPr lang="it-IT" sz="3200" b="1" dirty="0"/>
              <a:t>MEGLIO</a:t>
            </a:r>
            <a:r>
              <a:rPr lang="it-IT" sz="3200" dirty="0"/>
              <a:t> (avverbio: </a:t>
            </a:r>
            <a:r>
              <a:rPr lang="it-IT" sz="3200" i="1" dirty="0"/>
              <a:t>in modo migliore</a:t>
            </a:r>
            <a:r>
              <a:rPr lang="it-IT" sz="3200" dirty="0"/>
              <a:t>) / PEGGIO</a:t>
            </a:r>
          </a:p>
          <a:p>
            <a:r>
              <a:rPr lang="it-IT" sz="3200" dirty="0">
                <a:solidFill>
                  <a:srgbClr val="FF0000"/>
                </a:solidFill>
              </a:rPr>
              <a:t>E’ meglio </a:t>
            </a:r>
            <a:r>
              <a:rPr lang="it-IT" sz="3200" dirty="0"/>
              <a:t>tornare a casa, sta per piovere.</a:t>
            </a:r>
          </a:p>
          <a:p>
            <a:r>
              <a:rPr lang="it-IT" sz="3200" dirty="0"/>
              <a:t>Se parli piano, </a:t>
            </a:r>
            <a:r>
              <a:rPr lang="it-IT" sz="3200" u="sng" dirty="0"/>
              <a:t>capisco</a:t>
            </a:r>
            <a:r>
              <a:rPr lang="it-IT" sz="3200" dirty="0"/>
              <a:t> meglio.</a:t>
            </a:r>
          </a:p>
          <a:p>
            <a:r>
              <a:rPr lang="it-IT" sz="3200" dirty="0"/>
              <a:t>Io </a:t>
            </a:r>
            <a:r>
              <a:rPr lang="it-IT" sz="3200" u="sng" dirty="0"/>
              <a:t>scio</a:t>
            </a:r>
            <a:r>
              <a:rPr lang="it-IT" sz="3200" dirty="0"/>
              <a:t> meglio di mia sorella.</a:t>
            </a:r>
          </a:p>
          <a:p>
            <a:r>
              <a:rPr lang="it-IT" sz="3200" dirty="0"/>
              <a:t>Lei </a:t>
            </a:r>
            <a:r>
              <a:rPr lang="it-IT" sz="3200" u="sng" dirty="0"/>
              <a:t>parla</a:t>
            </a:r>
            <a:r>
              <a:rPr lang="it-IT" sz="3200" dirty="0"/>
              <a:t> meglio di me.</a:t>
            </a:r>
          </a:p>
          <a:p>
            <a:endParaRPr lang="it-IT" sz="3200" dirty="0"/>
          </a:p>
          <a:p>
            <a:endParaRPr lang="it-IT" sz="3200" dirty="0"/>
          </a:p>
          <a:p>
            <a:r>
              <a:rPr lang="it-IT" sz="3200" b="1" dirty="0"/>
              <a:t>MIGLIORE</a:t>
            </a:r>
            <a:r>
              <a:rPr lang="it-IT" sz="3200" dirty="0"/>
              <a:t> (aggettivo comparativo: </a:t>
            </a:r>
            <a:r>
              <a:rPr lang="it-IT" sz="3200" b="1" dirty="0"/>
              <a:t>più </a:t>
            </a:r>
            <a:r>
              <a:rPr lang="it-IT" sz="3200" dirty="0"/>
              <a:t>bello/utile/ interessante di /il più bello di tutti) /</a:t>
            </a:r>
            <a:r>
              <a:rPr lang="it-IT" sz="3200" b="1" dirty="0"/>
              <a:t>PEGGIORE</a:t>
            </a:r>
          </a:p>
          <a:p>
            <a:r>
              <a:rPr lang="it-IT" sz="3200" dirty="0"/>
              <a:t>L’aceto di Modena è il migliore del mondo.</a:t>
            </a:r>
          </a:p>
          <a:p>
            <a:r>
              <a:rPr lang="it-IT" sz="3200" dirty="0"/>
              <a:t>In italiano, io sono migliore (più bravo) di te.</a:t>
            </a:r>
          </a:p>
          <a:p>
            <a:r>
              <a:rPr lang="it-IT" sz="3200" dirty="0"/>
              <a:t>Sono la migliore della classe.</a:t>
            </a:r>
          </a:p>
          <a:p>
            <a:endParaRPr lang="it-IT" sz="3200" dirty="0"/>
          </a:p>
        </p:txBody>
      </p:sp>
    </p:spTree>
    <p:extLst>
      <p:ext uri="{BB962C8B-B14F-4D97-AF65-F5344CB8AC3E}">
        <p14:creationId xmlns:p14="http://schemas.microsoft.com/office/powerpoint/2010/main" val="136124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7DB1832-A990-4FF4-81A7-D01157A40242}"/>
              </a:ext>
            </a:extLst>
          </p:cNvPr>
          <p:cNvSpPr/>
          <p:nvPr/>
        </p:nvSpPr>
        <p:spPr>
          <a:xfrm>
            <a:off x="1485900" y="947058"/>
            <a:ext cx="7658100" cy="4595617"/>
          </a:xfrm>
          <a:prstGeom prst="rect">
            <a:avLst/>
          </a:prstGeom>
        </p:spPr>
        <p:txBody>
          <a:bodyPr wrap="square">
            <a:spAutoFit/>
          </a:bodyPr>
          <a:lstStyle/>
          <a:p>
            <a:pPr>
              <a:lnSpc>
                <a:spcPct val="107000"/>
              </a:lnSpc>
              <a:spcAft>
                <a:spcPts val="800"/>
              </a:spcAft>
            </a:pPr>
            <a:r>
              <a:rPr lang="it-IT"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Attivita’</a:t>
            </a: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di Produzione orale (Marco e Martina)</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Marco e Martina avevano un appuntamento, ma Marco è arrivato molto tardi perché….</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Martina si è arrabbiata e è andata via. Ha scritto un biglietto: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Poi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PAROLE UTILI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Litigare VS Fare la pace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Litigare/discutere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Lasciarsi  VS stare insieme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137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BEAE054-10B1-4706-A2A7-CA6543DD8C8E}"/>
              </a:ext>
            </a:extLst>
          </p:cNvPr>
          <p:cNvSpPr txBox="1"/>
          <p:nvPr/>
        </p:nvSpPr>
        <p:spPr>
          <a:xfrm>
            <a:off x="1094014" y="783771"/>
            <a:ext cx="10360479" cy="5509200"/>
          </a:xfrm>
          <a:prstGeom prst="rect">
            <a:avLst/>
          </a:prstGeom>
          <a:noFill/>
        </p:spPr>
        <p:txBody>
          <a:bodyPr wrap="square" rtlCol="0">
            <a:spAutoFit/>
          </a:bodyPr>
          <a:lstStyle/>
          <a:p>
            <a:r>
              <a:rPr lang="it-IT" b="1" dirty="0"/>
              <a:t>MESSAGGI di MARTINA</a:t>
            </a:r>
          </a:p>
          <a:p>
            <a:endParaRPr lang="it-IT" dirty="0"/>
          </a:p>
          <a:p>
            <a:r>
              <a:rPr lang="it-IT" sz="2000" dirty="0"/>
              <a:t>Marco, mi dispiace ma ti lascio! Non posso più stare con te. Ho deciso di trovare un altro ragazzo più puntuale. Sei sempre stato occupato con la tua vita, non hai mai avuto tempo per me. </a:t>
            </a:r>
          </a:p>
          <a:p>
            <a:r>
              <a:rPr lang="it-IT" sz="2000" dirty="0"/>
              <a:t>E’ ora di lasciarci. (Mi piacerebbe che non mi scrivessi più)  Non scrivermi più. E’ finita.</a:t>
            </a:r>
          </a:p>
          <a:p>
            <a:endParaRPr lang="it-IT" sz="2000" dirty="0"/>
          </a:p>
          <a:p>
            <a:r>
              <a:rPr lang="it-IT" sz="2000" dirty="0"/>
              <a:t>PS Riportami/Ridammi i miei vestiti e le mie cose.</a:t>
            </a:r>
          </a:p>
          <a:p>
            <a:endParaRPr lang="it-IT" sz="2000" dirty="0"/>
          </a:p>
          <a:p>
            <a:r>
              <a:rPr lang="it-IT" sz="2000" dirty="0">
                <a:solidFill>
                  <a:srgbClr val="FF0000"/>
                </a:solidFill>
              </a:rPr>
              <a:t>IMPERATIVO con pronomi</a:t>
            </a:r>
          </a:p>
          <a:p>
            <a:r>
              <a:rPr lang="it-IT" sz="2000" dirty="0">
                <a:solidFill>
                  <a:srgbClr val="FF0000"/>
                </a:solidFill>
              </a:rPr>
              <a:t>TU</a:t>
            </a:r>
            <a:r>
              <a:rPr lang="it-IT" sz="2000" dirty="0"/>
              <a:t> Scrivimi! / Riportami /Dammi – (non + infinito + pronome) Non scrivermi! /non riportarmi /non darmi</a:t>
            </a:r>
          </a:p>
          <a:p>
            <a:r>
              <a:rPr lang="it-IT" sz="2000" dirty="0"/>
              <a:t>VOI Scrivetemi! – Non scrivetemi</a:t>
            </a:r>
          </a:p>
          <a:p>
            <a:endParaRPr lang="it-IT" sz="2000" dirty="0"/>
          </a:p>
          <a:p>
            <a:endParaRPr lang="it-IT" sz="2000" dirty="0"/>
          </a:p>
          <a:p>
            <a:r>
              <a:rPr lang="it-IT" sz="2000" b="1" dirty="0"/>
              <a:t>E’ meglio per </a:t>
            </a:r>
            <a:r>
              <a:rPr lang="it-IT" sz="2000" dirty="0"/>
              <a:t>Marco se compra un cane.</a:t>
            </a:r>
          </a:p>
          <a:p>
            <a:r>
              <a:rPr lang="it-IT" sz="2000" dirty="0"/>
              <a:t>Il finale è migliore (più </a:t>
            </a:r>
            <a:r>
              <a:rPr lang="it-IT" sz="2000" dirty="0" err="1"/>
              <a:t>inteeressante</a:t>
            </a:r>
            <a:r>
              <a:rPr lang="it-IT" sz="2000" dirty="0"/>
              <a:t>) se Marco compra un cane.</a:t>
            </a:r>
          </a:p>
          <a:p>
            <a:endParaRPr lang="it-IT" dirty="0"/>
          </a:p>
          <a:p>
            <a:endParaRPr lang="it-IT" dirty="0"/>
          </a:p>
        </p:txBody>
      </p:sp>
    </p:spTree>
    <p:extLst>
      <p:ext uri="{BB962C8B-B14F-4D97-AF65-F5344CB8AC3E}">
        <p14:creationId xmlns:p14="http://schemas.microsoft.com/office/powerpoint/2010/main" val="4176778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BEAE054-10B1-4706-A2A7-CA6543DD8C8E}"/>
              </a:ext>
            </a:extLst>
          </p:cNvPr>
          <p:cNvSpPr txBox="1"/>
          <p:nvPr/>
        </p:nvSpPr>
        <p:spPr>
          <a:xfrm>
            <a:off x="1094014" y="783771"/>
            <a:ext cx="10360479" cy="3139321"/>
          </a:xfrm>
          <a:prstGeom prst="rect">
            <a:avLst/>
          </a:prstGeom>
          <a:noFill/>
        </p:spPr>
        <p:txBody>
          <a:bodyPr wrap="square" rtlCol="0">
            <a:spAutoFit/>
          </a:bodyPr>
          <a:lstStyle/>
          <a:p>
            <a:r>
              <a:rPr lang="it-IT" dirty="0"/>
              <a:t>MESSAGGI di MARTINA (2)</a:t>
            </a:r>
          </a:p>
          <a:p>
            <a:endParaRPr lang="it-IT" dirty="0"/>
          </a:p>
          <a:p>
            <a:r>
              <a:rPr lang="it-IT" dirty="0"/>
              <a:t>Marco, ho aspettato più di 30 minuti/mezz’ora. Ho deciso DI tornare a casa, perché non volevo che le persone ridessero di me. Mi è successo tante volte e non voglio che si ripeta. Non voglio più vedere la tua faccia. Non voglio ascoltare la tua voce, non chiamarmi. </a:t>
            </a:r>
          </a:p>
          <a:p>
            <a:r>
              <a:rPr lang="it-IT" dirty="0"/>
              <a:t>Addio per sempre!</a:t>
            </a:r>
          </a:p>
          <a:p>
            <a:endParaRPr lang="it-IT" dirty="0"/>
          </a:p>
          <a:p>
            <a:r>
              <a:rPr lang="it-IT" dirty="0"/>
              <a:t>Il finale è romantico.</a:t>
            </a:r>
          </a:p>
          <a:p>
            <a:endParaRPr lang="it-IT" dirty="0"/>
          </a:p>
          <a:p>
            <a:endParaRPr lang="it-IT" dirty="0"/>
          </a:p>
          <a:p>
            <a:endParaRPr lang="it-IT" dirty="0"/>
          </a:p>
        </p:txBody>
      </p:sp>
    </p:spTree>
    <p:extLst>
      <p:ext uri="{BB962C8B-B14F-4D97-AF65-F5344CB8AC3E}">
        <p14:creationId xmlns:p14="http://schemas.microsoft.com/office/powerpoint/2010/main" val="2499945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81949CF-AB1A-4CD2-8DC7-AC6D56ACBE1D}"/>
              </a:ext>
            </a:extLst>
          </p:cNvPr>
          <p:cNvSpPr txBox="1"/>
          <p:nvPr/>
        </p:nvSpPr>
        <p:spPr>
          <a:xfrm>
            <a:off x="1543050" y="718457"/>
            <a:ext cx="6972300" cy="1477328"/>
          </a:xfrm>
          <a:prstGeom prst="rect">
            <a:avLst/>
          </a:prstGeom>
          <a:noFill/>
        </p:spPr>
        <p:txBody>
          <a:bodyPr wrap="square" rtlCol="0">
            <a:spAutoFit/>
          </a:bodyPr>
          <a:lstStyle/>
          <a:p>
            <a:r>
              <a:rPr lang="it-IT" b="1" dirty="0"/>
              <a:t>CORREGGIAMO GLI ERRORI</a:t>
            </a:r>
          </a:p>
          <a:p>
            <a:endParaRPr lang="it-IT" dirty="0"/>
          </a:p>
          <a:p>
            <a:r>
              <a:rPr lang="it-IT" dirty="0"/>
              <a:t>Si sono incontrati, sono andato, sono venuto, sono partiti, è uscito, è rimasta, ho preso, ho chiuso, ho aperto, abbiamo acceso, ha lavorato, abbiamo bevuto, è arrivata</a:t>
            </a:r>
          </a:p>
        </p:txBody>
      </p:sp>
    </p:spTree>
    <p:extLst>
      <p:ext uri="{BB962C8B-B14F-4D97-AF65-F5344CB8AC3E}">
        <p14:creationId xmlns:p14="http://schemas.microsoft.com/office/powerpoint/2010/main" val="2943965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796814C-D29A-646D-F25B-69F3DE05823A}"/>
              </a:ext>
            </a:extLst>
          </p:cNvPr>
          <p:cNvSpPr txBox="1"/>
          <p:nvPr/>
        </p:nvSpPr>
        <p:spPr>
          <a:xfrm>
            <a:off x="1591056" y="363527"/>
            <a:ext cx="7781544" cy="461665"/>
          </a:xfrm>
          <a:prstGeom prst="rect">
            <a:avLst/>
          </a:prstGeom>
          <a:noFill/>
        </p:spPr>
        <p:txBody>
          <a:bodyPr wrap="square" rtlCol="0">
            <a:spAutoFit/>
          </a:bodyPr>
          <a:lstStyle/>
          <a:p>
            <a:r>
              <a:rPr lang="it-IT" sz="2400" dirty="0">
                <a:solidFill>
                  <a:srgbClr val="FF0000"/>
                </a:solidFill>
              </a:rPr>
              <a:t> </a:t>
            </a:r>
            <a:r>
              <a:rPr lang="it-IT" sz="2400" b="1" dirty="0">
                <a:solidFill>
                  <a:srgbClr val="FF0000"/>
                </a:solidFill>
              </a:rPr>
              <a:t>Il sistema scolastico italiano e quello del mio  paese</a:t>
            </a:r>
          </a:p>
        </p:txBody>
      </p:sp>
      <p:grpSp>
        <p:nvGrpSpPr>
          <p:cNvPr id="8" name="Gruppo 7">
            <a:extLst>
              <a:ext uri="{FF2B5EF4-FFF2-40B4-BE49-F238E27FC236}">
                <a16:creationId xmlns:a16="http://schemas.microsoft.com/office/drawing/2014/main" id="{8DDD52EC-64D9-1576-5C77-C13EF7B6A61C}"/>
              </a:ext>
            </a:extLst>
          </p:cNvPr>
          <p:cNvGrpSpPr/>
          <p:nvPr/>
        </p:nvGrpSpPr>
        <p:grpSpPr>
          <a:xfrm>
            <a:off x="1762540" y="905257"/>
            <a:ext cx="7610060" cy="5687567"/>
            <a:chOff x="1762540" y="1068327"/>
            <a:chExt cx="7610060" cy="5612784"/>
          </a:xfrm>
        </p:grpSpPr>
        <p:pic>
          <p:nvPicPr>
            <p:cNvPr id="5" name="Immagine 4">
              <a:extLst>
                <a:ext uri="{FF2B5EF4-FFF2-40B4-BE49-F238E27FC236}">
                  <a16:creationId xmlns:a16="http://schemas.microsoft.com/office/drawing/2014/main" id="{C22E7906-A38E-FE48-8491-073658F00DEF}"/>
                </a:ext>
              </a:extLst>
            </p:cNvPr>
            <p:cNvPicPr>
              <a:picLocks noChangeAspect="1"/>
            </p:cNvPicPr>
            <p:nvPr/>
          </p:nvPicPr>
          <p:blipFill>
            <a:blip r:embed="rId2"/>
            <a:stretch>
              <a:fillRect/>
            </a:stretch>
          </p:blipFill>
          <p:spPr>
            <a:xfrm>
              <a:off x="1762540" y="1068327"/>
              <a:ext cx="7610060" cy="5612784"/>
            </a:xfrm>
            <a:prstGeom prst="rect">
              <a:avLst/>
            </a:prstGeom>
          </p:spPr>
        </p:pic>
        <p:sp>
          <p:nvSpPr>
            <p:cNvPr id="6" name="Rettangolo con angoli arrotondati 5">
              <a:extLst>
                <a:ext uri="{FF2B5EF4-FFF2-40B4-BE49-F238E27FC236}">
                  <a16:creationId xmlns:a16="http://schemas.microsoft.com/office/drawing/2014/main" id="{24E308D1-9FEF-E2C5-3169-532EB9D12794}"/>
                </a:ext>
              </a:extLst>
            </p:cNvPr>
            <p:cNvSpPr/>
            <p:nvPr/>
          </p:nvSpPr>
          <p:spPr>
            <a:xfrm>
              <a:off x="1762540" y="1132335"/>
              <a:ext cx="4654296" cy="41300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9" name="Immagine 8">
            <a:extLst>
              <a:ext uri="{FF2B5EF4-FFF2-40B4-BE49-F238E27FC236}">
                <a16:creationId xmlns:a16="http://schemas.microsoft.com/office/drawing/2014/main" id="{622DF12A-6093-6134-5AFB-E3409439ECA8}"/>
              </a:ext>
            </a:extLst>
          </p:cNvPr>
          <p:cNvPicPr>
            <a:picLocks noChangeAspect="1"/>
          </p:cNvPicPr>
          <p:nvPr/>
        </p:nvPicPr>
        <p:blipFill>
          <a:blip r:embed="rId3"/>
          <a:stretch>
            <a:fillRect/>
          </a:stretch>
        </p:blipFill>
        <p:spPr>
          <a:xfrm>
            <a:off x="9960100" y="3035740"/>
            <a:ext cx="1580628" cy="1265762"/>
          </a:xfrm>
          <a:prstGeom prst="rect">
            <a:avLst/>
          </a:prstGeom>
        </p:spPr>
      </p:pic>
    </p:spTree>
    <p:extLst>
      <p:ext uri="{BB962C8B-B14F-4D97-AF65-F5344CB8AC3E}">
        <p14:creationId xmlns:p14="http://schemas.microsoft.com/office/powerpoint/2010/main" val="3684158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796814C-D29A-646D-F25B-69F3DE05823A}"/>
              </a:ext>
            </a:extLst>
          </p:cNvPr>
          <p:cNvSpPr txBox="1"/>
          <p:nvPr/>
        </p:nvSpPr>
        <p:spPr>
          <a:xfrm>
            <a:off x="3608223" y="323516"/>
            <a:ext cx="6035040" cy="461665"/>
          </a:xfrm>
          <a:prstGeom prst="rect">
            <a:avLst/>
          </a:prstGeom>
          <a:noFill/>
        </p:spPr>
        <p:txBody>
          <a:bodyPr wrap="square" rtlCol="0">
            <a:spAutoFit/>
          </a:bodyPr>
          <a:lstStyle/>
          <a:p>
            <a:r>
              <a:rPr lang="it-IT" sz="2400" b="1" dirty="0">
                <a:solidFill>
                  <a:srgbClr val="FF0000"/>
                </a:solidFill>
              </a:rPr>
              <a:t>Le parole dell’università</a:t>
            </a:r>
          </a:p>
        </p:txBody>
      </p:sp>
      <p:sp>
        <p:nvSpPr>
          <p:cNvPr id="3" name="CasellaDiTesto 2">
            <a:extLst>
              <a:ext uri="{FF2B5EF4-FFF2-40B4-BE49-F238E27FC236}">
                <a16:creationId xmlns:a16="http://schemas.microsoft.com/office/drawing/2014/main" id="{64BCCA52-94BA-6E0F-2F8F-683FCB4C820B}"/>
              </a:ext>
            </a:extLst>
          </p:cNvPr>
          <p:cNvSpPr txBox="1"/>
          <p:nvPr/>
        </p:nvSpPr>
        <p:spPr>
          <a:xfrm>
            <a:off x="797356" y="907084"/>
            <a:ext cx="10186416" cy="5632311"/>
          </a:xfrm>
          <a:prstGeom prst="rect">
            <a:avLst/>
          </a:prstGeom>
          <a:noFill/>
        </p:spPr>
        <p:txBody>
          <a:bodyPr wrap="square" rtlCol="0">
            <a:spAutoFit/>
          </a:bodyPr>
          <a:lstStyle/>
          <a:p>
            <a:r>
              <a:rPr lang="it-IT" dirty="0"/>
              <a:t>Attività 2 A e B (su fotocopia)</a:t>
            </a:r>
          </a:p>
          <a:p>
            <a:endParaRPr lang="it-IT" dirty="0"/>
          </a:p>
          <a:p>
            <a:r>
              <a:rPr lang="it-IT" dirty="0"/>
              <a:t>MATRICOLA (numero di matricola, immatricolarsi = iscriversi al primo anno)</a:t>
            </a:r>
          </a:p>
          <a:p>
            <a:r>
              <a:rPr lang="it-IT" dirty="0"/>
              <a:t>ATENEO</a:t>
            </a:r>
          </a:p>
          <a:p>
            <a:r>
              <a:rPr lang="it-IT" dirty="0"/>
              <a:t>FUORI CORSO</a:t>
            </a:r>
          </a:p>
          <a:p>
            <a:r>
              <a:rPr lang="it-IT" dirty="0"/>
              <a:t>DISCIPLINA /INSEGNAMENTO (CORSI)</a:t>
            </a:r>
          </a:p>
          <a:p>
            <a:r>
              <a:rPr lang="it-IT" dirty="0"/>
              <a:t>PIANO DI STUDI</a:t>
            </a:r>
          </a:p>
          <a:p>
            <a:r>
              <a:rPr lang="it-IT" dirty="0"/>
              <a:t>LA TESI (IL LAVORO FINALE)</a:t>
            </a:r>
          </a:p>
          <a:p>
            <a:r>
              <a:rPr lang="it-IT" dirty="0"/>
              <a:t>(scrivere una TESINA)</a:t>
            </a:r>
          </a:p>
          <a:p>
            <a:r>
              <a:rPr lang="it-IT" dirty="0"/>
              <a:t>LAUREA (laurearsi : MI SONO </a:t>
            </a:r>
            <a:r>
              <a:rPr lang="it-IT" dirty="0">
                <a:solidFill>
                  <a:srgbClr val="FF0000"/>
                </a:solidFill>
              </a:rPr>
              <a:t>LAUREATO/A IN </a:t>
            </a:r>
            <a:r>
              <a:rPr lang="it-IT" dirty="0"/>
              <a:t>MATEMATICA</a:t>
            </a:r>
          </a:p>
          <a:p>
            <a:r>
              <a:rPr lang="it-IT" dirty="0"/>
              <a:t>DOTTORE -&gt; Dott. /Dott.ssa (ADDOTTORATI -&gt;</a:t>
            </a:r>
            <a:r>
              <a:rPr lang="it-IT" dirty="0" err="1"/>
              <a:t>PhD</a:t>
            </a:r>
            <a:r>
              <a:rPr lang="it-IT" dirty="0"/>
              <a:t> -&gt; Dr.)</a:t>
            </a:r>
          </a:p>
          <a:p>
            <a:r>
              <a:rPr lang="it-IT" dirty="0"/>
              <a:t>DOCENTE/i</a:t>
            </a:r>
          </a:p>
          <a:p>
            <a:endParaRPr lang="it-IT" dirty="0"/>
          </a:p>
          <a:p>
            <a:r>
              <a:rPr lang="it-IT" dirty="0"/>
              <a:t>VOTI (ho preso un bel/brutto voto)</a:t>
            </a:r>
          </a:p>
          <a:p>
            <a:r>
              <a:rPr lang="it-IT" dirty="0"/>
              <a:t>Voto minimo 18/30 (sufficienza) – massimo: 30/30  (30 e lode)</a:t>
            </a:r>
          </a:p>
          <a:p>
            <a:r>
              <a:rPr lang="it-IT" dirty="0"/>
              <a:t>Essere promosso (passare/superare un esame)/bocciato </a:t>
            </a:r>
          </a:p>
          <a:p>
            <a:endParaRPr lang="it-IT" dirty="0"/>
          </a:p>
          <a:p>
            <a:endParaRPr lang="it-IT" dirty="0"/>
          </a:p>
          <a:p>
            <a:endParaRPr lang="it-IT" dirty="0"/>
          </a:p>
          <a:p>
            <a:r>
              <a:rPr lang="it-IT" dirty="0">
                <a:highlight>
                  <a:srgbClr val="FFFF00"/>
                </a:highlight>
              </a:rPr>
              <a:t>COMPITO SU FOTOCOPIA: Attività 3 + ultimo esercizio di vocabolario</a:t>
            </a:r>
          </a:p>
        </p:txBody>
      </p:sp>
    </p:spTree>
    <p:extLst>
      <p:ext uri="{BB962C8B-B14F-4D97-AF65-F5344CB8AC3E}">
        <p14:creationId xmlns:p14="http://schemas.microsoft.com/office/powerpoint/2010/main" val="403952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699F6DE6-487E-4E1A-BE5F-C301BD8D3983}"/>
              </a:ext>
            </a:extLst>
          </p:cNvPr>
          <p:cNvSpPr>
            <a:spLocks noGrp="1"/>
          </p:cNvSpPr>
          <p:nvPr>
            <p:ph type="body" idx="1"/>
          </p:nvPr>
        </p:nvSpPr>
        <p:spPr>
          <a:xfrm>
            <a:off x="913774" y="885139"/>
            <a:ext cx="10351752" cy="5793639"/>
          </a:xfrm>
        </p:spPr>
        <p:txBody>
          <a:bodyPr/>
          <a:lstStyle/>
          <a:p>
            <a:pPr algn="l"/>
            <a:r>
              <a:rPr lang="it-IT" dirty="0">
                <a:solidFill>
                  <a:srgbClr val="FF0000"/>
                </a:solidFill>
              </a:rPr>
              <a:t>Es. 4 BACI DA PERUGIA</a:t>
            </a:r>
          </a:p>
          <a:p>
            <a:pPr algn="l"/>
            <a:r>
              <a:rPr lang="it-IT" dirty="0">
                <a:solidFill>
                  <a:schemeClr val="tx1"/>
                </a:solidFill>
              </a:rPr>
              <a:t>Mi trovo, faccio, da’, vengono, si conoscono, arrivo, preparo, vivo, lavora, </a:t>
            </a:r>
            <a:r>
              <a:rPr lang="it-IT" dirty="0" err="1">
                <a:solidFill>
                  <a:schemeClr val="tx1"/>
                </a:solidFill>
              </a:rPr>
              <a:t>e’</a:t>
            </a:r>
            <a:r>
              <a:rPr lang="it-IT" dirty="0">
                <a:solidFill>
                  <a:schemeClr val="tx1"/>
                </a:solidFill>
              </a:rPr>
              <a:t>, ci troviamo, voglio, vieni, propongo, ci sono, conosce, aspetto, mando</a:t>
            </a:r>
          </a:p>
          <a:p>
            <a:pPr algn="l"/>
            <a:r>
              <a:rPr lang="it-IT" i="1" dirty="0">
                <a:solidFill>
                  <a:schemeClr val="tx1"/>
                </a:solidFill>
              </a:rPr>
              <a:t>Nel frattempo, studia l’italiano.</a:t>
            </a:r>
          </a:p>
          <a:p>
            <a:pPr algn="l"/>
            <a:r>
              <a:rPr lang="it-IT" i="1" dirty="0">
                <a:solidFill>
                  <a:schemeClr val="tx2">
                    <a:lumMod val="60000"/>
                    <a:lumOff val="40000"/>
                  </a:schemeClr>
                </a:solidFill>
              </a:rPr>
              <a:t>Mentre</a:t>
            </a:r>
            <a:r>
              <a:rPr lang="it-IT" i="1" dirty="0">
                <a:solidFill>
                  <a:schemeClr val="tx1"/>
                </a:solidFill>
              </a:rPr>
              <a:t> sei in Italia, studia l’italiano</a:t>
            </a:r>
            <a:r>
              <a:rPr lang="it-IT" dirty="0">
                <a:solidFill>
                  <a:schemeClr val="tx1"/>
                </a:solidFill>
              </a:rPr>
              <a:t>.</a:t>
            </a:r>
          </a:p>
          <a:p>
            <a:pPr algn="l"/>
            <a:endParaRPr lang="it-IT" dirty="0">
              <a:solidFill>
                <a:srgbClr val="FF0000"/>
              </a:solidFill>
            </a:endParaRPr>
          </a:p>
          <a:p>
            <a:pPr algn="l"/>
            <a:r>
              <a:rPr lang="it-IT" dirty="0">
                <a:solidFill>
                  <a:srgbClr val="FF0000"/>
                </a:solidFill>
              </a:rPr>
              <a:t>Es. 5 VEDI…. E poi muori</a:t>
            </a:r>
          </a:p>
          <a:p>
            <a:pPr algn="l"/>
            <a:r>
              <a:rPr lang="it-IT" dirty="0">
                <a:solidFill>
                  <a:schemeClr val="tx1"/>
                </a:solidFill>
              </a:rPr>
              <a:t>Posso, vuole, vuoi, dobbiamo, vuole, sanno,  conosco, possiamo, sa, devo, so, voglio</a:t>
            </a:r>
          </a:p>
          <a:p>
            <a:pPr algn="l"/>
            <a:r>
              <a:rPr lang="it-IT" dirty="0">
                <a:solidFill>
                  <a:schemeClr val="tx2">
                    <a:lumMod val="60000"/>
                    <a:lumOff val="40000"/>
                  </a:schemeClr>
                </a:solidFill>
              </a:rPr>
              <a:t>SICCOME</a:t>
            </a:r>
            <a:r>
              <a:rPr lang="it-IT" dirty="0">
                <a:solidFill>
                  <a:schemeClr val="tx1"/>
                </a:solidFill>
              </a:rPr>
              <a:t> (</a:t>
            </a:r>
            <a:r>
              <a:rPr lang="it-IT" i="1" dirty="0">
                <a:solidFill>
                  <a:schemeClr val="tx1"/>
                </a:solidFill>
              </a:rPr>
              <a:t>CAUSA</a:t>
            </a:r>
            <a:r>
              <a:rPr lang="it-IT" dirty="0">
                <a:solidFill>
                  <a:schemeClr val="tx1"/>
                </a:solidFill>
              </a:rPr>
              <a:t>) </a:t>
            </a:r>
            <a:r>
              <a:rPr lang="it-IT" dirty="0" err="1">
                <a:solidFill>
                  <a:schemeClr val="tx1"/>
                </a:solidFill>
              </a:rPr>
              <a:t>ANDIAmo</a:t>
            </a:r>
            <a:r>
              <a:rPr lang="it-IT" dirty="0">
                <a:solidFill>
                  <a:schemeClr val="tx1"/>
                </a:solidFill>
              </a:rPr>
              <a:t> in moto possiamo fare un po’ turisti.</a:t>
            </a:r>
          </a:p>
          <a:p>
            <a:pPr algn="l"/>
            <a:r>
              <a:rPr lang="it-IT" dirty="0">
                <a:solidFill>
                  <a:schemeClr val="tx1"/>
                </a:solidFill>
              </a:rPr>
              <a:t>Possiamo fare un po’ i turisti </a:t>
            </a:r>
            <a:r>
              <a:rPr lang="it-IT" dirty="0" err="1">
                <a:solidFill>
                  <a:schemeClr val="tx2">
                    <a:lumMod val="60000"/>
                    <a:lumOff val="40000"/>
                  </a:schemeClr>
                </a:solidFill>
              </a:rPr>
              <a:t>perche</a:t>
            </a:r>
            <a:r>
              <a:rPr lang="it-IT" dirty="0">
                <a:solidFill>
                  <a:schemeClr val="tx2">
                    <a:lumMod val="60000"/>
                    <a:lumOff val="40000"/>
                  </a:schemeClr>
                </a:solidFill>
              </a:rPr>
              <a:t>’ </a:t>
            </a:r>
            <a:r>
              <a:rPr lang="it-IT" dirty="0">
                <a:solidFill>
                  <a:schemeClr val="tx1"/>
                </a:solidFill>
              </a:rPr>
              <a:t>(</a:t>
            </a:r>
            <a:r>
              <a:rPr lang="it-IT" i="1" dirty="0">
                <a:solidFill>
                  <a:schemeClr val="tx1"/>
                </a:solidFill>
              </a:rPr>
              <a:t>causa</a:t>
            </a:r>
            <a:r>
              <a:rPr lang="it-IT" dirty="0">
                <a:solidFill>
                  <a:schemeClr val="tx1"/>
                </a:solidFill>
              </a:rPr>
              <a:t>) andiamo in moto.</a:t>
            </a:r>
          </a:p>
        </p:txBody>
      </p:sp>
    </p:spTree>
    <p:extLst>
      <p:ext uri="{BB962C8B-B14F-4D97-AF65-F5344CB8AC3E}">
        <p14:creationId xmlns:p14="http://schemas.microsoft.com/office/powerpoint/2010/main" val="41458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1C80F916-C0EC-419C-A401-54AA27A274D0}"/>
              </a:ext>
            </a:extLst>
          </p:cNvPr>
          <p:cNvSpPr>
            <a:spLocks noGrp="1"/>
          </p:cNvSpPr>
          <p:nvPr>
            <p:ph type="body" idx="1"/>
          </p:nvPr>
        </p:nvSpPr>
        <p:spPr>
          <a:xfrm>
            <a:off x="913774" y="819302"/>
            <a:ext cx="10351752" cy="5713171"/>
          </a:xfrm>
        </p:spPr>
        <p:txBody>
          <a:bodyPr>
            <a:normAutofit/>
          </a:bodyPr>
          <a:lstStyle/>
          <a:p>
            <a:pPr algn="l"/>
            <a:r>
              <a:rPr lang="it-IT" dirty="0">
                <a:solidFill>
                  <a:srgbClr val="FF0000"/>
                </a:solidFill>
              </a:rPr>
              <a:t>DONNE MANAGER E MARITI CASALINGHI</a:t>
            </a:r>
          </a:p>
          <a:p>
            <a:pPr algn="l"/>
            <a:endParaRPr lang="it-IT" dirty="0"/>
          </a:p>
          <a:p>
            <a:pPr algn="l"/>
            <a:r>
              <a:rPr lang="it-IT" dirty="0">
                <a:solidFill>
                  <a:srgbClr val="FF0000"/>
                </a:solidFill>
              </a:rPr>
              <a:t>Mi/ti/GLI/LE/CI/VI/GLI  </a:t>
            </a:r>
            <a:r>
              <a:rPr lang="it-IT" dirty="0"/>
              <a:t>piace     Mi = </a:t>
            </a:r>
            <a:r>
              <a:rPr lang="it-IT" dirty="0">
                <a:solidFill>
                  <a:srgbClr val="FF0000"/>
                </a:solidFill>
              </a:rPr>
              <a:t>a</a:t>
            </a:r>
            <a:r>
              <a:rPr lang="it-IT" dirty="0"/>
              <a:t> me</a:t>
            </a:r>
          </a:p>
          <a:p>
            <a:pPr algn="l"/>
            <a:r>
              <a:rPr lang="it-IT" dirty="0"/>
              <a:t>Cosa ti piace? Cosa piace a </a:t>
            </a:r>
            <a:r>
              <a:rPr lang="it-IT" dirty="0" err="1"/>
              <a:t>maria</a:t>
            </a:r>
            <a:r>
              <a:rPr lang="it-IT" dirty="0"/>
              <a:t>?</a:t>
            </a:r>
          </a:p>
          <a:p>
            <a:pPr algn="l"/>
            <a:r>
              <a:rPr lang="it-IT" dirty="0">
                <a:solidFill>
                  <a:schemeClr val="tx2">
                    <a:lumMod val="60000"/>
                    <a:lumOff val="40000"/>
                  </a:schemeClr>
                </a:solidFill>
              </a:rPr>
              <a:t>A </a:t>
            </a:r>
            <a:r>
              <a:rPr lang="it-IT" dirty="0" err="1">
                <a:solidFill>
                  <a:schemeClr val="tx2">
                    <a:lumMod val="60000"/>
                    <a:lumOff val="40000"/>
                  </a:schemeClr>
                </a:solidFill>
              </a:rPr>
              <a:t>maria</a:t>
            </a:r>
            <a:r>
              <a:rPr lang="it-IT" dirty="0">
                <a:solidFill>
                  <a:schemeClr val="tx2">
                    <a:lumMod val="60000"/>
                    <a:lumOff val="40000"/>
                  </a:schemeClr>
                </a:solidFill>
              </a:rPr>
              <a:t> </a:t>
            </a:r>
            <a:r>
              <a:rPr lang="it-IT" dirty="0"/>
              <a:t>piace / </a:t>
            </a:r>
            <a:r>
              <a:rPr lang="it-IT" dirty="0">
                <a:solidFill>
                  <a:schemeClr val="tx2">
                    <a:lumMod val="60000"/>
                    <a:lumOff val="40000"/>
                  </a:schemeClr>
                </a:solidFill>
              </a:rPr>
              <a:t>LE</a:t>
            </a:r>
            <a:r>
              <a:rPr lang="it-IT" dirty="0"/>
              <a:t> piace</a:t>
            </a:r>
          </a:p>
          <a:p>
            <a:pPr algn="l"/>
            <a:endParaRPr lang="it-IT" dirty="0"/>
          </a:p>
          <a:p>
            <a:pPr algn="l"/>
            <a:r>
              <a:rPr lang="it-IT" dirty="0"/>
              <a:t>TENERE: Tengo, tieni</a:t>
            </a:r>
          </a:p>
          <a:p>
            <a:pPr algn="l"/>
            <a:r>
              <a:rPr lang="it-IT" dirty="0"/>
              <a:t>TENERE a </a:t>
            </a:r>
            <a:r>
              <a:rPr lang="it-IT" dirty="0" err="1"/>
              <a:t>qc</a:t>
            </a:r>
            <a:r>
              <a:rPr lang="it-IT" dirty="0"/>
              <a:t> = </a:t>
            </a:r>
            <a:r>
              <a:rPr lang="it-IT" dirty="0" err="1"/>
              <a:t>qc</a:t>
            </a:r>
            <a:r>
              <a:rPr lang="it-IT" dirty="0"/>
              <a:t> è importante (tengo molto ai miei amici)</a:t>
            </a:r>
          </a:p>
          <a:p>
            <a:pPr algn="l"/>
            <a:r>
              <a:rPr lang="it-IT" dirty="0"/>
              <a:t>Pro</a:t>
            </a:r>
            <a:r>
              <a:rPr lang="it-IT" dirty="0">
                <a:solidFill>
                  <a:schemeClr val="accent1">
                    <a:lumMod val="75000"/>
                  </a:schemeClr>
                </a:solidFill>
              </a:rPr>
              <a:t>porre /comporre/ disporre</a:t>
            </a:r>
          </a:p>
          <a:p>
            <a:pPr algn="l"/>
            <a:r>
              <a:rPr lang="it-IT" dirty="0">
                <a:solidFill>
                  <a:schemeClr val="accent1">
                    <a:lumMod val="75000"/>
                  </a:schemeClr>
                </a:solidFill>
              </a:rPr>
              <a:t>Porre = mettere (porre attenzione)</a:t>
            </a:r>
          </a:p>
          <a:p>
            <a:pPr algn="l"/>
            <a:r>
              <a:rPr lang="it-IT" dirty="0">
                <a:solidFill>
                  <a:schemeClr val="accent1">
                    <a:lumMod val="75000"/>
                  </a:schemeClr>
                </a:solidFill>
              </a:rPr>
              <a:t>Io pongo, tu poni</a:t>
            </a:r>
          </a:p>
          <a:p>
            <a:pPr algn="l"/>
            <a:endParaRPr lang="it-IT" dirty="0">
              <a:solidFill>
                <a:schemeClr val="accent1">
                  <a:lumMod val="75000"/>
                </a:schemeClr>
              </a:solidFill>
            </a:endParaRPr>
          </a:p>
        </p:txBody>
      </p:sp>
    </p:spTree>
    <p:extLst>
      <p:ext uri="{BB962C8B-B14F-4D97-AF65-F5344CB8AC3E}">
        <p14:creationId xmlns:p14="http://schemas.microsoft.com/office/powerpoint/2010/main" val="31143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8E09C6A-6CA5-409D-850D-5922F79F1E64}"/>
              </a:ext>
            </a:extLst>
          </p:cNvPr>
          <p:cNvSpPr/>
          <p:nvPr/>
        </p:nvSpPr>
        <p:spPr>
          <a:xfrm>
            <a:off x="1309421" y="980237"/>
            <a:ext cx="7834579" cy="4057329"/>
          </a:xfrm>
          <a:prstGeom prst="rect">
            <a:avLst/>
          </a:prstGeom>
        </p:spPr>
        <p:txBody>
          <a:bodyPr wrap="square">
            <a:spAutoFit/>
          </a:bodyPr>
          <a:lstStyle/>
          <a:p>
            <a:pPr>
              <a:lnSpc>
                <a:spcPct val="107000"/>
              </a:lnSpc>
              <a:spcAft>
                <a:spcPts val="800"/>
              </a:spcAft>
            </a:pPr>
            <a:r>
              <a:rPr lang="it-IT" b="1" dirty="0">
                <a:latin typeface="Calibri" panose="020F0502020204030204" pitchFamily="34" charset="0"/>
                <a:ea typeface="Calibri" panose="020F0502020204030204" pitchFamily="34" charset="0"/>
                <a:cs typeface="Times New Roman" panose="02020603050405020304" pitchFamily="18" charset="0"/>
              </a:rPr>
              <a:t>Es. 12 Donne manager…</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2 viene, 3 è, 4 </a:t>
            </a:r>
            <a:r>
              <a:rPr lang="it-IT" dirty="0">
                <a:highlight>
                  <a:srgbClr val="FFFF00"/>
                </a:highlight>
                <a:latin typeface="Calibri" panose="020F0502020204030204" pitchFamily="34" charset="0"/>
                <a:ea typeface="Calibri" panose="020F0502020204030204" pitchFamily="34" charset="0"/>
                <a:cs typeface="Times New Roman" panose="02020603050405020304" pitchFamily="18" charset="0"/>
              </a:rPr>
              <a:t>scelgono</a:t>
            </a:r>
            <a:r>
              <a:rPr lang="it-IT" dirty="0">
                <a:latin typeface="Calibri" panose="020F0502020204030204" pitchFamily="34" charset="0"/>
                <a:ea typeface="Calibri" panose="020F0502020204030204" pitchFamily="34" charset="0"/>
                <a:cs typeface="Times New Roman" panose="02020603050405020304" pitchFamily="18" charset="0"/>
              </a:rPr>
              <a:t>, 5 ha, 6 </a:t>
            </a:r>
            <a:r>
              <a:rPr lang="it-IT" dirty="0">
                <a:highlight>
                  <a:srgbClr val="FFFF00"/>
                </a:highlight>
                <a:latin typeface="Calibri" panose="020F0502020204030204" pitchFamily="34" charset="0"/>
                <a:ea typeface="Calibri" panose="020F0502020204030204" pitchFamily="34" charset="0"/>
                <a:cs typeface="Times New Roman" panose="02020603050405020304" pitchFamily="18" charset="0"/>
              </a:rPr>
              <a:t>sceglie</a:t>
            </a:r>
            <a:r>
              <a:rPr lang="it-IT" dirty="0">
                <a:latin typeface="Calibri" panose="020F0502020204030204" pitchFamily="34" charset="0"/>
                <a:ea typeface="Calibri" panose="020F0502020204030204" pitchFamily="34" charset="0"/>
                <a:cs typeface="Times New Roman" panose="02020603050405020304" pitchFamily="18" charset="0"/>
              </a:rPr>
              <a:t>, 7, preferisce, si occupa, fa, cucina, passa, propone, (13) piace, (14) piacciono (i libri) , muore, rispetta, vuole, dice, (19) </a:t>
            </a:r>
            <a:r>
              <a:rPr lang="it-IT" dirty="0" err="1">
                <a:latin typeface="Calibri" panose="020F0502020204030204" pitchFamily="34" charset="0"/>
                <a:ea typeface="Calibri" panose="020F0502020204030204" pitchFamily="34" charset="0"/>
                <a:cs typeface="Times New Roman" panose="02020603050405020304" pitchFamily="18" charset="0"/>
              </a:rPr>
              <a:t>rieSCE</a:t>
            </a:r>
            <a:r>
              <a:rPr lang="it-IT" dirty="0">
                <a:latin typeface="Calibri" panose="020F0502020204030204" pitchFamily="34" charset="0"/>
                <a:ea typeface="Calibri" panose="020F0502020204030204" pitchFamily="34" charset="0"/>
                <a:cs typeface="Times New Roman" panose="02020603050405020304" pitchFamily="18" charset="0"/>
              </a:rPr>
              <a:t>, tiene, piace, fa, guadagnano, sanno, (</a:t>
            </a:r>
            <a:r>
              <a:rPr lang="it-IT" u="sng" dirty="0">
                <a:latin typeface="Calibri" panose="020F0502020204030204" pitchFamily="34" charset="0"/>
                <a:ea typeface="Calibri" panose="020F0502020204030204" pitchFamily="34" charset="0"/>
                <a:cs typeface="Times New Roman" panose="02020603050405020304" pitchFamily="18" charset="0"/>
              </a:rPr>
              <a:t>il 18%</a:t>
            </a:r>
            <a:r>
              <a:rPr lang="it-IT" dirty="0">
                <a:latin typeface="Calibri" panose="020F0502020204030204" pitchFamily="34" charset="0"/>
                <a:ea typeface="Calibri" panose="020F0502020204030204" pitchFamily="34" charset="0"/>
                <a:cs typeface="Times New Roman" panose="02020603050405020304" pitchFamily="18" charset="0"/>
              </a:rPr>
              <a:t> delle donne) occupa, dicono, vogliono</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u="sng" dirty="0">
                <a:latin typeface="Calibri" panose="020F0502020204030204" pitchFamily="34" charset="0"/>
                <a:ea typeface="Calibri" panose="020F0502020204030204" pitchFamily="34" charset="0"/>
                <a:cs typeface="Times New Roman" panose="02020603050405020304" pitchFamily="18" charset="0"/>
              </a:rPr>
              <a:t>Il numero</a:t>
            </a:r>
            <a:r>
              <a:rPr lang="it-IT" dirty="0">
                <a:latin typeface="Calibri" panose="020F0502020204030204" pitchFamily="34" charset="0"/>
                <a:ea typeface="Calibri" panose="020F0502020204030204" pitchFamily="34" charset="0"/>
                <a:cs typeface="Times New Roman" panose="02020603050405020304" pitchFamily="18" charset="0"/>
              </a:rPr>
              <a:t> degli uomini casalinghi </a:t>
            </a:r>
            <a:r>
              <a:rPr lang="it-IT" dirty="0">
                <a:highlight>
                  <a:srgbClr val="FFFF00"/>
                </a:highlight>
                <a:latin typeface="Calibri" panose="020F0502020204030204" pitchFamily="34" charset="0"/>
                <a:ea typeface="Calibri" panose="020F0502020204030204" pitchFamily="34" charset="0"/>
                <a:cs typeface="Times New Roman" panose="02020603050405020304" pitchFamily="18" charset="0"/>
              </a:rPr>
              <a:t>è</a:t>
            </a:r>
            <a:r>
              <a:rPr lang="it-IT" dirty="0">
                <a:latin typeface="Calibri" panose="020F0502020204030204" pitchFamily="34" charset="0"/>
                <a:ea typeface="Calibri" panose="020F0502020204030204" pitchFamily="34" charset="0"/>
                <a:cs typeface="Times New Roman" panose="02020603050405020304" pitchFamily="18" charset="0"/>
              </a:rPr>
              <a:t> in aumento</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u="sng" dirty="0">
                <a:latin typeface="Calibri" panose="020F0502020204030204" pitchFamily="34" charset="0"/>
                <a:ea typeface="Calibri" panose="020F0502020204030204" pitchFamily="34" charset="0"/>
                <a:cs typeface="Times New Roman" panose="02020603050405020304" pitchFamily="18" charset="0"/>
              </a:rPr>
              <a:t>Il</a:t>
            </a:r>
            <a:r>
              <a:rPr lang="it-IT" dirty="0">
                <a:latin typeface="Calibri" panose="020F0502020204030204" pitchFamily="34" charset="0"/>
                <a:ea typeface="Calibri" panose="020F0502020204030204" pitchFamily="34" charset="0"/>
                <a:cs typeface="Times New Roman" panose="02020603050405020304" pitchFamily="18" charset="0"/>
              </a:rPr>
              <a:t> 18% occupa una posizione di potere</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Morire dalla voglia = volere tantissimo qualcosa</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Morire di fame/di sete/di sonno = avere tanta fame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84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700DA8-C6B6-BF31-0991-BFC037E6CAF1}"/>
              </a:ext>
            </a:extLst>
          </p:cNvPr>
          <p:cNvSpPr>
            <a:spLocks noGrp="1"/>
          </p:cNvSpPr>
          <p:nvPr>
            <p:ph type="title"/>
          </p:nvPr>
        </p:nvSpPr>
        <p:spPr>
          <a:xfrm>
            <a:off x="7553274" y="343097"/>
            <a:ext cx="3724326" cy="448284"/>
          </a:xfrm>
        </p:spPr>
        <p:txBody>
          <a:bodyPr>
            <a:normAutofit fontScale="90000"/>
          </a:bodyPr>
          <a:lstStyle/>
          <a:p>
            <a:r>
              <a:rPr lang="it-IT" dirty="0"/>
              <a:t>ASCOLTIAMO!</a:t>
            </a:r>
          </a:p>
        </p:txBody>
      </p:sp>
      <p:sp>
        <p:nvSpPr>
          <p:cNvPr id="3" name="Segnaposto contenuto 2">
            <a:extLst>
              <a:ext uri="{FF2B5EF4-FFF2-40B4-BE49-F238E27FC236}">
                <a16:creationId xmlns:a16="http://schemas.microsoft.com/office/drawing/2014/main" id="{7CDC0F25-1AA3-3B3A-6794-8B3E182BD1F9}"/>
              </a:ext>
            </a:extLst>
          </p:cNvPr>
          <p:cNvSpPr>
            <a:spLocks noGrp="1"/>
          </p:cNvSpPr>
          <p:nvPr>
            <p:ph sz="quarter" idx="13"/>
          </p:nvPr>
        </p:nvSpPr>
        <p:spPr/>
        <p:txBody>
          <a:bodyPr/>
          <a:lstStyle/>
          <a:p>
            <a:endParaRPr lang="it-IT"/>
          </a:p>
        </p:txBody>
      </p:sp>
      <p:pic>
        <p:nvPicPr>
          <p:cNvPr id="4" name="Immagine 3">
            <a:extLst>
              <a:ext uri="{FF2B5EF4-FFF2-40B4-BE49-F238E27FC236}">
                <a16:creationId xmlns:a16="http://schemas.microsoft.com/office/drawing/2014/main" id="{5D44978C-9516-66EE-61E5-FF403054780D}"/>
              </a:ext>
            </a:extLst>
          </p:cNvPr>
          <p:cNvPicPr>
            <a:picLocks noChangeAspect="1"/>
          </p:cNvPicPr>
          <p:nvPr/>
        </p:nvPicPr>
        <p:blipFill>
          <a:blip r:embed="rId2"/>
          <a:stretch>
            <a:fillRect/>
          </a:stretch>
        </p:blipFill>
        <p:spPr>
          <a:xfrm>
            <a:off x="1057619" y="843008"/>
            <a:ext cx="10219981" cy="5885276"/>
          </a:xfrm>
          <a:prstGeom prst="rect">
            <a:avLst/>
          </a:prstGeom>
        </p:spPr>
      </p:pic>
    </p:spTree>
    <p:extLst>
      <p:ext uri="{BB962C8B-B14F-4D97-AF65-F5344CB8AC3E}">
        <p14:creationId xmlns:p14="http://schemas.microsoft.com/office/powerpoint/2010/main" val="183575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7650957-E397-454B-B4CA-E348172A8D35}"/>
              </a:ext>
            </a:extLst>
          </p:cNvPr>
          <p:cNvSpPr>
            <a:spLocks noGrp="1"/>
          </p:cNvSpPr>
          <p:nvPr>
            <p:ph sz="quarter" idx="13"/>
          </p:nvPr>
        </p:nvSpPr>
        <p:spPr>
          <a:xfrm>
            <a:off x="848563" y="329184"/>
            <a:ext cx="10429037" cy="5462015"/>
          </a:xfrm>
        </p:spPr>
        <p:txBody>
          <a:bodyPr>
            <a:normAutofit fontScale="77500" lnSpcReduction="20000"/>
          </a:bodyPr>
          <a:lstStyle/>
          <a:p>
            <a:pPr marL="0" indent="0">
              <a:buNone/>
            </a:pPr>
            <a:r>
              <a:rPr lang="it-IT" dirty="0">
                <a:solidFill>
                  <a:srgbClr val="FF0000"/>
                </a:solidFill>
              </a:rPr>
              <a:t>INFORMAZIONI</a:t>
            </a:r>
          </a:p>
          <a:p>
            <a:pPr marL="0" indent="0">
              <a:buNone/>
            </a:pPr>
            <a:r>
              <a:rPr lang="it-IT" dirty="0"/>
              <a:t> </a:t>
            </a:r>
          </a:p>
          <a:p>
            <a:pPr marL="0" indent="0">
              <a:buNone/>
            </a:pPr>
            <a:r>
              <a:rPr lang="it-IT" dirty="0"/>
              <a:t>2. Ha cominciato a correre 10 anni fa perché era ingrassato moltissimo</a:t>
            </a:r>
          </a:p>
          <a:p>
            <a:pPr marL="0" indent="0">
              <a:buNone/>
            </a:pPr>
            <a:r>
              <a:rPr lang="it-IT" dirty="0"/>
              <a:t>3. E’ dimagrito di /ha perso 25 chili</a:t>
            </a:r>
          </a:p>
          <a:p>
            <a:pPr marL="0" indent="0">
              <a:buNone/>
            </a:pPr>
            <a:r>
              <a:rPr lang="it-IT" dirty="0"/>
              <a:t>4 Ha fatto un corso di preparazione alla corsa</a:t>
            </a:r>
          </a:p>
          <a:p>
            <a:pPr marL="0" indent="0">
              <a:buNone/>
            </a:pPr>
            <a:r>
              <a:rPr lang="it-IT" dirty="0"/>
              <a:t>5. E’ gratis, si può fare sempre e dappertutto</a:t>
            </a:r>
          </a:p>
          <a:p>
            <a:pPr marL="0" indent="0">
              <a:buNone/>
            </a:pPr>
            <a:r>
              <a:rPr lang="it-IT" dirty="0"/>
              <a:t>6. Molto bene, una sensazione bellissima. Prima pensava che solo le persone speciali potevano fare la maratona e invece l’ha fatta anche lui!</a:t>
            </a:r>
          </a:p>
          <a:p>
            <a:pPr marL="0" indent="0">
              <a:buNone/>
            </a:pPr>
            <a:r>
              <a:rPr lang="it-IT" dirty="0"/>
              <a:t>7. con sua moglie</a:t>
            </a:r>
          </a:p>
          <a:p>
            <a:pPr marL="0" indent="0">
              <a:buNone/>
            </a:pPr>
            <a:r>
              <a:rPr lang="it-IT" dirty="0"/>
              <a:t>8. un viaggio in Canada in camper di due settimane</a:t>
            </a:r>
          </a:p>
          <a:p>
            <a:pPr marL="0" indent="0">
              <a:buNone/>
            </a:pPr>
            <a:r>
              <a:rPr lang="it-IT" dirty="0"/>
              <a:t>9. vogliono fare la maratona insieme.</a:t>
            </a:r>
          </a:p>
          <a:p>
            <a:pPr marL="0" indent="0">
              <a:buNone/>
            </a:pPr>
            <a:r>
              <a:rPr lang="it-IT" dirty="0"/>
              <a:t> </a:t>
            </a:r>
          </a:p>
          <a:p>
            <a:pPr marL="0" indent="0">
              <a:buNone/>
            </a:pPr>
            <a:r>
              <a:rPr lang="it-IT" dirty="0"/>
              <a:t>Ho iniziato a camminare </a:t>
            </a:r>
            <a:r>
              <a:rPr lang="it-IT" u="sng" dirty="0"/>
              <a:t>per perdere peso</a:t>
            </a:r>
            <a:r>
              <a:rPr lang="it-IT" dirty="0"/>
              <a:t>. (dimagrire)</a:t>
            </a:r>
          </a:p>
          <a:p>
            <a:pPr marL="0" indent="0">
              <a:buNone/>
            </a:pPr>
            <a:r>
              <a:rPr lang="it-IT" dirty="0"/>
              <a:t>Magro VS grasso</a:t>
            </a:r>
          </a:p>
          <a:p>
            <a:pPr marL="0" indent="0">
              <a:buNone/>
            </a:pPr>
            <a:r>
              <a:rPr lang="it-IT" dirty="0"/>
              <a:t>Dimagrire VS ingrassare</a:t>
            </a:r>
          </a:p>
          <a:p>
            <a:endParaRPr lang="it-IT" dirty="0"/>
          </a:p>
        </p:txBody>
      </p:sp>
    </p:spTree>
    <p:extLst>
      <p:ext uri="{BB962C8B-B14F-4D97-AF65-F5344CB8AC3E}">
        <p14:creationId xmlns:p14="http://schemas.microsoft.com/office/powerpoint/2010/main" val="746556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C9A7D0A-95C1-4B21-92C5-CBAE76662AF5}"/>
              </a:ext>
            </a:extLst>
          </p:cNvPr>
          <p:cNvSpPr>
            <a:spLocks noGrp="1"/>
          </p:cNvSpPr>
          <p:nvPr>
            <p:ph sz="quarter" idx="13"/>
          </p:nvPr>
        </p:nvSpPr>
        <p:spPr>
          <a:xfrm>
            <a:off x="1163116" y="811986"/>
            <a:ext cx="10114483" cy="4979213"/>
          </a:xfrm>
        </p:spPr>
        <p:txBody>
          <a:bodyPr/>
          <a:lstStyle/>
          <a:p>
            <a:pPr marL="0" indent="0">
              <a:buNone/>
            </a:pPr>
            <a:r>
              <a:rPr lang="it-IT" dirty="0">
                <a:solidFill>
                  <a:srgbClr val="FF0000"/>
                </a:solidFill>
              </a:rPr>
              <a:t>PAROLE NUOVE</a:t>
            </a:r>
          </a:p>
          <a:p>
            <a:pPr marL="0" indent="0">
              <a:buNone/>
            </a:pPr>
            <a:r>
              <a:rPr lang="it-IT" dirty="0"/>
              <a:t>Contare su </a:t>
            </a:r>
            <a:r>
              <a:rPr lang="it-IT" dirty="0" err="1"/>
              <a:t>qc</a:t>
            </a:r>
            <a:r>
              <a:rPr lang="it-IT" dirty="0"/>
              <a:t> </a:t>
            </a:r>
          </a:p>
          <a:p>
            <a:pPr marL="0" indent="0">
              <a:buNone/>
            </a:pPr>
            <a:r>
              <a:rPr lang="it-IT" dirty="0"/>
              <a:t>Faticosa = che stanca molto</a:t>
            </a:r>
          </a:p>
          <a:p>
            <a:pPr marL="0" indent="0">
              <a:buNone/>
            </a:pPr>
            <a:r>
              <a:rPr lang="it-IT" dirty="0"/>
              <a:t>Fare fatica</a:t>
            </a:r>
          </a:p>
          <a:p>
            <a:pPr marL="0" indent="0">
              <a:buNone/>
            </a:pPr>
            <a:r>
              <a:rPr lang="it-IT" dirty="0"/>
              <a:t>Essere in forma</a:t>
            </a:r>
          </a:p>
          <a:p>
            <a:pPr marL="0" indent="0">
              <a:buNone/>
            </a:pPr>
            <a:r>
              <a:rPr lang="it-IT" dirty="0"/>
              <a:t>Vincere la sfida con me stesso /E’ una bella sfida!</a:t>
            </a:r>
          </a:p>
          <a:p>
            <a:pPr marL="0" indent="0">
              <a:buNone/>
            </a:pPr>
            <a:r>
              <a:rPr lang="it-IT" dirty="0"/>
              <a:t>Fidarsi di </a:t>
            </a:r>
            <a:r>
              <a:rPr lang="it-IT" dirty="0" err="1"/>
              <a:t>qc</a:t>
            </a:r>
            <a:endParaRPr lang="it-IT" dirty="0"/>
          </a:p>
          <a:p>
            <a:pPr marL="0" indent="0">
              <a:buNone/>
            </a:pPr>
            <a:r>
              <a:rPr lang="it-IT" dirty="0"/>
              <a:t>Sfidare qualcuno </a:t>
            </a:r>
          </a:p>
          <a:p>
            <a:pPr marL="0" indent="0">
              <a:buNone/>
            </a:pPr>
            <a:r>
              <a:rPr lang="it-IT" dirty="0"/>
              <a:t>Oltre= </a:t>
            </a:r>
            <a:r>
              <a:rPr lang="it-IT" dirty="0" err="1"/>
              <a:t>piu’</a:t>
            </a:r>
            <a:r>
              <a:rPr lang="it-IT" dirty="0"/>
              <a:t> in là</a:t>
            </a:r>
          </a:p>
          <a:p>
            <a:pPr marL="0" indent="0">
              <a:buNone/>
            </a:pPr>
            <a:r>
              <a:rPr lang="it-IT" dirty="0"/>
              <a:t>Sono deluso/A/ IL FILM E’ stato una delusione</a:t>
            </a:r>
          </a:p>
        </p:txBody>
      </p:sp>
    </p:spTree>
    <p:extLst>
      <p:ext uri="{BB962C8B-B14F-4D97-AF65-F5344CB8AC3E}">
        <p14:creationId xmlns:p14="http://schemas.microsoft.com/office/powerpoint/2010/main" val="371299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07D811F-3C23-4EF4-83B0-CBA3631A47ED}"/>
              </a:ext>
            </a:extLst>
          </p:cNvPr>
          <p:cNvSpPr/>
          <p:nvPr/>
        </p:nvSpPr>
        <p:spPr>
          <a:xfrm>
            <a:off x="400050" y="244930"/>
            <a:ext cx="10916564" cy="6251070"/>
          </a:xfrm>
          <a:prstGeom prst="rect">
            <a:avLst/>
          </a:prstGeom>
        </p:spPr>
        <p:txBody>
          <a:bodyPr wrap="square">
            <a:spAutoFit/>
          </a:bodyPr>
          <a:lstStyle/>
          <a:p>
            <a:r>
              <a:rPr lang="it-IT" sz="2000" b="1" dirty="0"/>
              <a:t>RIFLETTIAMO SUL PASSATO PROSSIMO</a:t>
            </a:r>
          </a:p>
          <a:p>
            <a:r>
              <a:rPr lang="it-IT" sz="2000" dirty="0"/>
              <a:t>Ausiliare ESSERE o AVERE + participio passato</a:t>
            </a:r>
          </a:p>
          <a:p>
            <a:r>
              <a:rPr lang="it-IT" sz="2000" dirty="0"/>
              <a:t>ES. sono andato  / ho dormito</a:t>
            </a:r>
          </a:p>
          <a:p>
            <a:r>
              <a:rPr lang="it-IT" sz="2000" dirty="0"/>
              <a:t> </a:t>
            </a:r>
          </a:p>
          <a:p>
            <a:r>
              <a:rPr lang="it-IT" sz="2000" dirty="0"/>
              <a:t>IL PARTICIPIO PASSATO (verbi regolari)</a:t>
            </a:r>
          </a:p>
          <a:p>
            <a:r>
              <a:rPr lang="it-IT" sz="2000" dirty="0"/>
              <a:t>PARL</a:t>
            </a:r>
            <a:r>
              <a:rPr lang="it-IT" sz="2000" dirty="0">
                <a:solidFill>
                  <a:schemeClr val="accent2">
                    <a:lumMod val="75000"/>
                  </a:schemeClr>
                </a:solidFill>
              </a:rPr>
              <a:t>ARE</a:t>
            </a:r>
            <a:r>
              <a:rPr lang="it-IT" sz="2000" dirty="0"/>
              <a:t> &gt; </a:t>
            </a:r>
            <a:r>
              <a:rPr lang="it-IT" sz="2000" dirty="0" err="1"/>
              <a:t>parl</a:t>
            </a:r>
            <a:r>
              <a:rPr lang="it-IT" sz="2000" dirty="0" err="1">
                <a:solidFill>
                  <a:schemeClr val="accent2">
                    <a:lumMod val="75000"/>
                  </a:schemeClr>
                </a:solidFill>
              </a:rPr>
              <a:t>ATO</a:t>
            </a:r>
            <a:endParaRPr lang="it-IT" sz="2000" dirty="0">
              <a:solidFill>
                <a:schemeClr val="accent2">
                  <a:lumMod val="75000"/>
                </a:schemeClr>
              </a:solidFill>
            </a:endParaRPr>
          </a:p>
          <a:p>
            <a:r>
              <a:rPr lang="it-IT" sz="2000" dirty="0"/>
              <a:t>SAP</a:t>
            </a:r>
            <a:r>
              <a:rPr lang="it-IT" sz="2000" dirty="0">
                <a:solidFill>
                  <a:schemeClr val="accent5">
                    <a:lumMod val="75000"/>
                  </a:schemeClr>
                </a:solidFill>
              </a:rPr>
              <a:t>ERE</a:t>
            </a:r>
            <a:r>
              <a:rPr lang="it-IT" sz="2000" dirty="0"/>
              <a:t> -&gt; </a:t>
            </a:r>
            <a:r>
              <a:rPr lang="it-IT" sz="2000" dirty="0" err="1"/>
              <a:t>sap</a:t>
            </a:r>
            <a:r>
              <a:rPr lang="it-IT" sz="2000" dirty="0" err="1">
                <a:solidFill>
                  <a:schemeClr val="accent5">
                    <a:lumMod val="75000"/>
                  </a:schemeClr>
                </a:solidFill>
              </a:rPr>
              <a:t>UTO</a:t>
            </a:r>
            <a:endParaRPr lang="it-IT" sz="2000" dirty="0">
              <a:solidFill>
                <a:schemeClr val="accent5">
                  <a:lumMod val="75000"/>
                </a:schemeClr>
              </a:solidFill>
            </a:endParaRPr>
          </a:p>
          <a:p>
            <a:r>
              <a:rPr lang="it-IT" sz="2000" dirty="0"/>
              <a:t>FIN</a:t>
            </a:r>
            <a:r>
              <a:rPr lang="it-IT" sz="2000" dirty="0">
                <a:solidFill>
                  <a:srgbClr val="0070C0"/>
                </a:solidFill>
              </a:rPr>
              <a:t>IRE</a:t>
            </a:r>
            <a:r>
              <a:rPr lang="it-IT" sz="2000" dirty="0"/>
              <a:t> -&gt; </a:t>
            </a:r>
            <a:r>
              <a:rPr lang="it-IT" sz="2000" dirty="0" err="1"/>
              <a:t>fin</a:t>
            </a:r>
            <a:r>
              <a:rPr lang="it-IT" sz="2000" dirty="0" err="1">
                <a:solidFill>
                  <a:srgbClr val="0070C0"/>
                </a:solidFill>
              </a:rPr>
              <a:t>ITO</a:t>
            </a:r>
            <a:endParaRPr lang="it-IT" sz="2000" dirty="0">
              <a:solidFill>
                <a:srgbClr val="0070C0"/>
              </a:solidFill>
            </a:endParaRPr>
          </a:p>
          <a:p>
            <a:pPr>
              <a:lnSpc>
                <a:spcPct val="107000"/>
              </a:lnSpc>
              <a:spcAft>
                <a:spcPts val="800"/>
              </a:spcAft>
            </a:pPr>
            <a:endParaRPr lang="it-IT"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FACCIAMO INSIEME L’ESERCIZIO 7</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Scegli tra i verbi sotto e completa con il passato prossimo:</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dirty="0">
                <a:latin typeface="Calibri" panose="020F0502020204030204" pitchFamily="34" charset="0"/>
                <a:ea typeface="Calibri" panose="020F0502020204030204" pitchFamily="34" charset="0"/>
                <a:cs typeface="Times New Roman" panose="02020603050405020304" pitchFamily="18" charset="0"/>
              </a:rPr>
              <a:t>dimagrire, viaggiare, succedere, pensare, iniziare, andare, cominciare, iscriversi, perdere, riuscire</a:t>
            </a:r>
          </a:p>
          <a:p>
            <a:pPr>
              <a:lnSpc>
                <a:spcPct val="107000"/>
              </a:lnSpc>
              <a:spcAft>
                <a:spcPts val="80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2000" dirty="0">
                <a:latin typeface="Calibri" panose="020F0502020204030204" pitchFamily="34" charset="0"/>
                <a:ea typeface="Calibri" panose="020F0502020204030204" pitchFamily="34" charset="0"/>
                <a:cs typeface="Times New Roman" panose="02020603050405020304" pitchFamily="18" charset="0"/>
              </a:rPr>
              <a:t>1 Ha corso, 2 (è andato) è iniziato/cominciato, 3 ha/ho cominciato/iniziato A, 4 sono dimagrito, 5 ho perso, 6 mi sono/ si è iscritto, 7 sono riuscito, 8 ho pensato, 9 è successo, 10 siamo andati, 11 abbiamo viaggiato</a:t>
            </a:r>
          </a:p>
          <a:p>
            <a:pPr>
              <a:lnSpc>
                <a:spcPct val="107000"/>
              </a:lnSpc>
              <a:spcAft>
                <a:spcPts val="800"/>
              </a:spcAft>
            </a:pPr>
            <a:r>
              <a:rPr lang="it-IT" sz="2000" dirty="0">
                <a:effectLst/>
                <a:latin typeface="Calibri" panose="020F0502020204030204" pitchFamily="34" charset="0"/>
                <a:ea typeface="Calibri" panose="020F0502020204030204" pitchFamily="34" charset="0"/>
                <a:cs typeface="Times New Roman" panose="02020603050405020304" pitchFamily="18" charset="0"/>
              </a:rPr>
              <a:t>REGOLE: 7 e 9, 10, 6, </a:t>
            </a:r>
          </a:p>
        </p:txBody>
      </p:sp>
    </p:spTree>
    <p:extLst>
      <p:ext uri="{BB962C8B-B14F-4D97-AF65-F5344CB8AC3E}">
        <p14:creationId xmlns:p14="http://schemas.microsoft.com/office/powerpoint/2010/main" val="390010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83E3B46-1ABB-43B5-A5D8-67B4E35EA2FE}"/>
              </a:ext>
            </a:extLst>
          </p:cNvPr>
          <p:cNvSpPr/>
          <p:nvPr/>
        </p:nvSpPr>
        <p:spPr>
          <a:xfrm>
            <a:off x="291193" y="506998"/>
            <a:ext cx="11185071" cy="6007094"/>
          </a:xfrm>
          <a:prstGeom prst="rect">
            <a:avLst/>
          </a:prstGeom>
        </p:spPr>
        <p:txBody>
          <a:bodyPr wrap="square">
            <a:spAutoFit/>
          </a:bodyPr>
          <a:lstStyle/>
          <a:p>
            <a:pPr>
              <a:lnSpc>
                <a:spcPct val="107000"/>
              </a:lnSpc>
              <a:spcAft>
                <a:spcPts val="800"/>
              </a:spcAft>
            </a:pPr>
            <a:r>
              <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rPr>
              <a:t>USI DI ESSERE e AVERE come AUSILIARI al PASSATO PROSSIMO</a:t>
            </a:r>
            <a:r>
              <a:rPr lang="it-IT" b="1" dirty="0">
                <a:latin typeface="Calibri" panose="020F0502020204030204" pitchFamily="34" charset="0"/>
                <a:ea typeface="Calibri" panose="020F0502020204030204" pitchFamily="34" charset="0"/>
                <a:cs typeface="Times New Roman" panose="02020603050405020304" pitchFamily="18" charset="0"/>
              </a:rPr>
              <a:t>ESSERE: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Verbi che non hanno oggetto (intransitivi): </a:t>
            </a:r>
            <a:r>
              <a:rPr lang="it-IT" i="1" dirty="0">
                <a:latin typeface="Calibri" panose="020F0502020204030204" pitchFamily="34" charset="0"/>
                <a:ea typeface="Calibri" panose="020F0502020204030204" pitchFamily="34" charset="0"/>
                <a:cs typeface="Times New Roman" panose="02020603050405020304" pitchFamily="18" charset="0"/>
              </a:rPr>
              <a:t>riuscire, succedere (è successo)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it-IT" b="1" dirty="0">
                <a:latin typeface="Calibri" panose="020F0502020204030204" pitchFamily="34" charset="0"/>
                <a:ea typeface="Calibri" panose="020F0502020204030204" pitchFamily="34" charset="0"/>
                <a:cs typeface="Times New Roman" panose="02020603050405020304" pitchFamily="18" charset="0"/>
              </a:rPr>
              <a:t>Verbi di movimento: </a:t>
            </a:r>
            <a:r>
              <a:rPr lang="it-IT" b="1" i="1" dirty="0">
                <a:latin typeface="Calibri" panose="020F0502020204030204" pitchFamily="34" charset="0"/>
                <a:ea typeface="Calibri" panose="020F0502020204030204" pitchFamily="34" charset="0"/>
                <a:cs typeface="Times New Roman" panose="02020603050405020304" pitchFamily="18" charset="0"/>
              </a:rPr>
              <a:t>andare, venire, ritornare,</a:t>
            </a:r>
            <a:r>
              <a:rPr lang="it-IT" b="1" dirty="0">
                <a:latin typeface="Calibri" panose="020F0502020204030204" pitchFamily="34" charset="0"/>
                <a:ea typeface="Calibri" panose="020F0502020204030204" pitchFamily="34" charset="0"/>
                <a:cs typeface="Times New Roman" panose="02020603050405020304" pitchFamily="18" charset="0"/>
              </a:rPr>
              <a:t> ecc.</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it-IT" b="1" dirty="0">
                <a:latin typeface="Calibri" panose="020F0502020204030204" pitchFamily="34" charset="0"/>
                <a:ea typeface="Calibri" panose="020F0502020204030204" pitchFamily="34" charset="0"/>
                <a:cs typeface="Times New Roman" panose="02020603050405020304" pitchFamily="18" charset="0"/>
              </a:rPr>
              <a:t>Verbi riflessivi: iscriversi, lavarsi, vestirsi</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Calibri" panose="020F050202020403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Verbi di cambiamento: ingrassare, dimagrire, diventare, nascere, morire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AVERE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it-IT" b="1" dirty="0">
                <a:latin typeface="Calibri" panose="020F0502020204030204" pitchFamily="34" charset="0"/>
                <a:ea typeface="Calibri" panose="020F0502020204030204" pitchFamily="34" charset="0"/>
                <a:cs typeface="Times New Roman" panose="02020603050405020304" pitchFamily="18" charset="0"/>
              </a:rPr>
              <a:t>Verbi con oggetto</a:t>
            </a:r>
            <a:r>
              <a:rPr lang="it-IT" dirty="0">
                <a:latin typeface="Calibri" panose="020F0502020204030204" pitchFamily="34" charset="0"/>
                <a:ea typeface="Calibri" panose="020F0502020204030204" pitchFamily="34" charset="0"/>
                <a:cs typeface="Times New Roman" panose="02020603050405020304" pitchFamily="18" charset="0"/>
              </a:rPr>
              <a:t> (transitivi): perdere, leggere, mangiare, vedere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Alcune eccezioni ai verbi di movimento: </a:t>
            </a:r>
            <a:r>
              <a:rPr lang="it-IT" i="1" dirty="0">
                <a:latin typeface="Calibri" panose="020F0502020204030204" pitchFamily="34" charset="0"/>
                <a:ea typeface="Calibri" panose="020F0502020204030204" pitchFamily="34" charset="0"/>
                <a:cs typeface="Times New Roman" panose="02020603050405020304" pitchFamily="18" charset="0"/>
              </a:rPr>
              <a:t>correre, viaggiare, ballare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Calibri" panose="020F0502020204030204" pitchFamily="34" charset="0"/>
              <a:buChar char="-"/>
            </a:pPr>
            <a:r>
              <a:rPr lang="it-IT" dirty="0">
                <a:latin typeface="Calibri" panose="020F0502020204030204" pitchFamily="34" charset="0"/>
                <a:ea typeface="Calibri" panose="020F0502020204030204" pitchFamily="34" charset="0"/>
                <a:cs typeface="Times New Roman" panose="02020603050405020304" pitchFamily="18" charset="0"/>
              </a:rPr>
              <a:t>Alcuni intransitivi: abitare, giocare, pensare, parlare</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it-IT"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r>
              <a:rPr lang="it-IT" b="1" dirty="0">
                <a:latin typeface="Calibri" panose="020F0502020204030204" pitchFamily="34" charset="0"/>
                <a:ea typeface="Calibri" panose="020F0502020204030204" pitchFamily="34" charset="0"/>
                <a:cs typeface="Times New Roman" panose="02020603050405020304" pitchFamily="18" charset="0"/>
              </a:rPr>
              <a:t>ACCORDO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Con il verbo ESSERE il participio passato si accorda con il soggetto:</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Marc si è iscritto all’università.</a:t>
            </a:r>
            <a:r>
              <a:rPr lang="it-IT" sz="1400" dirty="0">
                <a:latin typeface="Calibri" panose="020F0502020204030204" pitchFamily="34" charset="0"/>
                <a:ea typeface="Calibri" panose="020F0502020204030204" pitchFamily="34" charset="0"/>
                <a:cs typeface="Times New Roman" panose="02020603050405020304" pitchFamily="18" charset="0"/>
              </a:rPr>
              <a:t> / </a:t>
            </a:r>
            <a:r>
              <a:rPr lang="it-IT" u="sng" dirty="0">
                <a:latin typeface="Calibri" panose="020F0502020204030204" pitchFamily="34" charset="0"/>
                <a:ea typeface="Calibri" panose="020F0502020204030204" pitchFamily="34" charset="0"/>
                <a:cs typeface="Times New Roman" panose="02020603050405020304" pitchFamily="18" charset="0"/>
              </a:rPr>
              <a:t>Laura</a:t>
            </a:r>
            <a:r>
              <a:rPr lang="it-IT" dirty="0">
                <a:latin typeface="Calibri" panose="020F0502020204030204" pitchFamily="34" charset="0"/>
                <a:ea typeface="Calibri" panose="020F0502020204030204" pitchFamily="34" charset="0"/>
                <a:cs typeface="Times New Roman" panose="02020603050405020304" pitchFamily="18" charset="0"/>
              </a:rPr>
              <a:t> è </a:t>
            </a:r>
            <a:r>
              <a:rPr lang="it-IT" dirty="0" err="1">
                <a:latin typeface="Calibri" panose="020F0502020204030204" pitchFamily="34" charset="0"/>
                <a:ea typeface="Calibri" panose="020F0502020204030204" pitchFamily="34" charset="0"/>
                <a:cs typeface="Times New Roman" panose="02020603050405020304" pitchFamily="18" charset="0"/>
              </a:rPr>
              <a:t>andatA</a:t>
            </a:r>
            <a:r>
              <a:rPr lang="it-IT" dirty="0">
                <a:latin typeface="Calibri" panose="020F0502020204030204" pitchFamily="34" charset="0"/>
                <a:ea typeface="Calibri" panose="020F0502020204030204" pitchFamily="34" charset="0"/>
                <a:cs typeface="Times New Roman" panose="02020603050405020304" pitchFamily="18" charset="0"/>
              </a:rPr>
              <a:t> a Milano.</a:t>
            </a:r>
            <a:r>
              <a:rPr lang="it-IT" sz="1400" dirty="0">
                <a:latin typeface="Calibri" panose="020F0502020204030204" pitchFamily="34" charset="0"/>
                <a:ea typeface="Calibri" panose="020F0502020204030204" pitchFamily="34" charset="0"/>
                <a:cs typeface="Times New Roman" panose="02020603050405020304" pitchFamily="18" charset="0"/>
              </a:rPr>
              <a:t> / </a:t>
            </a:r>
            <a:r>
              <a:rPr lang="it-IT" u="sng" dirty="0">
                <a:latin typeface="Calibri" panose="020F0502020204030204" pitchFamily="34" charset="0"/>
                <a:ea typeface="Calibri" panose="020F0502020204030204" pitchFamily="34" charset="0"/>
                <a:cs typeface="Times New Roman" panose="02020603050405020304" pitchFamily="18" charset="0"/>
              </a:rPr>
              <a:t>Paola e Francesco</a:t>
            </a:r>
            <a:r>
              <a:rPr lang="it-IT" dirty="0">
                <a:latin typeface="Calibri" panose="020F0502020204030204" pitchFamily="34" charset="0"/>
                <a:ea typeface="Calibri" panose="020F0502020204030204" pitchFamily="34" charset="0"/>
                <a:cs typeface="Times New Roman" panose="02020603050405020304" pitchFamily="18" charset="0"/>
              </a:rPr>
              <a:t> sono </a:t>
            </a:r>
            <a:r>
              <a:rPr lang="it-IT" dirty="0" err="1">
                <a:latin typeface="Calibri" panose="020F0502020204030204" pitchFamily="34" charset="0"/>
                <a:ea typeface="Calibri" panose="020F0502020204030204" pitchFamily="34" charset="0"/>
                <a:cs typeface="Times New Roman" panose="02020603050405020304" pitchFamily="18" charset="0"/>
              </a:rPr>
              <a:t>partitI</a:t>
            </a:r>
            <a:r>
              <a:rPr lang="it-IT" dirty="0">
                <a:latin typeface="Calibri" panose="020F0502020204030204" pitchFamily="34" charset="0"/>
                <a:ea typeface="Calibri" panose="020F0502020204030204" pitchFamily="34" charset="0"/>
                <a:cs typeface="Times New Roman" panose="02020603050405020304" pitchFamily="18" charset="0"/>
              </a:rPr>
              <a:t> ieri.</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u="sng" dirty="0">
                <a:latin typeface="Calibri" panose="020F0502020204030204" pitchFamily="34" charset="0"/>
                <a:ea typeface="Calibri" panose="020F0502020204030204" pitchFamily="34" charset="0"/>
                <a:cs typeface="Times New Roman" panose="02020603050405020304" pitchFamily="18" charset="0"/>
              </a:rPr>
              <a:t>Laura e Lia</a:t>
            </a:r>
            <a:r>
              <a:rPr lang="it-IT" dirty="0">
                <a:latin typeface="Calibri" panose="020F0502020204030204" pitchFamily="34" charset="0"/>
                <a:ea typeface="Calibri" panose="020F0502020204030204" pitchFamily="34" charset="0"/>
                <a:cs typeface="Times New Roman" panose="02020603050405020304" pitchFamily="18" charset="0"/>
              </a:rPr>
              <a:t> sono </a:t>
            </a:r>
            <a:r>
              <a:rPr lang="it-IT" dirty="0" err="1">
                <a:latin typeface="Calibri" panose="020F0502020204030204" pitchFamily="34" charset="0"/>
                <a:ea typeface="Calibri" panose="020F0502020204030204" pitchFamily="34" charset="0"/>
                <a:cs typeface="Times New Roman" panose="02020603050405020304" pitchFamily="18" charset="0"/>
              </a:rPr>
              <a:t>tornatE</a:t>
            </a:r>
            <a:r>
              <a:rPr lang="it-IT" dirty="0">
                <a:latin typeface="Calibri" panose="020F0502020204030204" pitchFamily="34" charset="0"/>
                <a:ea typeface="Calibri" panose="020F0502020204030204" pitchFamily="34" charset="0"/>
                <a:cs typeface="Times New Roman" panose="02020603050405020304" pitchFamily="18" charset="0"/>
              </a:rPr>
              <a:t> oggi. </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6920022"/>
      </p:ext>
    </p:extLst>
  </p:cSld>
  <p:clrMapOvr>
    <a:masterClrMapping/>
  </p:clrMapOvr>
</p:sld>
</file>

<file path=ppt/theme/theme1.xml><?xml version="1.0" encoding="utf-8"?>
<a:theme xmlns:a="http://schemas.openxmlformats.org/drawingml/2006/main" name="Goccia">
  <a:themeElements>
    <a:clrScheme name="Gocci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Goccia</Template>
  <TotalTime>2506</TotalTime>
  <Words>1608</Words>
  <Application>Microsoft Office PowerPoint</Application>
  <PresentationFormat>Widescreen</PresentationFormat>
  <Paragraphs>178</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Calibri</vt:lpstr>
      <vt:lpstr>Times New Roman</vt:lpstr>
      <vt:lpstr>Tw Cen MT</vt:lpstr>
      <vt:lpstr>Goccia</vt:lpstr>
      <vt:lpstr>                CORSO INTENSIVO Livello A2+/B1 Insegnante: Monica Piantoni (monica.piantoni@unibg.it) 9-13 settembre 2025 Lezione 2          </vt:lpstr>
      <vt:lpstr>Presentazione standard di PowerPoint</vt:lpstr>
      <vt:lpstr>Presentazione standard di PowerPoint</vt:lpstr>
      <vt:lpstr>Presentazione standard di PowerPoint</vt:lpstr>
      <vt:lpstr>ASCOLTIAMO!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Universita’ di BERGAMO Corsi di Italiano per Stranieri  CORSI INTENSIVI  I semestre a.a. 2020/21     CORSO DI ITALIANO ECONOMICO-GIURIDICO Insegnante: Monica Piantoni         Lezione del 14/9</dc:title>
  <dc:creator>Monica Piantoni</dc:creator>
  <cp:lastModifiedBy>PIANTONI MONICA</cp:lastModifiedBy>
  <cp:revision>121</cp:revision>
  <cp:lastPrinted>2021-02-09T16:17:52Z</cp:lastPrinted>
  <dcterms:created xsi:type="dcterms:W3CDTF">2020-09-14T11:02:13Z</dcterms:created>
  <dcterms:modified xsi:type="dcterms:W3CDTF">2026-02-10T12:03:31Z</dcterms:modified>
</cp:coreProperties>
</file>