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1" r:id="rId3"/>
    <p:sldId id="264" r:id="rId4"/>
    <p:sldId id="262" r:id="rId5"/>
    <p:sldId id="257" r:id="rId6"/>
    <p:sldId id="258" r:id="rId7"/>
    <p:sldId id="263" r:id="rId8"/>
    <p:sldId id="265" r:id="rId9"/>
    <p:sldId id="270" r:id="rId10"/>
    <p:sldId id="267" r:id="rId11"/>
    <p:sldId id="259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66"/>
    <a:srgbClr val="FFFF00"/>
    <a:srgbClr val="66FF99"/>
    <a:srgbClr val="CCFF33"/>
    <a:srgbClr val="FFFF99"/>
    <a:srgbClr val="FFCC66"/>
    <a:srgbClr val="FFFFCC"/>
    <a:srgbClr val="CCFF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pPr/>
              <a:t>26/10/2021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07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pPr/>
              <a:t>26/10/2021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40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pPr/>
              <a:t>26/10/2021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84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pPr/>
              <a:t>26/10/2021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62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pPr/>
              <a:t>26/10/2021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18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pPr/>
              <a:t>26/10/2021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04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pPr/>
              <a:t>26/10/2021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02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pPr/>
              <a:t>26/10/2021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24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pPr/>
              <a:t>26/10/2021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34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pPr/>
              <a:t>26/10/2021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55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pPr/>
              <a:t>26/10/2021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94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8FD93-4AED-6842-A3A7-1291CE773221}" type="datetimeFigureOut">
              <a:rPr lang="it-IT" smtClean="0"/>
              <a:pPr/>
              <a:t>26/10/2021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5421-C494-3A45-B49E-043E839DB9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1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amazon.it/Domande-fondamentali-filosofia-Selezione-problemi/dp/884255750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1085E6"/>
            </a:gs>
            <a:gs pos="68000">
              <a:srgbClr val="F32DD7"/>
            </a:gs>
            <a:gs pos="88000">
              <a:schemeClr val="accent1">
                <a:lumMod val="45000"/>
                <a:lumOff val="55000"/>
              </a:schemeClr>
            </a:gs>
            <a:gs pos="34000">
              <a:srgbClr val="6923F5"/>
            </a:gs>
            <a:gs pos="56000">
              <a:srgbClr val="A146C6"/>
            </a:gs>
            <a:gs pos="46000">
              <a:srgbClr val="7497F8"/>
            </a:gs>
            <a:gs pos="22000">
              <a:srgbClr val="5FB9F7"/>
            </a:gs>
            <a:gs pos="9000">
              <a:srgbClr val="56D4C5"/>
            </a:gs>
            <a:gs pos="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0" y="517097"/>
            <a:ext cx="8707155" cy="406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5860" y="5084619"/>
            <a:ext cx="8686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Book Antiqua" panose="02040602050305030304" pitchFamily="18" charset="0"/>
                <a:ea typeface="+mj-ea"/>
                <a:cs typeface="+mj-cs"/>
              </a:rPr>
              <a:t>Paul Cézanne, </a:t>
            </a:r>
          </a:p>
          <a:p>
            <a:r>
              <a:rPr lang="it-IT" sz="3200" i="1" dirty="0">
                <a:latin typeface="Book Antiqua" panose="02040602050305030304" pitchFamily="18" charset="0"/>
                <a:ea typeface="+mj-ea"/>
                <a:cs typeface="+mj-cs"/>
              </a:rPr>
              <a:t>Il giardiniere </a:t>
            </a:r>
            <a:r>
              <a:rPr lang="it-IT" sz="3200" i="1" dirty="0" err="1">
                <a:latin typeface="Book Antiqua" panose="02040602050305030304" pitchFamily="18" charset="0"/>
                <a:ea typeface="+mj-ea"/>
                <a:cs typeface="+mj-cs"/>
              </a:rPr>
              <a:t>Vallier</a:t>
            </a:r>
            <a:r>
              <a:rPr lang="it-IT" sz="3200" dirty="0">
                <a:latin typeface="Book Antiqua" panose="02040602050305030304" pitchFamily="18" charset="0"/>
                <a:ea typeface="+mj-ea"/>
                <a:cs typeface="+mj-cs"/>
              </a:rPr>
              <a:t>,</a:t>
            </a:r>
            <a:r>
              <a:rPr lang="it-IT" sz="3200" i="1" dirty="0">
                <a:latin typeface="Book Antiqua" panose="02040602050305030304" pitchFamily="18" charset="0"/>
                <a:ea typeface="+mj-ea"/>
                <a:cs typeface="+mj-cs"/>
              </a:rPr>
              <a:t> La montagna </a:t>
            </a:r>
            <a:r>
              <a:rPr lang="it-IT" sz="3200" i="1" dirty="0" err="1">
                <a:latin typeface="Book Antiqua" panose="02040602050305030304" pitchFamily="18" charset="0"/>
                <a:ea typeface="+mj-ea"/>
                <a:cs typeface="+mj-cs"/>
              </a:rPr>
              <a:t>Sainte-Victoire</a:t>
            </a:r>
            <a:endParaRPr lang="it-IT" sz="3200" i="1" dirty="0"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4804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98619" y="284762"/>
            <a:ext cx="3186545" cy="584775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/>
              <a:t>verità dell’Essere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604656" y="1054634"/>
            <a:ext cx="4336472" cy="101566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i="1" dirty="0"/>
              <a:t>a-</a:t>
            </a:r>
            <a:r>
              <a:rPr lang="it-IT" sz="2000" b="1" i="1" dirty="0" err="1"/>
              <a:t>letheia</a:t>
            </a:r>
            <a:r>
              <a:rPr lang="it-IT" sz="2000" dirty="0"/>
              <a:t> = non nascondimento</a:t>
            </a:r>
          </a:p>
          <a:p>
            <a:pPr algn="just"/>
            <a:r>
              <a:rPr lang="it-IT" sz="2000" b="1" dirty="0"/>
              <a:t>radura</a:t>
            </a:r>
            <a:r>
              <a:rPr lang="it-IT" sz="2000" dirty="0"/>
              <a:t> (</a:t>
            </a:r>
            <a:r>
              <a:rPr lang="it-IT" sz="2000" i="1" dirty="0" err="1"/>
              <a:t>Lichtung</a:t>
            </a:r>
            <a:r>
              <a:rPr lang="it-IT" sz="2000" dirty="0"/>
              <a:t>) in cui gli enti appaiono e l’Essere si nasconde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36420" y="2403355"/>
            <a:ext cx="4336472" cy="101566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evento</a:t>
            </a:r>
            <a:r>
              <a:rPr lang="it-IT" sz="2000" dirty="0"/>
              <a:t> (</a:t>
            </a:r>
            <a:r>
              <a:rPr lang="it-IT" sz="2000" i="1" dirty="0" err="1"/>
              <a:t>Ereignis</a:t>
            </a:r>
            <a:r>
              <a:rPr lang="it-IT" sz="2000" dirty="0"/>
              <a:t>) come rapporto </a:t>
            </a:r>
            <a:r>
              <a:rPr lang="it-IT" sz="2000" dirty="0" err="1"/>
              <a:t>traspropriante</a:t>
            </a:r>
            <a:r>
              <a:rPr lang="it-IT" sz="2000" dirty="0"/>
              <a:t>-appropriante tra Essere ed esser-ci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248400" y="2255394"/>
            <a:ext cx="2452255" cy="1631216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superamento dell’«umanismo» tradizionale e presa di distanza dall’esistenzialismo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5419" y="4047030"/>
            <a:ext cx="4336472" cy="101566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quadrato</a:t>
            </a:r>
            <a:r>
              <a:rPr lang="it-IT" sz="2000" dirty="0"/>
              <a:t> (</a:t>
            </a:r>
            <a:r>
              <a:rPr lang="it-IT" sz="2000" i="1" dirty="0" err="1"/>
              <a:t>Geviert</a:t>
            </a:r>
            <a:r>
              <a:rPr lang="it-IT" sz="2000" dirty="0"/>
              <a:t>) di cielo, terra, divini e mortali, che si riuniscono nella cosa (</a:t>
            </a:r>
            <a:r>
              <a:rPr lang="it-IT" sz="2000" i="1" dirty="0" err="1"/>
              <a:t>Ding</a:t>
            </a:r>
            <a:r>
              <a:rPr lang="it-IT" sz="2000" dirty="0"/>
              <a:t>, da </a:t>
            </a:r>
            <a:r>
              <a:rPr lang="it-IT" sz="2000" i="1" dirty="0" err="1"/>
              <a:t>thing</a:t>
            </a:r>
            <a:r>
              <a:rPr lang="it-IT" sz="2000" dirty="0"/>
              <a:t>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29200" y="4065625"/>
            <a:ext cx="3948546" cy="1631216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L’uomo deve «abitare» nel quadrato prendendosi cura dell’Essere: non «provocare» la natura, ma realizzarsi nell’«abbandono» (</a:t>
            </a:r>
            <a:r>
              <a:rPr lang="it-IT" sz="2000" i="1" dirty="0" err="1"/>
              <a:t>Gelassenheit</a:t>
            </a:r>
            <a:r>
              <a:rPr lang="it-IT" sz="2000" dirty="0"/>
              <a:t>) all’Essere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772892" y="6212949"/>
            <a:ext cx="4128653" cy="40011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etica</a:t>
            </a:r>
            <a:r>
              <a:rPr lang="it-IT" sz="2000" dirty="0"/>
              <a:t> (nel senso di </a:t>
            </a:r>
            <a:r>
              <a:rPr lang="it-IT" sz="2000" i="1" dirty="0"/>
              <a:t>ethos</a:t>
            </a:r>
            <a:r>
              <a:rPr lang="it-IT" sz="2000" dirty="0"/>
              <a:t>) originaria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3810000" y="2070297"/>
            <a:ext cx="0" cy="333058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2978727" y="3419018"/>
            <a:ext cx="13855" cy="628012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6" idx="3"/>
          </p:cNvCxnSpPr>
          <p:nvPr/>
        </p:nvCxnSpPr>
        <p:spPr>
          <a:xfrm flipV="1">
            <a:off x="4772892" y="2911186"/>
            <a:ext cx="1475508" cy="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4391891" y="4682836"/>
            <a:ext cx="637309" cy="1385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/>
          <p:cNvCxnSpPr/>
          <p:nvPr/>
        </p:nvCxnSpPr>
        <p:spPr>
          <a:xfrm>
            <a:off x="6941128" y="5875856"/>
            <a:ext cx="0" cy="23399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/>
          <p:nvPr/>
        </p:nvCxnSpPr>
        <p:spPr>
          <a:xfrm>
            <a:off x="7093528" y="5875856"/>
            <a:ext cx="0" cy="23399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2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sellaDiTesto 56"/>
          <p:cNvSpPr txBox="1"/>
          <p:nvPr/>
        </p:nvSpPr>
        <p:spPr>
          <a:xfrm>
            <a:off x="4138909" y="671224"/>
            <a:ext cx="1043476" cy="27699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è</a:t>
            </a:r>
          </a:p>
        </p:txBody>
      </p:sp>
      <p:cxnSp>
        <p:nvCxnSpPr>
          <p:cNvPr id="62" name="Connettore 1 61"/>
          <p:cNvCxnSpPr/>
          <p:nvPr/>
        </p:nvCxnSpPr>
        <p:spPr>
          <a:xfrm>
            <a:off x="4641862" y="520875"/>
            <a:ext cx="0" cy="106338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>
            <a:off x="4640069" y="978986"/>
            <a:ext cx="0" cy="188251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1 96"/>
          <p:cNvCxnSpPr/>
          <p:nvPr/>
        </p:nvCxnSpPr>
        <p:spPr>
          <a:xfrm>
            <a:off x="4564334" y="3103228"/>
            <a:ext cx="0" cy="106338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CasellaDiTesto 98"/>
          <p:cNvSpPr txBox="1"/>
          <p:nvPr/>
        </p:nvSpPr>
        <p:spPr>
          <a:xfrm>
            <a:off x="3733683" y="2780340"/>
            <a:ext cx="1687870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essa è pertanto</a:t>
            </a:r>
          </a:p>
        </p:txBody>
      </p:sp>
      <p:cxnSp>
        <p:nvCxnSpPr>
          <p:cNvPr id="100" name="Connettore 1 99"/>
          <p:cNvCxnSpPr/>
          <p:nvPr/>
        </p:nvCxnSpPr>
        <p:spPr>
          <a:xfrm>
            <a:off x="4564334" y="2655171"/>
            <a:ext cx="0" cy="106338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/>
          <p:cNvSpPr txBox="1"/>
          <p:nvPr/>
        </p:nvSpPr>
        <p:spPr>
          <a:xfrm>
            <a:off x="4186086" y="1639798"/>
            <a:ext cx="847005" cy="27699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poiché</a:t>
            </a:r>
          </a:p>
        </p:txBody>
      </p:sp>
      <p:cxnSp>
        <p:nvCxnSpPr>
          <p:cNvPr id="63" name="Connettore 1 62"/>
          <p:cNvCxnSpPr/>
          <p:nvPr/>
        </p:nvCxnSpPr>
        <p:spPr>
          <a:xfrm>
            <a:off x="4601479" y="1588628"/>
            <a:ext cx="0" cy="10633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>
            <a:off x="4601190" y="1918839"/>
            <a:ext cx="0" cy="188251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CasellaDiTesto 110"/>
          <p:cNvSpPr txBox="1"/>
          <p:nvPr/>
        </p:nvSpPr>
        <p:spPr>
          <a:xfrm>
            <a:off x="3252857" y="3946508"/>
            <a:ext cx="3489564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«oltrepassata», «superata» (nel senso di </a:t>
            </a:r>
            <a:r>
              <a:rPr lang="it-IT" i="1" dirty="0" err="1"/>
              <a:t>überwinden</a:t>
            </a:r>
            <a:r>
              <a:rPr lang="it-IT" dirty="0"/>
              <a:t>, </a:t>
            </a:r>
            <a:r>
              <a:rPr lang="it-IT" i="1" dirty="0" err="1"/>
              <a:t>verwinden</a:t>
            </a:r>
            <a:r>
              <a:rPr lang="it-IT" dirty="0"/>
              <a:t>)</a:t>
            </a:r>
          </a:p>
        </p:txBody>
      </p:sp>
      <p:sp>
        <p:nvSpPr>
          <p:cNvPr id="46" name="Rettangolo arrotondato 45"/>
          <p:cNvSpPr/>
          <p:nvPr/>
        </p:nvSpPr>
        <p:spPr>
          <a:xfrm>
            <a:off x="3727494" y="158535"/>
            <a:ext cx="1866306" cy="339825"/>
          </a:xfrm>
          <a:prstGeom prst="roundRect">
            <a:avLst/>
          </a:prstGeom>
          <a:solidFill>
            <a:srgbClr val="CCFFCC"/>
          </a:solidFill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La metafisica</a:t>
            </a:r>
          </a:p>
        </p:txBody>
      </p:sp>
      <p:sp>
        <p:nvSpPr>
          <p:cNvPr id="47" name="Rettangolo arrotondato 46"/>
          <p:cNvSpPr/>
          <p:nvPr/>
        </p:nvSpPr>
        <p:spPr>
          <a:xfrm>
            <a:off x="3659461" y="1220972"/>
            <a:ext cx="2741339" cy="375810"/>
          </a:xfrm>
          <a:prstGeom prst="round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000" b="1" dirty="0">
                <a:solidFill>
                  <a:prstClr val="black"/>
                </a:solidFill>
                <a:latin typeface="Arial"/>
                <a:cs typeface="Arial"/>
              </a:rPr>
              <a:t>«oblio dell’essere»</a:t>
            </a:r>
          </a:p>
        </p:txBody>
      </p:sp>
      <p:sp>
        <p:nvSpPr>
          <p:cNvPr id="48" name="Rettangolo arrotondato 47"/>
          <p:cNvSpPr/>
          <p:nvPr/>
        </p:nvSpPr>
        <p:spPr>
          <a:xfrm>
            <a:off x="1274117" y="2094757"/>
            <a:ext cx="6227450" cy="549695"/>
          </a:xfrm>
          <a:prstGeom prst="round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non tiene conto della «differenza ontologica», cioè della differenza tra essere e ente, e «</a:t>
            </a:r>
            <a:r>
              <a:rPr lang="it-IT" sz="1600" dirty="0" err="1">
                <a:solidFill>
                  <a:prstClr val="black"/>
                </a:solidFill>
                <a:latin typeface="Arial"/>
                <a:cs typeface="Arial"/>
              </a:rPr>
              <a:t>entifica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» l’essere</a:t>
            </a:r>
          </a:p>
        </p:txBody>
      </p:sp>
      <p:sp>
        <p:nvSpPr>
          <p:cNvPr id="50" name="Rettangolo arrotondato 49"/>
          <p:cNvSpPr/>
          <p:nvPr/>
        </p:nvSpPr>
        <p:spPr>
          <a:xfrm>
            <a:off x="3614932" y="3242465"/>
            <a:ext cx="1898804" cy="549695"/>
          </a:xfrm>
          <a:prstGeom prst="round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>
                <a:solidFill>
                  <a:prstClr val="black"/>
                </a:solidFill>
                <a:latin typeface="Arial"/>
                <a:cs typeface="Arial"/>
              </a:rPr>
              <a:t>il </a:t>
            </a:r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nichilismo</a:t>
            </a:r>
            <a:r>
              <a:rPr lang="it-IT" dirty="0">
                <a:solidFill>
                  <a:prstClr val="black"/>
                </a:solidFill>
                <a:latin typeface="Arial"/>
                <a:cs typeface="Arial"/>
              </a:rPr>
              <a:t> autentico e va </a:t>
            </a:r>
          </a:p>
        </p:txBody>
      </p:sp>
      <p:sp>
        <p:nvSpPr>
          <p:cNvPr id="54" name="Rettangolo arrotondato 53"/>
          <p:cNvSpPr/>
          <p:nvPr/>
        </p:nvSpPr>
        <p:spPr>
          <a:xfrm>
            <a:off x="3134287" y="5922050"/>
            <a:ext cx="3945386" cy="549695"/>
          </a:xfrm>
          <a:prstGeom prst="round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000" dirty="0">
                <a:solidFill>
                  <a:prstClr val="black"/>
                </a:solidFill>
                <a:latin typeface="Arial"/>
                <a:cs typeface="Arial"/>
              </a:rPr>
              <a:t>«</a:t>
            </a:r>
            <a:r>
              <a:rPr lang="it-IT" sz="2000" b="1" dirty="0">
                <a:solidFill>
                  <a:prstClr val="black"/>
                </a:solidFill>
                <a:latin typeface="Arial"/>
                <a:cs typeface="Arial"/>
              </a:rPr>
              <a:t>altro inizio</a:t>
            </a:r>
            <a:r>
              <a:rPr lang="it-IT" sz="2000" dirty="0">
                <a:solidFill>
                  <a:prstClr val="black"/>
                </a:solidFill>
                <a:latin typeface="Arial"/>
                <a:cs typeface="Arial"/>
              </a:rPr>
              <a:t>» della storia dell’Essere</a:t>
            </a:r>
          </a:p>
        </p:txBody>
      </p:sp>
      <p:sp>
        <p:nvSpPr>
          <p:cNvPr id="68" name="Rettangolo arrotondato 67"/>
          <p:cNvSpPr/>
          <p:nvPr/>
        </p:nvSpPr>
        <p:spPr>
          <a:xfrm>
            <a:off x="3711245" y="4764326"/>
            <a:ext cx="4241264" cy="549695"/>
          </a:xfrm>
          <a:prstGeom prst="round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000" dirty="0">
                <a:solidFill>
                  <a:prstClr val="black"/>
                </a:solidFill>
                <a:latin typeface="Arial"/>
                <a:cs typeface="Arial"/>
              </a:rPr>
              <a:t>cioè compresa come un’«epoca» della storia dell’Essere</a:t>
            </a:r>
          </a:p>
        </p:txBody>
      </p:sp>
      <p:cxnSp>
        <p:nvCxnSpPr>
          <p:cNvPr id="3" name="Connettore diritto 2"/>
          <p:cNvCxnSpPr/>
          <p:nvPr/>
        </p:nvCxnSpPr>
        <p:spPr>
          <a:xfrm>
            <a:off x="4765964" y="3792160"/>
            <a:ext cx="13854" cy="15434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/>
          <p:cNvCxnSpPr>
            <a:endCxn id="68" idx="0"/>
          </p:cNvCxnSpPr>
          <p:nvPr/>
        </p:nvCxnSpPr>
        <p:spPr>
          <a:xfrm>
            <a:off x="5721927" y="4592839"/>
            <a:ext cx="109950" cy="1714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/>
          <p:cNvCxnSpPr/>
          <p:nvPr/>
        </p:nvCxnSpPr>
        <p:spPr>
          <a:xfrm flipH="1">
            <a:off x="6012873" y="5314021"/>
            <a:ext cx="387927" cy="60802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53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75712" y="725182"/>
            <a:ext cx="1343888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Platone </a:t>
            </a:r>
          </a:p>
          <a:p>
            <a:r>
              <a:rPr lang="it-IT" i="1" dirty="0"/>
              <a:t>idea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84764" y="1417674"/>
            <a:ext cx="1634836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Aristotele </a:t>
            </a:r>
            <a:r>
              <a:rPr lang="it-IT" i="1" dirty="0" err="1"/>
              <a:t>energheia</a:t>
            </a:r>
            <a:endParaRPr lang="it-IT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88673" y="2313986"/>
            <a:ext cx="1634836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Cristianesimo</a:t>
            </a:r>
            <a:r>
              <a:rPr lang="it-IT" i="1" dirty="0"/>
              <a:t> ens </a:t>
            </a:r>
            <a:r>
              <a:rPr lang="it-IT" i="1" dirty="0" err="1"/>
              <a:t>creatum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978728" y="3085307"/>
            <a:ext cx="1634836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Cartesio soggetto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978728" y="3856628"/>
            <a:ext cx="1634836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Hegel</a:t>
            </a:r>
            <a:r>
              <a:rPr lang="it-IT" dirty="0"/>
              <a:t> </a:t>
            </a:r>
          </a:p>
          <a:p>
            <a:pPr algn="ctr"/>
            <a:r>
              <a:rPr lang="it-IT" dirty="0"/>
              <a:t>Spirito assoluto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978728" y="4581740"/>
            <a:ext cx="1634836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Nietzsche volontà di potenza </a:t>
            </a:r>
          </a:p>
        </p:txBody>
      </p:sp>
      <p:cxnSp>
        <p:nvCxnSpPr>
          <p:cNvPr id="12" name="Connettore diritto 11"/>
          <p:cNvCxnSpPr/>
          <p:nvPr/>
        </p:nvCxnSpPr>
        <p:spPr>
          <a:xfrm>
            <a:off x="3616036" y="5625093"/>
            <a:ext cx="0" cy="1936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3782293" y="5625093"/>
            <a:ext cx="0" cy="1936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119745" y="5934670"/>
            <a:ext cx="5888182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tecnica</a:t>
            </a:r>
            <a:r>
              <a:rPr lang="it-IT" dirty="0"/>
              <a:t>, che «</a:t>
            </a:r>
            <a:r>
              <a:rPr lang="it-IT" dirty="0" err="1"/>
              <a:t>ri</a:t>
            </a:r>
            <a:r>
              <a:rPr lang="it-IT" dirty="0"/>
              <a:t>-vela» la natura come «fondo» (</a:t>
            </a:r>
            <a:r>
              <a:rPr lang="it-IT" i="1" dirty="0" err="1"/>
              <a:t>Bestand</a:t>
            </a:r>
            <a:r>
              <a:rPr lang="it-IT" dirty="0"/>
              <a:t>), risorsa manipolabile e sfruttabile, ma che consente di risalire all’Essere come ciò che «si dà» solo nascondendosi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687781" y="106020"/>
            <a:ext cx="2798619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/>
              <a:t>Storia dell’Essere</a:t>
            </a:r>
          </a:p>
        </p:txBody>
      </p:sp>
    </p:spTree>
    <p:extLst>
      <p:ext uri="{BB962C8B-B14F-4D97-AF65-F5344CB8AC3E}">
        <p14:creationId xmlns:p14="http://schemas.microsoft.com/office/powerpoint/2010/main" val="163174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87782" y="471055"/>
            <a:ext cx="3643746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Epoca moderna </a:t>
            </a:r>
            <a:r>
              <a:rPr lang="it-IT" sz="2400" dirty="0"/>
              <a:t>(</a:t>
            </a:r>
            <a:r>
              <a:rPr lang="it-IT" sz="2400" i="1" dirty="0" err="1"/>
              <a:t>Neuzeit</a:t>
            </a:r>
            <a:r>
              <a:rPr lang="it-IT" sz="2400" dirty="0"/>
              <a:t>) come epoca dell’immagine del mondo (</a:t>
            </a:r>
            <a:r>
              <a:rPr lang="it-IT" sz="2400" i="1" dirty="0" err="1"/>
              <a:t>Weltbild</a:t>
            </a:r>
            <a:r>
              <a:rPr lang="it-IT" sz="2400" dirty="0"/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323110" y="1971719"/>
            <a:ext cx="6373090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caratterizzata da</a:t>
            </a:r>
          </a:p>
          <a:p>
            <a:r>
              <a:rPr lang="it-IT" sz="2400" dirty="0"/>
              <a:t>scienza moderna, tecnica meccanica, estetica, politica culturale, «</a:t>
            </a:r>
            <a:r>
              <a:rPr lang="it-IT" sz="2400" dirty="0" err="1"/>
              <a:t>sdivinizzazione</a:t>
            </a:r>
            <a:r>
              <a:rPr lang="it-IT" sz="2400" dirty="0"/>
              <a:t>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44436" y="3472383"/>
            <a:ext cx="5874327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introdotta da Cartesio, che trasforma l’uomo in soggetto (</a:t>
            </a:r>
            <a:r>
              <a:rPr lang="it-IT" sz="2400" i="1" dirty="0"/>
              <a:t>sub-</a:t>
            </a:r>
            <a:r>
              <a:rPr lang="it-IT" sz="2400" i="1" dirty="0" err="1"/>
              <a:t>iectum</a:t>
            </a:r>
            <a:r>
              <a:rPr lang="it-IT" sz="2400" dirty="0"/>
              <a:t>)</a:t>
            </a:r>
          </a:p>
          <a:p>
            <a:pPr algn="just"/>
            <a:r>
              <a:rPr lang="it-IT" sz="2400" dirty="0"/>
              <a:t>e l’essere dell’ente in oggetto (</a:t>
            </a:r>
            <a:r>
              <a:rPr lang="it-IT" sz="2400" i="1" dirty="0" err="1"/>
              <a:t>ob-iectum</a:t>
            </a:r>
            <a:r>
              <a:rPr lang="it-IT" sz="2400" dirty="0"/>
              <a:t>),</a:t>
            </a:r>
          </a:p>
          <a:p>
            <a:pPr algn="just"/>
            <a:r>
              <a:rPr lang="it-IT" sz="2400" dirty="0"/>
              <a:t>rap-presentazione (</a:t>
            </a:r>
            <a:r>
              <a:rPr lang="it-IT" sz="2400" i="1" dirty="0" err="1"/>
              <a:t>Vor-stellung</a:t>
            </a:r>
            <a:r>
              <a:rPr lang="it-IT" sz="2400" dirty="0"/>
              <a:t>), ossia trasforma il mondo in immagine (</a:t>
            </a:r>
            <a:r>
              <a:rPr lang="it-IT" sz="2400" i="1" dirty="0" err="1"/>
              <a:t>Bild</a:t>
            </a:r>
            <a:r>
              <a:rPr lang="it-IT" sz="2400" dirty="0"/>
              <a:t>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050472" y="5711710"/>
            <a:ext cx="5541820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culminante nella tecnica che corrisponde al compimento (</a:t>
            </a:r>
            <a:r>
              <a:rPr lang="it-IT" sz="2400" i="1" dirty="0" err="1"/>
              <a:t>Vollendung</a:t>
            </a:r>
            <a:r>
              <a:rPr lang="it-IT" sz="2400" dirty="0"/>
              <a:t>) della metafisica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4821382" y="1671384"/>
            <a:ext cx="13854" cy="26825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>
            <a:off x="4835236" y="3172048"/>
            <a:ext cx="0" cy="26825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>
            <a:off x="4876800" y="5411375"/>
            <a:ext cx="0" cy="26825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93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629893" y="323396"/>
            <a:ext cx="1814943" cy="461665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Il linguaggio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79418" y="1136165"/>
            <a:ext cx="6262254" cy="1200329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è l’ambito in cui le cose sono dotate di un significato, vengono a «essere», dunque è la «casa dell’essere»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57054" y="2604378"/>
            <a:ext cx="3906981" cy="830997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Il linguaggio «originario» è la poesia (nel senso di </a:t>
            </a:r>
            <a:r>
              <a:rPr lang="it-IT" sz="2400" i="1" dirty="0" err="1"/>
              <a:t>poiesis</a:t>
            </a:r>
            <a:r>
              <a:rPr lang="it-IT" sz="2400" dirty="0"/>
              <a:t>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306782" y="3648210"/>
            <a:ext cx="4869873" cy="461665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La poesia è l’essenza di tutte le arti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410692" y="4419600"/>
            <a:ext cx="4253344" cy="193899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L’essenza dell’arte è il «porsi-in-opera» della verità dell’Essere, l’apertura di un mondo (come insieme di rimandi significativi) a partire da un’opera d’arte</a:t>
            </a:r>
          </a:p>
        </p:txBody>
      </p:sp>
      <p:cxnSp>
        <p:nvCxnSpPr>
          <p:cNvPr id="11" name="Connettore diritto 10"/>
          <p:cNvCxnSpPr/>
          <p:nvPr/>
        </p:nvCxnSpPr>
        <p:spPr>
          <a:xfrm>
            <a:off x="4537364" y="785061"/>
            <a:ext cx="0" cy="3511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>
            <a:off x="4710544" y="2336494"/>
            <a:ext cx="0" cy="26788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4755573" y="3435375"/>
            <a:ext cx="0" cy="21283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/>
          <p:cNvCxnSpPr/>
          <p:nvPr/>
        </p:nvCxnSpPr>
        <p:spPr>
          <a:xfrm>
            <a:off x="4769428" y="4109875"/>
            <a:ext cx="0" cy="3097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83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0946" y="277091"/>
            <a:ext cx="8645235" cy="13542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atin typeface="Agency FB" panose="020B0503020202020204" pitchFamily="34" charset="0"/>
                <a:ea typeface="+mj-ea"/>
                <a:cs typeface="+mj-cs"/>
              </a:rPr>
              <a:t>Martin Heidegger</a:t>
            </a:r>
          </a:p>
          <a:p>
            <a:pPr algn="ctr"/>
            <a:r>
              <a:rPr lang="de-DE" sz="3800" b="1" dirty="0">
                <a:latin typeface="Agency FB" panose="020B0503020202020204" pitchFamily="34" charset="0"/>
                <a:ea typeface="+mj-ea"/>
                <a:cs typeface="+mj-cs"/>
              </a:rPr>
              <a:t>(</a:t>
            </a:r>
            <a:r>
              <a:rPr lang="de-DE" sz="3800" b="1" dirty="0" err="1">
                <a:latin typeface="Agency FB" panose="020B0503020202020204" pitchFamily="34" charset="0"/>
                <a:ea typeface="+mj-ea"/>
                <a:cs typeface="+mj-cs"/>
              </a:rPr>
              <a:t>Messkirch</a:t>
            </a:r>
            <a:r>
              <a:rPr lang="de-DE" sz="3800" b="1" dirty="0">
                <a:latin typeface="Agency FB" panose="020B0503020202020204" pitchFamily="34" charset="0"/>
                <a:ea typeface="+mj-ea"/>
                <a:cs typeface="+mj-cs"/>
              </a:rPr>
              <a:t>, Baden-</a:t>
            </a:r>
            <a:r>
              <a:rPr lang="de-DE" sz="3800" b="1" dirty="0" err="1">
                <a:latin typeface="Agency FB" panose="020B0503020202020204" pitchFamily="34" charset="0"/>
                <a:ea typeface="+mj-ea"/>
                <a:cs typeface="+mj-cs"/>
              </a:rPr>
              <a:t>Württenberg</a:t>
            </a:r>
            <a:r>
              <a:rPr lang="de-DE" sz="3800" b="1" dirty="0">
                <a:latin typeface="Agency FB" panose="020B0503020202020204" pitchFamily="34" charset="0"/>
                <a:ea typeface="+mj-ea"/>
                <a:cs typeface="+mj-cs"/>
              </a:rPr>
              <a:t>, 1889 – </a:t>
            </a:r>
            <a:r>
              <a:rPr lang="de-DE" sz="3800" b="1" dirty="0" err="1">
                <a:latin typeface="Agency FB" panose="020B0503020202020204" pitchFamily="34" charset="0"/>
                <a:ea typeface="+mj-ea"/>
                <a:cs typeface="+mj-cs"/>
              </a:rPr>
              <a:t>ivi</a:t>
            </a:r>
            <a:r>
              <a:rPr lang="de-DE" sz="3800" b="1" dirty="0">
                <a:latin typeface="Agency FB" panose="020B0503020202020204" pitchFamily="34" charset="0"/>
                <a:ea typeface="+mj-ea"/>
                <a:cs typeface="+mj-cs"/>
              </a:rPr>
              <a:t>, 1976)</a:t>
            </a:r>
            <a:endParaRPr lang="it-IT" sz="3800" b="1" dirty="0"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0947" y="1801091"/>
            <a:ext cx="58466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“Il presente viene sempre dopo </a:t>
            </a:r>
          </a:p>
          <a:p>
            <a:pPr algn="just"/>
            <a:r>
              <a:rPr lang="it-IT" sz="2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l'avvenire. L'avvenire è l'origine della </a:t>
            </a:r>
          </a:p>
          <a:p>
            <a:pPr algn="just"/>
            <a:r>
              <a:rPr lang="it-IT" sz="2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storia [...]. L’inizio non è alle nostre </a:t>
            </a:r>
          </a:p>
          <a:p>
            <a:pPr algn="just"/>
            <a:r>
              <a:rPr lang="it-IT" sz="2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spalle […], ma ci sta di fronte […], </a:t>
            </a:r>
          </a:p>
          <a:p>
            <a:pPr algn="just"/>
            <a:r>
              <a:rPr lang="it-IT" sz="2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precede tutto ciò che è sul punto di </a:t>
            </a:r>
          </a:p>
          <a:p>
            <a:pPr algn="just"/>
            <a:r>
              <a:rPr lang="it-IT" sz="2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accadere e così è già passato oltre </a:t>
            </a:r>
          </a:p>
          <a:p>
            <a:pPr algn="just"/>
            <a:r>
              <a:rPr lang="it-IT" sz="2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di noi” </a:t>
            </a:r>
          </a:p>
          <a:p>
            <a:pPr algn="just"/>
            <a:endParaRPr lang="it-IT" sz="2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(«Domande fondamentali della filosofia», lezione del semestre invernale 1937/1938) </a:t>
            </a:r>
            <a:endParaRPr lang="it-IT" sz="2600" b="1" dirty="0">
              <a:latin typeface="Arial Narrow" panose="020B0606020202030204" pitchFamily="34" charset="0"/>
              <a:cs typeface="Times New Roman" panose="02020603050405020304" pitchFamily="18" charset="0"/>
              <a:hlinkClick r:id="rId2"/>
            </a:endParaRPr>
          </a:p>
          <a:p>
            <a:pPr algn="just"/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32" y="2008909"/>
            <a:ext cx="282525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2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09454" y="742139"/>
            <a:ext cx="437803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scritti giovanili: problematiche logiche e scoperta della storicità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39092" y="1550971"/>
            <a:ext cx="3962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ermeneutica della fatticità – primo periodo </a:t>
            </a:r>
            <a:r>
              <a:rPr lang="it-IT" dirty="0" err="1"/>
              <a:t>friburghese</a:t>
            </a:r>
            <a:r>
              <a:rPr lang="it-IT" dirty="0"/>
              <a:t> 1919-1923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33055" y="2318309"/>
            <a:ext cx="357447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analitica esistenziale/ontologia fondamentale – periodo </a:t>
            </a:r>
            <a:r>
              <a:rPr lang="it-IT" dirty="0" err="1"/>
              <a:t>marburghese</a:t>
            </a:r>
            <a:r>
              <a:rPr lang="it-IT" dirty="0"/>
              <a:t> 1923-1928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99854" y="3577295"/>
            <a:ext cx="21751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«svolta» (1935 circa)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90946" y="4956970"/>
            <a:ext cx="451658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elaborazione del concetto di «storia dell’essere», concezione della verità dell’essere come «</a:t>
            </a:r>
            <a:r>
              <a:rPr lang="it-IT" i="1" dirty="0"/>
              <a:t>a-</a:t>
            </a:r>
            <a:r>
              <a:rPr lang="it-IT" i="1" dirty="0" err="1"/>
              <a:t>letheia</a:t>
            </a:r>
            <a:r>
              <a:rPr lang="it-IT" dirty="0"/>
              <a:t>», evento (</a:t>
            </a:r>
            <a:r>
              <a:rPr lang="it-IT" i="1" dirty="0" err="1"/>
              <a:t>Ereignis</a:t>
            </a:r>
            <a:r>
              <a:rPr lang="it-IT" dirty="0"/>
              <a:t>), quadrato (</a:t>
            </a:r>
            <a:r>
              <a:rPr lang="it-IT" i="1" dirty="0" err="1"/>
              <a:t>Geviert</a:t>
            </a:r>
            <a:r>
              <a:rPr lang="it-IT" dirty="0"/>
              <a:t>); meditazione sulla tecnica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01492" y="5233969"/>
            <a:ext cx="403167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linguaggio come «casa dell’essere» e ampliamento del concetto di ermeneutica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61309" y="97912"/>
            <a:ext cx="581198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/>
              <a:t>Cammino di pensiero di </a:t>
            </a:r>
            <a:r>
              <a:rPr lang="it-IT" sz="2800" b="1" dirty="0" err="1"/>
              <a:t>Heidegger</a:t>
            </a:r>
            <a:endParaRPr lang="it-IT" sz="28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583382" y="1442104"/>
            <a:ext cx="329738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interpretazione della «vita fattizia», della vita così come si trova «di fatto» nel suo mondo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389418" y="2455788"/>
            <a:ext cx="349134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analisi dell’esistenza in quanto preliminare alla comprensione dell’essere in generale</a:t>
            </a:r>
          </a:p>
        </p:txBody>
      </p:sp>
      <p:cxnSp>
        <p:nvCxnSpPr>
          <p:cNvPr id="14" name="Connettore 2 13"/>
          <p:cNvCxnSpPr>
            <a:endCxn id="11" idx="1"/>
          </p:cNvCxnSpPr>
          <p:nvPr/>
        </p:nvCxnSpPr>
        <p:spPr>
          <a:xfrm>
            <a:off x="5001492" y="1903769"/>
            <a:ext cx="581890" cy="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endCxn id="12" idx="1"/>
          </p:cNvCxnSpPr>
          <p:nvPr/>
        </p:nvCxnSpPr>
        <p:spPr>
          <a:xfrm>
            <a:off x="4807528" y="2917453"/>
            <a:ext cx="581890" cy="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389418" y="3549644"/>
            <a:ext cx="331123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pensiero «storico-ontologico» (</a:t>
            </a:r>
            <a:r>
              <a:rPr lang="it-IT" i="1" dirty="0" err="1"/>
              <a:t>seinsgeschichtlich</a:t>
            </a:r>
            <a:r>
              <a:rPr lang="it-IT" dirty="0"/>
              <a:t>) o «pensiero dell’evento» (</a:t>
            </a:r>
            <a:r>
              <a:rPr lang="it-IT" i="1" dirty="0" err="1"/>
              <a:t>Ereignis-Denken</a:t>
            </a:r>
            <a:r>
              <a:rPr lang="it-IT" dirty="0"/>
              <a:t>)</a:t>
            </a:r>
          </a:p>
        </p:txBody>
      </p:sp>
      <p:cxnSp>
        <p:nvCxnSpPr>
          <p:cNvPr id="19" name="Connettore 2 18"/>
          <p:cNvCxnSpPr>
            <a:stCxn id="7" idx="3"/>
          </p:cNvCxnSpPr>
          <p:nvPr/>
        </p:nvCxnSpPr>
        <p:spPr>
          <a:xfrm>
            <a:off x="4475017" y="3761961"/>
            <a:ext cx="914401" cy="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>
            <a:off x="4308764" y="4472974"/>
            <a:ext cx="1080654" cy="48399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8700653" y="4466949"/>
            <a:ext cx="0" cy="76702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78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Connettore 1 82"/>
          <p:cNvCxnSpPr/>
          <p:nvPr/>
        </p:nvCxnSpPr>
        <p:spPr>
          <a:xfrm>
            <a:off x="2472632" y="2494549"/>
            <a:ext cx="943" cy="151771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ttangolo arrotondato 36"/>
          <p:cNvSpPr/>
          <p:nvPr/>
        </p:nvSpPr>
        <p:spPr>
          <a:xfrm>
            <a:off x="2911239" y="62459"/>
            <a:ext cx="2309112" cy="339825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latin typeface="Arial"/>
                <a:cs typeface="Arial"/>
              </a:rPr>
              <a:t>L’esserci (</a:t>
            </a:r>
            <a:r>
              <a:rPr lang="it-IT" sz="1600" b="1" i="1" dirty="0" err="1">
                <a:solidFill>
                  <a:schemeClr val="tx1"/>
                </a:solidFill>
                <a:latin typeface="Arial"/>
                <a:cs typeface="Arial"/>
              </a:rPr>
              <a:t>Dasein</a:t>
            </a:r>
            <a:r>
              <a:rPr lang="it-IT" sz="1600" b="1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40" name="Rettangolo arrotondato 39"/>
          <p:cNvSpPr/>
          <p:nvPr/>
        </p:nvSpPr>
        <p:spPr>
          <a:xfrm>
            <a:off x="2671087" y="1173522"/>
            <a:ext cx="3337143" cy="343852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e quindi è l’unico ente che</a:t>
            </a:r>
          </a:p>
        </p:txBody>
      </p:sp>
      <p:sp>
        <p:nvSpPr>
          <p:cNvPr id="41" name="Rettangolo arrotondato 40"/>
          <p:cNvSpPr/>
          <p:nvPr/>
        </p:nvSpPr>
        <p:spPr>
          <a:xfrm>
            <a:off x="2911239" y="3478097"/>
            <a:ext cx="2750432" cy="375810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è</a:t>
            </a:r>
            <a:r>
              <a:rPr lang="it-IT" sz="1600" b="1" dirty="0">
                <a:solidFill>
                  <a:schemeClr val="tx1"/>
                </a:solidFill>
                <a:latin typeface="Arial"/>
                <a:cs typeface="Arial"/>
              </a:rPr>
              <a:t> essere-nel-mondo</a:t>
            </a:r>
          </a:p>
        </p:txBody>
      </p:sp>
      <p:sp>
        <p:nvSpPr>
          <p:cNvPr id="42" name="Rettangolo arrotondato 41"/>
          <p:cNvSpPr/>
          <p:nvPr/>
        </p:nvSpPr>
        <p:spPr>
          <a:xfrm>
            <a:off x="180109" y="1608754"/>
            <a:ext cx="3283527" cy="1649987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000" dirty="0">
                <a:solidFill>
                  <a:prstClr val="black"/>
                </a:solidFill>
                <a:latin typeface="Arial"/>
                <a:cs typeface="Arial"/>
              </a:rPr>
              <a:t>può porre la domanda sull’essere, in quanto è già sempre in rapporto con l’essere e lo comprende</a:t>
            </a:r>
          </a:p>
        </p:txBody>
      </p:sp>
      <p:sp>
        <p:nvSpPr>
          <p:cNvPr id="61" name="Rettangolo arrotondato 60"/>
          <p:cNvSpPr/>
          <p:nvPr/>
        </p:nvSpPr>
        <p:spPr>
          <a:xfrm>
            <a:off x="5762706" y="4143978"/>
            <a:ext cx="1399309" cy="586036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essere-con-gli-altri</a:t>
            </a:r>
          </a:p>
        </p:txBody>
      </p:sp>
      <p:sp>
        <p:nvSpPr>
          <p:cNvPr id="63" name="Rettangolo arrotondato 62"/>
          <p:cNvSpPr/>
          <p:nvPr/>
        </p:nvSpPr>
        <p:spPr>
          <a:xfrm>
            <a:off x="5389702" y="1713675"/>
            <a:ext cx="2521528" cy="1440143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>
                <a:solidFill>
                  <a:prstClr val="black"/>
                </a:solidFill>
                <a:latin typeface="Arial"/>
                <a:cs typeface="Arial"/>
              </a:rPr>
              <a:t>è “pro-getto gettato”, deve scegliere tra le possibilità della sua situazione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180109" y="123319"/>
            <a:ext cx="2228210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/>
                <a:cs typeface="Arial"/>
              </a:rPr>
              <a:t>ESSERE E TEMPO</a:t>
            </a:r>
            <a:endParaRPr lang="it-IT" sz="1400" dirty="0">
              <a:latin typeface="Arial"/>
              <a:cs typeface="Arial"/>
            </a:endParaRPr>
          </a:p>
        </p:txBody>
      </p:sp>
      <p:sp>
        <p:nvSpPr>
          <p:cNvPr id="78" name="Rettangolo arrotondato 77"/>
          <p:cNvSpPr/>
          <p:nvPr/>
        </p:nvSpPr>
        <p:spPr>
          <a:xfrm>
            <a:off x="192743" y="4702447"/>
            <a:ext cx="3873052" cy="1362136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nel </a:t>
            </a:r>
            <a:r>
              <a:rPr lang="it-IT" sz="1600" b="1" dirty="0">
                <a:solidFill>
                  <a:prstClr val="black"/>
                </a:solidFill>
                <a:latin typeface="Arial"/>
                <a:cs typeface="Arial"/>
              </a:rPr>
              <a:t>prendersi-cura 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di esse usandole come mezzi che ricevono il loro significato nell’ambito del progetto dell’esserci</a:t>
            </a:r>
          </a:p>
        </p:txBody>
      </p:sp>
      <p:sp>
        <p:nvSpPr>
          <p:cNvPr id="93" name="Rettangolo arrotondato 92"/>
          <p:cNvSpPr/>
          <p:nvPr/>
        </p:nvSpPr>
        <p:spPr>
          <a:xfrm>
            <a:off x="5163370" y="4949370"/>
            <a:ext cx="2747860" cy="552163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>
                <a:solidFill>
                  <a:prstClr val="black"/>
                </a:solidFill>
                <a:latin typeface="Arial"/>
                <a:cs typeface="Arial"/>
              </a:rPr>
              <a:t>nell’</a:t>
            </a:r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aver-cura</a:t>
            </a:r>
            <a:r>
              <a:rPr lang="it-IT" dirty="0">
                <a:solidFill>
                  <a:prstClr val="black"/>
                </a:solidFill>
                <a:latin typeface="Arial"/>
                <a:cs typeface="Arial"/>
              </a:rPr>
              <a:t> degli altri Esserci</a:t>
            </a:r>
          </a:p>
        </p:txBody>
      </p:sp>
      <p:sp>
        <p:nvSpPr>
          <p:cNvPr id="97" name="Rettangolo arrotondato 96"/>
          <p:cNvSpPr/>
          <p:nvPr/>
        </p:nvSpPr>
        <p:spPr>
          <a:xfrm>
            <a:off x="4710437" y="5825477"/>
            <a:ext cx="3880058" cy="681068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inautenticamente (stare insieme) o autenticamente (co-esistere)</a:t>
            </a:r>
          </a:p>
        </p:txBody>
      </p:sp>
      <p:sp>
        <p:nvSpPr>
          <p:cNvPr id="59" name="Rettangolo arrotondato 58"/>
          <p:cNvSpPr/>
          <p:nvPr/>
        </p:nvSpPr>
        <p:spPr>
          <a:xfrm>
            <a:off x="1544849" y="3887148"/>
            <a:ext cx="1371897" cy="673072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rapportarsi alle cose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186545" y="623455"/>
            <a:ext cx="2777051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ha come essere l’</a:t>
            </a:r>
            <a:r>
              <a:rPr lang="it-IT" b="1" dirty="0"/>
              <a:t>esistenza</a:t>
            </a:r>
          </a:p>
        </p:txBody>
      </p:sp>
      <p:cxnSp>
        <p:nvCxnSpPr>
          <p:cNvPr id="8" name="Connettore diritto 7"/>
          <p:cNvCxnSpPr/>
          <p:nvPr/>
        </p:nvCxnSpPr>
        <p:spPr>
          <a:xfrm>
            <a:off x="3782291" y="402284"/>
            <a:ext cx="283504" cy="18073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>
            <a:off x="4710437" y="1000570"/>
            <a:ext cx="0" cy="17295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>
            <a:stCxn id="40" idx="1"/>
          </p:cNvCxnSpPr>
          <p:nvPr/>
        </p:nvCxnSpPr>
        <p:spPr>
          <a:xfrm flipH="1">
            <a:off x="1995055" y="1345448"/>
            <a:ext cx="676032" cy="26330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>
            <a:stCxn id="40" idx="3"/>
            <a:endCxn id="63" idx="0"/>
          </p:cNvCxnSpPr>
          <p:nvPr/>
        </p:nvCxnSpPr>
        <p:spPr>
          <a:xfrm>
            <a:off x="6008230" y="1345448"/>
            <a:ext cx="642236" cy="36822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 flipH="1">
            <a:off x="5043055" y="3153818"/>
            <a:ext cx="965175" cy="3109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 flipH="1">
            <a:off x="2472632" y="3543923"/>
            <a:ext cx="438607" cy="34901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/>
          <p:cNvCxnSpPr>
            <a:stCxn id="41" idx="3"/>
          </p:cNvCxnSpPr>
          <p:nvPr/>
        </p:nvCxnSpPr>
        <p:spPr>
          <a:xfrm>
            <a:off x="5661671" y="3666002"/>
            <a:ext cx="667677" cy="47797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/>
          <p:cNvCxnSpPr/>
          <p:nvPr/>
        </p:nvCxnSpPr>
        <p:spPr>
          <a:xfrm>
            <a:off x="1981201" y="4592769"/>
            <a:ext cx="0" cy="10967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/>
          <p:cNvCxnSpPr/>
          <p:nvPr/>
        </p:nvCxnSpPr>
        <p:spPr>
          <a:xfrm>
            <a:off x="6650466" y="4730014"/>
            <a:ext cx="0" cy="21935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/>
          <p:cNvCxnSpPr/>
          <p:nvPr/>
        </p:nvCxnSpPr>
        <p:spPr>
          <a:xfrm>
            <a:off x="6662275" y="5501533"/>
            <a:ext cx="0" cy="32394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566776" y="6183379"/>
            <a:ext cx="4003963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l’insieme delle strutture d’essere dell’esserci è la </a:t>
            </a:r>
            <a:r>
              <a:rPr lang="it-IT" b="1" dirty="0"/>
              <a:t>Cura</a:t>
            </a:r>
            <a:r>
              <a:rPr lang="it-IT" dirty="0"/>
              <a:t> (</a:t>
            </a:r>
            <a:r>
              <a:rPr lang="it-IT" i="1" dirty="0"/>
              <a:t>Sorge</a:t>
            </a:r>
            <a:r>
              <a:rPr lang="it-IT" dirty="0"/>
              <a:t>)</a:t>
            </a:r>
          </a:p>
        </p:txBody>
      </p:sp>
      <p:cxnSp>
        <p:nvCxnSpPr>
          <p:cNvPr id="30" name="Connettore 2 29"/>
          <p:cNvCxnSpPr/>
          <p:nvPr/>
        </p:nvCxnSpPr>
        <p:spPr>
          <a:xfrm>
            <a:off x="4065795" y="5550987"/>
            <a:ext cx="220660" cy="61502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H="1">
            <a:off x="4286455" y="5383515"/>
            <a:ext cx="876915" cy="78249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95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/>
        </p:nvCxnSpPr>
        <p:spPr>
          <a:xfrm>
            <a:off x="2542970" y="1153416"/>
            <a:ext cx="5287829" cy="5836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2550187" y="1164196"/>
            <a:ext cx="0" cy="188251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326322" y="2263386"/>
            <a:ext cx="1478952" cy="58477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"/>
                <a:cs typeface="Arial"/>
              </a:rPr>
              <a:t>legata alla «</a:t>
            </a:r>
            <a:r>
              <a:rPr lang="it-IT" sz="1600" dirty="0" err="1">
                <a:latin typeface="Arial"/>
                <a:cs typeface="Arial"/>
              </a:rPr>
              <a:t>gettatezza</a:t>
            </a:r>
            <a:r>
              <a:rPr lang="it-IT" sz="1600" dirty="0">
                <a:latin typeface="Arial"/>
                <a:cs typeface="Arial"/>
              </a:rPr>
              <a:t>»</a:t>
            </a:r>
          </a:p>
        </p:txBody>
      </p:sp>
      <p:cxnSp>
        <p:nvCxnSpPr>
          <p:cNvPr id="26" name="Connettore 1 25"/>
          <p:cNvCxnSpPr/>
          <p:nvPr/>
        </p:nvCxnSpPr>
        <p:spPr>
          <a:xfrm>
            <a:off x="2223945" y="2068086"/>
            <a:ext cx="0" cy="213403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2057401" y="2848161"/>
            <a:ext cx="0" cy="188251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/>
          <p:cNvSpPr txBox="1"/>
          <p:nvPr/>
        </p:nvSpPr>
        <p:spPr>
          <a:xfrm>
            <a:off x="721347" y="4203296"/>
            <a:ext cx="2708717" cy="46166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che consentono all’esserci di comprendere di</a:t>
            </a:r>
          </a:p>
        </p:txBody>
      </p:sp>
      <p:cxnSp>
        <p:nvCxnSpPr>
          <p:cNvPr id="77" name="Connettore 1 76"/>
          <p:cNvCxnSpPr/>
          <p:nvPr/>
        </p:nvCxnSpPr>
        <p:spPr>
          <a:xfrm>
            <a:off x="2127453" y="4071657"/>
            <a:ext cx="0" cy="10633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77"/>
          <p:cNvCxnSpPr/>
          <p:nvPr/>
        </p:nvCxnSpPr>
        <p:spPr>
          <a:xfrm>
            <a:off x="2151759" y="4604605"/>
            <a:ext cx="0" cy="188251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/>
          <p:cNvSpPr txBox="1"/>
          <p:nvPr/>
        </p:nvSpPr>
        <p:spPr>
          <a:xfrm>
            <a:off x="1632422" y="5355994"/>
            <a:ext cx="847005" cy="24622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Arial"/>
                <a:cs typeface="Arial"/>
              </a:rPr>
              <a:t>cioè</a:t>
            </a:r>
          </a:p>
        </p:txBody>
      </p:sp>
      <p:cxnSp>
        <p:nvCxnSpPr>
          <p:cNvPr id="81" name="Connettore 1 80"/>
          <p:cNvCxnSpPr>
            <a:endCxn id="80" idx="0"/>
          </p:cNvCxnSpPr>
          <p:nvPr/>
        </p:nvCxnSpPr>
        <p:spPr>
          <a:xfrm flipH="1">
            <a:off x="2055925" y="5201824"/>
            <a:ext cx="17090" cy="15417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2 81"/>
          <p:cNvCxnSpPr>
            <a:stCxn id="80" idx="2"/>
          </p:cNvCxnSpPr>
          <p:nvPr/>
        </p:nvCxnSpPr>
        <p:spPr>
          <a:xfrm>
            <a:off x="2055925" y="5602215"/>
            <a:ext cx="17090" cy="27502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>
            <a:off x="5019451" y="1159252"/>
            <a:ext cx="0" cy="188251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/>
          <p:cNvSpPr txBox="1"/>
          <p:nvPr/>
        </p:nvSpPr>
        <p:spPr>
          <a:xfrm>
            <a:off x="4033234" y="2065124"/>
            <a:ext cx="1335780" cy="58477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"/>
                <a:cs typeface="Arial"/>
              </a:rPr>
              <a:t>legata al «progetto»</a:t>
            </a:r>
          </a:p>
        </p:txBody>
      </p:sp>
      <p:cxnSp>
        <p:nvCxnSpPr>
          <p:cNvPr id="63" name="Connettore 1 62"/>
          <p:cNvCxnSpPr/>
          <p:nvPr/>
        </p:nvCxnSpPr>
        <p:spPr>
          <a:xfrm>
            <a:off x="4872470" y="1749336"/>
            <a:ext cx="0" cy="277443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>
            <a:off x="4868216" y="2659910"/>
            <a:ext cx="0" cy="188251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4768469" y="3648899"/>
            <a:ext cx="0" cy="475927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/>
          <p:nvPr/>
        </p:nvCxnSpPr>
        <p:spPr>
          <a:xfrm>
            <a:off x="4690961" y="4600121"/>
            <a:ext cx="0" cy="188251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4287511" y="5305647"/>
            <a:ext cx="1295871" cy="24622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Arial"/>
                <a:cs typeface="Arial"/>
              </a:rPr>
              <a:t>tramite cui l’esserci</a:t>
            </a:r>
          </a:p>
        </p:txBody>
      </p:sp>
      <p:cxnSp>
        <p:nvCxnSpPr>
          <p:cNvPr id="111" name="Connettore 1 110"/>
          <p:cNvCxnSpPr/>
          <p:nvPr/>
        </p:nvCxnSpPr>
        <p:spPr>
          <a:xfrm>
            <a:off x="4693015" y="5184129"/>
            <a:ext cx="0" cy="10633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2 114"/>
          <p:cNvCxnSpPr/>
          <p:nvPr/>
        </p:nvCxnSpPr>
        <p:spPr>
          <a:xfrm>
            <a:off x="7821615" y="1159251"/>
            <a:ext cx="0" cy="188251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CasellaDiTesto 115"/>
          <p:cNvSpPr txBox="1"/>
          <p:nvPr/>
        </p:nvSpPr>
        <p:spPr>
          <a:xfrm>
            <a:off x="7453158" y="2151595"/>
            <a:ext cx="847005" cy="338554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"/>
                <a:cs typeface="Arial"/>
              </a:rPr>
              <a:t>articola</a:t>
            </a:r>
          </a:p>
        </p:txBody>
      </p:sp>
      <p:cxnSp>
        <p:nvCxnSpPr>
          <p:cNvPr id="117" name="Connettore 1 116"/>
          <p:cNvCxnSpPr/>
          <p:nvPr/>
        </p:nvCxnSpPr>
        <p:spPr>
          <a:xfrm>
            <a:off x="7830799" y="1790643"/>
            <a:ext cx="0" cy="28673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2 117"/>
          <p:cNvCxnSpPr/>
          <p:nvPr/>
        </p:nvCxnSpPr>
        <p:spPr>
          <a:xfrm>
            <a:off x="7830799" y="2555773"/>
            <a:ext cx="0" cy="188251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CasellaDiTesto 127"/>
          <p:cNvSpPr txBox="1"/>
          <p:nvPr/>
        </p:nvSpPr>
        <p:spPr>
          <a:xfrm>
            <a:off x="3805749" y="4169988"/>
            <a:ext cx="2645475" cy="46166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La comprensione coglie il significato e accade sempre in un</a:t>
            </a:r>
          </a:p>
        </p:txBody>
      </p:sp>
      <p:sp>
        <p:nvSpPr>
          <p:cNvPr id="51" name="Rettangolo arrotondato 50"/>
          <p:cNvSpPr/>
          <p:nvPr/>
        </p:nvSpPr>
        <p:spPr>
          <a:xfrm>
            <a:off x="3527268" y="259096"/>
            <a:ext cx="2984367" cy="534978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gli esistenziali fondamentali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sono</a:t>
            </a:r>
          </a:p>
        </p:txBody>
      </p:sp>
      <p:sp>
        <p:nvSpPr>
          <p:cNvPr id="53" name="Rettangolo arrotondato 52"/>
          <p:cNvSpPr/>
          <p:nvPr/>
        </p:nvSpPr>
        <p:spPr>
          <a:xfrm>
            <a:off x="6773821" y="1414833"/>
            <a:ext cx="2003089" cy="375810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latin typeface="Arial"/>
                <a:cs typeface="Arial"/>
              </a:rPr>
              <a:t>il discorso</a:t>
            </a:r>
          </a:p>
        </p:txBody>
      </p:sp>
      <p:sp>
        <p:nvSpPr>
          <p:cNvPr id="54" name="Rettangolo arrotondato 53"/>
          <p:cNvSpPr/>
          <p:nvPr/>
        </p:nvSpPr>
        <p:spPr>
          <a:xfrm>
            <a:off x="6451225" y="2765020"/>
            <a:ext cx="2434701" cy="773300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la comprensione sempre emotivamente caratterizzata</a:t>
            </a:r>
          </a:p>
        </p:txBody>
      </p:sp>
      <p:sp>
        <p:nvSpPr>
          <p:cNvPr id="69" name="Rettangolo arrotondato 68"/>
          <p:cNvSpPr/>
          <p:nvPr/>
        </p:nvSpPr>
        <p:spPr>
          <a:xfrm>
            <a:off x="3847182" y="1373526"/>
            <a:ext cx="2003089" cy="375810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latin typeface="Arial"/>
                <a:cs typeface="Arial"/>
              </a:rPr>
              <a:t>la comprensione</a:t>
            </a:r>
          </a:p>
        </p:txBody>
      </p:sp>
      <p:sp>
        <p:nvSpPr>
          <p:cNvPr id="71" name="Rettangolo arrotondato 70"/>
          <p:cNvSpPr/>
          <p:nvPr/>
        </p:nvSpPr>
        <p:spPr>
          <a:xfrm>
            <a:off x="3430064" y="2875598"/>
            <a:ext cx="2831430" cy="929211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è l’esperienza che l’esserci fa dell’essere, trascendendo l’ente con cui è </a:t>
            </a:r>
            <a:r>
              <a:rPr lang="it-IT" sz="1600">
                <a:solidFill>
                  <a:prstClr val="black"/>
                </a:solidFill>
                <a:latin typeface="Arial"/>
                <a:cs typeface="Arial"/>
              </a:rPr>
              <a:t>in relazione</a:t>
            </a:r>
            <a:endParaRPr lang="it-IT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Rettangolo arrotondato 71"/>
          <p:cNvSpPr/>
          <p:nvPr/>
        </p:nvSpPr>
        <p:spPr>
          <a:xfrm>
            <a:off x="1064254" y="1394932"/>
            <a:ext cx="2003089" cy="673154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latin typeface="Arial"/>
                <a:cs typeface="Arial"/>
              </a:rPr>
              <a:t>la situazione emotiva</a:t>
            </a:r>
          </a:p>
        </p:txBody>
      </p:sp>
      <p:sp>
        <p:nvSpPr>
          <p:cNvPr id="73" name="Rettangolo arrotondato 72"/>
          <p:cNvSpPr/>
          <p:nvPr/>
        </p:nvSpPr>
        <p:spPr>
          <a:xfrm>
            <a:off x="1150215" y="3075339"/>
            <a:ext cx="2003089" cy="967029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è l’insieme degli stati emotivi in cui l’esserci si trova momento per momento</a:t>
            </a:r>
          </a:p>
        </p:txBody>
      </p:sp>
      <p:sp>
        <p:nvSpPr>
          <p:cNvPr id="74" name="Rettangolo arrotondato 73"/>
          <p:cNvSpPr/>
          <p:nvPr/>
        </p:nvSpPr>
        <p:spPr>
          <a:xfrm>
            <a:off x="1099340" y="4778182"/>
            <a:ext cx="2003089" cy="375810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latin typeface="Arial"/>
                <a:cs typeface="Arial"/>
              </a:rPr>
              <a:t>essere gettato</a:t>
            </a:r>
          </a:p>
        </p:txBody>
      </p:sp>
      <p:sp>
        <p:nvSpPr>
          <p:cNvPr id="75" name="Rettangolo arrotondato 74"/>
          <p:cNvSpPr/>
          <p:nvPr/>
        </p:nvSpPr>
        <p:spPr>
          <a:xfrm>
            <a:off x="1256109" y="5859553"/>
            <a:ext cx="2435842" cy="921654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di essere collocato in un mondo che non ha scelto, ma che lo condiziona</a:t>
            </a:r>
          </a:p>
        </p:txBody>
      </p:sp>
      <p:sp>
        <p:nvSpPr>
          <p:cNvPr id="85" name="Rettangolo arrotondato 84"/>
          <p:cNvSpPr/>
          <p:nvPr/>
        </p:nvSpPr>
        <p:spPr>
          <a:xfrm>
            <a:off x="4050411" y="5877239"/>
            <a:ext cx="2400814" cy="925465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struttura la situazione in cui si trova</a:t>
            </a:r>
          </a:p>
        </p:txBody>
      </p:sp>
      <p:sp>
        <p:nvSpPr>
          <p:cNvPr id="86" name="Rettangolo arrotondato 85"/>
          <p:cNvSpPr/>
          <p:nvPr/>
        </p:nvSpPr>
        <p:spPr>
          <a:xfrm>
            <a:off x="3693942" y="4793139"/>
            <a:ext cx="2003089" cy="375810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prstClr val="black"/>
                </a:solidFill>
                <a:latin typeface="Arial"/>
                <a:cs typeface="Arial"/>
              </a:rPr>
              <a:t>progetto</a:t>
            </a:r>
            <a:endParaRPr lang="it-IT" sz="1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7" name="Rettangolo arrotondato 46"/>
          <p:cNvSpPr/>
          <p:nvPr/>
        </p:nvSpPr>
        <p:spPr>
          <a:xfrm>
            <a:off x="6875115" y="5019356"/>
            <a:ext cx="2003089" cy="773300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linguaggio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7407296" y="4295628"/>
            <a:ext cx="847005" cy="27699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e fonda il 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7876660" y="3538320"/>
            <a:ext cx="0" cy="6898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>
            <a:stCxn id="48" idx="2"/>
          </p:cNvCxnSpPr>
          <p:nvPr/>
        </p:nvCxnSpPr>
        <p:spPr>
          <a:xfrm flipH="1">
            <a:off x="7775365" y="4572627"/>
            <a:ext cx="55434" cy="44672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-1" y="5859553"/>
            <a:ext cx="1150215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deiezione</a:t>
            </a:r>
          </a:p>
        </p:txBody>
      </p:sp>
      <p:cxnSp>
        <p:nvCxnSpPr>
          <p:cNvPr id="16" name="Connettore diritto 15"/>
          <p:cNvCxnSpPr/>
          <p:nvPr/>
        </p:nvCxnSpPr>
        <p:spPr>
          <a:xfrm flipH="1">
            <a:off x="568036" y="6608618"/>
            <a:ext cx="65370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endCxn id="14" idx="2"/>
          </p:cNvCxnSpPr>
          <p:nvPr/>
        </p:nvCxnSpPr>
        <p:spPr>
          <a:xfrm flipV="1">
            <a:off x="568036" y="6228885"/>
            <a:ext cx="7071" cy="37973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/>
          <p:cNvCxnSpPr>
            <a:stCxn id="51" idx="2"/>
          </p:cNvCxnSpPr>
          <p:nvPr/>
        </p:nvCxnSpPr>
        <p:spPr>
          <a:xfrm flipH="1">
            <a:off x="5019451" y="794074"/>
            <a:ext cx="1" cy="3701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4693015" y="5551868"/>
            <a:ext cx="8109" cy="32537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31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9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tangolo arrotondato 37"/>
          <p:cNvSpPr/>
          <p:nvPr/>
        </p:nvSpPr>
        <p:spPr>
          <a:xfrm>
            <a:off x="1108364" y="3885187"/>
            <a:ext cx="3345155" cy="873383"/>
          </a:xfrm>
          <a:prstGeom prst="roundRect">
            <a:avLst/>
          </a:prstGeom>
          <a:solidFill>
            <a:srgbClr val="D7E1FD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Il senso dell’essere dell’esserci (l’esistenza) è la </a:t>
            </a:r>
            <a:r>
              <a:rPr lang="it-IT" sz="1600" b="1" dirty="0">
                <a:solidFill>
                  <a:schemeClr val="tx1"/>
                </a:solidFill>
                <a:latin typeface="Arial"/>
                <a:cs typeface="Arial"/>
              </a:rPr>
              <a:t>temporalità (</a:t>
            </a:r>
            <a:r>
              <a:rPr lang="it-IT" sz="1600" b="1" i="1" dirty="0" err="1">
                <a:solidFill>
                  <a:schemeClr val="tx1"/>
                </a:solidFill>
                <a:latin typeface="Arial"/>
                <a:cs typeface="Arial"/>
              </a:rPr>
              <a:t>Zeitlichkeit</a:t>
            </a:r>
            <a:r>
              <a:rPr lang="it-IT" sz="1600" b="1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39" name="Rettangolo arrotondato 38"/>
          <p:cNvSpPr/>
          <p:nvPr/>
        </p:nvSpPr>
        <p:spPr>
          <a:xfrm>
            <a:off x="4742899" y="2434718"/>
            <a:ext cx="2712394" cy="1630331"/>
          </a:xfrm>
          <a:prstGeom prst="roundRect">
            <a:avLst/>
          </a:prstGeom>
          <a:solidFill>
            <a:srgbClr val="D7E1FD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>
                <a:solidFill>
                  <a:prstClr val="black"/>
                </a:solidFill>
                <a:latin typeface="Arial"/>
                <a:cs typeface="Arial"/>
              </a:rPr>
              <a:t>realizzandosi autenticamente nell’</a:t>
            </a:r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attimo </a:t>
            </a:r>
            <a:r>
              <a:rPr lang="it-IT" dirty="0">
                <a:solidFill>
                  <a:prstClr val="black"/>
                </a:solidFill>
                <a:latin typeface="Arial"/>
                <a:cs typeface="Arial"/>
              </a:rPr>
              <a:t>come</a:t>
            </a:r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 avvenire-essente-stato e presentante</a:t>
            </a:r>
          </a:p>
        </p:txBody>
      </p:sp>
      <p:sp>
        <p:nvSpPr>
          <p:cNvPr id="41" name="Rettangolo arrotondato 40"/>
          <p:cNvSpPr/>
          <p:nvPr/>
        </p:nvSpPr>
        <p:spPr>
          <a:xfrm>
            <a:off x="834076" y="1234415"/>
            <a:ext cx="2003089" cy="667179"/>
          </a:xfrm>
          <a:prstGeom prst="roundRect">
            <a:avLst/>
          </a:prstGeom>
          <a:solidFill>
            <a:srgbClr val="D7E1FD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L’esserci prova</a:t>
            </a:r>
            <a:r>
              <a:rPr lang="it-IT" sz="1600" b="1" dirty="0">
                <a:solidFill>
                  <a:prstClr val="black"/>
                </a:solidFill>
                <a:latin typeface="Arial"/>
                <a:cs typeface="Arial"/>
              </a:rPr>
              <a:t> angoscia</a:t>
            </a:r>
            <a:endParaRPr lang="it-IT" sz="1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Rettangolo arrotondato 42"/>
          <p:cNvSpPr/>
          <p:nvPr/>
        </p:nvSpPr>
        <p:spPr>
          <a:xfrm>
            <a:off x="3228586" y="1201352"/>
            <a:ext cx="2532501" cy="700243"/>
          </a:xfrm>
          <a:prstGeom prst="roundRect">
            <a:avLst/>
          </a:prstGeom>
          <a:solidFill>
            <a:srgbClr val="D7E1FD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e grazie alla </a:t>
            </a:r>
            <a:r>
              <a:rPr lang="it-IT" sz="1600" b="1" dirty="0">
                <a:solidFill>
                  <a:prstClr val="black"/>
                </a:solidFill>
                <a:latin typeface="Arial"/>
                <a:cs typeface="Arial"/>
              </a:rPr>
              <a:t>voce della coscienza</a:t>
            </a:r>
            <a:endParaRPr lang="it-IT" sz="1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ttangolo arrotondato 43"/>
          <p:cNvSpPr/>
          <p:nvPr/>
        </p:nvSpPr>
        <p:spPr>
          <a:xfrm>
            <a:off x="836269" y="2017808"/>
            <a:ext cx="2003089" cy="1052214"/>
          </a:xfrm>
          <a:prstGeom prst="roundRect">
            <a:avLst/>
          </a:prstGeom>
          <a:solidFill>
            <a:srgbClr val="D7E1FD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000" b="1" dirty="0">
                <a:solidFill>
                  <a:prstClr val="black"/>
                </a:solidFill>
                <a:latin typeface="Arial"/>
                <a:cs typeface="Arial"/>
              </a:rPr>
              <a:t>anticipare la morte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6472944" y="940590"/>
            <a:ext cx="1964699" cy="1323439"/>
          </a:xfrm>
          <a:prstGeom prst="rect">
            <a:avLst/>
          </a:prstGeom>
          <a:solidFill>
            <a:srgbClr val="D7E1F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"/>
                <a:cs typeface="Arial"/>
              </a:rPr>
              <a:t>comprende la sua «colpa», cioè la sua costitutiva nullità. Decide dunque di</a:t>
            </a:r>
          </a:p>
        </p:txBody>
      </p:sp>
      <p:sp>
        <p:nvSpPr>
          <p:cNvPr id="32" name="Rettangolo arrotondato 31"/>
          <p:cNvSpPr/>
          <p:nvPr/>
        </p:nvSpPr>
        <p:spPr>
          <a:xfrm>
            <a:off x="1108365" y="5393873"/>
            <a:ext cx="3345154" cy="873383"/>
          </a:xfrm>
          <a:prstGeom prst="roundRect">
            <a:avLst/>
          </a:prstGeom>
          <a:solidFill>
            <a:srgbClr val="D7E1FD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Il senso dell’essere in generale è la </a:t>
            </a:r>
            <a:r>
              <a:rPr lang="it-IT" sz="1600" b="1" dirty="0">
                <a:solidFill>
                  <a:schemeClr val="tx1"/>
                </a:solidFill>
                <a:latin typeface="Arial"/>
                <a:cs typeface="Arial"/>
              </a:rPr>
              <a:t>Temporalità (</a:t>
            </a:r>
            <a:r>
              <a:rPr lang="it-IT" sz="1600" b="1" i="1" dirty="0" err="1">
                <a:solidFill>
                  <a:schemeClr val="tx1"/>
                </a:solidFill>
                <a:latin typeface="Arial"/>
                <a:cs typeface="Arial"/>
              </a:rPr>
              <a:t>Temporalität</a:t>
            </a:r>
            <a:r>
              <a:rPr lang="it-IT" sz="1600" b="1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53423" y="95012"/>
            <a:ext cx="6636328" cy="646331"/>
          </a:xfrm>
          <a:prstGeom prst="rect">
            <a:avLst/>
          </a:prstGeom>
          <a:solidFill>
            <a:srgbClr val="D7E1F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Passaggio dall’</a:t>
            </a:r>
            <a:r>
              <a:rPr lang="it-IT" b="1" dirty="0"/>
              <a:t>esistenza inautentica </a:t>
            </a:r>
            <a:r>
              <a:rPr lang="it-IT" dirty="0"/>
              <a:t>(</a:t>
            </a:r>
            <a:r>
              <a:rPr lang="it-IT" i="1" dirty="0" err="1"/>
              <a:t>uneigentlich</a:t>
            </a:r>
            <a:r>
              <a:rPr lang="it-IT" dirty="0"/>
              <a:t>) all’</a:t>
            </a:r>
            <a:r>
              <a:rPr lang="it-IT" b="1" dirty="0"/>
              <a:t>esistenza</a:t>
            </a:r>
            <a:r>
              <a:rPr lang="it-IT" dirty="0"/>
              <a:t> </a:t>
            </a:r>
            <a:r>
              <a:rPr lang="it-IT" b="1" dirty="0"/>
              <a:t>autentica</a:t>
            </a:r>
            <a:r>
              <a:rPr lang="it-IT" dirty="0"/>
              <a:t> (</a:t>
            </a:r>
            <a:r>
              <a:rPr lang="it-IT" i="1" dirty="0" err="1"/>
              <a:t>eigentlich</a:t>
            </a:r>
            <a:r>
              <a:rPr lang="it-IT" dirty="0"/>
              <a:t>)</a:t>
            </a:r>
          </a:p>
        </p:txBody>
      </p:sp>
      <p:cxnSp>
        <p:nvCxnSpPr>
          <p:cNvPr id="4" name="Connettore diritto 3"/>
          <p:cNvCxnSpPr>
            <a:stCxn id="41" idx="3"/>
            <a:endCxn id="43" idx="1"/>
          </p:cNvCxnSpPr>
          <p:nvPr/>
        </p:nvCxnSpPr>
        <p:spPr>
          <a:xfrm flipV="1">
            <a:off x="2837165" y="1551474"/>
            <a:ext cx="391421" cy="1653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/>
          <p:cNvCxnSpPr>
            <a:stCxn id="43" idx="3"/>
            <a:endCxn id="31" idx="1"/>
          </p:cNvCxnSpPr>
          <p:nvPr/>
        </p:nvCxnSpPr>
        <p:spPr>
          <a:xfrm>
            <a:off x="5761087" y="1551474"/>
            <a:ext cx="711857" cy="5083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2839358" y="1901595"/>
            <a:ext cx="3633586" cy="46947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>
            <a:endCxn id="39" idx="1"/>
          </p:cNvCxnSpPr>
          <p:nvPr/>
        </p:nvCxnSpPr>
        <p:spPr>
          <a:xfrm>
            <a:off x="2839358" y="3007801"/>
            <a:ext cx="1903541" cy="24208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3477491" y="3519825"/>
            <a:ext cx="1265408" cy="365362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2355273" y="4758570"/>
            <a:ext cx="41563" cy="63530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35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1515" t="24082" r="20939" b="20004"/>
          <a:stretch/>
        </p:blipFill>
        <p:spPr bwMode="auto">
          <a:xfrm>
            <a:off x="134979" y="1095722"/>
            <a:ext cx="8790165" cy="428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32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66256" y="3072087"/>
            <a:ext cx="3976254" cy="3416320"/>
          </a:xfrm>
          <a:prstGeom prst="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superare la prospettiva «metafisica» e «trascendentale»: non partire più dal punto di vista dell’esserci, ma porsi dal punto di vista dell’Essere stesso e coglierne la temporalità come storicità escatologica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72837" y="803564"/>
            <a:ext cx="7550728" cy="584775"/>
          </a:xfrm>
          <a:prstGeom prst="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Interruzione della stesura di </a:t>
            </a:r>
            <a:r>
              <a:rPr lang="it-IT" sz="3200" i="1" dirty="0"/>
              <a:t>Essere e tempo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80508" y="1706993"/>
            <a:ext cx="2341418" cy="523220"/>
          </a:xfrm>
          <a:prstGeom prst="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/>
              <a:t>svolta </a:t>
            </a:r>
            <a:r>
              <a:rPr lang="it-IT" sz="2800" dirty="0"/>
              <a:t>(</a:t>
            </a:r>
            <a:r>
              <a:rPr lang="it-IT" sz="2800" i="1" dirty="0" err="1"/>
              <a:t>Kehre</a:t>
            </a:r>
            <a:r>
              <a:rPr lang="it-IT" sz="2800" dirty="0"/>
              <a:t>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09309" y="3072087"/>
            <a:ext cx="3629891" cy="2677656"/>
          </a:xfrm>
          <a:prstGeom prst="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corrispondere al carattere «</a:t>
            </a:r>
            <a:r>
              <a:rPr lang="it-IT" sz="2400" dirty="0" err="1"/>
              <a:t>ri</a:t>
            </a:r>
            <a:r>
              <a:rPr lang="it-IT" sz="2400" dirty="0"/>
              <a:t>-voltante» (</a:t>
            </a:r>
            <a:r>
              <a:rPr lang="it-IT" sz="2400" i="1" dirty="0" err="1"/>
              <a:t>kehrig</a:t>
            </a:r>
            <a:r>
              <a:rPr lang="it-IT" sz="2400" dirty="0"/>
              <a:t>) dell’Essere, che si dà sottraendosi, si disvela nascondendosi, «è» (accade) solo nel suo rapporto con l’esser-ci</a:t>
            </a: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4807527" y="1388339"/>
            <a:ext cx="13855" cy="31865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2410691" y="2230213"/>
            <a:ext cx="969817" cy="84187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5721926" y="2230213"/>
            <a:ext cx="1288474" cy="84187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28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197927" y="604859"/>
            <a:ext cx="1233055" cy="52322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/>
              <a:t>verità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385454" y="1634836"/>
            <a:ext cx="7259781" cy="52322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i="1" dirty="0" err="1"/>
              <a:t>adaequatio</a:t>
            </a:r>
            <a:r>
              <a:rPr lang="it-IT" sz="2800" i="1" dirty="0"/>
              <a:t> rei et </a:t>
            </a:r>
            <a:r>
              <a:rPr lang="it-IT" sz="2800" i="1" dirty="0" err="1"/>
              <a:t>intellectus</a:t>
            </a:r>
            <a:r>
              <a:rPr lang="it-IT" sz="2800" i="1" dirty="0"/>
              <a:t> </a:t>
            </a:r>
            <a:r>
              <a:rPr lang="it-IT" sz="2800" dirty="0"/>
              <a:t>(nel giudizio logico)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607127" y="2586518"/>
            <a:ext cx="6871855" cy="181588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manifestazione della «cosa stessa» (a cui l’</a:t>
            </a:r>
            <a:r>
              <a:rPr lang="it-IT" sz="2800" i="1" dirty="0" err="1"/>
              <a:t>intellectus</a:t>
            </a:r>
            <a:r>
              <a:rPr lang="it-IT" sz="2800" dirty="0"/>
              <a:t> si deve adeguare) e svelamento del suo significato in base al progetto dell’esserci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33055" y="4793673"/>
            <a:ext cx="7412180" cy="181588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ambito significativo aperto (</a:t>
            </a:r>
            <a:r>
              <a:rPr lang="it-IT" sz="2800" i="1" dirty="0" err="1"/>
              <a:t>Offene</a:t>
            </a:r>
            <a:r>
              <a:rPr lang="it-IT" sz="2800" dirty="0"/>
              <a:t>) dall’essere stesso, contesto di significati proprio della </a:t>
            </a:r>
            <a:r>
              <a:rPr lang="it-IT" sz="2800" dirty="0" err="1"/>
              <a:t>concettualità</a:t>
            </a:r>
            <a:r>
              <a:rPr lang="it-IT" sz="2800" dirty="0"/>
              <a:t> di una certa epoca, del linguaggio di un certo mondo storico.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4814454" y="2158056"/>
            <a:ext cx="0" cy="40986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4814454" y="4402400"/>
            <a:ext cx="0" cy="39127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02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975</Words>
  <Application>Microsoft Office PowerPoint</Application>
  <PresentationFormat>Presentazione su schermo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Agency FB</vt:lpstr>
      <vt:lpstr>Arial</vt:lpstr>
      <vt:lpstr>Arial Narrow</vt:lpstr>
      <vt:lpstr>Book Antiqua</vt:lpstr>
      <vt:lpstr>Calibri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*** ********** * ******** 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L’ETICA DI PLATONE</dc:title>
  <dc:creator>******* ********* **************</dc:creator>
  <cp:lastModifiedBy>Rosa</cp:lastModifiedBy>
  <cp:revision>475</cp:revision>
  <dcterms:created xsi:type="dcterms:W3CDTF">2018-11-22T14:11:29Z</dcterms:created>
  <dcterms:modified xsi:type="dcterms:W3CDTF">2021-10-26T17:20:29Z</dcterms:modified>
</cp:coreProperties>
</file>