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572" r:id="rId2"/>
    <p:sldId id="573" r:id="rId3"/>
    <p:sldId id="574" r:id="rId4"/>
    <p:sldId id="575" r:id="rId5"/>
    <p:sldId id="576" r:id="rId6"/>
    <p:sldId id="577" r:id="rId7"/>
    <p:sldId id="578" r:id="rId8"/>
    <p:sldId id="579" r:id="rId9"/>
    <p:sldId id="580" r:id="rId10"/>
    <p:sldId id="581" r:id="rId11"/>
    <p:sldId id="582" r:id="rId12"/>
    <p:sldId id="583" r:id="rId13"/>
    <p:sldId id="584" r:id="rId14"/>
    <p:sldId id="585" r:id="rId15"/>
    <p:sldId id="586" r:id="rId16"/>
    <p:sldId id="588" r:id="rId17"/>
    <p:sldId id="589" r:id="rId18"/>
    <p:sldId id="590" r:id="rId19"/>
    <p:sldId id="591" r:id="rId20"/>
    <p:sldId id="592" r:id="rId21"/>
    <p:sldId id="593" r:id="rId22"/>
    <p:sldId id="595" r:id="rId23"/>
    <p:sldId id="596" r:id="rId24"/>
    <p:sldId id="597" r:id="rId25"/>
    <p:sldId id="598" r:id="rId26"/>
    <p:sldId id="599" r:id="rId27"/>
    <p:sldId id="603" r:id="rId28"/>
    <p:sldId id="604" r:id="rId29"/>
    <p:sldId id="605" r:id="rId30"/>
    <p:sldId id="606" r:id="rId31"/>
    <p:sldId id="607" r:id="rId32"/>
    <p:sldId id="608" r:id="rId33"/>
    <p:sldId id="609" r:id="rId34"/>
    <p:sldId id="610" r:id="rId35"/>
    <p:sldId id="611" r:id="rId36"/>
    <p:sldId id="612" r:id="rId37"/>
    <p:sldId id="613" r:id="rId38"/>
    <p:sldId id="614" r:id="rId39"/>
    <p:sldId id="616" r:id="rId40"/>
    <p:sldId id="617" r:id="rId41"/>
    <p:sldId id="618" r:id="rId42"/>
    <p:sldId id="619" r:id="rId43"/>
    <p:sldId id="620" r:id="rId44"/>
    <p:sldId id="621" r:id="rId45"/>
    <p:sldId id="622" r:id="rId46"/>
    <p:sldId id="623" r:id="rId47"/>
    <p:sldId id="624" r:id="rId48"/>
    <p:sldId id="625" r:id="rId49"/>
    <p:sldId id="626" r:id="rId50"/>
    <p:sldId id="627" r:id="rId51"/>
    <p:sldId id="628" r:id="rId52"/>
    <p:sldId id="629" r:id="rId53"/>
    <p:sldId id="630" r:id="rId54"/>
    <p:sldId id="631" r:id="rId55"/>
    <p:sldId id="632" r:id="rId56"/>
    <p:sldId id="633" r:id="rId57"/>
    <p:sldId id="634" r:id="rId58"/>
    <p:sldId id="635" r:id="rId59"/>
    <p:sldId id="636" r:id="rId60"/>
    <p:sldId id="637" r:id="rId61"/>
    <p:sldId id="645" r:id="rId62"/>
    <p:sldId id="648" r:id="rId63"/>
    <p:sldId id="649" r:id="rId64"/>
    <p:sldId id="650" r:id="rId65"/>
    <p:sldId id="651" r:id="rId66"/>
    <p:sldId id="652" r:id="rId67"/>
    <p:sldId id="653" r:id="rId68"/>
    <p:sldId id="658" r:id="rId69"/>
    <p:sldId id="659" r:id="rId70"/>
    <p:sldId id="660" r:id="rId71"/>
    <p:sldId id="662" r:id="rId72"/>
    <p:sldId id="663" r:id="rId73"/>
    <p:sldId id="664" r:id="rId74"/>
    <p:sldId id="666" r:id="rId75"/>
    <p:sldId id="667" r:id="rId76"/>
    <p:sldId id="668" r:id="rId77"/>
    <p:sldId id="669" r:id="rId78"/>
    <p:sldId id="670" r:id="rId7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9"/>
    <p:restoredTop sz="94637"/>
  </p:normalViewPr>
  <p:slideViewPr>
    <p:cSldViewPr snapToGrid="0" snapToObjects="1">
      <p:cViewPr varScale="1">
        <p:scale>
          <a:sx n="106" d="100"/>
          <a:sy n="106" d="100"/>
        </p:scale>
        <p:origin x="-18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3B6FE-E043-A94A-822C-0C9F02A86237}" type="datetimeFigureOut">
              <a:rPr lang="it-IT" smtClean="0"/>
              <a:t>12/11/23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4381AB-18F1-314B-B813-17DBF0126B6F}" type="slidenum">
              <a:rPr lang="it-IT" smtClean="0"/>
              <a:t>‹n.›</a:t>
            </a:fld>
            <a:endParaRPr lang="it-IT"/>
          </a:p>
        </p:txBody>
      </p:sp>
    </p:spTree>
    <p:extLst>
      <p:ext uri="{BB962C8B-B14F-4D97-AF65-F5344CB8AC3E}">
        <p14:creationId xmlns:p14="http://schemas.microsoft.com/office/powerpoint/2010/main" val="1654703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621E95-4869-2C42-98AF-B3CDAA1E4F0C}" type="slidenum">
              <a:rPr lang="it-IT"/>
              <a:pPr/>
              <a:t>20</a:t>
            </a:fld>
            <a:endParaRPr lang="it-IT"/>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3E2D3-732C-EA4A-A89D-0E40B1F5CC59}" type="slidenum">
              <a:rPr lang="it-IT"/>
              <a:pPr/>
              <a:t>63</a:t>
            </a:fld>
            <a:endParaRPr lang="it-IT"/>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4B0325-916C-D741-B95B-EAF0FFDFCDDB}" type="slidenum">
              <a:rPr lang="it-IT"/>
              <a:pPr/>
              <a:t>40</a:t>
            </a:fld>
            <a:endParaRPr lang="it-IT"/>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0A1730-4439-894B-9145-A7491C8CB6A2}" type="slidenum">
              <a:rPr lang="it-IT"/>
              <a:pPr/>
              <a:t>43</a:t>
            </a:fld>
            <a:endParaRPr lang="it-IT"/>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2FF090-7AE1-5D4C-8979-6A9A675B162D}" type="slidenum">
              <a:rPr lang="it-IT"/>
              <a:pPr/>
              <a:t>45</a:t>
            </a:fld>
            <a:endParaRPr lang="it-IT"/>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C68C0C-503B-7A44-A0C1-638915AC9398}" type="slidenum">
              <a:rPr lang="it-IT"/>
              <a:pPr/>
              <a:t>47</a:t>
            </a:fld>
            <a:endParaRPr lang="it-IT"/>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6B4098-C80B-5546-9452-24DC76139A5B}" type="slidenum">
              <a:rPr lang="it-IT"/>
              <a:pPr/>
              <a:t>48</a:t>
            </a:fld>
            <a:endParaRPr lang="it-IT"/>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0B22F-8F0D-4545-B8C2-4EB5A74E9C0D}" type="slidenum">
              <a:rPr lang="it-IT"/>
              <a:pPr/>
              <a:t>50</a:t>
            </a:fld>
            <a:endParaRPr lang="it-IT"/>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FCF391-3A11-4C40-AE53-2B65AF941B35}" type="slidenum">
              <a:rPr lang="it-IT"/>
              <a:pPr/>
              <a:t>51</a:t>
            </a:fld>
            <a:endParaRPr lang="it-IT"/>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C3E2D3-732C-EA4A-A89D-0E40B1F5CC59}" type="slidenum">
              <a:rPr lang="it-IT"/>
              <a:pPr/>
              <a:t>53</a:t>
            </a:fld>
            <a:endParaRPr lang="it-IT"/>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6359CEF-1C8C-C842-82CC-E4B18E568BA5}" type="datetimeFigureOut">
              <a:rPr lang="it-IT" smtClean="0"/>
              <a:t>12/11/23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546650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359CEF-1C8C-C842-82CC-E4B18E568BA5}" type="datetimeFigureOut">
              <a:rPr lang="it-IT" smtClean="0"/>
              <a:t>12/11/23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071855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359CEF-1C8C-C842-82CC-E4B18E568BA5}" type="datetimeFigureOut">
              <a:rPr lang="it-IT" smtClean="0"/>
              <a:t>12/11/23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60096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6359CEF-1C8C-C842-82CC-E4B18E568BA5}" type="datetimeFigureOut">
              <a:rPr lang="it-IT" smtClean="0"/>
              <a:t>12/11/23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154418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6359CEF-1C8C-C842-82CC-E4B18E568BA5}" type="datetimeFigureOut">
              <a:rPr lang="it-IT" smtClean="0"/>
              <a:t>12/11/23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821847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6359CEF-1C8C-C842-82CC-E4B18E568BA5}" type="datetimeFigureOut">
              <a:rPr lang="it-IT" smtClean="0"/>
              <a:t>12/11/23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147202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6359CEF-1C8C-C842-82CC-E4B18E568BA5}" type="datetimeFigureOut">
              <a:rPr lang="it-IT" smtClean="0"/>
              <a:t>12/11/23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157631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6359CEF-1C8C-C842-82CC-E4B18E568BA5}" type="datetimeFigureOut">
              <a:rPr lang="it-IT" smtClean="0"/>
              <a:t>12/11/23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2019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6359CEF-1C8C-C842-82CC-E4B18E568BA5}" type="datetimeFigureOut">
              <a:rPr lang="it-IT" smtClean="0"/>
              <a:t>12/11/23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6301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6359CEF-1C8C-C842-82CC-E4B18E568BA5}" type="datetimeFigureOut">
              <a:rPr lang="it-IT" smtClean="0"/>
              <a:t>12/11/23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57578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6359CEF-1C8C-C842-82CC-E4B18E568BA5}" type="datetimeFigureOut">
              <a:rPr lang="it-IT" smtClean="0"/>
              <a:t>12/11/23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7CAE4BA-7A78-A144-99C3-2A1D02B9DA6F}" type="slidenum">
              <a:rPr lang="it-IT" smtClean="0"/>
              <a:t>‹n.›</a:t>
            </a:fld>
            <a:endParaRPr lang="it-IT"/>
          </a:p>
        </p:txBody>
      </p:sp>
    </p:spTree>
    <p:extLst>
      <p:ext uri="{BB962C8B-B14F-4D97-AF65-F5344CB8AC3E}">
        <p14:creationId xmlns:p14="http://schemas.microsoft.com/office/powerpoint/2010/main" val="3571991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59CEF-1C8C-C842-82CC-E4B18E568BA5}" type="datetimeFigureOut">
              <a:rPr lang="it-IT" smtClean="0"/>
              <a:t>12/11/23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AE4BA-7A78-A144-99C3-2A1D02B9DA6F}" type="slidenum">
              <a:rPr lang="it-IT" smtClean="0"/>
              <a:t>‹n.›</a:t>
            </a:fld>
            <a:endParaRPr lang="it-IT"/>
          </a:p>
        </p:txBody>
      </p:sp>
    </p:spTree>
    <p:extLst>
      <p:ext uri="{BB962C8B-B14F-4D97-AF65-F5344CB8AC3E}">
        <p14:creationId xmlns:p14="http://schemas.microsoft.com/office/powerpoint/2010/main" val="738341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microsoft.com/office/2007/relationships/hdphoto" Target="../media/hdphoto5.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microsoft.com/office/2007/relationships/hdphoto" Target="../media/hdphoto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7.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microsoft.com/office/2007/relationships/hdphoto" Target="../media/hdphoto10.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microsoft.com/office/2007/relationships/hdphoto" Target="../media/hdphoto1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microsoft.com/office/2007/relationships/hdphoto" Target="../media/hdphoto12.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13.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microsoft.com/office/2007/relationships/hdphoto" Target="../media/hdphoto15.wdp"/><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microsoft.com/office/2007/relationships/hdphoto" Target="../media/hdphoto16.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microsoft.com/office/2007/relationships/hdphoto" Target="../media/hdphoto17.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microsoft.com/office/2007/relationships/hdphoto" Target="../media/hdphoto18.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19.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microsoft.com/office/2007/relationships/hdphoto" Target="../media/hdphoto20.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microsoft.com/office/2007/relationships/hdphoto" Target="../media/hdphoto21.wdp"/></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4" Type="http://schemas.microsoft.com/office/2007/relationships/hdphoto" Target="../media/hdphoto22.wdp"/><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4" Type="http://schemas.microsoft.com/office/2007/relationships/hdphoto" Target="../media/hdphoto23.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microsoft.com/office/2007/relationships/hdphoto" Target="../media/hdphoto24.wdp"/></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25.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microsoft.com/office/2007/relationships/hdphoto" Target="../media/hdphoto26.wdp"/></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3" Type="http://schemas.microsoft.com/office/2007/relationships/hdphoto" Target="../media/hdphoto27.wdp"/><Relationship Id="rId4" Type="http://schemas.openxmlformats.org/officeDocument/2006/relationships/image" Target="../media/image40.png"/><Relationship Id="rId5" Type="http://schemas.microsoft.com/office/2007/relationships/hdphoto" Target="../media/hdphoto28.wdp"/><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4" Type="http://schemas.microsoft.com/office/2007/relationships/hdphoto" Target="../media/hdphoto29.wdp"/><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microsoft.com/office/2007/relationships/hdphoto" Target="../media/hdphoto30.wdp"/><Relationship Id="rId4" Type="http://schemas.openxmlformats.org/officeDocument/2006/relationships/image" Target="../media/image44.png"/><Relationship Id="rId5" Type="http://schemas.microsoft.com/office/2007/relationships/hdphoto" Target="../media/hdphoto31.wdp"/><Relationship Id="rId6" Type="http://schemas.openxmlformats.org/officeDocument/2006/relationships/image" Target="../media/image45.jpeg"/><Relationship Id="rId7" Type="http://schemas.microsoft.com/office/2007/relationships/hdphoto" Target="../media/hdphoto32.wdp"/><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microsoft.com/office/2007/relationships/hdphoto" Target="../media/hdphoto33.wdp"/><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34.wdp"/><Relationship Id="rId4" Type="http://schemas.openxmlformats.org/officeDocument/2006/relationships/image" Target="../media/image48.jpeg"/><Relationship Id="rId5" Type="http://schemas.microsoft.com/office/2007/relationships/hdphoto" Target="../media/hdphoto35.wdp"/><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microsoft.com/office/2007/relationships/hdphoto" Target="../media/hdphoto36.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microsoft.com/office/2007/relationships/hdphoto" Target="../media/hdphoto37.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microsoft.com/office/2007/relationships/hdphoto" Target="../media/hdphoto38.wdp"/></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microsoft.com/office/2007/relationships/hdphoto" Target="../media/hdphoto39.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1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microsoft.com/office/2007/relationships/hdphoto" Target="../media/hdphoto40.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microsoft.com/office/2007/relationships/hdphoto" Target="../media/hdphoto41.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microsoft.com/office/2007/relationships/hdphoto" Target="../media/hdphoto4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43.wdp"/><Relationship Id="rId4" Type="http://schemas.openxmlformats.org/officeDocument/2006/relationships/image" Target="../media/image59.jpeg"/><Relationship Id="rId5" Type="http://schemas.microsoft.com/office/2007/relationships/hdphoto" Target="../media/hdphoto44.wdp"/><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microsoft.com/office/2007/relationships/hdphoto" Target="../media/hdphoto4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000" y="480662"/>
            <a:ext cx="8105913" cy="5549077"/>
          </a:xfrm>
        </p:spPr>
        <p:txBody>
          <a:bodyPr>
            <a:noAutofit/>
          </a:bodyPr>
          <a:lstStyle/>
          <a:p>
            <a:pPr algn="ctr">
              <a:buNone/>
            </a:pPr>
            <a:r>
              <a:rPr lang="it-IT" sz="1800" dirty="0"/>
              <a:t>	Virginia Woolf, </a:t>
            </a:r>
            <a:r>
              <a:rPr lang="it-IT" sz="1800" i="1" dirty="0"/>
              <a:t>Sulla malattia (On </a:t>
            </a:r>
            <a:r>
              <a:rPr lang="it-IT" sz="1800" i="1" dirty="0" err="1"/>
              <a:t>Being</a:t>
            </a:r>
            <a:r>
              <a:rPr lang="it-IT" sz="1800" i="1" dirty="0"/>
              <a:t> </a:t>
            </a:r>
            <a:r>
              <a:rPr lang="it-IT" sz="1800" i="1" dirty="0" err="1"/>
              <a:t>ill</a:t>
            </a:r>
            <a:r>
              <a:rPr lang="it-IT" sz="1800" i="1" dirty="0"/>
              <a:t>)</a:t>
            </a:r>
            <a:r>
              <a:rPr lang="it-IT" sz="1800" dirty="0"/>
              <a:t>, 1930</a:t>
            </a:r>
          </a:p>
          <a:p>
            <a:endParaRPr lang="it-IT" sz="1800" dirty="0"/>
          </a:p>
          <a:p>
            <a:pPr algn="just">
              <a:buNone/>
            </a:pPr>
            <a:r>
              <a:rPr lang="it-IT" sz="1800" dirty="0"/>
              <a:t>	“Ma no, salvo poche eccezioni, la letteratura fa del suo meglio perché il proprio campo d’indagine rimanga la mente; perché il corpo rimanga una lastra di vetro liscio attraverso cui l’anima appaia pura e chiara, e, eccetto che per una o due passioni come il desiderio e la cupidigia, sia nullo, e trascurabile e inesistente. La verità è tutta il contrario. Il corpo interviene giorno e notte, si smussa o si affila, si colorisce o si scolora, si volge in cera nel calore di giugno, s’indurisce come sego nell’oscurità di febbraio. La creatura che vi sta rinchiusa può solo vedere attraverso il vetro, imbrattato o roseo; non può separarsi dal corpo come il coltello dalla guaina o il seme dal baccello per un solo istante. (</a:t>
            </a:r>
            <a:r>
              <a:rPr lang="it-IT" sz="1800" dirty="0" err="1"/>
              <a:t>…</a:t>
            </a:r>
            <a:r>
              <a:rPr lang="it-IT" sz="1800" dirty="0"/>
              <a:t>) La gente non fa che raccontare le imprese della mente; i pensieri che l’attraversano; i suoi nobili propositi, come abbia civilizzato l’universo. Secondo loro la mente, nella sua torre d’avorio, ignora il corpo; o con un calcio lo fa volare, come un vecchio pallone di cuoio, attraverso leghe innevate o desertiche a perseguire conquiste e scoperte. Alle grandi guerre che il corpo, servito dalla mente, muove, nella solitudine della camera da letto, nessuno bada. Non ci vuole molto a capire il perché. Guardare simili cose in faccia richiede il coraggio di un domatore da leoni; una vigorosa filosofia; una ragione radicata nelle viscere della terra. Se ne manca, questo mostro, il corpo, questo miracolo, il suo dolore, ci faranno subito ridurre nel misticismo o salire, con rapidi battiti d’ala, alle estasi del trascendentalismo”. </a:t>
            </a:r>
          </a:p>
        </p:txBody>
      </p:sp>
    </p:spTree>
    <p:extLst>
      <p:ext uri="{BB962C8B-B14F-4D97-AF65-F5344CB8AC3E}">
        <p14:creationId xmlns:p14="http://schemas.microsoft.com/office/powerpoint/2010/main" val="127842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orpo-umanoleonardo.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2539" r="-42539"/>
          <a:stretch>
            <a:fillRect/>
          </a:stretch>
        </p:blipFill>
        <p:spPr>
          <a:xfrm>
            <a:off x="-1882074" y="1029363"/>
            <a:ext cx="9245650" cy="5084751"/>
          </a:xfrm>
        </p:spPr>
      </p:pic>
      <p:sp>
        <p:nvSpPr>
          <p:cNvPr id="5" name="CasellaDiTesto 4"/>
          <p:cNvSpPr txBox="1"/>
          <p:nvPr/>
        </p:nvSpPr>
        <p:spPr>
          <a:xfrm>
            <a:off x="5481053" y="336070"/>
            <a:ext cx="3529262" cy="6370974"/>
          </a:xfrm>
          <a:prstGeom prst="rect">
            <a:avLst/>
          </a:prstGeom>
          <a:noFill/>
        </p:spPr>
        <p:txBody>
          <a:bodyPr wrap="square" rtlCol="0">
            <a:spAutoFit/>
          </a:bodyPr>
          <a:lstStyle/>
          <a:p>
            <a:endParaRPr lang="it-IT" sz="2400" i="1" dirty="0"/>
          </a:p>
          <a:p>
            <a:r>
              <a:rPr lang="it-IT" sz="2400" dirty="0"/>
              <a:t>Corrispondenza fra microcosmo (corpo umano) e macrocosmo (corpo del mondo)</a:t>
            </a:r>
          </a:p>
          <a:p>
            <a:endParaRPr lang="it-IT" sz="2400" dirty="0"/>
          </a:p>
          <a:p>
            <a:endParaRPr lang="it-IT" sz="2400" dirty="0"/>
          </a:p>
          <a:p>
            <a:pPr algn="just"/>
            <a:r>
              <a:rPr lang="it-IT" sz="2400" dirty="0"/>
              <a:t>Medicina greca (Ippocrate, Galeno) teoria degli umori:</a:t>
            </a:r>
          </a:p>
          <a:p>
            <a:pPr algn="just"/>
            <a:endParaRPr lang="it-IT" sz="2400" dirty="0"/>
          </a:p>
          <a:p>
            <a:pPr algn="just"/>
            <a:r>
              <a:rPr lang="it-IT" sz="2400" b="1" dirty="0"/>
              <a:t>Terra</a:t>
            </a:r>
            <a:r>
              <a:rPr lang="it-IT" sz="2400" dirty="0"/>
              <a:t>: bile nera (gr: </a:t>
            </a:r>
            <a:r>
              <a:rPr lang="it-IT" sz="2400" i="1" dirty="0" err="1"/>
              <a:t>mélas</a:t>
            </a:r>
            <a:r>
              <a:rPr lang="it-IT" sz="2400" i="1" dirty="0"/>
              <a:t> </a:t>
            </a:r>
            <a:r>
              <a:rPr lang="it-IT" sz="2400" i="1" dirty="0" err="1"/>
              <a:t>cholé</a:t>
            </a:r>
            <a:r>
              <a:rPr lang="it-IT" sz="2400" dirty="0"/>
              <a:t>)</a:t>
            </a:r>
            <a:endParaRPr lang="it-IT" sz="2400" i="1" dirty="0"/>
          </a:p>
          <a:p>
            <a:pPr algn="just"/>
            <a:r>
              <a:rPr lang="it-IT" sz="2400" b="1" dirty="0"/>
              <a:t>Fuoco</a:t>
            </a:r>
            <a:r>
              <a:rPr lang="it-IT" sz="2400" dirty="0"/>
              <a:t>: bile gialla </a:t>
            </a:r>
          </a:p>
          <a:p>
            <a:pPr algn="just"/>
            <a:r>
              <a:rPr lang="it-IT" sz="2400" b="1" dirty="0"/>
              <a:t>Acqua</a:t>
            </a:r>
            <a:r>
              <a:rPr lang="it-IT" sz="2400" dirty="0"/>
              <a:t>: flemma</a:t>
            </a:r>
          </a:p>
          <a:p>
            <a:pPr algn="just"/>
            <a:r>
              <a:rPr lang="it-IT" sz="2400" b="1" dirty="0"/>
              <a:t>Aria</a:t>
            </a:r>
            <a:r>
              <a:rPr lang="it-IT" sz="2400" dirty="0"/>
              <a:t>: sangue</a:t>
            </a:r>
          </a:p>
          <a:p>
            <a:endParaRPr lang="it-IT" sz="2400" dirty="0"/>
          </a:p>
          <a:p>
            <a:endParaRPr lang="it-IT" sz="2400" dirty="0"/>
          </a:p>
        </p:txBody>
      </p:sp>
      <p:sp>
        <p:nvSpPr>
          <p:cNvPr id="2" name="Rettangolo 1"/>
          <p:cNvSpPr/>
          <p:nvPr/>
        </p:nvSpPr>
        <p:spPr>
          <a:xfrm>
            <a:off x="347579" y="97050"/>
            <a:ext cx="4411599" cy="830997"/>
          </a:xfrm>
          <a:prstGeom prst="rect">
            <a:avLst/>
          </a:prstGeom>
        </p:spPr>
        <p:txBody>
          <a:bodyPr wrap="square">
            <a:spAutoFit/>
          </a:bodyPr>
          <a:lstStyle/>
          <a:p>
            <a:pPr lvl="0" algn="just"/>
            <a:r>
              <a:rPr lang="it-IT" sz="2400" dirty="0">
                <a:solidFill>
                  <a:prstClr val="black"/>
                </a:solidFill>
              </a:rPr>
              <a:t>Platone, </a:t>
            </a:r>
            <a:r>
              <a:rPr lang="it-IT" sz="2400" i="1" dirty="0" err="1">
                <a:solidFill>
                  <a:prstClr val="black"/>
                </a:solidFill>
              </a:rPr>
              <a:t>Timeo</a:t>
            </a:r>
            <a:r>
              <a:rPr lang="it-IT" sz="2400" dirty="0">
                <a:solidFill>
                  <a:prstClr val="black"/>
                </a:solidFill>
              </a:rPr>
              <a:t>: immagine antropomorfica del cosmo</a:t>
            </a:r>
          </a:p>
        </p:txBody>
      </p:sp>
    </p:spTree>
    <p:extLst>
      <p:ext uri="{BB962C8B-B14F-4D97-AF65-F5344CB8AC3E}">
        <p14:creationId xmlns:p14="http://schemas.microsoft.com/office/powerpoint/2010/main" val="393512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78328"/>
            <a:ext cx="8229600" cy="4525963"/>
          </a:xfrm>
        </p:spPr>
        <p:txBody>
          <a:bodyPr>
            <a:normAutofit fontScale="85000" lnSpcReduction="20000"/>
          </a:bodyPr>
          <a:lstStyle/>
          <a:p>
            <a:pPr marL="0" indent="0" algn="ctr">
              <a:buNone/>
            </a:pPr>
            <a:r>
              <a:rPr lang="it-IT" b="1" dirty="0"/>
              <a:t>Leonardo da Vinci, </a:t>
            </a:r>
            <a:r>
              <a:rPr lang="it-IT" dirty="0"/>
              <a:t>“Anatomia dell’Uomo”, 1501</a:t>
            </a:r>
          </a:p>
          <a:p>
            <a:pPr>
              <a:buNone/>
            </a:pPr>
            <a:endParaRPr lang="it-IT" dirty="0"/>
          </a:p>
          <a:p>
            <a:pPr algn="just">
              <a:buNone/>
            </a:pPr>
            <a:r>
              <a:rPr lang="it-IT" dirty="0"/>
              <a:t>	“Gli Antichi definivano l’uomo un “piccolo mondo” e l’epiteto è giusto; […] se l’uomo ha delle ossa a sostegno e armatura della carne, il mondo ha le sue pietre che sostengono la terra; l’uomo ha al suo interno un lago di sangue, dove il polmone si dilata e si contrae ogni sei ore seguendo la respirazione dell’Universo; e come da questo lago di sangue derivano le vene che si ramificano nel corpo umano, allo stesso modo l’oceano riempie il corpo della terra con infinite vene di acqua.” </a:t>
            </a:r>
          </a:p>
        </p:txBody>
      </p:sp>
    </p:spTree>
    <p:extLst>
      <p:ext uri="{BB962C8B-B14F-4D97-AF65-F5344CB8AC3E}">
        <p14:creationId xmlns:p14="http://schemas.microsoft.com/office/powerpoint/2010/main" val="3830041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nthropomorphic1.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57200" y="848360"/>
            <a:ext cx="8229600" cy="4525963"/>
          </a:xfrm>
        </p:spPr>
      </p:pic>
      <p:sp>
        <p:nvSpPr>
          <p:cNvPr id="5" name="CasellaDiTesto 4"/>
          <p:cNvSpPr txBox="1"/>
          <p:nvPr/>
        </p:nvSpPr>
        <p:spPr>
          <a:xfrm>
            <a:off x="1702705" y="5994400"/>
            <a:ext cx="6061087" cy="369332"/>
          </a:xfrm>
          <a:prstGeom prst="rect">
            <a:avLst/>
          </a:prstGeom>
          <a:noFill/>
        </p:spPr>
        <p:txBody>
          <a:bodyPr wrap="none" rtlCol="0">
            <a:spAutoFit/>
          </a:bodyPr>
          <a:lstStyle/>
          <a:p>
            <a:pPr algn="ctr"/>
            <a:r>
              <a:rPr lang="it-IT" dirty="0" err="1"/>
              <a:t>Matthäus</a:t>
            </a:r>
            <a:r>
              <a:rPr lang="it-IT" dirty="0"/>
              <a:t> </a:t>
            </a:r>
            <a:r>
              <a:rPr lang="it-IT" dirty="0" err="1"/>
              <a:t>Merian</a:t>
            </a:r>
            <a:r>
              <a:rPr lang="it-IT" dirty="0"/>
              <a:t> il Vecchio, </a:t>
            </a:r>
            <a:r>
              <a:rPr lang="it-IT" i="1" dirty="0"/>
              <a:t>Paesaggio antropomorfo, </a:t>
            </a:r>
            <a:r>
              <a:rPr lang="it-IT" dirty="0"/>
              <a:t>1620-25 </a:t>
            </a:r>
          </a:p>
        </p:txBody>
      </p:sp>
    </p:spTree>
    <p:extLst>
      <p:ext uri="{BB962C8B-B14F-4D97-AF65-F5344CB8AC3E}">
        <p14:creationId xmlns:p14="http://schemas.microsoft.com/office/powerpoint/2010/main" val="2362240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7474" y="681790"/>
            <a:ext cx="4451684" cy="5360736"/>
          </a:xfrm>
        </p:spPr>
        <p:txBody>
          <a:bodyPr>
            <a:normAutofit fontScale="77500" lnSpcReduction="20000"/>
          </a:bodyPr>
          <a:lstStyle/>
          <a:p>
            <a:pPr algn="ctr">
              <a:buNone/>
            </a:pPr>
            <a:r>
              <a:rPr lang="it-IT" b="1" dirty="0"/>
              <a:t>Vitruvio</a:t>
            </a:r>
            <a:r>
              <a:rPr lang="it-IT" dirty="0"/>
              <a:t>, </a:t>
            </a:r>
            <a:r>
              <a:rPr lang="it-IT" i="1" dirty="0"/>
              <a:t>Sull’Architettura</a:t>
            </a:r>
            <a:r>
              <a:rPr lang="it-IT" dirty="0"/>
              <a:t>, I sec. a. C.</a:t>
            </a:r>
          </a:p>
          <a:p>
            <a:pPr>
              <a:buNone/>
            </a:pPr>
            <a:endParaRPr lang="it-IT" dirty="0"/>
          </a:p>
          <a:p>
            <a:pPr algn="just">
              <a:buNone/>
            </a:pPr>
            <a:r>
              <a:rPr lang="it-IT" dirty="0"/>
              <a:t>	“Poiché la natura ha disegnato il corpo umano in modo che le sue membra siano correttamente proporzionate alla struttura nel suo insieme, sembra che gli antichi avessero ragione nell’adottare la regola secondo cui, negli edifici perfetti, le diverse membra devono essere in relazione esattamente simmetrica all’intero schema generale”.</a:t>
            </a:r>
          </a:p>
          <a:p>
            <a:endParaRPr lang="it-IT" dirty="0"/>
          </a:p>
        </p:txBody>
      </p:sp>
      <p:pic>
        <p:nvPicPr>
          <p:cNvPr id="2" name="Immagine 1" descr="Vitruvius.jp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202277" y="788737"/>
            <a:ext cx="3708578" cy="5400842"/>
          </a:xfrm>
          <a:prstGeom prst="rect">
            <a:avLst/>
          </a:prstGeom>
        </p:spPr>
      </p:pic>
    </p:spTree>
    <p:extLst>
      <p:ext uri="{BB962C8B-B14F-4D97-AF65-F5344CB8AC3E}">
        <p14:creationId xmlns:p14="http://schemas.microsoft.com/office/powerpoint/2010/main" val="1327952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Pietro-Cataneo-Vitruvian-Man-in-Basilica-Floor-Plan-1554.jpg"/>
          <p:cNvPicPr>
            <a:picLocks noGrp="1" noChangeAspect="1"/>
          </p:cNvPicPr>
          <p:nvPr>
            <p:ph idx="1"/>
          </p:nvPr>
        </p:nvPicPr>
        <p:blipFill>
          <a:blip r:embed="rId2" cstate="screen">
            <a:extLst>
              <a:ext uri="{28A0092B-C50C-407E-A947-70E740481C1C}">
                <a14:useLocalDpi xmlns:a14="http://schemas.microsoft.com/office/drawing/2010/main"/>
              </a:ext>
            </a:extLst>
          </a:blip>
          <a:srcRect l="-46490" r="-46490"/>
          <a:stretch>
            <a:fillRect/>
          </a:stretch>
        </p:blipFill>
        <p:spPr>
          <a:xfrm>
            <a:off x="-775213" y="579405"/>
            <a:ext cx="9745423" cy="5359607"/>
          </a:xfrm>
        </p:spPr>
      </p:pic>
      <p:sp>
        <p:nvSpPr>
          <p:cNvPr id="5" name="CasellaDiTesto 4"/>
          <p:cNvSpPr txBox="1"/>
          <p:nvPr/>
        </p:nvSpPr>
        <p:spPr>
          <a:xfrm>
            <a:off x="1363579" y="6126164"/>
            <a:ext cx="7486670" cy="369332"/>
          </a:xfrm>
          <a:prstGeom prst="rect">
            <a:avLst/>
          </a:prstGeom>
          <a:noFill/>
        </p:spPr>
        <p:txBody>
          <a:bodyPr wrap="square" rtlCol="0">
            <a:spAutoFit/>
          </a:bodyPr>
          <a:lstStyle/>
          <a:p>
            <a:r>
              <a:rPr lang="it-IT" dirty="0"/>
              <a:t>Pietro </a:t>
            </a:r>
            <a:r>
              <a:rPr lang="it-IT" dirty="0" err="1"/>
              <a:t>Cataneo</a:t>
            </a:r>
            <a:r>
              <a:rPr lang="it-IT" dirty="0"/>
              <a:t>, Figura vitruviana (pianta di cattedrale gotica), 1554  </a:t>
            </a:r>
          </a:p>
        </p:txBody>
      </p:sp>
    </p:spTree>
    <p:extLst>
      <p:ext uri="{BB962C8B-B14F-4D97-AF65-F5344CB8AC3E}">
        <p14:creationId xmlns:p14="http://schemas.microsoft.com/office/powerpoint/2010/main" val="233360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artini.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1435" r="-41435"/>
          <a:stretch>
            <a:fillRect/>
          </a:stretch>
        </p:blipFill>
        <p:spPr>
          <a:xfrm>
            <a:off x="-635204" y="603816"/>
            <a:ext cx="10041334" cy="5522347"/>
          </a:xfrm>
        </p:spPr>
      </p:pic>
      <p:sp>
        <p:nvSpPr>
          <p:cNvPr id="5" name="CasellaDiTesto 4"/>
          <p:cNvSpPr txBox="1"/>
          <p:nvPr/>
        </p:nvSpPr>
        <p:spPr>
          <a:xfrm>
            <a:off x="1384565" y="6350482"/>
            <a:ext cx="6001575" cy="369332"/>
          </a:xfrm>
          <a:prstGeom prst="rect">
            <a:avLst/>
          </a:prstGeom>
          <a:noFill/>
        </p:spPr>
        <p:txBody>
          <a:bodyPr wrap="none" rtlCol="0">
            <a:spAutoFit/>
          </a:bodyPr>
          <a:lstStyle/>
          <a:p>
            <a:r>
              <a:rPr lang="it-IT" dirty="0"/>
              <a:t>Francesco di Giorgio Martini, </a:t>
            </a:r>
            <a:r>
              <a:rPr lang="it-IT" i="1" dirty="0"/>
              <a:t>Trattato di Architettura</a:t>
            </a:r>
            <a:r>
              <a:rPr lang="it-IT" dirty="0"/>
              <a:t>, 1480-90 </a:t>
            </a:r>
          </a:p>
        </p:txBody>
      </p:sp>
    </p:spTree>
    <p:extLst>
      <p:ext uri="{BB962C8B-B14F-4D97-AF65-F5344CB8AC3E}">
        <p14:creationId xmlns:p14="http://schemas.microsoft.com/office/powerpoint/2010/main" val="4178150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obias Cohen.pn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70663" r="-70663"/>
          <a:stretch>
            <a:fillRect/>
          </a:stretch>
        </p:blipFill>
        <p:spPr>
          <a:xfrm>
            <a:off x="-416595" y="282700"/>
            <a:ext cx="10389493" cy="5713821"/>
          </a:xfrm>
        </p:spPr>
      </p:pic>
      <p:sp>
        <p:nvSpPr>
          <p:cNvPr id="5" name="CasellaDiTesto 4"/>
          <p:cNvSpPr txBox="1"/>
          <p:nvPr/>
        </p:nvSpPr>
        <p:spPr>
          <a:xfrm>
            <a:off x="2467206" y="6340066"/>
            <a:ext cx="4585472" cy="369332"/>
          </a:xfrm>
          <a:prstGeom prst="rect">
            <a:avLst/>
          </a:prstGeom>
          <a:noFill/>
        </p:spPr>
        <p:txBody>
          <a:bodyPr wrap="none" rtlCol="0">
            <a:spAutoFit/>
          </a:bodyPr>
          <a:lstStyle/>
          <a:p>
            <a:r>
              <a:rPr lang="it-IT" dirty="0" err="1"/>
              <a:t>Tobias</a:t>
            </a:r>
            <a:r>
              <a:rPr lang="it-IT" dirty="0"/>
              <a:t> Cohen, Il corpo umano come casa, 1708 </a:t>
            </a:r>
          </a:p>
        </p:txBody>
      </p:sp>
    </p:spTree>
    <p:extLst>
      <p:ext uri="{BB962C8B-B14F-4D97-AF65-F5344CB8AC3E}">
        <p14:creationId xmlns:p14="http://schemas.microsoft.com/office/powerpoint/2010/main" val="53233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20000"/>
          </a:bodyPr>
          <a:lstStyle/>
          <a:p>
            <a:pPr algn="ctr">
              <a:buNone/>
            </a:pPr>
            <a:r>
              <a:rPr lang="it-IT" b="1" dirty="0" err="1"/>
              <a:t>Quintiliano</a:t>
            </a:r>
            <a:r>
              <a:rPr lang="it-IT" dirty="0"/>
              <a:t>, </a:t>
            </a:r>
            <a:r>
              <a:rPr lang="it-IT" i="1" dirty="0"/>
              <a:t>Istituzione Oratoria</a:t>
            </a:r>
            <a:r>
              <a:rPr lang="it-IT" dirty="0"/>
              <a:t>, 95 d. C. </a:t>
            </a:r>
          </a:p>
          <a:p>
            <a:pPr algn="ctr">
              <a:buNone/>
            </a:pPr>
            <a:endParaRPr lang="it-IT" dirty="0"/>
          </a:p>
          <a:p>
            <a:pPr algn="just">
              <a:buNone/>
            </a:pPr>
            <a:r>
              <a:rPr lang="it-IT" dirty="0"/>
              <a:t>Il discorso (il testo) deve modellarsi sull’organicità del corpo umano</a:t>
            </a:r>
          </a:p>
          <a:p>
            <a:pPr>
              <a:buNone/>
            </a:pPr>
            <a:r>
              <a:rPr lang="it-IT" dirty="0"/>
              <a:t>	</a:t>
            </a:r>
          </a:p>
          <a:p>
            <a:pPr algn="just">
              <a:buNone/>
            </a:pPr>
            <a:r>
              <a:rPr lang="it-IT" dirty="0"/>
              <a:t>“Il membro è una proposizione ritmicamente conclusa, ma staccata dal corpo del contesto e priva di significato se presa da sola (…) così come privi di forza sono una mano e un piede o una testa che stiano per conto loro”. </a:t>
            </a:r>
          </a:p>
        </p:txBody>
      </p:sp>
    </p:spTree>
    <p:extLst>
      <p:ext uri="{BB962C8B-B14F-4D97-AF65-F5344CB8AC3E}">
        <p14:creationId xmlns:p14="http://schemas.microsoft.com/office/powerpoint/2010/main" val="232774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8242" y="912346"/>
            <a:ext cx="8378558" cy="5213818"/>
          </a:xfrm>
        </p:spPr>
        <p:txBody>
          <a:bodyPr>
            <a:normAutofit/>
          </a:bodyPr>
          <a:lstStyle/>
          <a:p>
            <a:pPr algn="ctr">
              <a:buNone/>
            </a:pPr>
            <a:r>
              <a:rPr lang="it-IT" b="1" dirty="0"/>
              <a:t>Aristotele</a:t>
            </a:r>
            <a:r>
              <a:rPr lang="it-IT" dirty="0"/>
              <a:t>, </a:t>
            </a:r>
            <a:r>
              <a:rPr lang="it-IT" i="1" dirty="0"/>
              <a:t>Politica</a:t>
            </a:r>
            <a:r>
              <a:rPr lang="it-IT" dirty="0"/>
              <a:t>:</a:t>
            </a:r>
          </a:p>
          <a:p>
            <a:pPr algn="just">
              <a:buNone/>
            </a:pPr>
            <a:endParaRPr lang="it-IT" dirty="0"/>
          </a:p>
          <a:p>
            <a:pPr algn="just">
              <a:buNone/>
            </a:pPr>
            <a:r>
              <a:rPr lang="it-IT" dirty="0"/>
              <a:t>Teoria organologica: la </a:t>
            </a:r>
            <a:r>
              <a:rPr lang="it-IT" i="1" dirty="0"/>
              <a:t>polis </a:t>
            </a:r>
            <a:r>
              <a:rPr lang="it-IT" dirty="0"/>
              <a:t>come corpo organico</a:t>
            </a:r>
            <a:endParaRPr lang="it-IT" i="1" dirty="0"/>
          </a:p>
          <a:p>
            <a:pPr algn="just">
              <a:buNone/>
            </a:pPr>
            <a:endParaRPr lang="it-IT" dirty="0"/>
          </a:p>
          <a:p>
            <a:pPr algn="just">
              <a:buNone/>
            </a:pPr>
            <a:r>
              <a:rPr lang="it-IT" dirty="0"/>
              <a:t>“se separiamo una mano o un piede dall’intero corpo, essi non saranno più una mano o un piede, o lo saranno come lo sono una mano o un piede scolpiti nella pietra.” </a:t>
            </a:r>
          </a:p>
          <a:p>
            <a:pPr>
              <a:buNone/>
            </a:pPr>
            <a:endParaRPr lang="it-IT" dirty="0"/>
          </a:p>
        </p:txBody>
      </p:sp>
    </p:spTree>
    <p:extLst>
      <p:ext uri="{BB962C8B-B14F-4D97-AF65-F5344CB8AC3E}">
        <p14:creationId xmlns:p14="http://schemas.microsoft.com/office/powerpoint/2010/main" val="2203499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76726"/>
            <a:ext cx="8229600" cy="5349438"/>
          </a:xfrm>
        </p:spPr>
        <p:txBody>
          <a:bodyPr>
            <a:normAutofit fontScale="77500" lnSpcReduction="20000"/>
          </a:bodyPr>
          <a:lstStyle/>
          <a:p>
            <a:pPr marL="0" indent="0" algn="ctr">
              <a:buNone/>
            </a:pPr>
            <a:r>
              <a:rPr lang="it-IT" b="1" dirty="0"/>
              <a:t>Tito Livio</a:t>
            </a:r>
            <a:r>
              <a:rPr lang="it-IT" dirty="0"/>
              <a:t>, </a:t>
            </a:r>
            <a:r>
              <a:rPr lang="it-IT" i="1" dirty="0"/>
              <a:t>Storie (Ab Urbe condita</a:t>
            </a:r>
            <a:r>
              <a:rPr lang="it-IT" dirty="0"/>
              <a:t>)</a:t>
            </a:r>
          </a:p>
          <a:p>
            <a:pPr marL="0" indent="0" algn="ctr">
              <a:buNone/>
            </a:pPr>
            <a:r>
              <a:rPr lang="it-IT" dirty="0"/>
              <a:t> l’apologo di Menenio Agrippa (la favola dello stomaco)</a:t>
            </a:r>
          </a:p>
          <a:p>
            <a:pPr marL="0" indent="0" algn="just">
              <a:buNone/>
            </a:pPr>
            <a:endParaRPr lang="it-IT" dirty="0"/>
          </a:p>
          <a:p>
            <a:pPr marL="0" indent="0" algn="just">
              <a:buNone/>
            </a:pPr>
            <a:r>
              <a:rPr lang="it-IT" dirty="0"/>
              <a:t>“Una volta, le membra dell’uomo, constatando che lo stomaco se ne stava ozioso [ad attendere cibo], ruppero con lui gli accordi e cospirarono tra loro, decidendo che le mani non portassero cibo alla bocca, né che, portatolo, la bocca lo accettasse, né che i denti lo confezionassero a dovere. Ma mentre intendevano domare lo stomaco, a indebolirsi furono anche loro stesse, e il corpo intero giunse a deperimento estremo. Di qui apparve che l’ufficio dello stomaco non è quello di un pigro, ma che, una volta accolti, distribuisce i cibi per tutte le membra. E quindi tornarono in amicizia con lui. Così senato e popolo, come fossero un unico corpo, con la discordia periscono, con la concordia rimangono in salute”.</a:t>
            </a:r>
          </a:p>
        </p:txBody>
      </p:sp>
    </p:spTree>
    <p:extLst>
      <p:ext uri="{BB962C8B-B14F-4D97-AF65-F5344CB8AC3E}">
        <p14:creationId xmlns:p14="http://schemas.microsoft.com/office/powerpoint/2010/main" val="50368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71180"/>
            <a:ext cx="8229600" cy="4954983"/>
          </a:xfrm>
        </p:spPr>
        <p:txBody>
          <a:bodyPr>
            <a:normAutofit fontScale="62500" lnSpcReduction="20000"/>
          </a:bodyPr>
          <a:lstStyle/>
          <a:p>
            <a:pPr algn="ctr">
              <a:buNone/>
            </a:pPr>
            <a:r>
              <a:rPr lang="it-IT" b="1" dirty="0"/>
              <a:t>Luigi Pirandello</a:t>
            </a:r>
            <a:r>
              <a:rPr lang="it-IT" dirty="0"/>
              <a:t>, </a:t>
            </a:r>
            <a:r>
              <a:rPr lang="it-IT" i="1" dirty="0"/>
              <a:t>Uno, nessuno, centomila</a:t>
            </a:r>
            <a:r>
              <a:rPr lang="it-IT" dirty="0"/>
              <a:t>, 1926</a:t>
            </a:r>
          </a:p>
          <a:p>
            <a:pPr>
              <a:buNone/>
            </a:pPr>
            <a:endParaRPr lang="it-IT" dirty="0"/>
          </a:p>
          <a:p>
            <a:pPr marL="0" indent="0" algn="just">
              <a:buNone/>
            </a:pPr>
            <a:r>
              <a:rPr lang="it-IT" dirty="0"/>
              <a:t>“Per gli altri che guardano da fuori, le mie idee, i miei sentimenti hanno un naso. Il mio naso. E hanno un paio di occhi, i miei occhi, che io non vedo e che essi vedono. Che relazione c’è fra le mie idee e il mio naso? [</a:t>
            </a:r>
            <a:r>
              <a:rPr lang="it-IT" dirty="0" err="1"/>
              <a:t>…</a:t>
            </a:r>
            <a:r>
              <a:rPr lang="it-IT" dirty="0"/>
              <a:t>] Così, seguitando, sprofondai in quest’altra ambascia: che non potevo, vivendo, rappresentarmi a me stesso negli atti della mia vita; vedermi come gli altri mi vedevano; pormi davanti al mio corpo e poterlo vivere come quello d’un altro. Quando mi ponevo davanti a uno specchio, avveniva come un arresto in me; ogni spontaneità era finita, ogni mio gesto appariva a me stesso fittizio o rifratto. Io non potevo vedermi vivere. </a:t>
            </a:r>
          </a:p>
          <a:p>
            <a:pPr algn="just">
              <a:buNone/>
            </a:pPr>
            <a:endParaRPr lang="it-IT" dirty="0"/>
          </a:p>
          <a:p>
            <a:pPr marL="0" indent="0" algn="just">
              <a:buNone/>
            </a:pPr>
            <a:r>
              <a:rPr lang="it-IT" dirty="0"/>
              <a:t>L’uomo piglia a materia anche se stesso, e si costruisce, sissignori, come una casa. Voi credete di conoscervi se non vi costruite in qualche modo? E ch’io possa conoscervi se non vi costruisco a modo mio? E voi me se non mi costruite a modo vostro? Possiamo conoscere soltanto quello a cui riusciamo a dare una forma.”</a:t>
            </a:r>
          </a:p>
          <a:p>
            <a:endParaRPr lang="it-IT" dirty="0"/>
          </a:p>
        </p:txBody>
      </p:sp>
    </p:spTree>
    <p:extLst>
      <p:ext uri="{BB962C8B-B14F-4D97-AF65-F5344CB8AC3E}">
        <p14:creationId xmlns:p14="http://schemas.microsoft.com/office/powerpoint/2010/main" val="1760041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609600" y="609600"/>
            <a:ext cx="8001000" cy="5324535"/>
          </a:xfrm>
          <a:prstGeom prst="rect">
            <a:avLst/>
          </a:prstGeom>
          <a:noFill/>
          <a:ln w="9525">
            <a:noFill/>
            <a:miter lim="800000"/>
            <a:headEnd/>
            <a:tailEnd/>
          </a:ln>
          <a:effectLst/>
        </p:spPr>
        <p:txBody>
          <a:bodyPr>
            <a:prstTxWarp prst="textNoShape">
              <a:avLst/>
            </a:prstTxWarp>
            <a:spAutoFit/>
          </a:bodyPr>
          <a:lstStyle/>
          <a:p>
            <a:pPr algn="ctr"/>
            <a:r>
              <a:rPr lang="it-IT" sz="2000" b="1" dirty="0"/>
              <a:t>Lettera di S. Paolo ai Corinzi, 1, 12, 12</a:t>
            </a:r>
            <a:r>
              <a:rPr lang="it-IT" sz="2000" dirty="0"/>
              <a:t>: </a:t>
            </a:r>
          </a:p>
          <a:p>
            <a:pPr algn="ctr"/>
            <a:endParaRPr lang="it-IT" sz="2000" dirty="0"/>
          </a:p>
          <a:p>
            <a:pPr algn="just"/>
            <a:endParaRPr lang="it-IT" sz="2000" dirty="0"/>
          </a:p>
          <a:p>
            <a:pPr algn="just"/>
            <a:r>
              <a:rPr lang="it-IT" sz="2000" dirty="0"/>
              <a:t>Come il corpo, infatti, è uno solo e ha molte membra, ma tutte le sue membra, pur essendo molte, non sono che un sol corpo, così il Cristo. (…) Se il piede dicesse: “Siccome non sono una mano, io non sono del corpo”, forse per questo non apparterrebbe al corpo? E se l’orecchio dicesse “Siccome non sono un occhio, io non sono del corpo”, forse per questo non farebbe parte del corpo? Se tutto il corpo fosse occhio, dove sarebbe l’udito? Se fosse invece tutto udito, dove sarebbe l’odorato? Ora, invece, Dio ha posto le membra come ha voluto, distribuendo ciascuna di esse nel corpo. (…) Or dunque, molte sono le membra, ma uno solo il corpo. L’occhio non può dire alla mano “Non ho bisogno di te”; né la testa può dire ai piedi “Non ho bisogno di voi”. Anzi, le membra del corpo che sono le più deboli, sono molto più necessarie. (…) Sicché, se un membro soffre, tutte le altre membra soffrono con esso, se invece un membro viene glorificato, gioiscono con esso tutte le membra.</a:t>
            </a:r>
          </a:p>
        </p:txBody>
      </p:sp>
    </p:spTree>
    <p:extLst>
      <p:ext uri="{BB962C8B-B14F-4D97-AF65-F5344CB8AC3E}">
        <p14:creationId xmlns:p14="http://schemas.microsoft.com/office/powerpoint/2010/main" val="100473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2988498"/>
            <a:ext cx="7862131" cy="3716145"/>
          </a:xfrm>
        </p:spPr>
        <p:txBody>
          <a:bodyPr>
            <a:normAutofit fontScale="92500" lnSpcReduction="20000"/>
          </a:bodyPr>
          <a:lstStyle/>
          <a:p>
            <a:pPr algn="just">
              <a:buNone/>
            </a:pPr>
            <a:r>
              <a:rPr lang="it-IT" dirty="0"/>
              <a:t>	</a:t>
            </a:r>
          </a:p>
          <a:p>
            <a:pPr algn="just">
              <a:buNone/>
            </a:pPr>
            <a:r>
              <a:rPr lang="it-IT" sz="1900" dirty="0"/>
              <a:t>	“Lo Stato (</a:t>
            </a:r>
            <a:r>
              <a:rPr lang="it-IT" sz="1900" i="1" dirty="0"/>
              <a:t>Res </a:t>
            </a:r>
            <a:r>
              <a:rPr lang="it-IT" sz="1900" i="1" dirty="0" err="1"/>
              <a:t>publica</a:t>
            </a:r>
            <a:r>
              <a:rPr lang="it-IT" sz="1900" dirty="0"/>
              <a:t>) è un corpo. Il Principe occupa nello stato il posto della testa [</a:t>
            </a:r>
            <a:r>
              <a:rPr lang="it-IT" sz="1900" dirty="0" err="1"/>
              <a:t>…</a:t>
            </a:r>
            <a:r>
              <a:rPr lang="it-IT" sz="1900" dirty="0"/>
              <a:t>] Il senato occupa il posto del cuore che dona impulsi alle buone e alle cattive azioni. Le funzioni degli occhi, delle orecchie e della lingua sono svolte da giudici e dai governatori delle province. Gli “ufficiali” e i “soldati” possono essere paragonati alle mani. I consiglieri del principe sono i fianchi. I questori e i cancellieri [</a:t>
            </a:r>
            <a:r>
              <a:rPr lang="it-IT" sz="1900" dirty="0" err="1"/>
              <a:t>…</a:t>
            </a:r>
            <a:r>
              <a:rPr lang="it-IT" sz="1900" dirty="0"/>
              <a:t>] ricordano l’immagine del ventre e degli intestini. [</a:t>
            </a:r>
            <a:r>
              <a:rPr lang="it-IT" sz="1900" dirty="0" err="1"/>
              <a:t>…</a:t>
            </a:r>
            <a:r>
              <a:rPr lang="it-IT" sz="1900" dirty="0"/>
              <a:t>] I piedi, costantemente aderenti al terreno, sono i contadini. Il governo della testa è ad essi tanto più necessario in quanto soggetti a molte peregrinazioni sulla terra al servizio del corpo ed hanno bisogno di più valido appoggio per far stare in piedi, sorreggere e muovere la massa dell’intero corpo. Sottraete al corpo più robusto il sostegno dei piedi: esso non riuscirà ad avanzare con le sue sole forze ma, o striscerà ignobilmente, con fatica e senza risultato sulle mani, oppure si sposterà al modo delle bestie brute” </a:t>
            </a:r>
          </a:p>
        </p:txBody>
      </p:sp>
      <p:pic>
        <p:nvPicPr>
          <p:cNvPr id="2" name="Immagine 1" descr="Body_Pol_avis_ro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5542" y="77192"/>
            <a:ext cx="3760951" cy="2595748"/>
          </a:xfrm>
          <a:prstGeom prst="rect">
            <a:avLst/>
          </a:prstGeom>
        </p:spPr>
      </p:pic>
      <p:sp>
        <p:nvSpPr>
          <p:cNvPr id="4" name="CasellaDiTesto 3"/>
          <p:cNvSpPr txBox="1"/>
          <p:nvPr/>
        </p:nvSpPr>
        <p:spPr>
          <a:xfrm>
            <a:off x="2496942" y="2787342"/>
            <a:ext cx="4320336" cy="646331"/>
          </a:xfrm>
          <a:prstGeom prst="rect">
            <a:avLst/>
          </a:prstGeom>
          <a:noFill/>
        </p:spPr>
        <p:txBody>
          <a:bodyPr wrap="square" rtlCol="0">
            <a:spAutoFit/>
          </a:bodyPr>
          <a:lstStyle/>
          <a:p>
            <a:pPr algn="ctr"/>
            <a:r>
              <a:rPr lang="it-IT" b="1" dirty="0"/>
              <a:t>Giovanni da Salisburgo</a:t>
            </a:r>
            <a:r>
              <a:rPr lang="it-IT" dirty="0"/>
              <a:t>, </a:t>
            </a:r>
            <a:r>
              <a:rPr lang="it-IT" i="1" dirty="0" err="1"/>
              <a:t>Policraticus</a:t>
            </a:r>
            <a:r>
              <a:rPr lang="it-IT" dirty="0"/>
              <a:t>, 1159:</a:t>
            </a:r>
          </a:p>
          <a:p>
            <a:endParaRPr lang="it-IT" dirty="0"/>
          </a:p>
        </p:txBody>
      </p:sp>
      <p:sp>
        <p:nvSpPr>
          <p:cNvPr id="5" name="CasellaDiTesto 4"/>
          <p:cNvSpPr txBox="1"/>
          <p:nvPr/>
        </p:nvSpPr>
        <p:spPr>
          <a:xfrm>
            <a:off x="457199" y="1229889"/>
            <a:ext cx="2163011" cy="646331"/>
          </a:xfrm>
          <a:prstGeom prst="rect">
            <a:avLst/>
          </a:prstGeom>
          <a:noFill/>
        </p:spPr>
        <p:txBody>
          <a:bodyPr wrap="square" rtlCol="0">
            <a:spAutoFit/>
          </a:bodyPr>
          <a:lstStyle/>
          <a:p>
            <a:r>
              <a:rPr lang="it-IT" dirty="0"/>
              <a:t>Teoria del</a:t>
            </a:r>
          </a:p>
          <a:p>
            <a:r>
              <a:rPr lang="it-IT" dirty="0"/>
              <a:t> ‘body </a:t>
            </a:r>
            <a:r>
              <a:rPr lang="it-IT" dirty="0" err="1"/>
              <a:t>politic</a:t>
            </a:r>
            <a:r>
              <a:rPr lang="it-IT" dirty="0"/>
              <a:t>’</a:t>
            </a:r>
          </a:p>
        </p:txBody>
      </p:sp>
    </p:spTree>
    <p:extLst>
      <p:ext uri="{BB962C8B-B14F-4D97-AF65-F5344CB8AC3E}">
        <p14:creationId xmlns:p14="http://schemas.microsoft.com/office/powerpoint/2010/main" val="3766079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11296" y="5081072"/>
            <a:ext cx="6716794" cy="1135624"/>
          </a:xfrm>
        </p:spPr>
        <p:txBody>
          <a:bodyPr>
            <a:normAutofit fontScale="55000" lnSpcReduction="20000"/>
          </a:bodyPr>
          <a:lstStyle/>
          <a:p>
            <a:pPr algn="ctr">
              <a:buNone/>
            </a:pPr>
            <a:r>
              <a:rPr lang="it-IT" dirty="0"/>
              <a:t> </a:t>
            </a:r>
          </a:p>
          <a:p>
            <a:pPr algn="ctr">
              <a:buNone/>
            </a:pPr>
            <a:r>
              <a:rPr lang="it-IT" dirty="0"/>
              <a:t>Ernst </a:t>
            </a:r>
            <a:r>
              <a:rPr lang="it-IT" dirty="0" err="1"/>
              <a:t>Kantorowicz</a:t>
            </a:r>
            <a:r>
              <a:rPr lang="it-IT" dirty="0"/>
              <a:t> (storico, 1895-1963), </a:t>
            </a:r>
            <a:r>
              <a:rPr lang="it-IT" i="1" dirty="0"/>
              <a:t>Il doppio corpo del re</a:t>
            </a:r>
            <a:r>
              <a:rPr lang="it-IT" dirty="0"/>
              <a:t>, 1957</a:t>
            </a:r>
          </a:p>
          <a:p>
            <a:pPr algn="ctr">
              <a:buNone/>
            </a:pPr>
            <a:endParaRPr lang="it-IT" dirty="0"/>
          </a:p>
          <a:p>
            <a:pPr algn="ctr">
              <a:buNone/>
            </a:pPr>
            <a:r>
              <a:rPr lang="it-IT" dirty="0"/>
              <a:t>Teoria del corpo mistico dello Stato, o del “doppio corpo del re”</a:t>
            </a:r>
          </a:p>
        </p:txBody>
      </p:sp>
      <p:pic>
        <p:nvPicPr>
          <p:cNvPr id="2" name="Immagine 1" descr="King's two bodi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1921" y="208147"/>
            <a:ext cx="6530556" cy="4571390"/>
          </a:xfrm>
          <a:prstGeom prst="rect">
            <a:avLst/>
          </a:prstGeom>
        </p:spPr>
      </p:pic>
      <p:sp>
        <p:nvSpPr>
          <p:cNvPr id="4" name="CasellaDiTesto 3"/>
          <p:cNvSpPr txBox="1"/>
          <p:nvPr/>
        </p:nvSpPr>
        <p:spPr>
          <a:xfrm>
            <a:off x="7083165" y="2442199"/>
            <a:ext cx="2060835" cy="923330"/>
          </a:xfrm>
          <a:prstGeom prst="rect">
            <a:avLst/>
          </a:prstGeom>
          <a:noFill/>
        </p:spPr>
        <p:txBody>
          <a:bodyPr wrap="square" rtlCol="0">
            <a:spAutoFit/>
          </a:bodyPr>
          <a:lstStyle/>
          <a:p>
            <a:r>
              <a:rPr lang="it-IT" dirty="0"/>
              <a:t>Mosaico di S. Maria dell’Ammiraglio (Sicilia), 1143  </a:t>
            </a:r>
          </a:p>
        </p:txBody>
      </p:sp>
    </p:spTree>
    <p:extLst>
      <p:ext uri="{BB962C8B-B14F-4D97-AF65-F5344CB8AC3E}">
        <p14:creationId xmlns:p14="http://schemas.microsoft.com/office/powerpoint/2010/main" val="324485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descr="hatfield_church_tomb_robert_cecil_1615.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457200" y="943718"/>
            <a:ext cx="8229600" cy="4525963"/>
          </a:xfrm>
        </p:spPr>
      </p:pic>
      <p:sp>
        <p:nvSpPr>
          <p:cNvPr id="5" name="CasellaDiTesto 4"/>
          <p:cNvSpPr txBox="1"/>
          <p:nvPr/>
        </p:nvSpPr>
        <p:spPr>
          <a:xfrm>
            <a:off x="711200" y="5843694"/>
            <a:ext cx="7150100" cy="646331"/>
          </a:xfrm>
          <a:prstGeom prst="rect">
            <a:avLst/>
          </a:prstGeom>
          <a:noFill/>
        </p:spPr>
        <p:txBody>
          <a:bodyPr wrap="square" rtlCol="0">
            <a:spAutoFit/>
          </a:bodyPr>
          <a:lstStyle/>
          <a:p>
            <a:pPr algn="ctr"/>
            <a:r>
              <a:rPr lang="it-IT" dirty="0"/>
              <a:t>Teoria del “doppio corpo del re”</a:t>
            </a:r>
          </a:p>
          <a:p>
            <a:pPr algn="ctr"/>
            <a:r>
              <a:rPr lang="it-IT" dirty="0"/>
              <a:t>(Tomba di Sir Robert Cecil, duca di </a:t>
            </a:r>
            <a:r>
              <a:rPr lang="it-IT" dirty="0" err="1"/>
              <a:t>Salisbury</a:t>
            </a:r>
            <a:r>
              <a:rPr lang="it-IT" dirty="0"/>
              <a:t>, 1615, </a:t>
            </a:r>
            <a:r>
              <a:rPr lang="it-IT" dirty="0" err="1"/>
              <a:t>Hatfield</a:t>
            </a:r>
            <a:r>
              <a:rPr lang="it-IT" dirty="0"/>
              <a:t> Church) </a:t>
            </a:r>
          </a:p>
        </p:txBody>
      </p:sp>
    </p:spTree>
    <p:extLst>
      <p:ext uri="{BB962C8B-B14F-4D97-AF65-F5344CB8AC3E}">
        <p14:creationId xmlns:p14="http://schemas.microsoft.com/office/powerpoint/2010/main" val="3397382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eviatano.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84" r="-84"/>
          <a:stretch>
            <a:fillRect/>
          </a:stretch>
        </p:blipFill>
        <p:spPr>
          <a:xfrm>
            <a:off x="267368" y="1443796"/>
            <a:ext cx="5931104" cy="3261878"/>
          </a:xfrm>
        </p:spPr>
      </p:pic>
      <p:sp>
        <p:nvSpPr>
          <p:cNvPr id="6" name="CasellaDiTesto 5"/>
          <p:cNvSpPr txBox="1"/>
          <p:nvPr/>
        </p:nvSpPr>
        <p:spPr>
          <a:xfrm>
            <a:off x="1415576" y="5347386"/>
            <a:ext cx="6966424" cy="461665"/>
          </a:xfrm>
          <a:prstGeom prst="rect">
            <a:avLst/>
          </a:prstGeom>
          <a:noFill/>
        </p:spPr>
        <p:txBody>
          <a:bodyPr wrap="square" rtlCol="0">
            <a:spAutoFit/>
          </a:bodyPr>
          <a:lstStyle/>
          <a:p>
            <a:pPr algn="ctr"/>
            <a:r>
              <a:rPr lang="it-IT" sz="2400" dirty="0"/>
              <a:t>Thomas Hobbes, frontespizio del </a:t>
            </a:r>
            <a:r>
              <a:rPr lang="it-IT" sz="2400" i="1" dirty="0" err="1"/>
              <a:t>Leviatano</a:t>
            </a:r>
            <a:r>
              <a:rPr lang="it-IT" sz="2400" dirty="0"/>
              <a:t>, 1651</a:t>
            </a:r>
          </a:p>
        </p:txBody>
      </p:sp>
      <p:pic>
        <p:nvPicPr>
          <p:cNvPr id="2" name="Immagine 1" descr="Leviathan_by_Thomas_Hobb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8147" y="1122963"/>
            <a:ext cx="2360012" cy="3622825"/>
          </a:xfrm>
          <a:prstGeom prst="rect">
            <a:avLst/>
          </a:prstGeom>
        </p:spPr>
      </p:pic>
    </p:spTree>
    <p:extLst>
      <p:ext uri="{BB962C8B-B14F-4D97-AF65-F5344CB8AC3E}">
        <p14:creationId xmlns:p14="http://schemas.microsoft.com/office/powerpoint/2010/main" val="181409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ettaglio-leviathan.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18187" r="-18187"/>
          <a:stretch>
            <a:fillRect/>
          </a:stretch>
        </p:blipFill>
        <p:spPr>
          <a:xfrm>
            <a:off x="1" y="520398"/>
            <a:ext cx="9446438" cy="5195177"/>
          </a:xfrm>
        </p:spPr>
      </p:pic>
      <p:sp>
        <p:nvSpPr>
          <p:cNvPr id="5" name="CasellaDiTesto 4"/>
          <p:cNvSpPr txBox="1"/>
          <p:nvPr/>
        </p:nvSpPr>
        <p:spPr>
          <a:xfrm>
            <a:off x="2250191" y="6074524"/>
            <a:ext cx="4845508" cy="461665"/>
          </a:xfrm>
          <a:prstGeom prst="rect">
            <a:avLst/>
          </a:prstGeom>
          <a:noFill/>
        </p:spPr>
        <p:txBody>
          <a:bodyPr wrap="square" rtlCol="0">
            <a:spAutoFit/>
          </a:bodyPr>
          <a:lstStyle/>
          <a:p>
            <a:pPr algn="ctr"/>
            <a:r>
              <a:rPr lang="it-IT" sz="2400" dirty="0"/>
              <a:t>Frontespizio</a:t>
            </a:r>
            <a:r>
              <a:rPr lang="it-IT" dirty="0"/>
              <a:t> </a:t>
            </a:r>
            <a:r>
              <a:rPr lang="it-IT" sz="2400" dirty="0"/>
              <a:t>del </a:t>
            </a:r>
            <a:r>
              <a:rPr lang="it-IT" sz="2400" i="1" dirty="0"/>
              <a:t>Leviatano</a:t>
            </a:r>
            <a:r>
              <a:rPr lang="it-IT" sz="2400" dirty="0"/>
              <a:t>: dettaglio </a:t>
            </a:r>
          </a:p>
        </p:txBody>
      </p:sp>
    </p:spTree>
    <p:extLst>
      <p:ext uri="{BB962C8B-B14F-4D97-AF65-F5344CB8AC3E}">
        <p14:creationId xmlns:p14="http://schemas.microsoft.com/office/powerpoint/2010/main" val="3336922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90207" y="6184962"/>
            <a:ext cx="8252830" cy="461665"/>
          </a:xfrm>
          <a:prstGeom prst="rect">
            <a:avLst/>
          </a:prstGeom>
          <a:noFill/>
        </p:spPr>
        <p:txBody>
          <a:bodyPr wrap="none" rtlCol="0">
            <a:spAutoFit/>
          </a:bodyPr>
          <a:lstStyle/>
          <a:p>
            <a:r>
              <a:rPr lang="en-US" sz="2400" dirty="0" err="1"/>
              <a:t>Xanti</a:t>
            </a:r>
            <a:r>
              <a:rPr lang="en-US" sz="2400" dirty="0"/>
              <a:t> </a:t>
            </a:r>
            <a:r>
              <a:rPr lang="en-US" sz="2400" dirty="0" err="1"/>
              <a:t>Schawinsky</a:t>
            </a:r>
            <a:r>
              <a:rPr lang="en-US" sz="2400" dirty="0"/>
              <a:t>, </a:t>
            </a:r>
            <a:r>
              <a:rPr lang="en-US" sz="2400" i="1" dirty="0"/>
              <a:t>1934 – Year XII of the Fascist Era</a:t>
            </a:r>
            <a:r>
              <a:rPr lang="en-US" sz="2400" dirty="0"/>
              <a:t>, Poster, 1934 </a:t>
            </a:r>
            <a:r>
              <a:rPr lang="it-IT" sz="2400" dirty="0">
                <a:effectLst/>
              </a:rPr>
              <a:t> </a:t>
            </a:r>
            <a:endParaRPr lang="it-IT" sz="2400" dirty="0"/>
          </a:p>
        </p:txBody>
      </p:sp>
      <p:pic>
        <p:nvPicPr>
          <p:cNvPr id="3" name="Immagine 2" descr="01-mussolini.jp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584746" y="338282"/>
            <a:ext cx="3889742" cy="5606834"/>
          </a:xfrm>
          <a:prstGeom prst="rect">
            <a:avLst/>
          </a:prstGeom>
        </p:spPr>
      </p:pic>
    </p:spTree>
    <p:extLst>
      <p:ext uri="{BB962C8B-B14F-4D97-AF65-F5344CB8AC3E}">
        <p14:creationId xmlns:p14="http://schemas.microsoft.com/office/powerpoint/2010/main" val="219760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hereford1.jpg"/>
          <p:cNvPicPr>
            <a:picLocks noGrp="1" noChangeAspect="1"/>
          </p:cNvPicPr>
          <p:nvPr>
            <p:ph idx="1"/>
          </p:nvPr>
        </p:nvPicPr>
        <p:blipFill>
          <a:blip r:embed="rId2" cstate="screen">
            <a:extLst>
              <a:ext uri="{28A0092B-C50C-407E-A947-70E740481C1C}">
                <a14:useLocalDpi xmlns:a14="http://schemas.microsoft.com/office/drawing/2010/main"/>
              </a:ext>
            </a:extLst>
          </a:blip>
          <a:srcRect l="-58998" r="-58998"/>
          <a:stretch>
            <a:fillRect/>
          </a:stretch>
        </p:blipFill>
        <p:spPr>
          <a:xfrm>
            <a:off x="-687294" y="735262"/>
            <a:ext cx="9832701" cy="5407607"/>
          </a:xfrm>
        </p:spPr>
      </p:pic>
      <p:sp>
        <p:nvSpPr>
          <p:cNvPr id="5" name="CasellaDiTesto 4"/>
          <p:cNvSpPr txBox="1"/>
          <p:nvPr/>
        </p:nvSpPr>
        <p:spPr>
          <a:xfrm>
            <a:off x="6858000" y="2905936"/>
            <a:ext cx="1841707" cy="1569660"/>
          </a:xfrm>
          <a:prstGeom prst="rect">
            <a:avLst/>
          </a:prstGeom>
          <a:noFill/>
        </p:spPr>
        <p:txBody>
          <a:bodyPr wrap="square" rtlCol="0">
            <a:spAutoFit/>
          </a:bodyPr>
          <a:lstStyle/>
          <a:p>
            <a:r>
              <a:rPr lang="it-IT" sz="2400" dirty="0"/>
              <a:t>Mappa Mundi di </a:t>
            </a:r>
            <a:r>
              <a:rPr lang="it-IT" sz="2400" dirty="0" err="1"/>
              <a:t>Hereford</a:t>
            </a:r>
            <a:r>
              <a:rPr lang="it-IT" sz="2400" dirty="0"/>
              <a:t>, 1290 ca.</a:t>
            </a:r>
          </a:p>
        </p:txBody>
      </p:sp>
    </p:spTree>
    <p:extLst>
      <p:ext uri="{BB962C8B-B14F-4D97-AF65-F5344CB8AC3E}">
        <p14:creationId xmlns:p14="http://schemas.microsoft.com/office/powerpoint/2010/main" val="1055158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hereford-map-detail-africa.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57200" y="909320"/>
            <a:ext cx="8229600" cy="4525963"/>
          </a:xfrm>
        </p:spPr>
      </p:pic>
      <p:sp>
        <p:nvSpPr>
          <p:cNvPr id="5" name="CasellaDiTesto 4"/>
          <p:cNvSpPr txBox="1"/>
          <p:nvPr/>
        </p:nvSpPr>
        <p:spPr>
          <a:xfrm>
            <a:off x="2753360" y="5923280"/>
            <a:ext cx="4016281" cy="369332"/>
          </a:xfrm>
          <a:prstGeom prst="rect">
            <a:avLst/>
          </a:prstGeom>
          <a:noFill/>
        </p:spPr>
        <p:txBody>
          <a:bodyPr wrap="none" rtlCol="0">
            <a:spAutoFit/>
          </a:bodyPr>
          <a:lstStyle/>
          <a:p>
            <a:pPr algn="ctr"/>
            <a:r>
              <a:rPr lang="it-IT" dirty="0"/>
              <a:t>Mappa di </a:t>
            </a:r>
            <a:r>
              <a:rPr lang="it-IT" dirty="0" err="1"/>
              <a:t>Hereford</a:t>
            </a:r>
            <a:r>
              <a:rPr lang="it-IT" dirty="0"/>
              <a:t>, dettaglio dei margini</a:t>
            </a:r>
          </a:p>
        </p:txBody>
      </p:sp>
    </p:spTree>
    <p:extLst>
      <p:ext uri="{BB962C8B-B14F-4D97-AF65-F5344CB8AC3E}">
        <p14:creationId xmlns:p14="http://schemas.microsoft.com/office/powerpoint/2010/main" val="635612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Hereford-mappamundi-detail.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99337" r="-99337"/>
          <a:stretch>
            <a:fillRect/>
          </a:stretch>
        </p:blipFill>
        <p:spPr>
          <a:xfrm>
            <a:off x="-2440502" y="307474"/>
            <a:ext cx="11584502" cy="6371139"/>
          </a:xfrm>
        </p:spPr>
      </p:pic>
      <p:sp>
        <p:nvSpPr>
          <p:cNvPr id="5" name="CasellaDiTesto 4"/>
          <p:cNvSpPr txBox="1"/>
          <p:nvPr/>
        </p:nvSpPr>
        <p:spPr>
          <a:xfrm>
            <a:off x="5839460" y="3354794"/>
            <a:ext cx="3015709" cy="1107996"/>
          </a:xfrm>
          <a:prstGeom prst="rect">
            <a:avLst/>
          </a:prstGeom>
          <a:noFill/>
        </p:spPr>
        <p:txBody>
          <a:bodyPr wrap="square" rtlCol="0">
            <a:spAutoFit/>
          </a:bodyPr>
          <a:lstStyle/>
          <a:p>
            <a:r>
              <a:rPr lang="it-IT" sz="2400" dirty="0"/>
              <a:t>Mappa di </a:t>
            </a:r>
            <a:r>
              <a:rPr lang="it-IT" sz="2400" dirty="0" err="1"/>
              <a:t>Hereford</a:t>
            </a:r>
            <a:r>
              <a:rPr lang="it-IT" sz="2400" dirty="0"/>
              <a:t>, dettaglio dei margini</a:t>
            </a:r>
          </a:p>
          <a:p>
            <a:endParaRPr lang="it-IT" dirty="0"/>
          </a:p>
        </p:txBody>
      </p:sp>
    </p:spTree>
    <p:extLst>
      <p:ext uri="{BB962C8B-B14F-4D97-AF65-F5344CB8AC3E}">
        <p14:creationId xmlns:p14="http://schemas.microsoft.com/office/powerpoint/2010/main" val="3237311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Ulysses schema.jpg"/>
          <p:cNvPicPr>
            <a:picLocks noGrp="1" noChangeAspect="1"/>
          </p:cNvPicPr>
          <p:nvPr>
            <p:ph idx="1"/>
          </p:nvPr>
        </p:nvPicPr>
        <p:blipFill>
          <a:blip r:embed="rId2" cstate="screen">
            <a:extLst>
              <a:ext uri="{28A0092B-C50C-407E-A947-70E740481C1C}">
                <a14:useLocalDpi xmlns:a14="http://schemas.microsoft.com/office/drawing/2010/main"/>
              </a:ext>
            </a:extLst>
          </a:blip>
          <a:srcRect l="-15078" r="-15078"/>
          <a:stretch>
            <a:fillRect/>
          </a:stretch>
        </p:blipFill>
        <p:spPr>
          <a:xfrm>
            <a:off x="-605093" y="519545"/>
            <a:ext cx="10307666" cy="5668819"/>
          </a:xfrm>
        </p:spPr>
      </p:pic>
      <p:sp>
        <p:nvSpPr>
          <p:cNvPr id="5" name="CasellaDiTesto 4"/>
          <p:cNvSpPr txBox="1"/>
          <p:nvPr/>
        </p:nvSpPr>
        <p:spPr>
          <a:xfrm>
            <a:off x="2674506" y="6188365"/>
            <a:ext cx="4378072" cy="369332"/>
          </a:xfrm>
          <a:prstGeom prst="rect">
            <a:avLst/>
          </a:prstGeom>
          <a:noFill/>
        </p:spPr>
        <p:txBody>
          <a:bodyPr wrap="square" rtlCol="0">
            <a:spAutoFit/>
          </a:bodyPr>
          <a:lstStyle/>
          <a:p>
            <a:r>
              <a:rPr lang="it-IT" dirty="0"/>
              <a:t>James Joyce, </a:t>
            </a:r>
            <a:r>
              <a:rPr lang="it-IT" i="1" dirty="0"/>
              <a:t>Ulisse</a:t>
            </a:r>
            <a:r>
              <a:rPr lang="it-IT" dirty="0"/>
              <a:t>, 1922 (Schema </a:t>
            </a:r>
            <a:r>
              <a:rPr lang="it-IT" dirty="0" err="1"/>
              <a:t>Linati</a:t>
            </a:r>
            <a:r>
              <a:rPr lang="it-IT" dirty="0"/>
              <a:t>)</a:t>
            </a:r>
          </a:p>
        </p:txBody>
      </p:sp>
      <p:sp>
        <p:nvSpPr>
          <p:cNvPr id="2" name="Segnaposto numero diapositiva 1"/>
          <p:cNvSpPr>
            <a:spLocks noGrp="1"/>
          </p:cNvSpPr>
          <p:nvPr>
            <p:ph type="sldNum" sz="quarter" idx="12"/>
          </p:nvPr>
        </p:nvSpPr>
        <p:spPr/>
        <p:txBody>
          <a:bodyPr/>
          <a:lstStyle/>
          <a:p>
            <a:fld id="{566B2C05-8C75-874F-9529-7242C7CD2416}" type="slidenum">
              <a:rPr lang="it-IT" smtClean="0"/>
              <a:t>3</a:t>
            </a:fld>
            <a:endParaRPr lang="it-IT" dirty="0"/>
          </a:p>
        </p:txBody>
      </p:sp>
    </p:spTree>
    <p:extLst>
      <p:ext uri="{BB962C8B-B14F-4D97-AF65-F5344CB8AC3E}">
        <p14:creationId xmlns:p14="http://schemas.microsoft.com/office/powerpoint/2010/main" val="626018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ostri.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3162" r="-13162"/>
          <a:stretch>
            <a:fillRect/>
          </a:stretch>
        </p:blipFill>
        <p:spPr>
          <a:xfrm>
            <a:off x="457200" y="983750"/>
            <a:ext cx="8229600" cy="4525963"/>
          </a:xfrm>
        </p:spPr>
      </p:pic>
      <p:sp>
        <p:nvSpPr>
          <p:cNvPr id="2" name="CasellaDiTesto 1"/>
          <p:cNvSpPr txBox="1"/>
          <p:nvPr/>
        </p:nvSpPr>
        <p:spPr>
          <a:xfrm>
            <a:off x="1627517" y="5917915"/>
            <a:ext cx="6226489" cy="369332"/>
          </a:xfrm>
          <a:prstGeom prst="rect">
            <a:avLst/>
          </a:prstGeom>
          <a:noFill/>
        </p:spPr>
        <p:txBody>
          <a:bodyPr wrap="square" rtlCol="0">
            <a:spAutoFit/>
          </a:bodyPr>
          <a:lstStyle/>
          <a:p>
            <a:pPr algn="ctr"/>
            <a:r>
              <a:rPr lang="it-IT" dirty="0"/>
              <a:t>Sebastian Münster, </a:t>
            </a:r>
            <a:r>
              <a:rPr lang="it-IT" i="1" dirty="0" err="1"/>
              <a:t>Cosmographia</a:t>
            </a:r>
            <a:r>
              <a:rPr lang="it-IT" i="1" dirty="0"/>
              <a:t> </a:t>
            </a:r>
            <a:r>
              <a:rPr lang="it-IT" i="1" dirty="0" err="1"/>
              <a:t>universalis</a:t>
            </a:r>
            <a:r>
              <a:rPr lang="it-IT" dirty="0"/>
              <a:t>, 1544  </a:t>
            </a:r>
          </a:p>
        </p:txBody>
      </p:sp>
    </p:spTree>
    <p:extLst>
      <p:ext uri="{BB962C8B-B14F-4D97-AF65-F5344CB8AC3E}">
        <p14:creationId xmlns:p14="http://schemas.microsoft.com/office/powerpoint/2010/main" val="730045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ostri1.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35824" r="-35824"/>
          <a:stretch>
            <a:fillRect/>
          </a:stretch>
        </p:blipFill>
        <p:spPr>
          <a:xfrm>
            <a:off x="2184400" y="1777999"/>
            <a:ext cx="8161509" cy="4488516"/>
          </a:xfrm>
        </p:spPr>
      </p:pic>
      <p:pic>
        <p:nvPicPr>
          <p:cNvPr id="2" name="Immagine 1" descr="Blemm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6590" y="1777999"/>
            <a:ext cx="1301338" cy="4472797"/>
          </a:xfrm>
          <a:prstGeom prst="rect">
            <a:avLst/>
          </a:prstGeom>
        </p:spPr>
      </p:pic>
      <p:sp>
        <p:nvSpPr>
          <p:cNvPr id="3" name="CasellaDiTesto 2"/>
          <p:cNvSpPr txBox="1"/>
          <p:nvPr/>
        </p:nvSpPr>
        <p:spPr>
          <a:xfrm>
            <a:off x="927100" y="292100"/>
            <a:ext cx="7175501" cy="1200328"/>
          </a:xfrm>
          <a:prstGeom prst="rect">
            <a:avLst/>
          </a:prstGeom>
          <a:noFill/>
        </p:spPr>
        <p:txBody>
          <a:bodyPr wrap="square" rtlCol="0">
            <a:spAutoFit/>
          </a:bodyPr>
          <a:lstStyle/>
          <a:p>
            <a:r>
              <a:rPr lang="it-IT" sz="2400" dirty="0"/>
              <a:t> Plinio il Vecchio, </a:t>
            </a:r>
            <a:r>
              <a:rPr lang="it-IT" sz="2400" i="1" dirty="0" err="1"/>
              <a:t>Naturalis</a:t>
            </a:r>
            <a:r>
              <a:rPr lang="it-IT" sz="2400" i="1" dirty="0"/>
              <a:t> </a:t>
            </a:r>
            <a:r>
              <a:rPr lang="it-IT" sz="2400" i="1" dirty="0" err="1"/>
              <a:t>historia</a:t>
            </a:r>
            <a:r>
              <a:rPr lang="it-IT" sz="2400" dirty="0"/>
              <a:t>, 7: </a:t>
            </a:r>
          </a:p>
          <a:p>
            <a:r>
              <a:rPr lang="it-IT" sz="2400" dirty="0"/>
              <a:t>“Si dice che i Blemmi non abbiano il capo, e che abbiano la bocca e gli occhi nel petto”</a:t>
            </a:r>
          </a:p>
        </p:txBody>
      </p:sp>
    </p:spTree>
    <p:extLst>
      <p:ext uri="{BB962C8B-B14F-4D97-AF65-F5344CB8AC3E}">
        <p14:creationId xmlns:p14="http://schemas.microsoft.com/office/powerpoint/2010/main" val="3031344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ostri2.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31460" r="-31460"/>
          <a:stretch>
            <a:fillRect/>
          </a:stretch>
        </p:blipFill>
        <p:spPr>
          <a:xfrm>
            <a:off x="1763140" y="2912900"/>
            <a:ext cx="6421210" cy="3531418"/>
          </a:xfrm>
        </p:spPr>
      </p:pic>
      <p:sp>
        <p:nvSpPr>
          <p:cNvPr id="2" name="CasellaDiTesto 1"/>
          <p:cNvSpPr txBox="1"/>
          <p:nvPr/>
        </p:nvSpPr>
        <p:spPr>
          <a:xfrm>
            <a:off x="1109671" y="628777"/>
            <a:ext cx="7259629" cy="2246769"/>
          </a:xfrm>
          <a:prstGeom prst="rect">
            <a:avLst/>
          </a:prstGeom>
          <a:noFill/>
        </p:spPr>
        <p:txBody>
          <a:bodyPr wrap="square" rtlCol="0">
            <a:spAutoFit/>
          </a:bodyPr>
          <a:lstStyle/>
          <a:p>
            <a:pPr algn="ctr"/>
            <a:r>
              <a:rPr lang="it-IT" sz="2000" dirty="0"/>
              <a:t>Plinio il Vecchio, </a:t>
            </a:r>
            <a:r>
              <a:rPr lang="it-IT" sz="2000" i="1" dirty="0" err="1"/>
              <a:t>Naturalis</a:t>
            </a:r>
            <a:r>
              <a:rPr lang="it-IT" sz="2000" i="1" dirty="0"/>
              <a:t> </a:t>
            </a:r>
            <a:r>
              <a:rPr lang="it-IT" sz="2000" i="1" dirty="0" err="1"/>
              <a:t>Historia</a:t>
            </a:r>
            <a:r>
              <a:rPr lang="it-IT" sz="2000" dirty="0"/>
              <a:t>, 7:</a:t>
            </a:r>
          </a:p>
          <a:p>
            <a:endParaRPr lang="it-IT" sz="2000" dirty="0"/>
          </a:p>
          <a:p>
            <a:r>
              <a:rPr lang="it-IT" sz="2000" dirty="0"/>
              <a:t>“[esiste] anche di una razza di uomini, chiamati monocoli, che hanno una sola gamba, ma un'abilità mirabile per il salto; essi sono anche chiamati </a:t>
            </a:r>
            <a:r>
              <a:rPr lang="it-IT" sz="2000" dirty="0" err="1"/>
              <a:t>sciapodi</a:t>
            </a:r>
            <a:r>
              <a:rPr lang="it-IT" sz="2000" dirty="0"/>
              <a:t>, poiché in periodo di calore estremo hanno il costume di giacere supini proteggendosi dal sole all'ombra del piede”.</a:t>
            </a:r>
          </a:p>
        </p:txBody>
      </p:sp>
    </p:spTree>
    <p:extLst>
      <p:ext uri="{BB962C8B-B14F-4D97-AF65-F5344CB8AC3E}">
        <p14:creationId xmlns:p14="http://schemas.microsoft.com/office/powerpoint/2010/main" val="162311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apitellosciapode.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l="-15459" r="-15459"/>
          <a:stretch>
            <a:fillRect/>
          </a:stretch>
        </p:blipFill>
        <p:spPr>
          <a:xfrm>
            <a:off x="-555954" y="1196514"/>
            <a:ext cx="8229600" cy="4525963"/>
          </a:xfrm>
        </p:spPr>
      </p:pic>
      <p:sp>
        <p:nvSpPr>
          <p:cNvPr id="3" name="CasellaDiTesto 2"/>
          <p:cNvSpPr txBox="1"/>
          <p:nvPr/>
        </p:nvSpPr>
        <p:spPr>
          <a:xfrm flipH="1">
            <a:off x="6805983" y="1972638"/>
            <a:ext cx="2276367" cy="2308324"/>
          </a:xfrm>
          <a:prstGeom prst="rect">
            <a:avLst/>
          </a:prstGeom>
          <a:noFill/>
        </p:spPr>
        <p:txBody>
          <a:bodyPr wrap="square" rtlCol="0">
            <a:spAutoFit/>
          </a:bodyPr>
          <a:lstStyle/>
          <a:p>
            <a:r>
              <a:rPr lang="it-IT" sz="2400" dirty="0"/>
              <a:t>Capitello con </a:t>
            </a:r>
            <a:r>
              <a:rPr lang="it-IT" sz="2400" dirty="0" err="1"/>
              <a:t>sciapode</a:t>
            </a:r>
            <a:r>
              <a:rPr lang="it-IT" sz="2400" dirty="0"/>
              <a:t>, cattedrale di Saint-</a:t>
            </a:r>
            <a:r>
              <a:rPr lang="it-IT" sz="2400" dirty="0" err="1"/>
              <a:t>Parize</a:t>
            </a:r>
            <a:r>
              <a:rPr lang="it-IT" sz="2400" dirty="0"/>
              <a:t>-Le </a:t>
            </a:r>
            <a:r>
              <a:rPr lang="it-IT" sz="2400" dirty="0" err="1"/>
              <a:t>Châtel</a:t>
            </a:r>
            <a:r>
              <a:rPr lang="it-IT" sz="2400" dirty="0"/>
              <a:t>, Francia, XII secolo. </a:t>
            </a:r>
          </a:p>
        </p:txBody>
      </p:sp>
    </p:spTree>
    <p:extLst>
      <p:ext uri="{BB962C8B-B14F-4D97-AF65-F5344CB8AC3E}">
        <p14:creationId xmlns:p14="http://schemas.microsoft.com/office/powerpoint/2010/main" val="132509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722356"/>
            <a:ext cx="8229600" cy="5112536"/>
          </a:xfrm>
        </p:spPr>
        <p:txBody>
          <a:bodyPr/>
          <a:lstStyle/>
          <a:p>
            <a:pPr marL="0" indent="0" algn="ctr">
              <a:buNone/>
            </a:pPr>
            <a:r>
              <a:rPr lang="it-IT" dirty="0"/>
              <a:t>Orazio, </a:t>
            </a:r>
            <a:r>
              <a:rPr lang="it-IT" i="1" dirty="0"/>
              <a:t>Ars Poetica</a:t>
            </a:r>
            <a:r>
              <a:rPr lang="it-IT" dirty="0"/>
              <a:t>, I sec. a.C.  </a:t>
            </a:r>
          </a:p>
          <a:p>
            <a:pPr marL="0" indent="0" algn="ctr">
              <a:buNone/>
            </a:pPr>
            <a:endParaRPr lang="it-IT" dirty="0"/>
          </a:p>
          <a:p>
            <a:pPr marL="0" indent="0" algn="just">
              <a:buNone/>
            </a:pPr>
            <a:r>
              <a:rPr lang="it-IT" dirty="0"/>
              <a:t>“Supponi che un pittore scelga di mettere una testa umana sul collo di un cavallo, o di spargere delle piume di vari colori sulle membra di diverse creature, o di concludere la parte superiore di una bella donna con una orribile coda di pesce: potresti evitare di ridere quando egli ti mostrasse l’effetto dei suoi sforzi?” </a:t>
            </a:r>
          </a:p>
          <a:p>
            <a:pPr marL="0" indent="0" algn="ctr">
              <a:buNone/>
            </a:pPr>
            <a:endParaRPr lang="it-IT" dirty="0"/>
          </a:p>
        </p:txBody>
      </p:sp>
    </p:spTree>
    <p:extLst>
      <p:ext uri="{BB962C8B-B14F-4D97-AF65-F5344CB8AC3E}">
        <p14:creationId xmlns:p14="http://schemas.microsoft.com/office/powerpoint/2010/main" val="4122110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salterio XIV sec.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457200" y="761328"/>
            <a:ext cx="8229600" cy="4525963"/>
          </a:xfrm>
        </p:spPr>
      </p:pic>
      <p:sp>
        <p:nvSpPr>
          <p:cNvPr id="5" name="CasellaDiTesto 4"/>
          <p:cNvSpPr txBox="1"/>
          <p:nvPr/>
        </p:nvSpPr>
        <p:spPr>
          <a:xfrm>
            <a:off x="2586776" y="5615725"/>
            <a:ext cx="4057083" cy="369332"/>
          </a:xfrm>
          <a:prstGeom prst="rect">
            <a:avLst/>
          </a:prstGeom>
          <a:noFill/>
        </p:spPr>
        <p:txBody>
          <a:bodyPr wrap="none" rtlCol="0">
            <a:spAutoFit/>
          </a:bodyPr>
          <a:lstStyle/>
          <a:p>
            <a:r>
              <a:rPr lang="it-IT" dirty="0"/>
              <a:t>Festa in maschera: Salterio del XIV secolo</a:t>
            </a:r>
          </a:p>
        </p:txBody>
      </p:sp>
    </p:spTree>
    <p:extLst>
      <p:ext uri="{BB962C8B-B14F-4D97-AF65-F5344CB8AC3E}">
        <p14:creationId xmlns:p14="http://schemas.microsoft.com/office/powerpoint/2010/main" val="1216568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grottesche.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57200" y="842885"/>
            <a:ext cx="8229600" cy="4525963"/>
          </a:xfrm>
        </p:spPr>
      </p:pic>
      <p:sp>
        <p:nvSpPr>
          <p:cNvPr id="5" name="CasellaDiTesto 4"/>
          <p:cNvSpPr txBox="1"/>
          <p:nvPr/>
        </p:nvSpPr>
        <p:spPr>
          <a:xfrm>
            <a:off x="1533484" y="5755535"/>
            <a:ext cx="6876721" cy="646331"/>
          </a:xfrm>
          <a:prstGeom prst="rect">
            <a:avLst/>
          </a:prstGeom>
          <a:noFill/>
        </p:spPr>
        <p:txBody>
          <a:bodyPr wrap="square" rtlCol="0">
            <a:spAutoFit/>
          </a:bodyPr>
          <a:lstStyle/>
          <a:p>
            <a:r>
              <a:rPr lang="it-IT" dirty="0"/>
              <a:t>‘grottesche’: dalle ‘grotte’ sotterranee in cui sono rinvenuti, nel 1480, i resti della Domus Aurea di Nerone</a:t>
            </a:r>
          </a:p>
        </p:txBody>
      </p:sp>
    </p:spTree>
    <p:extLst>
      <p:ext uri="{BB962C8B-B14F-4D97-AF65-F5344CB8AC3E}">
        <p14:creationId xmlns:p14="http://schemas.microsoft.com/office/powerpoint/2010/main" val="4042527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Elizabeth_I_(Armada_Portrait).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22429" r="-22429"/>
          <a:stretch>
            <a:fillRect/>
          </a:stretch>
        </p:blipFill>
        <p:spPr>
          <a:xfrm>
            <a:off x="-1120267" y="721274"/>
            <a:ext cx="9135248" cy="5024035"/>
          </a:xfrm>
        </p:spPr>
      </p:pic>
      <p:sp>
        <p:nvSpPr>
          <p:cNvPr id="5" name="CasellaDiTesto 4"/>
          <p:cNvSpPr txBox="1"/>
          <p:nvPr/>
        </p:nvSpPr>
        <p:spPr>
          <a:xfrm>
            <a:off x="1738500" y="6078191"/>
            <a:ext cx="4522599" cy="646331"/>
          </a:xfrm>
          <a:prstGeom prst="rect">
            <a:avLst/>
          </a:prstGeom>
          <a:noFill/>
        </p:spPr>
        <p:txBody>
          <a:bodyPr wrap="square" rtlCol="0">
            <a:spAutoFit/>
          </a:bodyPr>
          <a:lstStyle/>
          <a:p>
            <a:pPr algn="ctr"/>
            <a:r>
              <a:rPr lang="it-IT" dirty="0"/>
              <a:t>Elisabetta I </a:t>
            </a:r>
          </a:p>
          <a:p>
            <a:pPr algn="ctr"/>
            <a:r>
              <a:rPr lang="it-IT" dirty="0"/>
              <a:t>(periodo ‘elisabettiano’ 1558-1603)</a:t>
            </a:r>
          </a:p>
        </p:txBody>
      </p:sp>
      <p:sp>
        <p:nvSpPr>
          <p:cNvPr id="2" name="CasellaDiTesto 1"/>
          <p:cNvSpPr txBox="1"/>
          <p:nvPr/>
        </p:nvSpPr>
        <p:spPr>
          <a:xfrm>
            <a:off x="6695017" y="1861677"/>
            <a:ext cx="2360084" cy="3416320"/>
          </a:xfrm>
          <a:prstGeom prst="rect">
            <a:avLst/>
          </a:prstGeom>
          <a:noFill/>
        </p:spPr>
        <p:txBody>
          <a:bodyPr wrap="square" rtlCol="0">
            <a:spAutoFit/>
          </a:bodyPr>
          <a:lstStyle/>
          <a:p>
            <a:pPr algn="just"/>
            <a:r>
              <a:rPr lang="it-IT" dirty="0"/>
              <a:t>“So di possedere il corpo debole e fragile di una donna, ma ho il cuore e lo stomaco di un re, e di un re d’Inghilterra per giunta” (discorso di Elisabetta I all’esercito prima della guerra contro l’armata di Filippo di Spagna, 1558) </a:t>
            </a:r>
          </a:p>
        </p:txBody>
      </p:sp>
    </p:spTree>
    <p:extLst>
      <p:ext uri="{BB962C8B-B14F-4D97-AF65-F5344CB8AC3E}">
        <p14:creationId xmlns:p14="http://schemas.microsoft.com/office/powerpoint/2010/main" val="2000687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eheading-c64109f8232de9b5b7a07821aed830ee4c4ef7b2.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57200" y="1083624"/>
            <a:ext cx="8229600" cy="4525963"/>
          </a:xfrm>
        </p:spPr>
      </p:pic>
      <p:sp>
        <p:nvSpPr>
          <p:cNvPr id="5" name="CasellaDiTesto 4"/>
          <p:cNvSpPr txBox="1"/>
          <p:nvPr/>
        </p:nvSpPr>
        <p:spPr>
          <a:xfrm>
            <a:off x="1926526" y="6058931"/>
            <a:ext cx="5432159" cy="369332"/>
          </a:xfrm>
          <a:prstGeom prst="rect">
            <a:avLst/>
          </a:prstGeom>
          <a:noFill/>
        </p:spPr>
        <p:txBody>
          <a:bodyPr wrap="none" rtlCol="0">
            <a:spAutoFit/>
          </a:bodyPr>
          <a:lstStyle/>
          <a:p>
            <a:r>
              <a:rPr lang="it-IT" dirty="0"/>
              <a:t>Esecuzione pubblica durante il regno di Enrico VIII, 1535</a:t>
            </a:r>
          </a:p>
        </p:txBody>
      </p:sp>
    </p:spTree>
    <p:extLst>
      <p:ext uri="{BB962C8B-B14F-4D97-AF65-F5344CB8AC3E}">
        <p14:creationId xmlns:p14="http://schemas.microsoft.com/office/powerpoint/2010/main" val="3309315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opernico.jpg"/>
          <p:cNvPicPr>
            <a:picLocks noGrp="1" noChangeAspect="1"/>
          </p:cNvPicPr>
          <p:nvPr>
            <p:ph idx="1"/>
          </p:nvPr>
        </p:nvPicPr>
        <p:blipFill>
          <a:blip r:embed="rId2" cstate="screen">
            <a:extLst>
              <a:ext uri="{28A0092B-C50C-407E-A947-70E740481C1C}">
                <a14:useLocalDpi xmlns:a14="http://schemas.microsoft.com/office/drawing/2010/main"/>
              </a:ext>
            </a:extLst>
          </a:blip>
          <a:srcRect l="-22732" r="-22732"/>
          <a:stretch>
            <a:fillRect/>
          </a:stretch>
        </p:blipFill>
        <p:spPr>
          <a:xfrm>
            <a:off x="-1042610" y="612692"/>
            <a:ext cx="7800875" cy="4290181"/>
          </a:xfrm>
        </p:spPr>
      </p:pic>
      <p:sp>
        <p:nvSpPr>
          <p:cNvPr id="5" name="CasellaDiTesto 4"/>
          <p:cNvSpPr txBox="1"/>
          <p:nvPr/>
        </p:nvSpPr>
        <p:spPr>
          <a:xfrm>
            <a:off x="374953" y="5273434"/>
            <a:ext cx="4934857" cy="369332"/>
          </a:xfrm>
          <a:prstGeom prst="rect">
            <a:avLst/>
          </a:prstGeom>
          <a:noFill/>
        </p:spPr>
        <p:txBody>
          <a:bodyPr wrap="square" rtlCol="0">
            <a:spAutoFit/>
          </a:bodyPr>
          <a:lstStyle/>
          <a:p>
            <a:r>
              <a:rPr lang="it-IT" dirty="0"/>
              <a:t>Copernico, </a:t>
            </a:r>
            <a:r>
              <a:rPr lang="it-IT" i="1" dirty="0"/>
              <a:t>De </a:t>
            </a:r>
            <a:r>
              <a:rPr lang="it-IT" i="1" dirty="0" err="1"/>
              <a:t>Revolutionibus</a:t>
            </a:r>
            <a:r>
              <a:rPr lang="it-IT" i="1" dirty="0"/>
              <a:t> </a:t>
            </a:r>
            <a:r>
              <a:rPr lang="it-IT" i="1" dirty="0" err="1"/>
              <a:t>Orbium</a:t>
            </a:r>
            <a:r>
              <a:rPr lang="it-IT" i="1" dirty="0"/>
              <a:t> </a:t>
            </a:r>
            <a:r>
              <a:rPr lang="it-IT" i="1" dirty="0" err="1"/>
              <a:t>Coelestium</a:t>
            </a:r>
            <a:endParaRPr lang="it-IT" i="1" dirty="0"/>
          </a:p>
        </p:txBody>
      </p:sp>
      <p:sp>
        <p:nvSpPr>
          <p:cNvPr id="6" name="CasellaDiTesto 5"/>
          <p:cNvSpPr txBox="1"/>
          <p:nvPr/>
        </p:nvSpPr>
        <p:spPr>
          <a:xfrm>
            <a:off x="6313714" y="293914"/>
            <a:ext cx="1850572" cy="369332"/>
          </a:xfrm>
          <a:prstGeom prst="rect">
            <a:avLst/>
          </a:prstGeom>
          <a:noFill/>
        </p:spPr>
        <p:txBody>
          <a:bodyPr wrap="square" rtlCol="0">
            <a:spAutoFit/>
          </a:bodyPr>
          <a:lstStyle/>
          <a:p>
            <a:r>
              <a:rPr lang="it-IT" b="1" dirty="0"/>
              <a:t>1543</a:t>
            </a:r>
          </a:p>
        </p:txBody>
      </p:sp>
      <p:pic>
        <p:nvPicPr>
          <p:cNvPr id="7" name="Immagine 6" descr="vesalio.jpg"/>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5788352" y="2199160"/>
            <a:ext cx="2895579" cy="4126650"/>
          </a:xfrm>
          <a:prstGeom prst="rect">
            <a:avLst/>
          </a:prstGeom>
        </p:spPr>
      </p:pic>
      <p:sp>
        <p:nvSpPr>
          <p:cNvPr id="8" name="CasellaDiTesto 7"/>
          <p:cNvSpPr txBox="1"/>
          <p:nvPr/>
        </p:nvSpPr>
        <p:spPr>
          <a:xfrm>
            <a:off x="5788352" y="1318380"/>
            <a:ext cx="3270981" cy="646331"/>
          </a:xfrm>
          <a:prstGeom prst="rect">
            <a:avLst/>
          </a:prstGeom>
          <a:noFill/>
        </p:spPr>
        <p:txBody>
          <a:bodyPr wrap="square" rtlCol="0">
            <a:spAutoFit/>
          </a:bodyPr>
          <a:lstStyle/>
          <a:p>
            <a:r>
              <a:rPr lang="it-IT" dirty="0"/>
              <a:t>Andrea </a:t>
            </a:r>
            <a:r>
              <a:rPr lang="it-IT" dirty="0" err="1"/>
              <a:t>Vesalio</a:t>
            </a:r>
            <a:r>
              <a:rPr lang="it-IT" dirty="0"/>
              <a:t>, </a:t>
            </a:r>
            <a:r>
              <a:rPr lang="it-IT" i="1" dirty="0"/>
              <a:t>De </a:t>
            </a:r>
            <a:r>
              <a:rPr lang="it-IT" i="1" dirty="0" err="1"/>
              <a:t>Humani</a:t>
            </a:r>
            <a:r>
              <a:rPr lang="it-IT" i="1" dirty="0"/>
              <a:t> </a:t>
            </a:r>
            <a:r>
              <a:rPr lang="it-IT" i="1" dirty="0" err="1"/>
              <a:t>Corporis</a:t>
            </a:r>
            <a:r>
              <a:rPr lang="it-IT" i="1" dirty="0"/>
              <a:t> Fabrica</a:t>
            </a:r>
          </a:p>
        </p:txBody>
      </p:sp>
    </p:spTree>
    <p:extLst>
      <p:ext uri="{BB962C8B-B14F-4D97-AF65-F5344CB8AC3E}">
        <p14:creationId xmlns:p14="http://schemas.microsoft.com/office/powerpoint/2010/main" val="709658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Elias_civiltà.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85423" r="-85423"/>
          <a:stretch>
            <a:fillRect/>
          </a:stretch>
        </p:blipFill>
        <p:spPr>
          <a:xfrm>
            <a:off x="-2845476" y="374892"/>
            <a:ext cx="10817291" cy="6035880"/>
          </a:xfrm>
        </p:spPr>
      </p:pic>
      <p:sp>
        <p:nvSpPr>
          <p:cNvPr id="5" name="CasellaDiTesto 4"/>
          <p:cNvSpPr txBox="1"/>
          <p:nvPr/>
        </p:nvSpPr>
        <p:spPr>
          <a:xfrm>
            <a:off x="4823877" y="2344513"/>
            <a:ext cx="4103351" cy="2092881"/>
          </a:xfrm>
          <a:prstGeom prst="rect">
            <a:avLst/>
          </a:prstGeom>
          <a:noFill/>
        </p:spPr>
        <p:txBody>
          <a:bodyPr wrap="square" rtlCol="0">
            <a:spAutoFit/>
          </a:bodyPr>
          <a:lstStyle/>
          <a:p>
            <a:r>
              <a:rPr lang="it-IT" sz="2800" b="1" dirty="0" err="1"/>
              <a:t>Norbert</a:t>
            </a:r>
            <a:r>
              <a:rPr lang="it-IT" sz="2800" b="1" dirty="0"/>
              <a:t> Elias</a:t>
            </a:r>
            <a:r>
              <a:rPr lang="it-IT" sz="2800" dirty="0"/>
              <a:t>, </a:t>
            </a:r>
            <a:r>
              <a:rPr lang="it-IT" sz="2800" i="1" dirty="0"/>
              <a:t>La civiltà delle buone maniere</a:t>
            </a:r>
            <a:r>
              <a:rPr lang="it-IT" sz="2800" dirty="0"/>
              <a:t>, 1939 (</a:t>
            </a:r>
            <a:r>
              <a:rPr lang="it-IT" sz="2800" i="1" dirty="0" err="1"/>
              <a:t>Über</a:t>
            </a:r>
            <a:r>
              <a:rPr lang="it-IT" sz="2800" i="1" dirty="0"/>
              <a:t> </a:t>
            </a:r>
            <a:r>
              <a:rPr lang="it-IT" sz="2800" i="1" dirty="0" err="1"/>
              <a:t>den</a:t>
            </a:r>
            <a:r>
              <a:rPr lang="it-IT" sz="2800" i="1" dirty="0"/>
              <a:t> </a:t>
            </a:r>
            <a:r>
              <a:rPr lang="it-IT" sz="2800" i="1" dirty="0" err="1"/>
              <a:t>Prozeß</a:t>
            </a:r>
            <a:r>
              <a:rPr lang="it-IT" sz="2800" i="1" dirty="0"/>
              <a:t> </a:t>
            </a:r>
            <a:r>
              <a:rPr lang="it-IT" sz="2800" i="1" dirty="0" err="1"/>
              <a:t>der</a:t>
            </a:r>
            <a:r>
              <a:rPr lang="it-IT" sz="2800" i="1" dirty="0"/>
              <a:t> </a:t>
            </a:r>
            <a:r>
              <a:rPr lang="it-IT" sz="2800" i="1" dirty="0" err="1"/>
              <a:t>Zivilisation</a:t>
            </a:r>
            <a:r>
              <a:rPr lang="it-IT" sz="2800" i="1" dirty="0"/>
              <a:t>)</a:t>
            </a:r>
          </a:p>
          <a:p>
            <a:endParaRPr lang="it-IT" dirty="0"/>
          </a:p>
        </p:txBody>
      </p:sp>
    </p:spTree>
    <p:extLst>
      <p:ext uri="{BB962C8B-B14F-4D97-AF65-F5344CB8AC3E}">
        <p14:creationId xmlns:p14="http://schemas.microsoft.com/office/powerpoint/2010/main" val="3213543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Text Box 7"/>
          <p:cNvSpPr txBox="1">
            <a:spLocks noChangeArrowheads="1"/>
          </p:cNvSpPr>
          <p:nvPr/>
        </p:nvSpPr>
        <p:spPr bwMode="auto">
          <a:xfrm>
            <a:off x="2438400" y="6384925"/>
            <a:ext cx="4095750" cy="244475"/>
          </a:xfrm>
          <a:prstGeom prst="rect">
            <a:avLst/>
          </a:prstGeom>
          <a:noFill/>
          <a:ln w="9525">
            <a:noFill/>
            <a:miter lim="800000"/>
            <a:headEnd/>
            <a:tailEnd/>
          </a:ln>
          <a:effectLst/>
        </p:spPr>
        <p:txBody>
          <a:bodyPr wrap="none">
            <a:prstTxWarp prst="textNoShape">
              <a:avLst/>
            </a:prstTxWarp>
            <a:spAutoFit/>
          </a:bodyPr>
          <a:lstStyle/>
          <a:p>
            <a:r>
              <a:rPr lang="it-IT" sz="1000">
                <a:solidFill>
                  <a:schemeClr val="bg1"/>
                </a:solidFill>
              </a:rPr>
              <a:t>Andrea Vesalio, </a:t>
            </a:r>
            <a:r>
              <a:rPr lang="it-IT" sz="1000" i="1">
                <a:solidFill>
                  <a:schemeClr val="bg1"/>
                </a:solidFill>
              </a:rPr>
              <a:t>De humani corporis fabrica</a:t>
            </a:r>
            <a:r>
              <a:rPr lang="it-IT" sz="1000">
                <a:solidFill>
                  <a:schemeClr val="bg1"/>
                </a:solidFill>
              </a:rPr>
              <a:t>,1543, Frontespizio</a:t>
            </a:r>
          </a:p>
        </p:txBody>
      </p:sp>
      <p:sp>
        <p:nvSpPr>
          <p:cNvPr id="2" name="CasellaDiTesto 1"/>
          <p:cNvSpPr txBox="1"/>
          <p:nvPr/>
        </p:nvSpPr>
        <p:spPr>
          <a:xfrm>
            <a:off x="6988261" y="2771784"/>
            <a:ext cx="1868621" cy="1477328"/>
          </a:xfrm>
          <a:prstGeom prst="rect">
            <a:avLst/>
          </a:prstGeom>
          <a:noFill/>
        </p:spPr>
        <p:txBody>
          <a:bodyPr wrap="square" rtlCol="0">
            <a:spAutoFit/>
          </a:bodyPr>
          <a:lstStyle/>
          <a:p>
            <a:r>
              <a:rPr lang="it-IT" dirty="0"/>
              <a:t>Andrea </a:t>
            </a:r>
            <a:r>
              <a:rPr lang="it-IT" dirty="0" err="1"/>
              <a:t>Vesalio</a:t>
            </a:r>
            <a:r>
              <a:rPr lang="it-IT" dirty="0"/>
              <a:t>, Frontespizio del </a:t>
            </a:r>
            <a:r>
              <a:rPr lang="it-IT" i="1" dirty="0"/>
              <a:t>De </a:t>
            </a:r>
            <a:r>
              <a:rPr lang="it-IT" i="1" dirty="0" err="1"/>
              <a:t>Humani</a:t>
            </a:r>
            <a:r>
              <a:rPr lang="it-IT" i="1" dirty="0"/>
              <a:t> </a:t>
            </a:r>
            <a:r>
              <a:rPr lang="it-IT" i="1" dirty="0" err="1"/>
              <a:t>Corporis</a:t>
            </a:r>
            <a:r>
              <a:rPr lang="it-IT" i="1" dirty="0"/>
              <a:t> Fabrica</a:t>
            </a:r>
            <a:r>
              <a:rPr lang="it-IT" dirty="0"/>
              <a:t>, 1543</a:t>
            </a:r>
          </a:p>
        </p:txBody>
      </p:sp>
      <p:pic>
        <p:nvPicPr>
          <p:cNvPr id="3" name="Immagine 2" descr="vesalio.jpg"/>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438400" y="244306"/>
            <a:ext cx="4532708" cy="6459811"/>
          </a:xfrm>
          <a:prstGeom prst="rect">
            <a:avLst/>
          </a:prstGeom>
        </p:spPr>
      </p:pic>
    </p:spTree>
    <p:extLst>
      <p:ext uri="{BB962C8B-B14F-4D97-AF65-F5344CB8AC3E}">
        <p14:creationId xmlns:p14="http://schemas.microsoft.com/office/powerpoint/2010/main" val="218954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natomists-and-their-art-31-72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679771"/>
            <a:ext cx="8487838" cy="4667984"/>
          </a:xfrm>
        </p:spPr>
      </p:pic>
    </p:spTree>
    <p:extLst>
      <p:ext uri="{BB962C8B-B14F-4D97-AF65-F5344CB8AC3E}">
        <p14:creationId xmlns:p14="http://schemas.microsoft.com/office/powerpoint/2010/main" val="4033488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eatro-anatomico Padova.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18187" r="-18187"/>
          <a:stretch>
            <a:fillRect/>
          </a:stretch>
        </p:blipFill>
        <p:spPr>
          <a:xfrm>
            <a:off x="-232028" y="522883"/>
            <a:ext cx="9733231" cy="5352902"/>
          </a:xfrm>
        </p:spPr>
      </p:pic>
      <p:sp>
        <p:nvSpPr>
          <p:cNvPr id="5" name="CasellaDiTesto 4"/>
          <p:cNvSpPr txBox="1"/>
          <p:nvPr/>
        </p:nvSpPr>
        <p:spPr>
          <a:xfrm>
            <a:off x="1990637" y="6166552"/>
            <a:ext cx="5352747" cy="369332"/>
          </a:xfrm>
          <a:prstGeom prst="rect">
            <a:avLst/>
          </a:prstGeom>
          <a:noFill/>
        </p:spPr>
        <p:txBody>
          <a:bodyPr wrap="none" rtlCol="0">
            <a:spAutoFit/>
          </a:bodyPr>
          <a:lstStyle/>
          <a:p>
            <a:r>
              <a:rPr lang="it-IT" dirty="0"/>
              <a:t>Teatro anatomico stabile, Palazzo del Bo, Padova, 1594</a:t>
            </a:r>
          </a:p>
        </p:txBody>
      </p:sp>
    </p:spTree>
    <p:extLst>
      <p:ext uri="{BB962C8B-B14F-4D97-AF65-F5344CB8AC3E}">
        <p14:creationId xmlns:p14="http://schemas.microsoft.com/office/powerpoint/2010/main" val="444038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95400" y="5980113"/>
            <a:ext cx="6400800" cy="396875"/>
          </a:xfrm>
          <a:prstGeom prst="rect">
            <a:avLst/>
          </a:prstGeom>
          <a:noFill/>
          <a:ln w="9525">
            <a:noFill/>
            <a:miter lim="800000"/>
            <a:headEnd/>
            <a:tailEnd/>
          </a:ln>
          <a:effectLst/>
        </p:spPr>
        <p:txBody>
          <a:bodyPr>
            <a:prstTxWarp prst="textNoShape">
              <a:avLst/>
            </a:prstTxWarp>
            <a:spAutoFit/>
          </a:bodyPr>
          <a:lstStyle/>
          <a:p>
            <a:r>
              <a:rPr lang="it-IT" sz="1000" i="1">
                <a:solidFill>
                  <a:schemeClr val="bg1"/>
                </a:solidFill>
              </a:rPr>
              <a:t>Il teatro anatomico di Leida</a:t>
            </a:r>
            <a:r>
              <a:rPr lang="it-IT" sz="1000">
                <a:solidFill>
                  <a:schemeClr val="bg1"/>
                </a:solidFill>
              </a:rPr>
              <a:t>, 1610, New Haven (Conn.), Yale Medical History Library, Clemens Fry Collection, Yale University </a:t>
            </a:r>
          </a:p>
        </p:txBody>
      </p:sp>
      <p:pic>
        <p:nvPicPr>
          <p:cNvPr id="9221" name="Picture 5" descr="0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a:stretch>
            <a:fillRect/>
          </a:stretch>
        </p:blipFill>
        <p:spPr bwMode="auto">
          <a:xfrm>
            <a:off x="1411288" y="533400"/>
            <a:ext cx="6319837" cy="5405438"/>
          </a:xfrm>
          <a:prstGeom prst="rect">
            <a:avLst/>
          </a:prstGeom>
          <a:noFill/>
        </p:spPr>
      </p:pic>
      <p:sp>
        <p:nvSpPr>
          <p:cNvPr id="2" name="CasellaDiTesto 1"/>
          <p:cNvSpPr txBox="1"/>
          <p:nvPr/>
        </p:nvSpPr>
        <p:spPr>
          <a:xfrm>
            <a:off x="2217056" y="6161748"/>
            <a:ext cx="4899373" cy="369332"/>
          </a:xfrm>
          <a:prstGeom prst="rect">
            <a:avLst/>
          </a:prstGeom>
          <a:noFill/>
        </p:spPr>
        <p:txBody>
          <a:bodyPr wrap="none" rtlCol="0">
            <a:spAutoFit/>
          </a:bodyPr>
          <a:lstStyle/>
          <a:p>
            <a:r>
              <a:rPr lang="it-IT" dirty="0"/>
              <a:t>Il teatro anatomico dell’Università di Leiden, 1610</a:t>
            </a:r>
          </a:p>
        </p:txBody>
      </p:sp>
    </p:spTree>
    <p:extLst>
      <p:ext uri="{BB962C8B-B14F-4D97-AF65-F5344CB8AC3E}">
        <p14:creationId xmlns:p14="http://schemas.microsoft.com/office/powerpoint/2010/main" val="1787261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vesalio.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94547" r="-94547"/>
          <a:stretch>
            <a:fillRect/>
          </a:stretch>
        </p:blipFill>
        <p:spPr>
          <a:xfrm>
            <a:off x="-1608730" y="464018"/>
            <a:ext cx="10295530" cy="5662145"/>
          </a:xfrm>
        </p:spPr>
      </p:pic>
      <p:sp>
        <p:nvSpPr>
          <p:cNvPr id="5" name="CasellaDiTesto 4"/>
          <p:cNvSpPr txBox="1"/>
          <p:nvPr/>
        </p:nvSpPr>
        <p:spPr>
          <a:xfrm>
            <a:off x="5764231" y="2661997"/>
            <a:ext cx="2922569" cy="646331"/>
          </a:xfrm>
          <a:prstGeom prst="rect">
            <a:avLst/>
          </a:prstGeom>
          <a:noFill/>
        </p:spPr>
        <p:txBody>
          <a:bodyPr wrap="square" rtlCol="0">
            <a:spAutoFit/>
          </a:bodyPr>
          <a:lstStyle/>
          <a:p>
            <a:r>
              <a:rPr lang="it-IT" dirty="0"/>
              <a:t>Andrea </a:t>
            </a:r>
            <a:r>
              <a:rPr lang="it-IT" dirty="0" err="1"/>
              <a:t>Vesalio</a:t>
            </a:r>
            <a:r>
              <a:rPr lang="it-IT" dirty="0"/>
              <a:t>, </a:t>
            </a:r>
            <a:r>
              <a:rPr lang="it-IT" i="1" dirty="0"/>
              <a:t>De </a:t>
            </a:r>
            <a:r>
              <a:rPr lang="it-IT" i="1" dirty="0" err="1"/>
              <a:t>Humani</a:t>
            </a:r>
            <a:r>
              <a:rPr lang="it-IT" i="1" dirty="0"/>
              <a:t> </a:t>
            </a:r>
            <a:r>
              <a:rPr lang="it-IT" i="1" dirty="0" err="1"/>
              <a:t>Corporis</a:t>
            </a:r>
            <a:r>
              <a:rPr lang="it-IT" i="1" dirty="0"/>
              <a:t> Fabrica</a:t>
            </a:r>
            <a:r>
              <a:rPr lang="it-IT" dirty="0"/>
              <a:t>, 1543. </a:t>
            </a:r>
          </a:p>
        </p:txBody>
      </p:sp>
    </p:spTree>
    <p:extLst>
      <p:ext uri="{BB962C8B-B14F-4D97-AF65-F5344CB8AC3E}">
        <p14:creationId xmlns:p14="http://schemas.microsoft.com/office/powerpoint/2010/main" val="272312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13"/>
          <p:cNvPicPr>
            <a:picLocks noChangeAspect="1" noChangeArrowheads="1"/>
          </p:cNvPicPr>
          <p:nvPr/>
        </p:nvPicPr>
        <p:blipFill>
          <a:blip r:embed="rId3"/>
          <a:srcRect/>
          <a:stretch>
            <a:fillRect/>
          </a:stretch>
        </p:blipFill>
        <p:spPr bwMode="auto">
          <a:xfrm>
            <a:off x="0" y="1044575"/>
            <a:ext cx="3122613" cy="4746625"/>
          </a:xfrm>
          <a:prstGeom prst="rect">
            <a:avLst/>
          </a:prstGeom>
          <a:noFill/>
        </p:spPr>
      </p:pic>
      <p:pic>
        <p:nvPicPr>
          <p:cNvPr id="29701" name="Picture 5" descr="14"/>
          <p:cNvPicPr>
            <a:picLocks noChangeAspect="1" noChangeArrowheads="1"/>
          </p:cNvPicPr>
          <p:nvPr/>
        </p:nvPicPr>
        <p:blipFill>
          <a:blip r:embed="rId4"/>
          <a:srcRect/>
          <a:stretch>
            <a:fillRect/>
          </a:stretch>
        </p:blipFill>
        <p:spPr bwMode="auto">
          <a:xfrm>
            <a:off x="3089275" y="1044575"/>
            <a:ext cx="2930525" cy="4746625"/>
          </a:xfrm>
          <a:prstGeom prst="rect">
            <a:avLst/>
          </a:prstGeom>
          <a:noFill/>
        </p:spPr>
      </p:pic>
      <p:pic>
        <p:nvPicPr>
          <p:cNvPr id="29702" name="Picture 6" descr="15"/>
          <p:cNvPicPr>
            <a:picLocks noChangeAspect="1" noChangeArrowheads="1"/>
          </p:cNvPicPr>
          <p:nvPr/>
        </p:nvPicPr>
        <p:blipFill>
          <a:blip r:embed="rId5"/>
          <a:srcRect/>
          <a:stretch>
            <a:fillRect/>
          </a:stretch>
        </p:blipFill>
        <p:spPr bwMode="auto">
          <a:xfrm>
            <a:off x="5986463" y="1044575"/>
            <a:ext cx="3157537" cy="4746625"/>
          </a:xfrm>
          <a:prstGeom prst="rect">
            <a:avLst/>
          </a:prstGeom>
          <a:noFill/>
        </p:spPr>
      </p:pic>
      <p:sp>
        <p:nvSpPr>
          <p:cNvPr id="2" name="CasellaDiTesto 1"/>
          <p:cNvSpPr txBox="1"/>
          <p:nvPr/>
        </p:nvSpPr>
        <p:spPr>
          <a:xfrm>
            <a:off x="2047712" y="5962070"/>
            <a:ext cx="5548364" cy="369332"/>
          </a:xfrm>
          <a:prstGeom prst="rect">
            <a:avLst/>
          </a:prstGeom>
          <a:noFill/>
        </p:spPr>
        <p:txBody>
          <a:bodyPr wrap="none" rtlCol="0">
            <a:spAutoFit/>
          </a:bodyPr>
          <a:lstStyle/>
          <a:p>
            <a:r>
              <a:rPr lang="it-IT" dirty="0"/>
              <a:t>Andrea </a:t>
            </a:r>
            <a:r>
              <a:rPr lang="it-IT" dirty="0" err="1"/>
              <a:t>Vesalio</a:t>
            </a:r>
            <a:r>
              <a:rPr lang="it-IT" dirty="0"/>
              <a:t>, </a:t>
            </a:r>
            <a:r>
              <a:rPr lang="it-IT" i="1" dirty="0"/>
              <a:t>De </a:t>
            </a:r>
            <a:r>
              <a:rPr lang="it-IT" i="1" dirty="0" err="1"/>
              <a:t>Humani</a:t>
            </a:r>
            <a:r>
              <a:rPr lang="it-IT" i="1" dirty="0"/>
              <a:t> </a:t>
            </a:r>
            <a:r>
              <a:rPr lang="it-IT" i="1" dirty="0" err="1"/>
              <a:t>Corporis</a:t>
            </a:r>
            <a:r>
              <a:rPr lang="it-IT" i="1" dirty="0"/>
              <a:t> Fabrica</a:t>
            </a:r>
            <a:r>
              <a:rPr lang="it-IT" dirty="0"/>
              <a:t>, 1543, tavole</a:t>
            </a:r>
          </a:p>
        </p:txBody>
      </p:sp>
    </p:spTree>
    <p:extLst>
      <p:ext uri="{BB962C8B-B14F-4D97-AF65-F5344CB8AC3E}">
        <p14:creationId xmlns:p14="http://schemas.microsoft.com/office/powerpoint/2010/main" val="12530141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Anatomia Valverde, 1559.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86525" r="-86525"/>
          <a:stretch>
            <a:fillRect/>
          </a:stretch>
        </p:blipFill>
        <p:spPr>
          <a:xfrm>
            <a:off x="-2476174" y="154605"/>
            <a:ext cx="10350624" cy="5692444"/>
          </a:xfrm>
        </p:spPr>
      </p:pic>
      <p:sp>
        <p:nvSpPr>
          <p:cNvPr id="5" name="CasellaDiTesto 4"/>
          <p:cNvSpPr txBox="1"/>
          <p:nvPr/>
        </p:nvSpPr>
        <p:spPr>
          <a:xfrm>
            <a:off x="426865" y="6126163"/>
            <a:ext cx="4687433" cy="369332"/>
          </a:xfrm>
          <a:prstGeom prst="rect">
            <a:avLst/>
          </a:prstGeom>
          <a:noFill/>
        </p:spPr>
        <p:txBody>
          <a:bodyPr wrap="square" rtlCol="0">
            <a:spAutoFit/>
          </a:bodyPr>
          <a:lstStyle/>
          <a:p>
            <a:r>
              <a:rPr lang="it-IT" dirty="0"/>
              <a:t>Atlante anatomico di Juan Valverde, 1559</a:t>
            </a:r>
          </a:p>
        </p:txBody>
      </p:sp>
      <p:pic>
        <p:nvPicPr>
          <p:cNvPr id="2" name="Immagine 1" descr="Michelangeloskin.jp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5157224" y="174664"/>
            <a:ext cx="3632200" cy="5651500"/>
          </a:xfrm>
          <a:prstGeom prst="rect">
            <a:avLst/>
          </a:prstGeom>
        </p:spPr>
      </p:pic>
      <p:sp>
        <p:nvSpPr>
          <p:cNvPr id="3" name="CasellaDiTesto 2"/>
          <p:cNvSpPr txBox="1"/>
          <p:nvPr/>
        </p:nvSpPr>
        <p:spPr>
          <a:xfrm>
            <a:off x="5175359" y="5880698"/>
            <a:ext cx="3907154" cy="923330"/>
          </a:xfrm>
          <a:prstGeom prst="rect">
            <a:avLst/>
          </a:prstGeom>
          <a:noFill/>
        </p:spPr>
        <p:txBody>
          <a:bodyPr wrap="square" rtlCol="0">
            <a:spAutoFit/>
          </a:bodyPr>
          <a:lstStyle/>
          <a:p>
            <a:r>
              <a:rPr lang="it-IT" dirty="0"/>
              <a:t>Michelangelo, particolare dal Giudizio Universale della Cappella Sistina, 1536-1541</a:t>
            </a:r>
          </a:p>
        </p:txBody>
      </p:sp>
    </p:spTree>
    <p:extLst>
      <p:ext uri="{BB962C8B-B14F-4D97-AF65-F5344CB8AC3E}">
        <p14:creationId xmlns:p14="http://schemas.microsoft.com/office/powerpoint/2010/main" val="681717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5" name="Picture 11" descr="02-nero"/>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a:stretch>
            <a:fillRect/>
          </a:stretch>
        </p:blipFill>
        <p:spPr bwMode="auto">
          <a:xfrm>
            <a:off x="1000903" y="374431"/>
            <a:ext cx="6920220" cy="5167281"/>
          </a:xfrm>
          <a:prstGeom prst="rect">
            <a:avLst/>
          </a:prstGeom>
          <a:noFill/>
        </p:spPr>
      </p:pic>
      <p:sp>
        <p:nvSpPr>
          <p:cNvPr id="2" name="CasellaDiTesto 1"/>
          <p:cNvSpPr txBox="1"/>
          <p:nvPr/>
        </p:nvSpPr>
        <p:spPr>
          <a:xfrm>
            <a:off x="1517499" y="5782589"/>
            <a:ext cx="5940842" cy="369332"/>
          </a:xfrm>
          <a:prstGeom prst="rect">
            <a:avLst/>
          </a:prstGeom>
          <a:noFill/>
        </p:spPr>
        <p:txBody>
          <a:bodyPr wrap="square" rtlCol="0">
            <a:spAutoFit/>
          </a:bodyPr>
          <a:lstStyle/>
          <a:p>
            <a:r>
              <a:rPr lang="it-IT" dirty="0"/>
              <a:t>Rembrandt, </a:t>
            </a:r>
            <a:r>
              <a:rPr lang="it-IT" i="1" dirty="0"/>
              <a:t>La lezione di Anatomia del dottor </a:t>
            </a:r>
            <a:r>
              <a:rPr lang="it-IT" i="1" dirty="0" err="1"/>
              <a:t>Tulp</a:t>
            </a:r>
            <a:r>
              <a:rPr lang="it-IT" dirty="0"/>
              <a:t>, 1632 </a:t>
            </a:r>
          </a:p>
        </p:txBody>
      </p:sp>
    </p:spTree>
    <p:extLst>
      <p:ext uri="{BB962C8B-B14F-4D97-AF65-F5344CB8AC3E}">
        <p14:creationId xmlns:p14="http://schemas.microsoft.com/office/powerpoint/2010/main" val="19941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5798" y="317485"/>
            <a:ext cx="4397869" cy="612581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533609" y="3235915"/>
            <a:ext cx="2610392" cy="923330"/>
          </a:xfrm>
          <a:prstGeom prst="rect">
            <a:avLst/>
          </a:prstGeom>
          <a:noFill/>
        </p:spPr>
        <p:txBody>
          <a:bodyPr wrap="square" rtlCol="0">
            <a:spAutoFit/>
          </a:bodyPr>
          <a:lstStyle/>
          <a:p>
            <a:r>
              <a:rPr lang="it-IT" dirty="0"/>
              <a:t>Rembrandt, </a:t>
            </a:r>
            <a:r>
              <a:rPr lang="it-IT" i="1" dirty="0"/>
              <a:t>Il bue squartato</a:t>
            </a:r>
            <a:r>
              <a:rPr lang="it-IT" dirty="0"/>
              <a:t>, 1655</a:t>
            </a:r>
          </a:p>
          <a:p>
            <a:endParaRPr lang="it-IT" dirty="0"/>
          </a:p>
        </p:txBody>
      </p:sp>
    </p:spTree>
    <p:extLst>
      <p:ext uri="{BB962C8B-B14F-4D97-AF65-F5344CB8AC3E}">
        <p14:creationId xmlns:p14="http://schemas.microsoft.com/office/powerpoint/2010/main" val="117540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acon-Bue.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l="-88099" r="-88099"/>
          <a:stretch>
            <a:fillRect/>
          </a:stretch>
        </p:blipFill>
        <p:spPr>
          <a:xfrm>
            <a:off x="1102362" y="2789257"/>
            <a:ext cx="6982606" cy="3840164"/>
          </a:xfrm>
        </p:spPr>
      </p:pic>
      <p:pic>
        <p:nvPicPr>
          <p:cNvPr id="5" name="Immagine 4" descr="Soutine bue-1926.gif"/>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39088" y="167221"/>
            <a:ext cx="3059767" cy="4120898"/>
          </a:xfrm>
          <a:prstGeom prst="rect">
            <a:avLst/>
          </a:prstGeom>
        </p:spPr>
      </p:pic>
      <p:pic>
        <p:nvPicPr>
          <p:cNvPr id="6" name="Immagine 5" descr="bue_squartato,_1655.jpg"/>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5950142" y="137338"/>
            <a:ext cx="3113086" cy="4150781"/>
          </a:xfrm>
          <a:prstGeom prst="rect">
            <a:avLst/>
          </a:prstGeom>
        </p:spPr>
      </p:pic>
      <p:sp>
        <p:nvSpPr>
          <p:cNvPr id="7" name="CasellaDiTesto 6"/>
          <p:cNvSpPr txBox="1"/>
          <p:nvPr/>
        </p:nvSpPr>
        <p:spPr>
          <a:xfrm>
            <a:off x="6081059" y="4557058"/>
            <a:ext cx="3062941" cy="646331"/>
          </a:xfrm>
          <a:prstGeom prst="rect">
            <a:avLst/>
          </a:prstGeom>
          <a:noFill/>
        </p:spPr>
        <p:txBody>
          <a:bodyPr wrap="square" rtlCol="0">
            <a:spAutoFit/>
          </a:bodyPr>
          <a:lstStyle/>
          <a:p>
            <a:r>
              <a:rPr lang="it-IT" dirty="0"/>
              <a:t>Rembrandt, </a:t>
            </a:r>
            <a:r>
              <a:rPr lang="it-IT" i="1" dirty="0"/>
              <a:t>Il bue squartato</a:t>
            </a:r>
            <a:r>
              <a:rPr lang="it-IT" dirty="0"/>
              <a:t>, 1655</a:t>
            </a:r>
          </a:p>
        </p:txBody>
      </p:sp>
      <p:sp>
        <p:nvSpPr>
          <p:cNvPr id="8" name="CasellaDiTesto 7"/>
          <p:cNvSpPr txBox="1"/>
          <p:nvPr/>
        </p:nvSpPr>
        <p:spPr>
          <a:xfrm>
            <a:off x="239088" y="4557058"/>
            <a:ext cx="2181383" cy="646331"/>
          </a:xfrm>
          <a:prstGeom prst="rect">
            <a:avLst/>
          </a:prstGeom>
          <a:noFill/>
        </p:spPr>
        <p:txBody>
          <a:bodyPr wrap="square" rtlCol="0">
            <a:spAutoFit/>
          </a:bodyPr>
          <a:lstStyle/>
          <a:p>
            <a:r>
              <a:rPr lang="it-IT" dirty="0" err="1"/>
              <a:t>Chaim</a:t>
            </a:r>
            <a:r>
              <a:rPr lang="it-IT" dirty="0"/>
              <a:t> </a:t>
            </a:r>
            <a:r>
              <a:rPr lang="it-IT" dirty="0" err="1"/>
              <a:t>Soutine</a:t>
            </a:r>
            <a:r>
              <a:rPr lang="it-IT" dirty="0"/>
              <a:t>, </a:t>
            </a:r>
            <a:r>
              <a:rPr lang="it-IT" i="1" dirty="0"/>
              <a:t>Il bue squartato</a:t>
            </a:r>
            <a:r>
              <a:rPr lang="it-IT" dirty="0"/>
              <a:t>, 1926 </a:t>
            </a:r>
          </a:p>
        </p:txBody>
      </p:sp>
      <p:sp>
        <p:nvSpPr>
          <p:cNvPr id="9" name="CasellaDiTesto 8"/>
          <p:cNvSpPr txBox="1"/>
          <p:nvPr/>
        </p:nvSpPr>
        <p:spPr>
          <a:xfrm>
            <a:off x="3399233" y="1730843"/>
            <a:ext cx="2586505" cy="646331"/>
          </a:xfrm>
          <a:prstGeom prst="rect">
            <a:avLst/>
          </a:prstGeom>
          <a:noFill/>
        </p:spPr>
        <p:txBody>
          <a:bodyPr wrap="square" rtlCol="0">
            <a:spAutoFit/>
          </a:bodyPr>
          <a:lstStyle/>
          <a:p>
            <a:r>
              <a:rPr lang="it-IT" dirty="0"/>
              <a:t>Francis Bacon, </a:t>
            </a:r>
            <a:r>
              <a:rPr lang="it-IT" i="1" dirty="0"/>
              <a:t>Trittico</a:t>
            </a:r>
            <a:r>
              <a:rPr lang="it-IT" dirty="0"/>
              <a:t>, 1946 </a:t>
            </a:r>
          </a:p>
        </p:txBody>
      </p:sp>
    </p:spTree>
    <p:extLst>
      <p:ext uri="{BB962C8B-B14F-4D97-AF65-F5344CB8AC3E}">
        <p14:creationId xmlns:p14="http://schemas.microsoft.com/office/powerpoint/2010/main" val="206040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85000" lnSpcReduction="20000"/>
          </a:bodyPr>
          <a:lstStyle/>
          <a:p>
            <a:pPr marL="0" indent="0">
              <a:buNone/>
            </a:pPr>
            <a:r>
              <a:rPr lang="it-IT" b="1" dirty="0" err="1"/>
              <a:t>Norbert</a:t>
            </a:r>
            <a:r>
              <a:rPr lang="it-IT" b="1" dirty="0"/>
              <a:t> Elias</a:t>
            </a:r>
            <a:r>
              <a:rPr lang="it-IT" dirty="0"/>
              <a:t>, </a:t>
            </a:r>
            <a:r>
              <a:rPr lang="it-IT" i="1" dirty="0"/>
              <a:t>La civiltà delle buone maniere</a:t>
            </a:r>
            <a:r>
              <a:rPr lang="it-IT" dirty="0"/>
              <a:t>, 1939</a:t>
            </a:r>
          </a:p>
          <a:p>
            <a:pPr marL="0" indent="0">
              <a:buNone/>
            </a:pPr>
            <a:endParaRPr lang="it-IT" dirty="0"/>
          </a:p>
          <a:p>
            <a:pPr marL="0" indent="0" algn="just">
              <a:buNone/>
            </a:pPr>
            <a:r>
              <a:rPr lang="it-IT" dirty="0"/>
              <a:t>“Parallelamente a questa sempre più accentuata scissione fra ciò che è pubblicamente permesso e ciò che non lo è, anche la struttura psichica dell’uomo si modifica. I divieti, rafforzati dalle sanzioni sociali, vengono fatti assimilare dall’individuo come </a:t>
            </a:r>
            <a:r>
              <a:rPr lang="it-IT" dirty="0" err="1"/>
              <a:t>autocostrizioni</a:t>
            </a:r>
            <a:r>
              <a:rPr lang="it-IT" dirty="0"/>
              <a:t>. L’obbligo di contenere le proprie manifestazioni istintive, il pudore di cui la società li avvolge, sono diventati per l’uomo un’abitudine al punto che non riesce a liberarsene neppure quando è solo, neppure nella sua intimità”. </a:t>
            </a:r>
          </a:p>
        </p:txBody>
      </p:sp>
    </p:spTree>
    <p:extLst>
      <p:ext uri="{BB962C8B-B14F-4D97-AF65-F5344CB8AC3E}">
        <p14:creationId xmlns:p14="http://schemas.microsoft.com/office/powerpoint/2010/main" val="2495218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flipH="1">
            <a:off x="2057400" y="6613525"/>
            <a:ext cx="5943600" cy="244475"/>
          </a:xfrm>
          <a:prstGeom prst="rect">
            <a:avLst/>
          </a:prstGeom>
          <a:noFill/>
          <a:ln w="9525">
            <a:noFill/>
            <a:miter lim="800000"/>
            <a:headEnd/>
            <a:tailEnd/>
          </a:ln>
          <a:effectLst/>
        </p:spPr>
        <p:txBody>
          <a:bodyPr>
            <a:prstTxWarp prst="textNoShape">
              <a:avLst/>
            </a:prstTxWarp>
            <a:spAutoFit/>
          </a:bodyPr>
          <a:lstStyle/>
          <a:p>
            <a:r>
              <a:rPr lang="it-IT" sz="1000">
                <a:solidFill>
                  <a:schemeClr val="bg1"/>
                </a:solidFill>
              </a:rPr>
              <a:t>Olaus Rudbeck, </a:t>
            </a:r>
            <a:r>
              <a:rPr lang="it-IT" sz="1000" i="1">
                <a:solidFill>
                  <a:schemeClr val="bg1"/>
                </a:solidFill>
              </a:rPr>
              <a:t>Atlantica</a:t>
            </a:r>
            <a:r>
              <a:rPr lang="it-IT" sz="1000">
                <a:solidFill>
                  <a:schemeClr val="bg1"/>
                </a:solidFill>
              </a:rPr>
              <a:t>, Uppsala 1689, Frontespizio, Londra, British Library</a:t>
            </a:r>
            <a:endParaRPr lang="it-IT" sz="2400">
              <a:solidFill>
                <a:schemeClr val="bg1"/>
              </a:solidFill>
              <a:latin typeface="Times New Roman" charset="0"/>
            </a:endParaRPr>
          </a:p>
        </p:txBody>
      </p:sp>
      <p:pic>
        <p:nvPicPr>
          <p:cNvPr id="78853" name="Picture 5" descr="3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rcRect/>
          <a:stretch>
            <a:fillRect/>
          </a:stretch>
        </p:blipFill>
        <p:spPr bwMode="auto">
          <a:xfrm>
            <a:off x="2185077" y="34925"/>
            <a:ext cx="4535487" cy="6484938"/>
          </a:xfrm>
          <a:prstGeom prst="rect">
            <a:avLst/>
          </a:prstGeom>
          <a:noFill/>
        </p:spPr>
      </p:pic>
      <p:sp>
        <p:nvSpPr>
          <p:cNvPr id="2" name="CasellaDiTesto 1"/>
          <p:cNvSpPr txBox="1"/>
          <p:nvPr/>
        </p:nvSpPr>
        <p:spPr>
          <a:xfrm>
            <a:off x="6988830" y="2677955"/>
            <a:ext cx="1906811" cy="923330"/>
          </a:xfrm>
          <a:prstGeom prst="rect">
            <a:avLst/>
          </a:prstGeom>
          <a:noFill/>
        </p:spPr>
        <p:txBody>
          <a:bodyPr wrap="square" rtlCol="0">
            <a:spAutoFit/>
          </a:bodyPr>
          <a:lstStyle/>
          <a:p>
            <a:r>
              <a:rPr lang="fr-FR" dirty="0" err="1"/>
              <a:t>Olaus</a:t>
            </a:r>
            <a:r>
              <a:rPr lang="fr-FR" dirty="0"/>
              <a:t> Rudbeck, </a:t>
            </a:r>
            <a:r>
              <a:rPr lang="fr-FR" i="1" dirty="0" err="1"/>
              <a:t>Atlantica</a:t>
            </a:r>
            <a:r>
              <a:rPr lang="fr-FR" dirty="0"/>
              <a:t>, Uppsala 1689 </a:t>
            </a:r>
            <a:endParaRPr lang="it-IT" dirty="0"/>
          </a:p>
        </p:txBody>
      </p:sp>
    </p:spTree>
    <p:extLst>
      <p:ext uri="{BB962C8B-B14F-4D97-AF65-F5344CB8AC3E}">
        <p14:creationId xmlns:p14="http://schemas.microsoft.com/office/powerpoint/2010/main" val="2303304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609600" y="878650"/>
            <a:ext cx="8001000" cy="4708981"/>
          </a:xfrm>
          <a:prstGeom prst="rect">
            <a:avLst/>
          </a:prstGeom>
          <a:noFill/>
          <a:ln w="9525">
            <a:noFill/>
            <a:miter lim="800000"/>
            <a:headEnd/>
            <a:tailEnd/>
          </a:ln>
          <a:effectLst/>
        </p:spPr>
        <p:txBody>
          <a:bodyPr>
            <a:prstTxWarp prst="textNoShape">
              <a:avLst/>
            </a:prstTxWarp>
            <a:spAutoFit/>
          </a:bodyPr>
          <a:lstStyle/>
          <a:p>
            <a:pPr algn="ctr"/>
            <a:r>
              <a:rPr lang="it-IT" sz="2000" dirty="0"/>
              <a:t>Michel de </a:t>
            </a:r>
            <a:r>
              <a:rPr lang="it-IT" sz="2000" dirty="0" err="1"/>
              <a:t>Montaigne</a:t>
            </a:r>
            <a:r>
              <a:rPr lang="it-IT" sz="2000" dirty="0"/>
              <a:t>, </a:t>
            </a:r>
            <a:r>
              <a:rPr lang="it-IT" sz="2000" i="1" dirty="0"/>
              <a:t>Saggi, </a:t>
            </a:r>
            <a:r>
              <a:rPr lang="it-IT" sz="2000" dirty="0"/>
              <a:t>II</a:t>
            </a:r>
            <a:r>
              <a:rPr lang="it-IT" sz="2000" i="1" dirty="0"/>
              <a:t>, 12, </a:t>
            </a:r>
            <a:r>
              <a:rPr lang="it-IT" sz="2000" dirty="0"/>
              <a:t>1580:</a:t>
            </a:r>
          </a:p>
          <a:p>
            <a:pPr algn="just"/>
            <a:endParaRPr lang="it-IT" sz="2000" dirty="0"/>
          </a:p>
          <a:p>
            <a:pPr algn="just"/>
            <a:r>
              <a:rPr lang="it-IT" sz="2000" dirty="0"/>
              <a:t>“Non al cielo soltanto [la filosofia] manda i suoi cordami, i suoi congegni e le sue ruote. Consideriamo un po’ quello che essa dice di noi stessi e della nostra struttura. Non c’è maggior retrogradazione, trepidazione, accessione, retrocessione, ravvedimento negli astri e nei corpi celesti di quante ne abbiano forgiato in questo povero </a:t>
            </a:r>
            <a:r>
              <a:rPr lang="it-IT" sz="2000" dirty="0" err="1"/>
              <a:t>corpiciattolo</a:t>
            </a:r>
            <a:r>
              <a:rPr lang="it-IT" sz="2000" dirty="0"/>
              <a:t> umano. Davvero hanno avuto ragione per questo di chiamarlo il piccolo mondo, tanti pezzi e figure hanno impiegato a </a:t>
            </a:r>
            <a:r>
              <a:rPr lang="it-IT" sz="2000" b="1" dirty="0"/>
              <a:t>fabbricarlo e costruirlo</a:t>
            </a:r>
            <a:r>
              <a:rPr lang="it-IT" sz="2000" dirty="0"/>
              <a:t>. Per accordare i movimenti che essi vedono nell’uomo […], in quanti ordini e piani hanno spartito questo povero uomo, oltre a quelli naturali e percepibili? Essi ne fanno uno Stato immaginario. […] Non solo in realtà, ma neppure in sogno </a:t>
            </a:r>
            <a:r>
              <a:rPr lang="it-IT" sz="2000" b="1" dirty="0"/>
              <a:t>essi possono regolarlo</a:t>
            </a:r>
            <a:r>
              <a:rPr lang="it-IT" sz="2000" dirty="0"/>
              <a:t>, senza che vi si trovi </a:t>
            </a:r>
            <a:r>
              <a:rPr lang="it-IT" sz="2000" b="1" dirty="0"/>
              <a:t>qualche cadenza o qualche suono che sfugga alla loro architettura</a:t>
            </a:r>
            <a:r>
              <a:rPr lang="it-IT" sz="2000" dirty="0"/>
              <a:t>, per quanto enorme essa sia e </a:t>
            </a:r>
            <a:r>
              <a:rPr lang="it-IT" sz="2000" b="1" dirty="0"/>
              <a:t>rattoppata di mille pezzi falsi e fantastici</a:t>
            </a:r>
            <a:r>
              <a:rPr lang="it-IT" sz="2000" dirty="0"/>
              <a:t>.”</a:t>
            </a:r>
          </a:p>
        </p:txBody>
      </p:sp>
    </p:spTree>
    <p:extLst>
      <p:ext uri="{BB962C8B-B14F-4D97-AF65-F5344CB8AC3E}">
        <p14:creationId xmlns:p14="http://schemas.microsoft.com/office/powerpoint/2010/main" val="732445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087561"/>
            <a:ext cx="8229600" cy="4525963"/>
          </a:xfrm>
        </p:spPr>
        <p:txBody>
          <a:bodyPr>
            <a:normAutofit/>
          </a:bodyPr>
          <a:lstStyle/>
          <a:p>
            <a:pPr marL="0" indent="0" algn="just">
              <a:buNone/>
            </a:pPr>
            <a:r>
              <a:rPr lang="it-IT" sz="2800" dirty="0"/>
              <a:t>M. de </a:t>
            </a:r>
            <a:r>
              <a:rPr lang="it-IT" sz="2800" dirty="0" err="1"/>
              <a:t>Montaigne</a:t>
            </a:r>
            <a:r>
              <a:rPr lang="it-IT" sz="2800" dirty="0"/>
              <a:t>, </a:t>
            </a:r>
            <a:r>
              <a:rPr lang="it-IT" sz="2800" i="1" dirty="0"/>
              <a:t>Saggi, </a:t>
            </a:r>
            <a:r>
              <a:rPr lang="it-IT" sz="2800" dirty="0"/>
              <a:t>II</a:t>
            </a:r>
            <a:r>
              <a:rPr lang="it-IT" sz="2800" i="1" dirty="0"/>
              <a:t>, 6, </a:t>
            </a:r>
            <a:r>
              <a:rPr lang="it-IT" sz="2800" dirty="0"/>
              <a:t>1580:</a:t>
            </a:r>
          </a:p>
          <a:p>
            <a:pPr algn="just"/>
            <a:endParaRPr lang="it-IT" sz="2800" dirty="0"/>
          </a:p>
          <a:p>
            <a:pPr marL="0" indent="0" algn="just">
              <a:buNone/>
            </a:pPr>
            <a:r>
              <a:rPr lang="it-IT" sz="2800" dirty="0"/>
              <a:t>“Io mi mostro intero: è uno </a:t>
            </a:r>
            <a:r>
              <a:rPr lang="it-IT" sz="2800" i="1" dirty="0" err="1"/>
              <a:t>skeletos</a:t>
            </a:r>
            <a:r>
              <a:rPr lang="it-IT" sz="2800" dirty="0"/>
              <a:t> dove, d’un colpo, appaiono le vene, i muscoli, i tendini, ogni pezzo al suo posto. L’atto di tossire ne rivelava una parte; l’atto di impallidire o di aver palpitazioni al cuore, un’altra, e in modo incerto. Non sono le mie azioni che descrivo, ma me stesso, la mia essenza”.</a:t>
            </a:r>
          </a:p>
          <a:p>
            <a:endParaRPr lang="it-IT" dirty="0"/>
          </a:p>
        </p:txBody>
      </p:sp>
    </p:spTree>
    <p:extLst>
      <p:ext uri="{BB962C8B-B14F-4D97-AF65-F5344CB8AC3E}">
        <p14:creationId xmlns:p14="http://schemas.microsoft.com/office/powerpoint/2010/main" val="3136640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609600" y="609600"/>
            <a:ext cx="8001000" cy="4708981"/>
          </a:xfrm>
          <a:prstGeom prst="rect">
            <a:avLst/>
          </a:prstGeom>
          <a:noFill/>
          <a:ln w="9525">
            <a:noFill/>
            <a:miter lim="800000"/>
            <a:headEnd/>
            <a:tailEnd/>
          </a:ln>
          <a:effectLst/>
        </p:spPr>
        <p:txBody>
          <a:bodyPr>
            <a:prstTxWarp prst="textNoShape">
              <a:avLst/>
            </a:prstTxWarp>
            <a:spAutoFit/>
          </a:bodyPr>
          <a:lstStyle/>
          <a:p>
            <a:pPr algn="ctr"/>
            <a:r>
              <a:rPr lang="it-IT" sz="2000" dirty="0"/>
              <a:t>John Donne, </a:t>
            </a:r>
            <a:r>
              <a:rPr lang="it-IT" sz="2000" i="1" dirty="0"/>
              <a:t>Anatomia del mondo, </a:t>
            </a:r>
            <a:r>
              <a:rPr lang="it-IT" sz="2000" dirty="0"/>
              <a:t>1611 </a:t>
            </a:r>
            <a:r>
              <a:rPr lang="it-IT" sz="2000" dirty="0" err="1"/>
              <a:t>vv</a:t>
            </a:r>
            <a:r>
              <a:rPr lang="it-IT" sz="2000" dirty="0"/>
              <a:t>. 191-92; 209-218; 239-46</a:t>
            </a:r>
          </a:p>
          <a:p>
            <a:pPr algn="just"/>
            <a:endParaRPr lang="it-IT" sz="2000" dirty="0"/>
          </a:p>
          <a:p>
            <a:pPr algn="just"/>
            <a:r>
              <a:rPr lang="it-IT" sz="2000" dirty="0"/>
              <a:t>Dunque al pari del genere umano, anche </a:t>
            </a:r>
            <a:r>
              <a:rPr lang="it-IT" sz="2000" b="1" dirty="0"/>
              <a:t>l’intera struttura del mondo/ è sconnessa, quasi creata deforme</a:t>
            </a:r>
            <a:r>
              <a:rPr lang="it-IT" sz="2000" dirty="0"/>
              <a:t> […] </a:t>
            </a:r>
          </a:p>
          <a:p>
            <a:pPr algn="just"/>
            <a:r>
              <a:rPr lang="it-IT" sz="2000" dirty="0"/>
              <a:t>E liberamente gli uomini confessano che questo mondo è finito,/dato che nei pianeti e nel firmamento /se ne cercano di nuovi; essi vedono che questo si è di nuovo frantumato nei suoi atomi./</a:t>
            </a:r>
            <a:r>
              <a:rPr lang="it-IT" sz="2000" b="1" dirty="0"/>
              <a:t>È tutto in pezzi, scomparsa è ogni coesione,/ogni equa distribuzione, ogni rapporto:/ sovrano, suddito, padre, figlio, son cose dimenticate. […] </a:t>
            </a:r>
          </a:p>
          <a:p>
            <a:pPr algn="just"/>
            <a:r>
              <a:rPr lang="it-IT" sz="2000" dirty="0"/>
              <a:t>E questo apprendi dalla nostra Anatomia:/che l’infermità generale di questo mondo non risiede in un certo umore o in una qualche parte;/ ma dacché l’hai veduto marcio nel cuore, vedi ora che una febbre consuntiva ha fatto presa su tutta la sostanza, e non la si può curare,/e che tu non hai che un sol mezzo per non contagiarti/dall’infezione del mondo: quello di non far parte del mondo.</a:t>
            </a:r>
          </a:p>
        </p:txBody>
      </p:sp>
    </p:spTree>
    <p:extLst>
      <p:ext uri="{BB962C8B-B14F-4D97-AF65-F5344CB8AC3E}">
        <p14:creationId xmlns:p14="http://schemas.microsoft.com/office/powerpoint/2010/main" val="392040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4281" y="851926"/>
            <a:ext cx="8392519" cy="5274238"/>
          </a:xfrm>
        </p:spPr>
        <p:txBody>
          <a:bodyPr/>
          <a:lstStyle/>
          <a:p>
            <a:pPr marL="0" indent="0" algn="ctr">
              <a:buNone/>
            </a:pPr>
            <a:r>
              <a:rPr lang="it-IT" dirty="0"/>
              <a:t>Sir Philip Sidney, </a:t>
            </a:r>
            <a:r>
              <a:rPr lang="it-IT" i="1" dirty="0"/>
              <a:t>Una difesa della Poesia</a:t>
            </a:r>
            <a:r>
              <a:rPr lang="it-IT" dirty="0"/>
              <a:t>, 1579-80: </a:t>
            </a:r>
          </a:p>
          <a:p>
            <a:pPr marL="0" indent="0">
              <a:buNone/>
            </a:pPr>
            <a:endParaRPr lang="it-IT" dirty="0"/>
          </a:p>
          <a:p>
            <a:pPr marL="0" indent="0" algn="just">
              <a:buNone/>
            </a:pPr>
            <a:endParaRPr lang="it-IT" dirty="0"/>
          </a:p>
          <a:p>
            <a:pPr marL="0" indent="0" algn="just">
              <a:buNone/>
            </a:pPr>
            <a:r>
              <a:rPr lang="it-IT" dirty="0"/>
              <a:t>“La tragedia apre le più grandi ferite e mostra le ulcere che sono coperte dalla pelle”</a:t>
            </a:r>
          </a:p>
        </p:txBody>
      </p:sp>
    </p:spTree>
    <p:extLst>
      <p:ext uri="{BB962C8B-B14F-4D97-AF65-F5344CB8AC3E}">
        <p14:creationId xmlns:p14="http://schemas.microsoft.com/office/powerpoint/2010/main" val="1867741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he Globe Hollar_Long_View_detail.pn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86530" y="161209"/>
            <a:ext cx="5767804" cy="3172070"/>
          </a:xfrm>
        </p:spPr>
      </p:pic>
      <p:sp>
        <p:nvSpPr>
          <p:cNvPr id="5" name="CasellaDiTesto 4"/>
          <p:cNvSpPr txBox="1"/>
          <p:nvPr/>
        </p:nvSpPr>
        <p:spPr>
          <a:xfrm>
            <a:off x="6350000" y="397565"/>
            <a:ext cx="2451546" cy="2308324"/>
          </a:xfrm>
          <a:prstGeom prst="rect">
            <a:avLst/>
          </a:prstGeom>
          <a:noFill/>
        </p:spPr>
        <p:txBody>
          <a:bodyPr wrap="square" rtlCol="0">
            <a:spAutoFit/>
          </a:bodyPr>
          <a:lstStyle/>
          <a:p>
            <a:r>
              <a:rPr lang="it-IT" dirty="0"/>
              <a:t>Il Globe </a:t>
            </a:r>
            <a:r>
              <a:rPr lang="it-IT" dirty="0" err="1"/>
              <a:t>Theatre</a:t>
            </a:r>
            <a:r>
              <a:rPr lang="it-IT" dirty="0"/>
              <a:t>: originariamente costruito per la compagnia di Shakespeare nel 1599, distrutto dal fuoco nel  1613, ricostruito nel 1614.</a:t>
            </a:r>
          </a:p>
        </p:txBody>
      </p:sp>
      <p:pic>
        <p:nvPicPr>
          <p:cNvPr id="6" name="Immagine 5" descr="globe_theatre_wa261108.jp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765826" y="3451121"/>
            <a:ext cx="5035720" cy="3252270"/>
          </a:xfrm>
          <a:prstGeom prst="rect">
            <a:avLst/>
          </a:prstGeom>
        </p:spPr>
      </p:pic>
      <p:sp>
        <p:nvSpPr>
          <p:cNvPr id="8" name="CasellaDiTesto 7"/>
          <p:cNvSpPr txBox="1"/>
          <p:nvPr/>
        </p:nvSpPr>
        <p:spPr>
          <a:xfrm>
            <a:off x="1358348" y="4185499"/>
            <a:ext cx="2009913" cy="1754327"/>
          </a:xfrm>
          <a:prstGeom prst="rect">
            <a:avLst/>
          </a:prstGeom>
          <a:noFill/>
        </p:spPr>
        <p:txBody>
          <a:bodyPr wrap="square" rtlCol="0">
            <a:spAutoFit/>
          </a:bodyPr>
          <a:lstStyle/>
          <a:p>
            <a:r>
              <a:rPr lang="it-IT" dirty="0"/>
              <a:t>Il Globe </a:t>
            </a:r>
            <a:r>
              <a:rPr lang="it-IT" dirty="0" err="1"/>
              <a:t>Theatre</a:t>
            </a:r>
            <a:r>
              <a:rPr lang="it-IT" dirty="0"/>
              <a:t> oggi: ricostruito nel 1997 su modello dell’originale elisabettiano del 1599. </a:t>
            </a:r>
          </a:p>
        </p:txBody>
      </p:sp>
    </p:spTree>
    <p:extLst>
      <p:ext uri="{BB962C8B-B14F-4D97-AF65-F5344CB8AC3E}">
        <p14:creationId xmlns:p14="http://schemas.microsoft.com/office/powerpoint/2010/main" val="549702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ondon Theatres.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5987" r="-15987"/>
          <a:stretch>
            <a:fillRect/>
          </a:stretch>
        </p:blipFill>
        <p:spPr>
          <a:xfrm>
            <a:off x="329734" y="834104"/>
            <a:ext cx="9157404" cy="5036219"/>
          </a:xfrm>
        </p:spPr>
      </p:pic>
      <p:sp>
        <p:nvSpPr>
          <p:cNvPr id="5" name="CasellaDiTesto 4"/>
          <p:cNvSpPr txBox="1"/>
          <p:nvPr/>
        </p:nvSpPr>
        <p:spPr>
          <a:xfrm>
            <a:off x="2430258" y="6007810"/>
            <a:ext cx="5070619" cy="369332"/>
          </a:xfrm>
          <a:prstGeom prst="rect">
            <a:avLst/>
          </a:prstGeom>
          <a:noFill/>
        </p:spPr>
        <p:txBody>
          <a:bodyPr wrap="none" rtlCol="0">
            <a:spAutoFit/>
          </a:bodyPr>
          <a:lstStyle/>
          <a:p>
            <a:r>
              <a:rPr lang="it-IT" dirty="0"/>
              <a:t>I teatri pubblici sono collocati nelle </a:t>
            </a:r>
            <a:r>
              <a:rPr lang="it-IT" dirty="0" err="1"/>
              <a:t>London</a:t>
            </a:r>
            <a:r>
              <a:rPr lang="it-IT" dirty="0"/>
              <a:t> </a:t>
            </a:r>
            <a:r>
              <a:rPr lang="it-IT" dirty="0" err="1"/>
              <a:t>Liberties</a:t>
            </a:r>
            <a:endParaRPr lang="it-IT" dirty="0"/>
          </a:p>
        </p:txBody>
      </p:sp>
    </p:spTree>
    <p:extLst>
      <p:ext uri="{BB962C8B-B14F-4D97-AF65-F5344CB8AC3E}">
        <p14:creationId xmlns:p14="http://schemas.microsoft.com/office/powerpoint/2010/main" val="1953538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_titus.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l="-40915" r="-40915"/>
          <a:stretch>
            <a:fillRect/>
          </a:stretch>
        </p:blipFill>
        <p:spPr>
          <a:xfrm>
            <a:off x="-1868760" y="331354"/>
            <a:ext cx="10491468" cy="5769903"/>
          </a:xfrm>
        </p:spPr>
      </p:pic>
      <p:sp>
        <p:nvSpPr>
          <p:cNvPr id="5" name="CasellaDiTesto 4"/>
          <p:cNvSpPr txBox="1"/>
          <p:nvPr/>
        </p:nvSpPr>
        <p:spPr>
          <a:xfrm>
            <a:off x="6396735" y="1239171"/>
            <a:ext cx="2602061" cy="1569660"/>
          </a:xfrm>
          <a:prstGeom prst="rect">
            <a:avLst/>
          </a:prstGeom>
          <a:noFill/>
        </p:spPr>
        <p:txBody>
          <a:bodyPr wrap="square" rtlCol="0">
            <a:spAutoFit/>
          </a:bodyPr>
          <a:lstStyle/>
          <a:p>
            <a:r>
              <a:rPr lang="it-IT" sz="2400" dirty="0"/>
              <a:t>William Shakespeare, </a:t>
            </a:r>
          </a:p>
          <a:p>
            <a:r>
              <a:rPr lang="it-IT" sz="2400" i="1" dirty="0"/>
              <a:t>Tito Andronico</a:t>
            </a:r>
            <a:r>
              <a:rPr lang="it-IT" sz="2400" dirty="0"/>
              <a:t>, 1590 </a:t>
            </a:r>
            <a:r>
              <a:rPr lang="it-IT" sz="2400" dirty="0" err="1"/>
              <a:t>ca</a:t>
            </a:r>
            <a:r>
              <a:rPr lang="it-IT" sz="2400" dirty="0"/>
              <a:t>. </a:t>
            </a:r>
          </a:p>
        </p:txBody>
      </p:sp>
      <p:sp>
        <p:nvSpPr>
          <p:cNvPr id="6" name="CasellaDiTesto 5"/>
          <p:cNvSpPr txBox="1"/>
          <p:nvPr/>
        </p:nvSpPr>
        <p:spPr>
          <a:xfrm>
            <a:off x="6412219" y="4801776"/>
            <a:ext cx="2364069" cy="830997"/>
          </a:xfrm>
          <a:prstGeom prst="rect">
            <a:avLst/>
          </a:prstGeom>
          <a:noFill/>
        </p:spPr>
        <p:txBody>
          <a:bodyPr wrap="square" rtlCol="0">
            <a:spAutoFit/>
          </a:bodyPr>
          <a:lstStyle/>
          <a:p>
            <a:r>
              <a:rPr lang="it-IT" sz="2400" dirty="0"/>
              <a:t>Julie </a:t>
            </a:r>
            <a:r>
              <a:rPr lang="it-IT" sz="2400" dirty="0" err="1"/>
              <a:t>Taymor</a:t>
            </a:r>
            <a:r>
              <a:rPr lang="it-IT" sz="2400" dirty="0"/>
              <a:t>, </a:t>
            </a:r>
          </a:p>
          <a:p>
            <a:r>
              <a:rPr lang="it-IT" sz="2400" i="1" dirty="0" err="1"/>
              <a:t>Titus</a:t>
            </a:r>
            <a:r>
              <a:rPr lang="it-IT" sz="2400" dirty="0"/>
              <a:t>, 1999</a:t>
            </a:r>
          </a:p>
        </p:txBody>
      </p:sp>
    </p:spTree>
    <p:extLst>
      <p:ext uri="{BB962C8B-B14F-4D97-AF65-F5344CB8AC3E}">
        <p14:creationId xmlns:p14="http://schemas.microsoft.com/office/powerpoint/2010/main" val="3528266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000" y="714376"/>
            <a:ext cx="8432800" cy="5411788"/>
          </a:xfrm>
        </p:spPr>
        <p:txBody>
          <a:bodyPr>
            <a:normAutofit fontScale="92500" lnSpcReduction="10000"/>
          </a:bodyPr>
          <a:lstStyle/>
          <a:p>
            <a:pPr marL="0" indent="0" algn="ctr">
              <a:buNone/>
            </a:pPr>
            <a:r>
              <a:rPr lang="it-IT" dirty="0"/>
              <a:t>Vicenda di Tito Andronico inventata da Shakespeare attingendo: </a:t>
            </a:r>
          </a:p>
          <a:p>
            <a:pPr marL="514350" indent="-514350">
              <a:buAutoNum type="arabicParenR"/>
            </a:pPr>
            <a:r>
              <a:rPr lang="it-IT" dirty="0"/>
              <a:t>dalla storia e letteratura romana </a:t>
            </a:r>
            <a:r>
              <a:rPr lang="it-IT" dirty="0">
                <a:latin typeface="Wingdings"/>
                <a:ea typeface="Wingdings"/>
                <a:cs typeface="Wingdings"/>
                <a:sym typeface="Wingdings"/>
              </a:rPr>
              <a:t></a:t>
            </a:r>
            <a:r>
              <a:rPr lang="it-IT" dirty="0"/>
              <a:t>  </a:t>
            </a:r>
          </a:p>
          <a:p>
            <a:pPr marL="0" indent="0">
              <a:buNone/>
            </a:pPr>
            <a:r>
              <a:rPr lang="it-IT" dirty="0"/>
              <a:t>	Tito Livio, </a:t>
            </a:r>
            <a:r>
              <a:rPr lang="it-IT" i="1" dirty="0"/>
              <a:t>Storie</a:t>
            </a:r>
            <a:r>
              <a:rPr lang="it-IT" dirty="0"/>
              <a:t> (</a:t>
            </a:r>
            <a:r>
              <a:rPr lang="it-IT" i="1" dirty="0"/>
              <a:t>Storia di Roma</a:t>
            </a:r>
            <a:r>
              <a:rPr lang="it-IT" dirty="0"/>
              <a:t>)</a:t>
            </a:r>
          </a:p>
          <a:p>
            <a:pPr marL="0" indent="0">
              <a:buNone/>
            </a:pPr>
            <a:r>
              <a:rPr lang="it-IT" dirty="0"/>
              <a:t>	Ovidio, </a:t>
            </a:r>
            <a:r>
              <a:rPr lang="it-IT" i="1" dirty="0"/>
              <a:t>Le</a:t>
            </a:r>
            <a:r>
              <a:rPr lang="it-IT" dirty="0"/>
              <a:t> </a:t>
            </a:r>
            <a:r>
              <a:rPr lang="it-IT" i="1" dirty="0"/>
              <a:t>Metamorfosi</a:t>
            </a:r>
            <a:r>
              <a:rPr lang="it-IT" dirty="0"/>
              <a:t> (Libro VI);</a:t>
            </a:r>
          </a:p>
          <a:p>
            <a:pPr marL="0" indent="0">
              <a:buNone/>
            </a:pPr>
            <a:endParaRPr lang="it-IT" i="1" dirty="0"/>
          </a:p>
          <a:p>
            <a:pPr marL="0" indent="0">
              <a:buNone/>
            </a:pPr>
            <a:r>
              <a:rPr lang="it-IT" dirty="0"/>
              <a:t>2) dal neonato genere elisabettiano della ‘tragedia di vendetta’ (Thomas </a:t>
            </a:r>
            <a:r>
              <a:rPr lang="it-IT" dirty="0" err="1"/>
              <a:t>Kyd</a:t>
            </a:r>
            <a:r>
              <a:rPr lang="it-IT" dirty="0"/>
              <a:t>, </a:t>
            </a:r>
            <a:r>
              <a:rPr lang="it-IT" i="1" dirty="0"/>
              <a:t>La tragedia spagnola</a:t>
            </a:r>
            <a:r>
              <a:rPr lang="it-IT" dirty="0"/>
              <a:t>, 1587), modellata sulla tragedia senecana (</a:t>
            </a:r>
            <a:r>
              <a:rPr lang="it-IT" i="1" dirty="0"/>
              <a:t>Tieste</a:t>
            </a:r>
            <a:r>
              <a:rPr lang="it-IT" dirty="0"/>
              <a:t>).</a:t>
            </a:r>
          </a:p>
          <a:p>
            <a:pPr marL="0" indent="0">
              <a:buNone/>
            </a:pPr>
            <a:endParaRPr lang="it-IT" dirty="0"/>
          </a:p>
          <a:p>
            <a:pPr marL="0" indent="0">
              <a:buNone/>
            </a:pPr>
            <a:r>
              <a:rPr lang="it-IT" dirty="0"/>
              <a:t>Carattere </a:t>
            </a:r>
            <a:r>
              <a:rPr lang="it-IT" b="1" dirty="0"/>
              <a:t>intertestuale</a:t>
            </a:r>
            <a:r>
              <a:rPr lang="it-IT" dirty="0"/>
              <a:t> della tragedia </a:t>
            </a:r>
            <a:r>
              <a:rPr lang="it-IT" i="1" dirty="0"/>
              <a:t>Tito Andronico</a:t>
            </a:r>
            <a:endParaRPr lang="it-IT" dirty="0"/>
          </a:p>
          <a:p>
            <a:pPr marL="0" indent="0">
              <a:buNone/>
            </a:pPr>
            <a:endParaRPr lang="it-IT" dirty="0"/>
          </a:p>
        </p:txBody>
      </p:sp>
    </p:spTree>
    <p:extLst>
      <p:ext uri="{BB962C8B-B14F-4D97-AF65-F5344CB8AC3E}">
        <p14:creationId xmlns:p14="http://schemas.microsoft.com/office/powerpoint/2010/main" val="2712641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9875" y="496957"/>
            <a:ext cx="8416925" cy="6170543"/>
          </a:xfrm>
        </p:spPr>
        <p:txBody>
          <a:bodyPr>
            <a:normAutofit fontScale="70000" lnSpcReduction="20000"/>
          </a:bodyPr>
          <a:lstStyle/>
          <a:p>
            <a:pPr marL="0" indent="0" algn="ctr">
              <a:buNone/>
            </a:pPr>
            <a:endParaRPr lang="it-IT" i="1" dirty="0"/>
          </a:p>
          <a:p>
            <a:pPr marL="0" indent="0" algn="ctr">
              <a:buNone/>
            </a:pPr>
            <a:r>
              <a:rPr lang="it-IT" i="1" dirty="0" err="1"/>
              <a:t>Titus</a:t>
            </a:r>
            <a:r>
              <a:rPr lang="it-IT" dirty="0"/>
              <a:t> (1999)</a:t>
            </a:r>
            <a:endParaRPr lang="it-IT" i="1" dirty="0"/>
          </a:p>
          <a:p>
            <a:pPr marL="0" indent="0" algn="just">
              <a:buNone/>
            </a:pPr>
            <a:r>
              <a:rPr lang="it-IT" dirty="0"/>
              <a:t>1) Shakespeare, </a:t>
            </a:r>
            <a:r>
              <a:rPr lang="it-IT" i="1" dirty="0"/>
              <a:t>Tito Andronico</a:t>
            </a:r>
          </a:p>
          <a:p>
            <a:pPr marL="0" indent="0" algn="just">
              <a:buNone/>
            </a:pPr>
            <a:r>
              <a:rPr lang="it-IT" dirty="0"/>
              <a:t>2) Storia del 900 (totalitarismi: fascismo + nazismo; conflitti nei Balcani: guerra del Kosovo 1996-1999 </a:t>
            </a:r>
            <a:r>
              <a:rPr lang="it-IT" dirty="0">
                <a:latin typeface="Wingdings"/>
                <a:ea typeface="Wingdings"/>
                <a:cs typeface="Wingdings"/>
                <a:sym typeface="Wingdings"/>
              </a:rPr>
              <a:t></a:t>
            </a:r>
            <a:r>
              <a:rPr lang="it-IT" dirty="0">
                <a:sym typeface="Wingdings"/>
              </a:rPr>
              <a:t> vedi l’arena di Pula – in Croazia – dove sono girate la scena iniziale e finale del film</a:t>
            </a:r>
            <a:r>
              <a:rPr lang="it-IT" dirty="0"/>
              <a:t>) </a:t>
            </a:r>
          </a:p>
          <a:p>
            <a:pPr marL="0" indent="0" algn="just">
              <a:buNone/>
            </a:pPr>
            <a:endParaRPr lang="it-IT" dirty="0"/>
          </a:p>
          <a:p>
            <a:pPr marL="0" indent="0" algn="just">
              <a:buNone/>
            </a:pPr>
            <a:r>
              <a:rPr lang="it-IT" dirty="0"/>
              <a:t>3) Cinema: 	L. Visconti, </a:t>
            </a:r>
            <a:r>
              <a:rPr lang="it-IT" i="1" dirty="0"/>
              <a:t>La caduta degli dei</a:t>
            </a:r>
            <a:r>
              <a:rPr lang="it-IT" dirty="0"/>
              <a:t>, 1969</a:t>
            </a:r>
          </a:p>
          <a:p>
            <a:pPr marL="0" indent="0" algn="just">
              <a:buNone/>
            </a:pPr>
            <a:r>
              <a:rPr lang="it-IT" dirty="0"/>
              <a:t>			 </a:t>
            </a:r>
            <a:r>
              <a:rPr lang="it-IT" dirty="0" err="1"/>
              <a:t>F</a:t>
            </a:r>
            <a:r>
              <a:rPr lang="it-IT" dirty="0"/>
              <a:t>. Fellini, </a:t>
            </a:r>
            <a:r>
              <a:rPr lang="it-IT" i="1" dirty="0" err="1"/>
              <a:t>Satyricon</a:t>
            </a:r>
            <a:r>
              <a:rPr lang="it-IT" dirty="0"/>
              <a:t>, 1969</a:t>
            </a:r>
          </a:p>
          <a:p>
            <a:pPr marL="0" indent="0" algn="just">
              <a:buNone/>
            </a:pPr>
            <a:r>
              <a:rPr lang="it-IT" dirty="0"/>
              <a:t>			</a:t>
            </a:r>
            <a:r>
              <a:rPr lang="it-IT" dirty="0" err="1"/>
              <a:t>J</a:t>
            </a:r>
            <a:r>
              <a:rPr lang="it-IT" dirty="0"/>
              <a:t>. </a:t>
            </a:r>
            <a:r>
              <a:rPr lang="it-IT" dirty="0" err="1"/>
              <a:t>Demme</a:t>
            </a:r>
            <a:r>
              <a:rPr lang="it-IT" dirty="0"/>
              <a:t>, </a:t>
            </a:r>
            <a:r>
              <a:rPr lang="it-IT" i="1" dirty="0"/>
              <a:t>Il silenzio degli innocenti</a:t>
            </a:r>
            <a:r>
              <a:rPr lang="it-IT" dirty="0"/>
              <a:t>, 1991</a:t>
            </a:r>
          </a:p>
          <a:p>
            <a:pPr marL="0" indent="0" algn="just">
              <a:buNone/>
            </a:pPr>
            <a:r>
              <a:rPr lang="it-IT" dirty="0"/>
              <a:t>			</a:t>
            </a:r>
            <a:r>
              <a:rPr lang="it-IT" dirty="0" err="1"/>
              <a:t>Q</a:t>
            </a:r>
            <a:r>
              <a:rPr lang="it-IT" dirty="0"/>
              <a:t>. Tarantino, </a:t>
            </a:r>
            <a:r>
              <a:rPr lang="it-IT" i="1" dirty="0"/>
              <a:t>Pulp Fiction</a:t>
            </a:r>
            <a:r>
              <a:rPr lang="it-IT" dirty="0"/>
              <a:t>, 1994</a:t>
            </a:r>
          </a:p>
          <a:p>
            <a:pPr marL="0" indent="0" algn="just">
              <a:buNone/>
            </a:pPr>
            <a:endParaRPr lang="it-IT" dirty="0"/>
          </a:p>
          <a:p>
            <a:pPr marL="0" indent="0" algn="just">
              <a:buNone/>
            </a:pPr>
            <a:r>
              <a:rPr lang="it-IT" dirty="0"/>
              <a:t>4) Stratificazione temporale: Impero Romano + Impero Inglese elisabettiano + totalitarismi novecenteschi + nuovi imperi nell’età della globalizzazione.</a:t>
            </a:r>
          </a:p>
          <a:p>
            <a:pPr marL="0" indent="0" algn="just">
              <a:buNone/>
            </a:pPr>
            <a:endParaRPr lang="it-IT" dirty="0"/>
          </a:p>
          <a:p>
            <a:pPr marL="0" indent="0" algn="just">
              <a:buNone/>
            </a:pPr>
            <a:r>
              <a:rPr lang="it-IT" dirty="0"/>
              <a:t>Il bambino Lucio (testimone) è il ponte fra le generazioni, il passato e il presente.</a:t>
            </a:r>
          </a:p>
          <a:p>
            <a:pPr marL="0" indent="0" algn="just">
              <a:buNone/>
            </a:pPr>
            <a:endParaRPr lang="it-IT" dirty="0"/>
          </a:p>
        </p:txBody>
      </p:sp>
    </p:spTree>
    <p:extLst>
      <p:ext uri="{BB962C8B-B14F-4D97-AF65-F5344CB8AC3E}">
        <p14:creationId xmlns:p14="http://schemas.microsoft.com/office/powerpoint/2010/main" val="66792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802105" y="614947"/>
            <a:ext cx="7108471" cy="4801315"/>
          </a:xfrm>
          <a:prstGeom prst="rect">
            <a:avLst/>
          </a:prstGeom>
        </p:spPr>
        <p:txBody>
          <a:bodyPr wrap="square">
            <a:spAutoFit/>
          </a:bodyPr>
          <a:lstStyle/>
          <a:p>
            <a:pPr algn="ctr"/>
            <a:r>
              <a:rPr lang="it-IT" b="1" dirty="0"/>
              <a:t>Marcel </a:t>
            </a:r>
            <a:r>
              <a:rPr lang="it-IT" b="1" dirty="0" err="1"/>
              <a:t>Mauss</a:t>
            </a:r>
            <a:r>
              <a:rPr lang="it-IT" b="1" dirty="0"/>
              <a:t>, </a:t>
            </a:r>
            <a:r>
              <a:rPr lang="it-IT" dirty="0"/>
              <a:t>“Le tecniche del corpo”, 1936</a:t>
            </a:r>
          </a:p>
          <a:p>
            <a:endParaRPr lang="it-IT" dirty="0"/>
          </a:p>
          <a:p>
            <a:pPr algn="just"/>
            <a:r>
              <a:rPr lang="it-IT" dirty="0"/>
              <a:t>Ebbi una specie di rivelazione, mentre ero degente in un ospedale di New York. Mi chiedevo dove avessi visto delle signorine che camminavano come le mie infermiere. [</a:t>
            </a:r>
            <a:r>
              <a:rPr lang="it-IT" dirty="0" err="1"/>
              <a:t>…</a:t>
            </a:r>
            <a:r>
              <a:rPr lang="it-IT" dirty="0"/>
              <a:t>] Mi ricordai che le avevo viste al cinema. Tornato in Francia, notai, soprattutto a Parigi, la frequenza di questa andatura; le ragazze erano francesi e camminavano allo stesso modo. In effetti, grazie al cinema, il modo di camminare americano cominciava ad arrivare anche da noi. Era un’idea suscettibile di generalizzazione. La posizione delle braccia, quella delle mani mentre si cammina costituiscono una idiosincrasia sociale, e non semplicemente il prodotto di non so quali congegni e meccanismi puramente individuali, quasi interamente psichici. [</a:t>
            </a:r>
            <a:r>
              <a:rPr lang="it-IT" dirty="0" err="1"/>
              <a:t>…</a:t>
            </a:r>
            <a:r>
              <a:rPr lang="it-IT" dirty="0"/>
              <a:t>] Date queste condizioni, occorre dire molto semplicemente: abbiamo a che fare con </a:t>
            </a:r>
            <a:r>
              <a:rPr lang="it-IT" i="1" dirty="0"/>
              <a:t>tecniche del corpo</a:t>
            </a:r>
            <a:r>
              <a:rPr lang="it-IT" dirty="0"/>
              <a:t>. Il corpo è il primo e più naturale strumento dell’uomo. [</a:t>
            </a:r>
            <a:r>
              <a:rPr lang="it-IT" dirty="0" err="1"/>
              <a:t>…</a:t>
            </a:r>
            <a:r>
              <a:rPr lang="it-IT" dirty="0"/>
              <a:t>] Ci troviamo dappertutto di fronte a montaggi </a:t>
            </a:r>
            <a:r>
              <a:rPr lang="it-IT" dirty="0" err="1"/>
              <a:t>fisio-psico-sociologici</a:t>
            </a:r>
            <a:r>
              <a:rPr lang="it-IT" dirty="0"/>
              <a:t> di serie di atti, i quali sono più o meno abituali o più o meno antichi nella vita dell’individuo e nella storia della società. </a:t>
            </a:r>
          </a:p>
        </p:txBody>
      </p:sp>
    </p:spTree>
    <p:extLst>
      <p:ext uri="{BB962C8B-B14F-4D97-AF65-F5344CB8AC3E}">
        <p14:creationId xmlns:p14="http://schemas.microsoft.com/office/powerpoint/2010/main" val="220384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059093"/>
            <a:ext cx="8229600" cy="4525963"/>
          </a:xfrm>
        </p:spPr>
        <p:txBody>
          <a:bodyPr>
            <a:normAutofit fontScale="77500" lnSpcReduction="20000"/>
          </a:bodyPr>
          <a:lstStyle/>
          <a:p>
            <a:pPr>
              <a:buNone/>
            </a:pPr>
            <a:r>
              <a:rPr lang="it-IT" dirty="0"/>
              <a:t>	Personaggi principali:</a:t>
            </a:r>
          </a:p>
          <a:p>
            <a:pPr>
              <a:buNone/>
            </a:pPr>
            <a:r>
              <a:rPr lang="it-IT" dirty="0"/>
              <a:t>	</a:t>
            </a:r>
          </a:p>
          <a:p>
            <a:pPr>
              <a:buNone/>
            </a:pPr>
            <a:r>
              <a:rPr lang="it-IT" dirty="0"/>
              <a:t>ROMANI (corpo ‘civile’)</a:t>
            </a:r>
          </a:p>
          <a:p>
            <a:pPr>
              <a:buNone/>
            </a:pPr>
            <a:r>
              <a:rPr lang="it-IT" dirty="0"/>
              <a:t>	</a:t>
            </a:r>
            <a:r>
              <a:rPr lang="it-IT" b="1" dirty="0"/>
              <a:t>Tito </a:t>
            </a:r>
            <a:r>
              <a:rPr lang="it-IT" b="1" dirty="0" err="1"/>
              <a:t>Andronico</a:t>
            </a:r>
            <a:r>
              <a:rPr lang="it-IT" dirty="0"/>
              <a:t>: nobile romano, generale nelle guerre contro i Goti</a:t>
            </a:r>
          </a:p>
          <a:p>
            <a:pPr>
              <a:buNone/>
            </a:pPr>
            <a:r>
              <a:rPr lang="it-IT" dirty="0"/>
              <a:t>	</a:t>
            </a:r>
            <a:r>
              <a:rPr lang="it-IT" b="1" dirty="0"/>
              <a:t>I figli di Tito</a:t>
            </a:r>
            <a:r>
              <a:rPr lang="it-IT" dirty="0"/>
              <a:t>: Lucio, Quinto, Marzio, Muzio, Lavinia</a:t>
            </a:r>
          </a:p>
          <a:p>
            <a:pPr>
              <a:buNone/>
            </a:pPr>
            <a:r>
              <a:rPr lang="it-IT" dirty="0"/>
              <a:t>	</a:t>
            </a:r>
            <a:r>
              <a:rPr lang="it-IT" b="1" dirty="0"/>
              <a:t>Marco </a:t>
            </a:r>
            <a:r>
              <a:rPr lang="it-IT" b="1" dirty="0" err="1"/>
              <a:t>Andronico</a:t>
            </a:r>
            <a:r>
              <a:rPr lang="it-IT" dirty="0"/>
              <a:t>: fratello di Tito</a:t>
            </a:r>
          </a:p>
          <a:p>
            <a:pPr>
              <a:buNone/>
            </a:pPr>
            <a:r>
              <a:rPr lang="it-IT" dirty="0"/>
              <a:t>	</a:t>
            </a:r>
          </a:p>
          <a:p>
            <a:pPr>
              <a:buNone/>
            </a:pPr>
            <a:r>
              <a:rPr lang="it-IT" dirty="0"/>
              <a:t>GOTI (corpo ‘barbaro’)</a:t>
            </a:r>
          </a:p>
          <a:p>
            <a:pPr>
              <a:buNone/>
            </a:pPr>
            <a:r>
              <a:rPr lang="it-IT" dirty="0"/>
              <a:t>	</a:t>
            </a:r>
            <a:r>
              <a:rPr lang="it-IT" b="1" dirty="0" err="1"/>
              <a:t>Tamora</a:t>
            </a:r>
            <a:r>
              <a:rPr lang="it-IT" dirty="0"/>
              <a:t>: Regina dei Goti</a:t>
            </a:r>
          </a:p>
          <a:p>
            <a:pPr>
              <a:buNone/>
            </a:pPr>
            <a:r>
              <a:rPr lang="it-IT" dirty="0"/>
              <a:t>	</a:t>
            </a:r>
            <a:r>
              <a:rPr lang="it-IT" b="1" dirty="0"/>
              <a:t>I figli di </a:t>
            </a:r>
            <a:r>
              <a:rPr lang="it-IT" b="1" dirty="0" err="1"/>
              <a:t>Tamora</a:t>
            </a:r>
            <a:r>
              <a:rPr lang="it-IT" dirty="0"/>
              <a:t>: </a:t>
            </a:r>
            <a:r>
              <a:rPr lang="it-IT" dirty="0" err="1"/>
              <a:t>Alarbo</a:t>
            </a:r>
            <a:r>
              <a:rPr lang="it-IT" dirty="0"/>
              <a:t>, Demetrio, </a:t>
            </a:r>
            <a:r>
              <a:rPr lang="it-IT" dirty="0" err="1"/>
              <a:t>Chirone</a:t>
            </a:r>
            <a:endParaRPr lang="it-IT" dirty="0"/>
          </a:p>
          <a:p>
            <a:pPr>
              <a:buNone/>
            </a:pPr>
            <a:r>
              <a:rPr lang="it-IT" dirty="0"/>
              <a:t>	</a:t>
            </a:r>
            <a:r>
              <a:rPr lang="it-IT" b="1" dirty="0"/>
              <a:t>Aaron</a:t>
            </a:r>
            <a:r>
              <a:rPr lang="it-IT" dirty="0"/>
              <a:t>: il moro amato da </a:t>
            </a:r>
            <a:r>
              <a:rPr lang="it-IT" dirty="0" err="1"/>
              <a:t>Tamora</a:t>
            </a:r>
            <a:endParaRPr lang="it-IT" dirty="0"/>
          </a:p>
        </p:txBody>
      </p:sp>
    </p:spTree>
    <p:extLst>
      <p:ext uri="{BB962C8B-B14F-4D97-AF65-F5344CB8AC3E}">
        <p14:creationId xmlns:p14="http://schemas.microsoft.com/office/powerpoint/2010/main" val="1541644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amora-Vendetta.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96832" y="1114572"/>
            <a:ext cx="7431981" cy="4087303"/>
          </a:xfrm>
        </p:spPr>
      </p:pic>
      <p:sp>
        <p:nvSpPr>
          <p:cNvPr id="2" name="CasellaDiTesto 1"/>
          <p:cNvSpPr txBox="1"/>
          <p:nvPr/>
        </p:nvSpPr>
        <p:spPr>
          <a:xfrm>
            <a:off x="928139" y="5298628"/>
            <a:ext cx="7608296" cy="1754327"/>
          </a:xfrm>
          <a:prstGeom prst="rect">
            <a:avLst/>
          </a:prstGeom>
          <a:noFill/>
        </p:spPr>
        <p:txBody>
          <a:bodyPr wrap="square" rtlCol="0">
            <a:spAutoFit/>
          </a:bodyPr>
          <a:lstStyle/>
          <a:p>
            <a:pPr algn="just"/>
            <a:r>
              <a:rPr lang="it-IT" dirty="0">
                <a:latin typeface="Wingdings"/>
                <a:ea typeface="Wingdings"/>
                <a:cs typeface="Wingdings"/>
                <a:sym typeface="Wingdings"/>
              </a:rPr>
              <a:t></a:t>
            </a:r>
            <a:r>
              <a:rPr lang="it-IT" dirty="0"/>
              <a:t>Il Masque: rappresentazione allegorica di corte</a:t>
            </a:r>
          </a:p>
          <a:p>
            <a:pPr algn="just"/>
            <a:r>
              <a:rPr lang="it-IT" dirty="0">
                <a:latin typeface="Wingdings"/>
                <a:ea typeface="Wingdings"/>
                <a:cs typeface="Wingdings"/>
                <a:sym typeface="Wingdings"/>
              </a:rPr>
              <a:t></a:t>
            </a:r>
            <a:r>
              <a:rPr lang="it-IT" dirty="0"/>
              <a:t>Metateatro: play </a:t>
            </a:r>
            <a:r>
              <a:rPr lang="it-IT" dirty="0" err="1"/>
              <a:t>within</a:t>
            </a:r>
            <a:r>
              <a:rPr lang="it-IT" dirty="0"/>
              <a:t> the play</a:t>
            </a:r>
          </a:p>
          <a:p>
            <a:pPr algn="just"/>
            <a:r>
              <a:rPr lang="it-IT" dirty="0">
                <a:latin typeface="Wingdings"/>
                <a:ea typeface="Wingdings"/>
                <a:cs typeface="Wingdings"/>
                <a:sym typeface="Wingdings"/>
              </a:rPr>
              <a:t></a:t>
            </a:r>
            <a:r>
              <a:rPr lang="it-IT" dirty="0"/>
              <a:t>La follia/il </a:t>
            </a:r>
            <a:r>
              <a:rPr lang="it-IT" dirty="0" err="1"/>
              <a:t>fool</a:t>
            </a:r>
            <a:r>
              <a:rPr lang="it-IT" dirty="0"/>
              <a:t> (pagliaccio/pazzo): prospettiva che relativizza la ragione e mostra la verità stravolgendola </a:t>
            </a:r>
            <a:r>
              <a:rPr lang="it-IT" dirty="0">
                <a:latin typeface="Wingdings"/>
                <a:ea typeface="Wingdings"/>
                <a:cs typeface="Wingdings"/>
                <a:sym typeface="Wingdings"/>
              </a:rPr>
              <a:t></a:t>
            </a:r>
            <a:r>
              <a:rPr lang="it-IT" dirty="0">
                <a:sym typeface="Wingdings"/>
              </a:rPr>
              <a:t> Erasmo da Rotterdam, </a:t>
            </a:r>
            <a:r>
              <a:rPr lang="it-IT" i="1" dirty="0">
                <a:sym typeface="Wingdings"/>
              </a:rPr>
              <a:t>Elogio della follia</a:t>
            </a:r>
            <a:r>
              <a:rPr lang="it-IT" dirty="0">
                <a:sym typeface="Wingdings"/>
              </a:rPr>
              <a:t>, 1509 (pubblicato nel 1511).</a:t>
            </a:r>
            <a:endParaRPr lang="it-IT" dirty="0"/>
          </a:p>
          <a:p>
            <a:endParaRPr lang="it-IT" dirty="0"/>
          </a:p>
        </p:txBody>
      </p:sp>
    </p:spTree>
    <p:extLst>
      <p:ext uri="{BB962C8B-B14F-4D97-AF65-F5344CB8AC3E}">
        <p14:creationId xmlns:p14="http://schemas.microsoft.com/office/powerpoint/2010/main" val="3814713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Titusfinalscene.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457200" y="696612"/>
            <a:ext cx="8229600" cy="4525963"/>
          </a:xfrm>
        </p:spPr>
      </p:pic>
      <p:sp>
        <p:nvSpPr>
          <p:cNvPr id="5" name="CasellaDiTesto 4"/>
          <p:cNvSpPr txBox="1"/>
          <p:nvPr/>
        </p:nvSpPr>
        <p:spPr>
          <a:xfrm>
            <a:off x="655553" y="5530056"/>
            <a:ext cx="7929555" cy="923330"/>
          </a:xfrm>
          <a:prstGeom prst="rect">
            <a:avLst/>
          </a:prstGeom>
          <a:noFill/>
        </p:spPr>
        <p:txBody>
          <a:bodyPr wrap="square" rtlCol="0">
            <a:spAutoFit/>
          </a:bodyPr>
          <a:lstStyle/>
          <a:p>
            <a:r>
              <a:rPr lang="it-IT" dirty="0"/>
              <a:t>“Voi, uomini rattristati, popolo e figli di Roma/[…] lasciate che v’insegni […] come riunire queste sparse membra in un unico corpo”, </a:t>
            </a:r>
            <a:r>
              <a:rPr lang="it-IT" i="1" dirty="0"/>
              <a:t>Tito Andron</a:t>
            </a:r>
            <a:r>
              <a:rPr lang="it-IT" dirty="0"/>
              <a:t>ico,  atto V, scena iii, </a:t>
            </a:r>
            <a:r>
              <a:rPr lang="it-IT" dirty="0" err="1"/>
              <a:t>vv</a:t>
            </a:r>
            <a:r>
              <a:rPr lang="it-IT" dirty="0"/>
              <a:t>. 68-72. (“</a:t>
            </a:r>
            <a:r>
              <a:rPr lang="it-IT" dirty="0" err="1"/>
              <a:t>Let</a:t>
            </a:r>
            <a:r>
              <a:rPr lang="it-IT" dirty="0"/>
              <a:t> me </a:t>
            </a:r>
            <a:r>
              <a:rPr lang="it-IT" dirty="0" err="1"/>
              <a:t>teach</a:t>
            </a:r>
            <a:r>
              <a:rPr lang="it-IT" dirty="0"/>
              <a:t> </a:t>
            </a:r>
            <a:r>
              <a:rPr lang="it-IT" dirty="0" err="1"/>
              <a:t>you</a:t>
            </a:r>
            <a:r>
              <a:rPr lang="it-IT" dirty="0"/>
              <a:t> </a:t>
            </a:r>
            <a:r>
              <a:rPr lang="it-IT" dirty="0" err="1"/>
              <a:t>how</a:t>
            </a:r>
            <a:r>
              <a:rPr lang="it-IT" dirty="0"/>
              <a:t> </a:t>
            </a:r>
            <a:r>
              <a:rPr lang="it-IT" b="1" dirty="0"/>
              <a:t>to </a:t>
            </a:r>
            <a:r>
              <a:rPr lang="it-IT" b="1" dirty="0" err="1"/>
              <a:t>knit</a:t>
            </a:r>
            <a:r>
              <a:rPr lang="it-IT" dirty="0"/>
              <a:t> </a:t>
            </a:r>
            <a:r>
              <a:rPr lang="it-IT" dirty="0" err="1"/>
              <a:t>again</a:t>
            </a:r>
            <a:r>
              <a:rPr lang="it-IT" dirty="0"/>
              <a:t> </a:t>
            </a:r>
            <a:r>
              <a:rPr lang="it-IT" dirty="0" err="1"/>
              <a:t>these</a:t>
            </a:r>
            <a:r>
              <a:rPr lang="it-IT" dirty="0"/>
              <a:t> </a:t>
            </a:r>
            <a:r>
              <a:rPr lang="it-IT" dirty="0" err="1"/>
              <a:t>broken</a:t>
            </a:r>
            <a:r>
              <a:rPr lang="it-IT" dirty="0"/>
              <a:t> </a:t>
            </a:r>
            <a:r>
              <a:rPr lang="it-IT" dirty="0" err="1"/>
              <a:t>limbs</a:t>
            </a:r>
            <a:r>
              <a:rPr lang="it-IT" dirty="0"/>
              <a:t> </a:t>
            </a:r>
            <a:r>
              <a:rPr lang="it-IT" dirty="0" err="1"/>
              <a:t>into</a:t>
            </a:r>
            <a:r>
              <a:rPr lang="it-IT" dirty="0"/>
              <a:t> </a:t>
            </a:r>
            <a:r>
              <a:rPr lang="it-IT" dirty="0" err="1"/>
              <a:t>one</a:t>
            </a:r>
            <a:r>
              <a:rPr lang="it-IT" dirty="0"/>
              <a:t> body”)</a:t>
            </a:r>
          </a:p>
        </p:txBody>
      </p:sp>
    </p:spTree>
    <p:extLst>
      <p:ext uri="{BB962C8B-B14F-4D97-AF65-F5344CB8AC3E}">
        <p14:creationId xmlns:p14="http://schemas.microsoft.com/office/powerpoint/2010/main" val="3276473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609600" y="609600"/>
            <a:ext cx="8001000" cy="4708981"/>
          </a:xfrm>
          <a:prstGeom prst="rect">
            <a:avLst/>
          </a:prstGeom>
          <a:noFill/>
          <a:ln w="9525">
            <a:noFill/>
            <a:miter lim="800000"/>
            <a:headEnd/>
            <a:tailEnd/>
          </a:ln>
          <a:effectLst/>
        </p:spPr>
        <p:txBody>
          <a:bodyPr>
            <a:prstTxWarp prst="textNoShape">
              <a:avLst/>
            </a:prstTxWarp>
            <a:spAutoFit/>
          </a:bodyPr>
          <a:lstStyle/>
          <a:p>
            <a:pPr algn="ctr"/>
            <a:r>
              <a:rPr lang="it-IT" sz="2000" dirty="0"/>
              <a:t>John Donne, </a:t>
            </a:r>
            <a:r>
              <a:rPr lang="it-IT" sz="2000" i="1" dirty="0"/>
              <a:t>Anatomia del mondo, </a:t>
            </a:r>
            <a:r>
              <a:rPr lang="it-IT" sz="2000" dirty="0"/>
              <a:t>1611 </a:t>
            </a:r>
            <a:r>
              <a:rPr lang="it-IT" sz="2000" dirty="0" err="1"/>
              <a:t>vv</a:t>
            </a:r>
            <a:r>
              <a:rPr lang="it-IT" sz="2000" dirty="0"/>
              <a:t>. 191-92; 209-218; 239-46:</a:t>
            </a:r>
          </a:p>
          <a:p>
            <a:pPr algn="just"/>
            <a:endParaRPr lang="it-IT" sz="2000" dirty="0"/>
          </a:p>
          <a:p>
            <a:pPr algn="just"/>
            <a:r>
              <a:rPr lang="it-IT" sz="2000" dirty="0"/>
              <a:t>Dunque al pari del genere umano, anche </a:t>
            </a:r>
            <a:r>
              <a:rPr lang="it-IT" sz="2000" b="1" dirty="0"/>
              <a:t>l’intera struttura del mondo/ è sconnessa, quasi creata deforme</a:t>
            </a:r>
            <a:r>
              <a:rPr lang="it-IT" sz="2000" dirty="0"/>
              <a:t> […] </a:t>
            </a:r>
          </a:p>
          <a:p>
            <a:pPr algn="just"/>
            <a:r>
              <a:rPr lang="it-IT" sz="2000" dirty="0"/>
              <a:t>E liberamente gli uomini confessano che questo mondo è finito,/dato che nei pianeti e nel firmamento /se ne cercano di nuovi; essi vedono che questo si è di nuovo frantumato nei suoi atomi./</a:t>
            </a:r>
            <a:r>
              <a:rPr lang="it-IT" sz="2000" b="1" dirty="0"/>
              <a:t>È tutto in pezzi, scomparsa è ogni coesione,/ogni equa distribuzione, ogni rapporto:/ sovrano, suddito, padre, figlio, son cose dimenticate. […] </a:t>
            </a:r>
          </a:p>
          <a:p>
            <a:pPr algn="just"/>
            <a:r>
              <a:rPr lang="it-IT" sz="2000" dirty="0"/>
              <a:t>E questo apprendi dalla nostra Anatomia:/che l’infermità generale di questo mondo non risiede in un certo umore o in una qualche parte;/ ma dacché l’hai veduto marcio nel cuore, vedi ora che una febbre consuntiva ha fatto presa su tutta la sostanza, e non la si può curare,/e che tu non hai che un sol mezzo per non contagiarti/dall’infezione del mondo: quello di non far parte del mondo.</a:t>
            </a:r>
          </a:p>
        </p:txBody>
      </p:sp>
    </p:spTree>
    <p:extLst>
      <p:ext uri="{BB962C8B-B14F-4D97-AF65-F5344CB8AC3E}">
        <p14:creationId xmlns:p14="http://schemas.microsoft.com/office/powerpoint/2010/main" val="533243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leviathancover-680x360.jpg"/>
          <p:cNvPicPr>
            <a:picLocks noGrp="1" noChangeAspect="1"/>
          </p:cNvPicPr>
          <p:nvPr>
            <p:ph idx="1"/>
          </p:nvPr>
        </p:nvPicPr>
        <p:blipFill>
          <a:blip r:embed="rId2" cstate="screen">
            <a:extLst>
              <a:ext uri="{28A0092B-C50C-407E-A947-70E740481C1C}">
                <a14:useLocalDpi xmlns:a14="http://schemas.microsoft.com/office/drawing/2010/main"/>
              </a:ext>
            </a:extLst>
          </a:blip>
          <a:srcRect t="-1941" b="-1941"/>
          <a:stretch>
            <a:fillRect/>
          </a:stretch>
        </p:blipFill>
        <p:spPr>
          <a:xfrm>
            <a:off x="293094" y="928036"/>
            <a:ext cx="5928297" cy="3260335"/>
          </a:xfrm>
        </p:spPr>
      </p:pic>
      <p:sp>
        <p:nvSpPr>
          <p:cNvPr id="5" name="CasellaDiTesto 4"/>
          <p:cNvSpPr txBox="1"/>
          <p:nvPr/>
        </p:nvSpPr>
        <p:spPr>
          <a:xfrm>
            <a:off x="293095" y="4701233"/>
            <a:ext cx="8450949" cy="2308324"/>
          </a:xfrm>
          <a:prstGeom prst="rect">
            <a:avLst/>
          </a:prstGeom>
          <a:noFill/>
        </p:spPr>
        <p:txBody>
          <a:bodyPr wrap="square" rtlCol="0">
            <a:spAutoFit/>
          </a:bodyPr>
          <a:lstStyle/>
          <a:p>
            <a:pPr algn="ctr"/>
            <a:endParaRPr lang="it-IT" dirty="0"/>
          </a:p>
          <a:p>
            <a:pPr algn="ctr"/>
            <a:r>
              <a:rPr lang="it-IT" dirty="0"/>
              <a:t>Thomas Hobbes, frontespizio del </a:t>
            </a:r>
            <a:r>
              <a:rPr lang="it-IT" i="1" dirty="0"/>
              <a:t>Leviatano</a:t>
            </a:r>
            <a:r>
              <a:rPr lang="it-IT" dirty="0"/>
              <a:t>, 1651</a:t>
            </a:r>
          </a:p>
          <a:p>
            <a:pPr algn="just"/>
            <a:endParaRPr lang="it-IT" dirty="0"/>
          </a:p>
          <a:p>
            <a:pPr algn="just"/>
            <a:r>
              <a:rPr lang="it-IT" dirty="0"/>
              <a:t>“Io autorizzo e cedo il mio diritto di governare me stesso a quest'uomo o a questa assemblea di uomini, a questa condizione, che tu gli ceda il tuo diritto, e autorizzi tutte le sue azioni in maniera simile. Fatto ciò, la moltitudine così unita in una persona viene chiamata uno stato, in latino </a:t>
            </a:r>
            <a:r>
              <a:rPr lang="it-IT" i="1" dirty="0" err="1"/>
              <a:t>civitas</a:t>
            </a:r>
            <a:r>
              <a:rPr lang="it-IT" dirty="0"/>
              <a:t>”. (Leviatano, cap. 17)</a:t>
            </a:r>
          </a:p>
          <a:p>
            <a:endParaRPr lang="it-IT" dirty="0"/>
          </a:p>
        </p:txBody>
      </p:sp>
      <p:pic>
        <p:nvPicPr>
          <p:cNvPr id="6" name="Immagine 5" descr="Leviathan_by_Thomas_Hobb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6088" y="720679"/>
            <a:ext cx="2622071" cy="4025109"/>
          </a:xfrm>
          <a:prstGeom prst="rect">
            <a:avLst/>
          </a:prstGeom>
        </p:spPr>
      </p:pic>
    </p:spTree>
    <p:extLst>
      <p:ext uri="{BB962C8B-B14F-4D97-AF65-F5344CB8AC3E}">
        <p14:creationId xmlns:p14="http://schemas.microsoft.com/office/powerpoint/2010/main" val="2511226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george-orwell-1984-460x230.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57200" y="968519"/>
            <a:ext cx="8229600" cy="4525963"/>
          </a:xfrm>
        </p:spPr>
      </p:pic>
      <p:sp>
        <p:nvSpPr>
          <p:cNvPr id="2" name="Rettangolo 1"/>
          <p:cNvSpPr/>
          <p:nvPr/>
        </p:nvSpPr>
        <p:spPr>
          <a:xfrm>
            <a:off x="5121780" y="176981"/>
            <a:ext cx="3929370" cy="984885"/>
          </a:xfrm>
          <a:prstGeom prst="rect">
            <a:avLst/>
          </a:prstGeom>
        </p:spPr>
        <p:txBody>
          <a:bodyPr wrap="square">
            <a:spAutoFit/>
          </a:bodyPr>
          <a:lstStyle/>
          <a:p>
            <a:r>
              <a:rPr lang="it-IT" sz="2000" dirty="0">
                <a:solidFill>
                  <a:prstClr val="black"/>
                </a:solidFill>
              </a:rPr>
              <a:t>Fotogramma dal film di Michael </a:t>
            </a:r>
            <a:r>
              <a:rPr lang="it-IT" sz="2000" dirty="0" err="1">
                <a:solidFill>
                  <a:prstClr val="black"/>
                </a:solidFill>
              </a:rPr>
              <a:t>Radford</a:t>
            </a:r>
            <a:r>
              <a:rPr lang="it-IT" sz="2000" dirty="0">
                <a:solidFill>
                  <a:prstClr val="black"/>
                </a:solidFill>
              </a:rPr>
              <a:t>, </a:t>
            </a:r>
            <a:r>
              <a:rPr lang="it-IT" sz="2000" i="1" dirty="0">
                <a:solidFill>
                  <a:prstClr val="black"/>
                </a:solidFill>
              </a:rPr>
              <a:t>Orwell 1984</a:t>
            </a:r>
            <a:r>
              <a:rPr lang="it-IT" sz="2000" dirty="0">
                <a:solidFill>
                  <a:prstClr val="black"/>
                </a:solidFill>
              </a:rPr>
              <a:t>, </a:t>
            </a:r>
            <a:r>
              <a:rPr lang="it-IT" sz="2000" dirty="0"/>
              <a:t>1984</a:t>
            </a:r>
          </a:p>
          <a:p>
            <a:endParaRPr lang="it-IT" dirty="0"/>
          </a:p>
        </p:txBody>
      </p:sp>
      <p:sp>
        <p:nvSpPr>
          <p:cNvPr id="3" name="CasellaDiTesto 2"/>
          <p:cNvSpPr txBox="1"/>
          <p:nvPr/>
        </p:nvSpPr>
        <p:spPr>
          <a:xfrm>
            <a:off x="229023" y="5684204"/>
            <a:ext cx="8765332" cy="923330"/>
          </a:xfrm>
          <a:prstGeom prst="rect">
            <a:avLst/>
          </a:prstGeom>
          <a:noFill/>
        </p:spPr>
        <p:txBody>
          <a:bodyPr wrap="square" rtlCol="0">
            <a:spAutoFit/>
          </a:bodyPr>
          <a:lstStyle/>
          <a:p>
            <a:r>
              <a:rPr lang="it-IT" dirty="0"/>
              <a:t>Cap. IX, parte II: “Il Grande Fratello è il modo in cui il partito sceglie di mostrarsi al mondo”.</a:t>
            </a:r>
          </a:p>
          <a:p>
            <a:r>
              <a:rPr lang="it-IT" dirty="0"/>
              <a:t>Partito Interno = cervello o mente; Partito Esterno = braccio; 85% della popolazione, i cosiddetti ‘</a:t>
            </a:r>
            <a:r>
              <a:rPr lang="it-IT" dirty="0" err="1"/>
              <a:t>prolet</a:t>
            </a:r>
            <a:r>
              <a:rPr lang="it-IT" dirty="0"/>
              <a:t>’ = parti ‘basse’ del corpo.</a:t>
            </a:r>
          </a:p>
        </p:txBody>
      </p:sp>
    </p:spTree>
    <p:extLst>
      <p:ext uri="{BB962C8B-B14F-4D97-AF65-F5344CB8AC3E}">
        <p14:creationId xmlns:p14="http://schemas.microsoft.com/office/powerpoint/2010/main" val="2652641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rwell_1984.pn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457200" y="840870"/>
            <a:ext cx="8229600" cy="4525963"/>
          </a:xfrm>
        </p:spPr>
      </p:pic>
      <p:sp>
        <p:nvSpPr>
          <p:cNvPr id="2" name="CasellaDiTesto 1"/>
          <p:cNvSpPr txBox="1"/>
          <p:nvPr/>
        </p:nvSpPr>
        <p:spPr>
          <a:xfrm>
            <a:off x="773028" y="5540375"/>
            <a:ext cx="7842261" cy="1107996"/>
          </a:xfrm>
          <a:prstGeom prst="rect">
            <a:avLst/>
          </a:prstGeom>
          <a:noFill/>
        </p:spPr>
        <p:txBody>
          <a:bodyPr wrap="none" rtlCol="0">
            <a:spAutoFit/>
          </a:bodyPr>
          <a:lstStyle/>
          <a:p>
            <a:pPr algn="ctr"/>
            <a:r>
              <a:rPr lang="it-IT" sz="2400" dirty="0"/>
              <a:t>George Orwell, </a:t>
            </a:r>
            <a:r>
              <a:rPr lang="it-IT" sz="2400" i="1" dirty="0"/>
              <a:t>1984</a:t>
            </a:r>
            <a:r>
              <a:rPr lang="it-IT" sz="2400" dirty="0"/>
              <a:t>, 1948</a:t>
            </a:r>
          </a:p>
          <a:p>
            <a:r>
              <a:rPr lang="it-IT" sz="2400" dirty="0"/>
              <a:t>(Fotogramma dal film di Michael </a:t>
            </a:r>
            <a:r>
              <a:rPr lang="it-IT" sz="2400" dirty="0" err="1"/>
              <a:t>Radford</a:t>
            </a:r>
            <a:r>
              <a:rPr lang="it-IT" sz="2400" dirty="0"/>
              <a:t>, </a:t>
            </a:r>
            <a:r>
              <a:rPr lang="it-IT" sz="2400" i="1" dirty="0"/>
              <a:t>Orwell 1984</a:t>
            </a:r>
            <a:r>
              <a:rPr lang="it-IT" sz="2400" dirty="0"/>
              <a:t>, 1984)</a:t>
            </a:r>
          </a:p>
          <a:p>
            <a:endParaRPr lang="it-IT" dirty="0"/>
          </a:p>
        </p:txBody>
      </p:sp>
    </p:spTree>
    <p:extLst>
      <p:ext uri="{BB962C8B-B14F-4D97-AF65-F5344CB8AC3E}">
        <p14:creationId xmlns:p14="http://schemas.microsoft.com/office/powerpoint/2010/main" val="137027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ig-brother-765717.jpg"/>
          <p:cNvPicPr>
            <a:picLocks noGrp="1" noChangeAspect="1"/>
          </p:cNvPicPr>
          <p:nvPr>
            <p:ph idx="1"/>
          </p:nvPr>
        </p:nvPicPr>
        <p:blipFill>
          <a:blip r:embed="rId2" cstate="screen">
            <a:extLst>
              <a:ext uri="{28A0092B-C50C-407E-A947-70E740481C1C}">
                <a14:useLocalDpi xmlns:a14="http://schemas.microsoft.com/office/drawing/2010/main"/>
              </a:ext>
            </a:extLst>
          </a:blip>
          <a:srcRect l="-80659" r="-80659"/>
          <a:stretch>
            <a:fillRect/>
          </a:stretch>
        </p:blipFill>
        <p:spPr>
          <a:xfrm>
            <a:off x="-1969665" y="441784"/>
            <a:ext cx="9614486" cy="5287597"/>
          </a:xfrm>
        </p:spPr>
      </p:pic>
      <p:sp>
        <p:nvSpPr>
          <p:cNvPr id="2" name="CasellaDiTesto 1"/>
          <p:cNvSpPr txBox="1"/>
          <p:nvPr/>
        </p:nvSpPr>
        <p:spPr>
          <a:xfrm>
            <a:off x="2153560" y="6033107"/>
            <a:ext cx="4624631" cy="461665"/>
          </a:xfrm>
          <a:prstGeom prst="rect">
            <a:avLst/>
          </a:prstGeom>
          <a:noFill/>
        </p:spPr>
        <p:txBody>
          <a:bodyPr wrap="square" rtlCol="0">
            <a:spAutoFit/>
          </a:bodyPr>
          <a:lstStyle/>
          <a:p>
            <a:pPr algn="ctr"/>
            <a:r>
              <a:rPr lang="it-IT" sz="2400" dirty="0"/>
              <a:t>G. Orwell, </a:t>
            </a:r>
            <a:r>
              <a:rPr lang="it-IT" sz="2400" i="1" dirty="0"/>
              <a:t>1984</a:t>
            </a:r>
            <a:r>
              <a:rPr lang="it-IT" sz="2400" dirty="0"/>
              <a:t>, 1948</a:t>
            </a:r>
          </a:p>
        </p:txBody>
      </p:sp>
      <p:sp>
        <p:nvSpPr>
          <p:cNvPr id="3" name="CasellaDiTesto 2"/>
          <p:cNvSpPr txBox="1"/>
          <p:nvPr/>
        </p:nvSpPr>
        <p:spPr>
          <a:xfrm>
            <a:off x="4946008" y="1123411"/>
            <a:ext cx="4027024" cy="4247317"/>
          </a:xfrm>
          <a:prstGeom prst="rect">
            <a:avLst/>
          </a:prstGeom>
          <a:noFill/>
        </p:spPr>
        <p:txBody>
          <a:bodyPr wrap="square" rtlCol="0">
            <a:spAutoFit/>
          </a:bodyPr>
          <a:lstStyle/>
          <a:p>
            <a:pPr algn="just"/>
            <a:r>
              <a:rPr lang="it-IT" dirty="0"/>
              <a:t>Cap. I: “Vi era raffigurato solo un volto enorme, grande più di un metro, il volto di un uomo di circa quarantacinque anni, con folti baffi neri e lineamenti severi. (</a:t>
            </a:r>
            <a:r>
              <a:rPr lang="mr-IN" dirty="0"/>
              <a:t>…</a:t>
            </a:r>
            <a:r>
              <a:rPr lang="it-IT" dirty="0"/>
              <a:t>) Era uno di quei ritratti fatti in modo che, </a:t>
            </a:r>
            <a:r>
              <a:rPr lang="it-IT" b="1" dirty="0"/>
              <a:t>quando vi muovete, gli occhi vi seguono</a:t>
            </a:r>
            <a:r>
              <a:rPr lang="it-IT" dirty="0"/>
              <a:t>. IL GRANDE FRATELLO VI GUADA, diceva la scritta in basso”</a:t>
            </a:r>
          </a:p>
          <a:p>
            <a:endParaRPr lang="it-IT" dirty="0"/>
          </a:p>
          <a:p>
            <a:pPr algn="just"/>
            <a:r>
              <a:rPr lang="it-IT" dirty="0"/>
              <a:t>Cap. II: “Quegli occhi </a:t>
            </a:r>
            <a:r>
              <a:rPr lang="it-IT" b="1" dirty="0"/>
              <a:t>vi seguivano ovunque </a:t>
            </a:r>
            <a:r>
              <a:rPr lang="it-IT" dirty="0"/>
              <a:t>e ovunque vi avvolgeva la stessa voce. Nella veglia o nel sonno, al lavoro o a tavola, in casa o fuori, a letto o in bagno, non c’era scampo.” </a:t>
            </a:r>
          </a:p>
          <a:p>
            <a:endParaRPr lang="it-IT" dirty="0"/>
          </a:p>
        </p:txBody>
      </p:sp>
    </p:spTree>
    <p:extLst>
      <p:ext uri="{BB962C8B-B14F-4D97-AF65-F5344CB8AC3E}">
        <p14:creationId xmlns:p14="http://schemas.microsoft.com/office/powerpoint/2010/main" val="2520626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335" y="595340"/>
            <a:ext cx="8660027" cy="6061477"/>
          </a:xfrm>
        </p:spPr>
        <p:txBody>
          <a:bodyPr>
            <a:noAutofit/>
          </a:bodyPr>
          <a:lstStyle/>
          <a:p>
            <a:pPr marL="0" indent="0" algn="ctr">
              <a:buNone/>
            </a:pPr>
            <a:r>
              <a:rPr lang="it-IT" sz="2400" dirty="0"/>
              <a:t>George Orwell, 1984</a:t>
            </a:r>
          </a:p>
          <a:p>
            <a:pPr marL="0" indent="0" algn="just">
              <a:buNone/>
            </a:pPr>
            <a:r>
              <a:rPr lang="it-IT" sz="2400" dirty="0"/>
              <a:t>“non era possibile sapere se e quando si era sotto osservazione. Con quale frequenza, o con quali sistemi, la </a:t>
            </a:r>
            <a:r>
              <a:rPr lang="it-IT" sz="2400" dirty="0" err="1"/>
              <a:t>Psicopolizia</a:t>
            </a:r>
            <a:r>
              <a:rPr lang="it-IT" sz="2400" dirty="0"/>
              <a:t> si inserisse sui cavi dei singoli apparecchi era oggetto di congettura. Si poteva persino presumere che osservasse tutti continuamente. Comunque fosse, si poteva collegare al vostro apparecchio quando voleva. Dovevate vivere (e di fatto vivevate, </a:t>
            </a:r>
            <a:r>
              <a:rPr lang="it-IT" sz="2400" b="1" dirty="0"/>
              <a:t>in virtù di quell’abitudine che diventa istinto</a:t>
            </a:r>
            <a:r>
              <a:rPr lang="it-IT" sz="2400" dirty="0"/>
              <a:t>) presupponendo che qualsiasi rumore venisse ascoltato e qualsiasi movimento – che non fosse fatto al buio – attentamente scrutato. (…) anche il particolare più insignificante poteva segnare la vostra fine: un tic, un’inconscia traccia di ansia sul volto, l’abitudine di mormorare fra i denti, tutto quello, insomma, che suggerisse una diversità rispetto alla norma, o desse l’idea che avevate qualcosa da nascondere. In ogni caso, avere sul volto un’espressione sconveniente [ …] costituiva di per sé un reato passibile di pena”.  </a:t>
            </a:r>
          </a:p>
        </p:txBody>
      </p:sp>
    </p:spTree>
    <p:extLst>
      <p:ext uri="{BB962C8B-B14F-4D97-AF65-F5344CB8AC3E}">
        <p14:creationId xmlns:p14="http://schemas.microsoft.com/office/powerpoint/2010/main" val="4145663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Immagine 3" descr="Panopticon3.jp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33782" y="185624"/>
            <a:ext cx="4572000" cy="60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CasellaDiTesto 4"/>
          <p:cNvSpPr txBox="1">
            <a:spLocks noChangeArrowheads="1"/>
          </p:cNvSpPr>
          <p:nvPr/>
        </p:nvSpPr>
        <p:spPr bwMode="auto">
          <a:xfrm>
            <a:off x="5556621" y="769294"/>
            <a:ext cx="340724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dirty="0"/>
              <a:t>Jeremy </a:t>
            </a:r>
            <a:r>
              <a:rPr lang="it-IT" dirty="0" err="1"/>
              <a:t>Bentham</a:t>
            </a:r>
            <a:r>
              <a:rPr lang="it-IT" dirty="0"/>
              <a:t>, </a:t>
            </a:r>
            <a:r>
              <a:rPr lang="it-IT" i="1" dirty="0" err="1"/>
              <a:t>Panopticon</a:t>
            </a:r>
            <a:r>
              <a:rPr lang="it-IT" dirty="0"/>
              <a:t>, 1791</a:t>
            </a:r>
          </a:p>
          <a:p>
            <a:endParaRPr lang="it-IT" dirty="0"/>
          </a:p>
          <a:p>
            <a:endParaRPr lang="it-IT" dirty="0"/>
          </a:p>
          <a:p>
            <a:pPr algn="just"/>
            <a:r>
              <a:rPr lang="it-IT" dirty="0"/>
              <a:t>Ripreso dal filosofo Michel Foucault in</a:t>
            </a:r>
            <a:r>
              <a:rPr lang="it-IT" i="1" dirty="0"/>
              <a:t> Sorvegliare e punire</a:t>
            </a:r>
            <a:r>
              <a:rPr lang="it-IT" dirty="0"/>
              <a:t>, 1975</a:t>
            </a:r>
            <a:r>
              <a:rPr lang="it-IT" dirty="0">
                <a:latin typeface="Wingdings" charset="0"/>
                <a:cs typeface="Wingdings" charset="0"/>
              </a:rPr>
              <a:t></a:t>
            </a:r>
          </a:p>
          <a:p>
            <a:pPr algn="just"/>
            <a:r>
              <a:rPr lang="it-IT" dirty="0"/>
              <a:t>origine della moderna</a:t>
            </a:r>
          </a:p>
          <a:p>
            <a:pPr algn="just"/>
            <a:r>
              <a:rPr lang="ja-JP" altLang="it-IT" dirty="0"/>
              <a:t>‘</a:t>
            </a:r>
            <a:r>
              <a:rPr lang="it-IT" dirty="0"/>
              <a:t>società disciplinare</a:t>
            </a:r>
            <a:r>
              <a:rPr lang="ja-JP" altLang="it-IT" dirty="0"/>
              <a:t>’</a:t>
            </a:r>
            <a:endParaRPr lang="it-IT" altLang="ja-JP" dirty="0"/>
          </a:p>
          <a:p>
            <a:pPr algn="just"/>
            <a:endParaRPr lang="it-IT" dirty="0"/>
          </a:p>
          <a:p>
            <a:endParaRPr lang="it-IT" dirty="0"/>
          </a:p>
        </p:txBody>
      </p:sp>
    </p:spTree>
    <p:extLst>
      <p:ext uri="{BB962C8B-B14F-4D97-AF65-F5344CB8AC3E}">
        <p14:creationId xmlns:p14="http://schemas.microsoft.com/office/powerpoint/2010/main" val="301827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85000" lnSpcReduction="10000"/>
          </a:bodyPr>
          <a:lstStyle/>
          <a:p>
            <a:pPr algn="ctr">
              <a:buNone/>
            </a:pPr>
            <a:r>
              <a:rPr lang="it-IT" b="1" dirty="0"/>
              <a:t>Michel Foucault</a:t>
            </a:r>
            <a:r>
              <a:rPr lang="it-IT" dirty="0"/>
              <a:t>: “Nietzsche, la genealogia e la storia”, in </a:t>
            </a:r>
            <a:r>
              <a:rPr lang="it-IT" i="1" dirty="0"/>
              <a:t>Microfisica del potere</a:t>
            </a:r>
            <a:r>
              <a:rPr lang="it-IT" dirty="0"/>
              <a:t>, 1977:</a:t>
            </a:r>
          </a:p>
          <a:p>
            <a:pPr>
              <a:buNone/>
            </a:pPr>
            <a:endParaRPr lang="it-IT" dirty="0"/>
          </a:p>
          <a:p>
            <a:pPr algn="just">
              <a:buNone/>
            </a:pPr>
            <a:r>
              <a:rPr lang="it-IT" dirty="0"/>
              <a:t>	“Il corpo: superficie di iscrizione degli avvenimenti (laddove il linguaggio li distingue e le idee li assolvono), luogo di dissociazione dell’io (al quale si cerca di prestare la chimera di un’unità sostanziale), volume in perpetuo sgretolamento: la genealogia, come analisi della provenienza, è dunque all’articolazione del corpo e della storia: deve mostrare il corpo tutto impresso di storia, e la storia che devasta il corpo” </a:t>
            </a:r>
          </a:p>
        </p:txBody>
      </p:sp>
    </p:spTree>
    <p:extLst>
      <p:ext uri="{BB962C8B-B14F-4D97-AF65-F5344CB8AC3E}">
        <p14:creationId xmlns:p14="http://schemas.microsoft.com/office/powerpoint/2010/main" val="3923522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Panopticon-modelo2.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10874" r="-10874"/>
          <a:stretch>
            <a:fillRect/>
          </a:stretch>
        </p:blipFill>
        <p:spPr>
          <a:xfrm>
            <a:off x="-222747" y="1105820"/>
            <a:ext cx="5673822" cy="3120383"/>
          </a:xfrm>
        </p:spPr>
      </p:pic>
      <p:pic>
        <p:nvPicPr>
          <p:cNvPr id="5" name="Immagine 3" descr="Panopticon3.jpg"/>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594233" y="890169"/>
            <a:ext cx="3371867" cy="443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361271" y="4697002"/>
            <a:ext cx="4816953" cy="738664"/>
          </a:xfrm>
          <a:prstGeom prst="rect">
            <a:avLst/>
          </a:prstGeom>
          <a:noFill/>
        </p:spPr>
        <p:txBody>
          <a:bodyPr wrap="square" rtlCol="0">
            <a:spAutoFit/>
          </a:bodyPr>
          <a:lstStyle/>
          <a:p>
            <a:r>
              <a:rPr lang="it-IT" sz="2400" dirty="0"/>
              <a:t>Jeremy </a:t>
            </a:r>
            <a:r>
              <a:rPr lang="it-IT" sz="2400" dirty="0" err="1"/>
              <a:t>Bentham</a:t>
            </a:r>
            <a:r>
              <a:rPr lang="it-IT" sz="2400" dirty="0"/>
              <a:t>, </a:t>
            </a:r>
            <a:r>
              <a:rPr lang="it-IT" sz="2400" i="1" dirty="0" err="1"/>
              <a:t>Panopticon</a:t>
            </a:r>
            <a:r>
              <a:rPr lang="it-IT" sz="2400" dirty="0"/>
              <a:t>, 1791</a:t>
            </a:r>
          </a:p>
          <a:p>
            <a:endParaRPr lang="it-IT" dirty="0"/>
          </a:p>
        </p:txBody>
      </p:sp>
    </p:spTree>
    <p:extLst>
      <p:ext uri="{BB962C8B-B14F-4D97-AF65-F5344CB8AC3E}">
        <p14:creationId xmlns:p14="http://schemas.microsoft.com/office/powerpoint/2010/main" val="177471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Ventotene_panopticon.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891962"/>
            <a:ext cx="8229600" cy="4525963"/>
          </a:xfrm>
        </p:spPr>
      </p:pic>
      <p:sp>
        <p:nvSpPr>
          <p:cNvPr id="5" name="CasellaDiTesto 4"/>
          <p:cNvSpPr txBox="1"/>
          <p:nvPr/>
        </p:nvSpPr>
        <p:spPr>
          <a:xfrm>
            <a:off x="3297292" y="5775801"/>
            <a:ext cx="2895256" cy="369332"/>
          </a:xfrm>
          <a:prstGeom prst="rect">
            <a:avLst/>
          </a:prstGeom>
          <a:noFill/>
        </p:spPr>
        <p:txBody>
          <a:bodyPr wrap="none" rtlCol="0">
            <a:spAutoFit/>
          </a:bodyPr>
          <a:lstStyle/>
          <a:p>
            <a:pPr algn="ctr"/>
            <a:r>
              <a:rPr lang="it-IT" dirty="0"/>
              <a:t>Il carcere di Ventotene, 1795 </a:t>
            </a:r>
          </a:p>
        </p:txBody>
      </p:sp>
    </p:spTree>
    <p:extLst>
      <p:ext uri="{BB962C8B-B14F-4D97-AF65-F5344CB8AC3E}">
        <p14:creationId xmlns:p14="http://schemas.microsoft.com/office/powerpoint/2010/main" val="2677395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millbank2.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885780"/>
            <a:ext cx="8229600" cy="4525963"/>
          </a:xfrm>
        </p:spPr>
      </p:pic>
      <p:sp>
        <p:nvSpPr>
          <p:cNvPr id="5" name="CasellaDiTesto 4"/>
          <p:cNvSpPr txBox="1"/>
          <p:nvPr/>
        </p:nvSpPr>
        <p:spPr>
          <a:xfrm>
            <a:off x="2764711" y="5741735"/>
            <a:ext cx="3332125" cy="369332"/>
          </a:xfrm>
          <a:prstGeom prst="rect">
            <a:avLst/>
          </a:prstGeom>
          <a:noFill/>
        </p:spPr>
        <p:txBody>
          <a:bodyPr wrap="none" rtlCol="0">
            <a:spAutoFit/>
          </a:bodyPr>
          <a:lstStyle/>
          <a:p>
            <a:r>
              <a:rPr lang="it-IT" dirty="0"/>
              <a:t>Prigione di </a:t>
            </a:r>
            <a:r>
              <a:rPr lang="it-IT" dirty="0" err="1"/>
              <a:t>Millbank</a:t>
            </a:r>
            <a:r>
              <a:rPr lang="it-IT" dirty="0"/>
              <a:t>, Londra 1821</a:t>
            </a:r>
          </a:p>
        </p:txBody>
      </p:sp>
    </p:spTree>
    <p:extLst>
      <p:ext uri="{BB962C8B-B14F-4D97-AF65-F5344CB8AC3E}">
        <p14:creationId xmlns:p14="http://schemas.microsoft.com/office/powerpoint/2010/main" val="37143731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0006" y="210015"/>
            <a:ext cx="8933994" cy="6230455"/>
          </a:xfrm>
        </p:spPr>
        <p:txBody>
          <a:bodyPr>
            <a:normAutofit lnSpcReduction="10000"/>
          </a:bodyPr>
          <a:lstStyle/>
          <a:p>
            <a:pPr>
              <a:buFontTx/>
              <a:buNone/>
            </a:pPr>
            <a:r>
              <a:rPr lang="it-IT" sz="2400" dirty="0">
                <a:latin typeface="Arial" charset="0"/>
                <a:ea typeface="ＭＳ Ｐゴシック" charset="0"/>
                <a:cs typeface="ＭＳ Ｐゴシック" charset="0"/>
              </a:rPr>
              <a:t>Michel Foucault, </a:t>
            </a:r>
            <a:r>
              <a:rPr lang="it-IT" sz="2400" i="1" dirty="0">
                <a:latin typeface="Arial" charset="0"/>
                <a:ea typeface="ＭＳ Ｐゴシック" charset="0"/>
                <a:cs typeface="ＭＳ Ｐゴシック" charset="0"/>
              </a:rPr>
              <a:t>Sorvegliare e punire</a:t>
            </a:r>
            <a:r>
              <a:rPr lang="it-IT" sz="2400" dirty="0">
                <a:latin typeface="Arial" charset="0"/>
                <a:ea typeface="ＭＳ Ｐゴシック" charset="0"/>
                <a:cs typeface="ＭＳ Ｐゴシック" charset="0"/>
              </a:rPr>
              <a:t>, 1975</a:t>
            </a:r>
            <a:r>
              <a:rPr lang="it-IT" sz="2400" dirty="0">
                <a:latin typeface="Wingdings" charset="0"/>
                <a:ea typeface="ＭＳ Ｐゴシック" charset="0"/>
                <a:cs typeface="Wingdings" charset="0"/>
              </a:rPr>
              <a:t></a:t>
            </a:r>
            <a:r>
              <a:rPr lang="it-IT" sz="2400" dirty="0">
                <a:latin typeface="Arial" charset="0"/>
                <a:ea typeface="ＭＳ Ｐゴシック" charset="0"/>
                <a:cs typeface="ＭＳ Ｐゴシック" charset="0"/>
              </a:rPr>
              <a:t> </a:t>
            </a:r>
            <a:r>
              <a:rPr lang="it-IT" sz="2400" dirty="0" err="1">
                <a:latin typeface="Arial" charset="0"/>
                <a:ea typeface="ＭＳ Ｐゴシック" charset="0"/>
                <a:cs typeface="ＭＳ Ｐゴシック" charset="0"/>
              </a:rPr>
              <a:t>Panopticon</a:t>
            </a:r>
            <a:r>
              <a:rPr lang="it-IT" sz="2400" dirty="0">
                <a:latin typeface="Arial" charset="0"/>
                <a:ea typeface="ＭＳ Ｐゴシック" charset="0"/>
                <a:cs typeface="ＭＳ Ｐゴシック" charset="0"/>
              </a:rPr>
              <a:t> di </a:t>
            </a:r>
            <a:r>
              <a:rPr lang="it-IT" sz="2400" dirty="0" err="1">
                <a:latin typeface="Arial" charset="0"/>
                <a:ea typeface="ＭＳ Ｐゴシック" charset="0"/>
                <a:cs typeface="ＭＳ Ｐゴシック" charset="0"/>
              </a:rPr>
              <a:t>Bentham</a:t>
            </a:r>
            <a:r>
              <a:rPr lang="it-IT" sz="2400" dirty="0">
                <a:latin typeface="Arial" charset="0"/>
                <a:ea typeface="ＭＳ Ｐゴシック" charset="0"/>
                <a:cs typeface="ＭＳ Ｐゴシック" charset="0"/>
              </a:rPr>
              <a:t> all’origine della moderna </a:t>
            </a:r>
            <a:r>
              <a:rPr lang="ja-JP" altLang="it-IT" sz="2400" dirty="0">
                <a:latin typeface="Arial" charset="0"/>
                <a:ea typeface="ＭＳ Ｐゴシック" charset="0"/>
                <a:cs typeface="ＭＳ Ｐゴシック" charset="0"/>
              </a:rPr>
              <a:t>‘</a:t>
            </a:r>
            <a:r>
              <a:rPr lang="it-IT" sz="2400" dirty="0">
                <a:latin typeface="Arial" charset="0"/>
                <a:ea typeface="ＭＳ Ｐゴシック" charset="0"/>
                <a:cs typeface="ＭＳ Ｐゴシック" charset="0"/>
              </a:rPr>
              <a:t>società disciplinare</a:t>
            </a:r>
            <a:r>
              <a:rPr lang="ja-JP" altLang="it-IT" sz="2400" dirty="0">
                <a:latin typeface="Arial" charset="0"/>
                <a:ea typeface="ＭＳ Ｐゴシック" charset="0"/>
                <a:cs typeface="ＭＳ Ｐゴシック" charset="0"/>
              </a:rPr>
              <a:t>’</a:t>
            </a:r>
            <a:endParaRPr lang="it-IT" sz="2400" dirty="0">
              <a:latin typeface="Arial" charset="0"/>
              <a:ea typeface="ＭＳ Ｐゴシック" charset="0"/>
              <a:cs typeface="ＭＳ Ｐゴシック" charset="0"/>
            </a:endParaRPr>
          </a:p>
          <a:p>
            <a:pPr>
              <a:buFontTx/>
              <a:buNone/>
            </a:pPr>
            <a:endParaRPr lang="it-IT" sz="2400" dirty="0">
              <a:latin typeface="Arial" charset="0"/>
              <a:ea typeface="ＭＳ Ｐゴシック" charset="0"/>
              <a:cs typeface="ＭＳ Ｐゴシック" charset="0"/>
            </a:endParaRPr>
          </a:p>
          <a:p>
            <a:pPr algn="just">
              <a:buFontTx/>
              <a:buNone/>
            </a:pPr>
            <a:r>
              <a:rPr lang="it-IT" sz="2400" dirty="0">
                <a:latin typeface="Arial" charset="0"/>
                <a:ea typeface="ＭＳ Ｐゴシック" charset="0"/>
                <a:cs typeface="ＭＳ Ｐゴシック" charset="0"/>
              </a:rPr>
              <a:t>macchina panottica:</a:t>
            </a:r>
          </a:p>
          <a:p>
            <a:pPr algn="just">
              <a:buFontTx/>
              <a:buAutoNum type="arabicParenR"/>
            </a:pPr>
            <a:r>
              <a:rPr lang="it-IT" sz="2400" dirty="0">
                <a:latin typeface="Arial" charset="0"/>
                <a:ea typeface="ＭＳ Ｐゴシック" charset="0"/>
                <a:cs typeface="ＭＳ Ｐゴシック" charset="0"/>
              </a:rPr>
              <a:t>trasforma il potere in un dispositivo automatizzato e </a:t>
            </a:r>
            <a:r>
              <a:rPr lang="it-IT" sz="2400" dirty="0" err="1">
                <a:latin typeface="Arial" charset="0"/>
                <a:ea typeface="ＭＳ Ｐゴシック" charset="0"/>
                <a:cs typeface="ＭＳ Ｐゴシック" charset="0"/>
              </a:rPr>
              <a:t>deindividualizzato</a:t>
            </a:r>
            <a:r>
              <a:rPr lang="it-IT" sz="2400" dirty="0">
                <a:latin typeface="Arial" charset="0"/>
                <a:ea typeface="ＭＳ Ｐゴシック" charset="0"/>
                <a:cs typeface="ＭＳ Ｐゴシック" charset="0"/>
              </a:rPr>
              <a:t>: POTERE = SGUARDO DISINCARNATO</a:t>
            </a:r>
          </a:p>
          <a:p>
            <a:pPr algn="just">
              <a:buFontTx/>
              <a:buAutoNum type="arabicParenR"/>
            </a:pPr>
            <a:r>
              <a:rPr lang="it-IT" sz="2400" dirty="0">
                <a:latin typeface="Arial" charset="0"/>
                <a:ea typeface="ＭＳ Ｐゴシック" charset="0"/>
                <a:cs typeface="ＭＳ Ｐゴシック" charset="0"/>
              </a:rPr>
              <a:t>corrisponde a una tecnologia dell’assoggettamento: il detenuto (il moderno soggetto) prende su di sé, fa proprie, le costrizioni del potere, inscrive in se stesso il rapporto di potere, nel quale gioca simultaneamente i due ruoli, carceriere e carcerato. </a:t>
            </a:r>
          </a:p>
          <a:p>
            <a:pPr algn="just">
              <a:buFontTx/>
              <a:buAutoNum type="arabicParenR"/>
            </a:pPr>
            <a:r>
              <a:rPr lang="it-IT" sz="2400" dirty="0">
                <a:latin typeface="Arial" charset="0"/>
                <a:ea typeface="ＭＳ Ｐゴシック" charset="0"/>
                <a:cs typeface="ＭＳ Ｐゴシック" charset="0"/>
              </a:rPr>
              <a:t>instaura un meccanismo di sorveglianza generalizzata: introiettando le norme, ogni soggetto diventa a sua volta un ingranaggio della macchina panottica, trasmettendone gli effetti di potere. Il potere si incarna in ognuno di noi, facendo funzionare, in modo capillare e diffuso, la disciplina nel corpo sociale.</a:t>
            </a:r>
          </a:p>
          <a:p>
            <a:pPr>
              <a:buFontTx/>
              <a:buAutoNum type="arabicParenR"/>
            </a:pPr>
            <a:endParaRPr lang="it-IT" sz="2400" dirty="0">
              <a:latin typeface="Arial" charset="0"/>
              <a:ea typeface="ＭＳ Ｐゴシック" charset="0"/>
              <a:cs typeface="ＭＳ Ｐゴシック" charset="0"/>
            </a:endParaRPr>
          </a:p>
          <a:p>
            <a:pPr>
              <a:buFontTx/>
              <a:buAutoNum type="arabicParenR"/>
            </a:pPr>
            <a:endParaRPr lang="it-IT"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42788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big-brother-765717.jpg"/>
          <p:cNvPicPr>
            <a:picLocks noGrp="1" noChangeAspect="1"/>
          </p:cNvPicPr>
          <p:nvPr>
            <p:ph idx="1"/>
          </p:nvPr>
        </p:nvPicPr>
        <p:blipFill>
          <a:blip r:embed="rId2" cstate="screen">
            <a:extLst>
              <a:ext uri="{28A0092B-C50C-407E-A947-70E740481C1C}">
                <a14:useLocalDpi xmlns:a14="http://schemas.microsoft.com/office/drawing/2010/main"/>
              </a:ext>
            </a:extLst>
          </a:blip>
          <a:srcRect l="-80659" r="-80659"/>
          <a:stretch>
            <a:fillRect/>
          </a:stretch>
        </p:blipFill>
        <p:spPr>
          <a:xfrm>
            <a:off x="-1933028" y="356307"/>
            <a:ext cx="9614486" cy="5287597"/>
          </a:xfrm>
        </p:spPr>
      </p:pic>
      <p:sp>
        <p:nvSpPr>
          <p:cNvPr id="2" name="CasellaDiTesto 1"/>
          <p:cNvSpPr txBox="1"/>
          <p:nvPr/>
        </p:nvSpPr>
        <p:spPr>
          <a:xfrm>
            <a:off x="2153560" y="6033107"/>
            <a:ext cx="4624631" cy="461665"/>
          </a:xfrm>
          <a:prstGeom prst="rect">
            <a:avLst/>
          </a:prstGeom>
          <a:noFill/>
        </p:spPr>
        <p:txBody>
          <a:bodyPr wrap="square" rtlCol="0">
            <a:spAutoFit/>
          </a:bodyPr>
          <a:lstStyle/>
          <a:p>
            <a:pPr algn="ctr"/>
            <a:r>
              <a:rPr lang="it-IT" sz="2400" dirty="0"/>
              <a:t>G. Orwell, </a:t>
            </a:r>
            <a:r>
              <a:rPr lang="it-IT" sz="2400" i="1" dirty="0"/>
              <a:t>1984</a:t>
            </a:r>
            <a:r>
              <a:rPr lang="it-IT" sz="2400" dirty="0"/>
              <a:t>, 1948</a:t>
            </a:r>
          </a:p>
        </p:txBody>
      </p:sp>
      <p:sp>
        <p:nvSpPr>
          <p:cNvPr id="3" name="CasellaDiTesto 2"/>
          <p:cNvSpPr txBox="1"/>
          <p:nvPr/>
        </p:nvSpPr>
        <p:spPr>
          <a:xfrm>
            <a:off x="5031490" y="1245521"/>
            <a:ext cx="3358398" cy="2308324"/>
          </a:xfrm>
          <a:prstGeom prst="rect">
            <a:avLst/>
          </a:prstGeom>
          <a:noFill/>
        </p:spPr>
        <p:txBody>
          <a:bodyPr wrap="square" rtlCol="0">
            <a:spAutoFit/>
          </a:bodyPr>
          <a:lstStyle/>
          <a:p>
            <a:r>
              <a:rPr lang="it-IT" sz="2400" dirty="0"/>
              <a:t>Cap. IX: </a:t>
            </a:r>
          </a:p>
          <a:p>
            <a:pPr algn="just"/>
            <a:endParaRPr lang="it-IT" sz="2400" dirty="0"/>
          </a:p>
          <a:p>
            <a:pPr algn="just"/>
            <a:r>
              <a:rPr lang="it-IT" sz="2400" dirty="0"/>
              <a:t>“Non è importante CHI detenga il potere, purché la struttura gerarchica resti immutata”. </a:t>
            </a:r>
          </a:p>
        </p:txBody>
      </p:sp>
    </p:spTree>
    <p:extLst>
      <p:ext uri="{BB962C8B-B14F-4D97-AF65-F5344CB8AC3E}">
        <p14:creationId xmlns:p14="http://schemas.microsoft.com/office/powerpoint/2010/main" val="183485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457488"/>
            <a:ext cx="4310641" cy="4668675"/>
          </a:xfrm>
        </p:spPr>
        <p:txBody>
          <a:bodyPr/>
          <a:lstStyle/>
          <a:p>
            <a:pPr marL="0" indent="0">
              <a:buNone/>
            </a:pPr>
            <a:r>
              <a:rPr lang="it-IT" dirty="0"/>
              <a:t>Genere ‘fantascientifico’ della “Distopia”:</a:t>
            </a:r>
          </a:p>
          <a:p>
            <a:pPr marL="0" indent="0">
              <a:buNone/>
            </a:pPr>
            <a:endParaRPr lang="it-IT" dirty="0"/>
          </a:p>
          <a:p>
            <a:pPr marL="0" indent="0">
              <a:buNone/>
            </a:pPr>
            <a:r>
              <a:rPr lang="it-IT" dirty="0" err="1"/>
              <a:t>Aldous</a:t>
            </a:r>
            <a:r>
              <a:rPr lang="it-IT" dirty="0"/>
              <a:t> </a:t>
            </a:r>
            <a:r>
              <a:rPr lang="it-IT" dirty="0" err="1"/>
              <a:t>Huxley</a:t>
            </a:r>
            <a:r>
              <a:rPr lang="it-IT" dirty="0"/>
              <a:t>, </a:t>
            </a:r>
            <a:r>
              <a:rPr lang="it-IT" i="1" dirty="0"/>
              <a:t>Il nuovo mondo, </a:t>
            </a:r>
            <a:r>
              <a:rPr lang="it-IT" dirty="0"/>
              <a:t>1932</a:t>
            </a:r>
          </a:p>
          <a:p>
            <a:pPr marL="0" indent="0">
              <a:buNone/>
            </a:pPr>
            <a:endParaRPr lang="it-IT" i="1" dirty="0"/>
          </a:p>
          <a:p>
            <a:pPr marL="0" indent="0">
              <a:buNone/>
            </a:pPr>
            <a:r>
              <a:rPr lang="it-IT" i="1" dirty="0"/>
              <a:t>Brave new world</a:t>
            </a:r>
            <a:endParaRPr lang="it-IT" dirty="0"/>
          </a:p>
          <a:p>
            <a:pPr marL="0" indent="0">
              <a:buNone/>
            </a:pPr>
            <a:endParaRPr lang="it-IT" dirty="0"/>
          </a:p>
        </p:txBody>
      </p:sp>
      <p:pic>
        <p:nvPicPr>
          <p:cNvPr id="4" name="Immagine 3" descr="Huxley Brave New Wor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16364" y="843261"/>
            <a:ext cx="3513431" cy="5361472"/>
          </a:xfrm>
          <a:prstGeom prst="rect">
            <a:avLst/>
          </a:prstGeom>
        </p:spPr>
      </p:pic>
    </p:spTree>
    <p:extLst>
      <p:ext uri="{BB962C8B-B14F-4D97-AF65-F5344CB8AC3E}">
        <p14:creationId xmlns:p14="http://schemas.microsoft.com/office/powerpoint/2010/main" val="11411925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rwell.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137162" y="667486"/>
            <a:ext cx="5701662" cy="3135695"/>
          </a:xfrm>
        </p:spPr>
      </p:pic>
      <p:sp>
        <p:nvSpPr>
          <p:cNvPr id="5" name="CasellaDiTesto 4"/>
          <p:cNvSpPr txBox="1"/>
          <p:nvPr/>
        </p:nvSpPr>
        <p:spPr>
          <a:xfrm>
            <a:off x="1013626" y="3986346"/>
            <a:ext cx="7585138" cy="3416320"/>
          </a:xfrm>
          <a:prstGeom prst="rect">
            <a:avLst/>
          </a:prstGeom>
          <a:noFill/>
        </p:spPr>
        <p:txBody>
          <a:bodyPr wrap="square" rtlCol="0">
            <a:spAutoFit/>
          </a:bodyPr>
          <a:lstStyle/>
          <a:p>
            <a:r>
              <a:rPr lang="it-IT" dirty="0"/>
              <a:t>Nasce in India nel 1903 (padre funzionario dell’amministrazione britannica nella colonia indiana).</a:t>
            </a:r>
          </a:p>
          <a:p>
            <a:r>
              <a:rPr lang="it-IT" dirty="0"/>
              <a:t>1917: studia con </a:t>
            </a:r>
            <a:r>
              <a:rPr lang="it-IT" dirty="0" err="1"/>
              <a:t>Huxley</a:t>
            </a:r>
            <a:r>
              <a:rPr lang="it-IT" dirty="0"/>
              <a:t> in Inghilterra</a:t>
            </a:r>
          </a:p>
          <a:p>
            <a:r>
              <a:rPr lang="it-IT" dirty="0"/>
              <a:t>1922: si arruola nella polizia imperiale in Birmania. </a:t>
            </a:r>
          </a:p>
          <a:p>
            <a:r>
              <a:rPr lang="it-IT" dirty="0"/>
              <a:t>	   si dimette nel 1928 perché disgustato dal comportamento repressivo	    	   della polizia</a:t>
            </a:r>
          </a:p>
          <a:p>
            <a:r>
              <a:rPr lang="it-IT" dirty="0"/>
              <a:t>1936: combatte contro la dittatura di Franco in Spagna</a:t>
            </a:r>
          </a:p>
          <a:p>
            <a:r>
              <a:rPr lang="it-IT" dirty="0"/>
              <a:t>1941-43: lavora alla BBC occupandosi della propaganda</a:t>
            </a:r>
          </a:p>
          <a:p>
            <a:endParaRPr lang="it-IT" dirty="0"/>
          </a:p>
          <a:p>
            <a:endParaRPr lang="it-IT" dirty="0"/>
          </a:p>
          <a:p>
            <a:endParaRPr lang="it-IT" dirty="0"/>
          </a:p>
          <a:p>
            <a:r>
              <a:rPr lang="it-IT" dirty="0"/>
              <a:t> </a:t>
            </a:r>
          </a:p>
        </p:txBody>
      </p:sp>
      <p:sp>
        <p:nvSpPr>
          <p:cNvPr id="2" name="CasellaDiTesto 1"/>
          <p:cNvSpPr txBox="1"/>
          <p:nvPr/>
        </p:nvSpPr>
        <p:spPr>
          <a:xfrm>
            <a:off x="2442489" y="244220"/>
            <a:ext cx="4669104" cy="646331"/>
          </a:xfrm>
          <a:prstGeom prst="rect">
            <a:avLst/>
          </a:prstGeom>
          <a:noFill/>
        </p:spPr>
        <p:txBody>
          <a:bodyPr wrap="none" rtlCol="0">
            <a:spAutoFit/>
          </a:bodyPr>
          <a:lstStyle/>
          <a:p>
            <a:r>
              <a:rPr lang="it-IT" dirty="0"/>
              <a:t>George Orwell (pseudonimo di Eric Arthur Blair)</a:t>
            </a:r>
          </a:p>
          <a:p>
            <a:endParaRPr lang="it-IT" dirty="0"/>
          </a:p>
        </p:txBody>
      </p:sp>
    </p:spTree>
    <p:extLst>
      <p:ext uri="{BB962C8B-B14F-4D97-AF65-F5344CB8AC3E}">
        <p14:creationId xmlns:p14="http://schemas.microsoft.com/office/powerpoint/2010/main" val="296223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53672"/>
            <a:ext cx="8229600" cy="5272492"/>
          </a:xfrm>
        </p:spPr>
        <p:txBody>
          <a:bodyPr>
            <a:normAutofit fontScale="77500" lnSpcReduction="20000"/>
          </a:bodyPr>
          <a:lstStyle/>
          <a:p>
            <a:pPr marL="0" indent="0" algn="just">
              <a:buNone/>
            </a:pPr>
            <a:r>
              <a:rPr lang="it-IT" dirty="0"/>
              <a:t>George Orwell, </a:t>
            </a:r>
            <a:r>
              <a:rPr lang="it-IT" i="1" dirty="0"/>
              <a:t>1984</a:t>
            </a:r>
            <a:r>
              <a:rPr lang="it-IT" dirty="0"/>
              <a:t>,</a:t>
            </a:r>
            <a:r>
              <a:rPr lang="it-IT" i="1" dirty="0"/>
              <a:t> </a:t>
            </a:r>
            <a:r>
              <a:rPr lang="it-IT" dirty="0"/>
              <a:t>dal trattato di </a:t>
            </a:r>
            <a:r>
              <a:rPr lang="it-IT" dirty="0" err="1"/>
              <a:t>Goldstein</a:t>
            </a:r>
            <a:r>
              <a:rPr lang="it-IT" dirty="0"/>
              <a:t>:</a:t>
            </a:r>
            <a:r>
              <a:rPr lang="it-IT" i="1" dirty="0"/>
              <a:t> </a:t>
            </a:r>
          </a:p>
          <a:p>
            <a:pPr marL="0" indent="0" algn="just">
              <a:buNone/>
            </a:pPr>
            <a:endParaRPr lang="it-IT" dirty="0"/>
          </a:p>
          <a:p>
            <a:pPr marL="0" indent="0" algn="just">
              <a:buNone/>
            </a:pPr>
            <a:r>
              <a:rPr lang="it-IT" dirty="0"/>
              <a:t>“In passato non vi era governo che potesse tenere i cittadini sotto un controllo continuo. L’invenzione della stampa, però, rese più semplice manipolare l’opinione pubblica, un processo al quale diedero ulteriore impulso il cinema e la televisione. Il perfezionamento tecnico della televisione, consentendo di ricevere e trasmettere simultaneamente immagini attraverso il medesimo strumento, pose fine alla vita privata. Ogni cittadino (...) poteva essere osservato dalla polizia ventiquattr’ore su ventiquattro, e immerso nel sonoro della propaganda ufficiale. Per la prima volta diveniva possibile indurre nelle coscienze non solo una cieca obbedienza alla volontà dello stato, ma anche una totale uniformità di opinioni”. </a:t>
            </a:r>
          </a:p>
        </p:txBody>
      </p:sp>
    </p:spTree>
    <p:extLst>
      <p:ext uri="{BB962C8B-B14F-4D97-AF65-F5344CB8AC3E}">
        <p14:creationId xmlns:p14="http://schemas.microsoft.com/office/powerpoint/2010/main" val="2122301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Orwell-1984-Nineteen-Eighty-Four_1984-1.jpg"/>
          <p:cNvPicPr>
            <a:picLocks noGrp="1" noChangeAspect="1"/>
          </p:cNvPicPr>
          <p:nvPr>
            <p:ph idx="1"/>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57199" y="925586"/>
            <a:ext cx="8339363" cy="4586328"/>
          </a:xfrm>
        </p:spPr>
      </p:pic>
      <p:sp>
        <p:nvSpPr>
          <p:cNvPr id="2" name="CasellaDiTesto 1"/>
          <p:cNvSpPr txBox="1"/>
          <p:nvPr/>
        </p:nvSpPr>
        <p:spPr>
          <a:xfrm>
            <a:off x="2550460" y="5965289"/>
            <a:ext cx="4443907" cy="369332"/>
          </a:xfrm>
          <a:prstGeom prst="rect">
            <a:avLst/>
          </a:prstGeom>
          <a:noFill/>
        </p:spPr>
        <p:txBody>
          <a:bodyPr wrap="none" rtlCol="0">
            <a:spAutoFit/>
          </a:bodyPr>
          <a:lstStyle/>
          <a:p>
            <a:r>
              <a:rPr lang="it-IT" dirty="0" err="1"/>
              <a:t>Bipensiero</a:t>
            </a:r>
            <a:r>
              <a:rPr lang="it-IT" dirty="0"/>
              <a:t>, </a:t>
            </a:r>
            <a:r>
              <a:rPr lang="it-IT" dirty="0" err="1"/>
              <a:t>Neolingua</a:t>
            </a:r>
            <a:r>
              <a:rPr lang="it-IT" dirty="0"/>
              <a:t>, Mutabilità del passato </a:t>
            </a:r>
          </a:p>
        </p:txBody>
      </p:sp>
    </p:spTree>
    <p:extLst>
      <p:ext uri="{BB962C8B-B14F-4D97-AF65-F5344CB8AC3E}">
        <p14:creationId xmlns:p14="http://schemas.microsoft.com/office/powerpoint/2010/main" val="1795510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4000" y="629501"/>
            <a:ext cx="8432800" cy="5588000"/>
          </a:xfrm>
        </p:spPr>
        <p:txBody>
          <a:bodyPr>
            <a:normAutofit fontScale="85000" lnSpcReduction="10000"/>
          </a:bodyPr>
          <a:lstStyle/>
          <a:p>
            <a:pPr algn="ctr">
              <a:buNone/>
            </a:pPr>
            <a:r>
              <a:rPr lang="it-IT" b="1" dirty="0"/>
              <a:t>Theodor Adorno e Max </a:t>
            </a:r>
            <a:r>
              <a:rPr lang="it-IT" b="1" dirty="0" err="1"/>
              <a:t>Horkheimer</a:t>
            </a:r>
            <a:r>
              <a:rPr lang="it-IT" dirty="0"/>
              <a:t>, </a:t>
            </a:r>
            <a:r>
              <a:rPr lang="it-IT" i="1" dirty="0"/>
              <a:t>Dialettica dell’illuminismo</a:t>
            </a:r>
            <a:r>
              <a:rPr lang="it-IT" dirty="0"/>
              <a:t>, 1944</a:t>
            </a:r>
          </a:p>
          <a:p>
            <a:pPr>
              <a:buNone/>
            </a:pPr>
            <a:r>
              <a:rPr lang="it-IT" dirty="0"/>
              <a:t>	</a:t>
            </a:r>
          </a:p>
          <a:p>
            <a:pPr algn="just">
              <a:buNone/>
            </a:pPr>
            <a:r>
              <a:rPr lang="it-IT" dirty="0"/>
              <a:t>	“Sotto la storia nota dell’Europa corre una storia sotterranea. Essa consiste nella sorte degli istinti e delle passioni umane represse e sfigurate dalla civiltà. [</a:t>
            </a:r>
            <a:r>
              <a:rPr lang="it-IT" dirty="0" err="1"/>
              <a:t>…</a:t>
            </a:r>
            <a:r>
              <a:rPr lang="it-IT" dirty="0"/>
              <a:t>] L’odio-amore per il corpo tinge di sé tutta la civiltà moderna. Il corpo, come ciò che è inferiore e asservito, viene ancora deriso e maltrattato, e insieme desiderato come ciò che è vietato, reificato, estraniato. Solo la civiltà conosce il corpo come una cosa che si può possedere, solo in essa esso si è separato dallo spirito – quintessenza del potere e del comando – come oggetto, cosa morta, </a:t>
            </a:r>
            <a:r>
              <a:rPr lang="it-IT" i="1" dirty="0"/>
              <a:t>corpus.”</a:t>
            </a:r>
            <a:r>
              <a:rPr lang="it-IT" dirty="0"/>
              <a:t> </a:t>
            </a:r>
          </a:p>
          <a:p>
            <a:pPr marL="0" indent="0" algn="ctr">
              <a:buNone/>
            </a:pPr>
            <a:endParaRPr lang="it-IT" b="1" dirty="0"/>
          </a:p>
          <a:p>
            <a:pPr algn="just">
              <a:buNone/>
            </a:pPr>
            <a:endParaRPr lang="it-IT" dirty="0"/>
          </a:p>
          <a:p>
            <a:pPr algn="just">
              <a:buNone/>
            </a:pPr>
            <a:endParaRPr lang="it-IT" dirty="0"/>
          </a:p>
          <a:p>
            <a:pPr algn="just">
              <a:buNone/>
            </a:pPr>
            <a:endParaRPr lang="it-IT" dirty="0"/>
          </a:p>
        </p:txBody>
      </p:sp>
    </p:spTree>
    <p:extLst>
      <p:ext uri="{BB962C8B-B14F-4D97-AF65-F5344CB8AC3E}">
        <p14:creationId xmlns:p14="http://schemas.microsoft.com/office/powerpoint/2010/main" val="135085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199" y="3074510"/>
            <a:ext cx="8389489" cy="3178133"/>
          </a:xfrm>
        </p:spPr>
        <p:txBody>
          <a:bodyPr>
            <a:normAutofit/>
          </a:bodyPr>
          <a:lstStyle/>
          <a:p>
            <a:pPr marL="0" indent="0" algn="ctr">
              <a:buNone/>
            </a:pPr>
            <a:r>
              <a:rPr lang="it-IT" sz="2400" dirty="0"/>
              <a:t>Mary Douglas (antropologa, 1921-2007) </a:t>
            </a:r>
          </a:p>
          <a:p>
            <a:pPr marL="0" indent="0" algn="ctr">
              <a:buNone/>
            </a:pPr>
            <a:r>
              <a:rPr lang="it-IT" sz="2400" i="1" dirty="0"/>
              <a:t>Simboli naturali</a:t>
            </a:r>
            <a:r>
              <a:rPr lang="it-IT" sz="2400" dirty="0"/>
              <a:t>, 1970</a:t>
            </a:r>
          </a:p>
          <a:p>
            <a:pPr marL="0" indent="0" algn="ctr">
              <a:buNone/>
            </a:pPr>
            <a:r>
              <a:rPr lang="it-IT" sz="2400" dirty="0"/>
              <a:t>Corpo umano come prototipo di organicità: </a:t>
            </a:r>
          </a:p>
          <a:p>
            <a:pPr marL="0" indent="0" algn="ctr">
              <a:buNone/>
            </a:pPr>
            <a:endParaRPr lang="it-IT" sz="2400" dirty="0"/>
          </a:p>
          <a:p>
            <a:pPr marL="0" indent="0" algn="just">
              <a:buNone/>
            </a:pPr>
            <a:r>
              <a:rPr lang="it-IT" sz="2400" dirty="0"/>
              <a:t>“come simbolo naturale, il corpo fisico esprime la correlazione delle parti con la totalità dell’organismo”</a:t>
            </a:r>
          </a:p>
        </p:txBody>
      </p:sp>
      <p:pic>
        <p:nvPicPr>
          <p:cNvPr id="4" name="Immagine 3" descr="quote-the-human-body-is-always-treated-as-an-image-of-society-mary-douglas-86-30-48.jpg"/>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b="10158"/>
          <a:stretch/>
        </p:blipFill>
        <p:spPr>
          <a:xfrm>
            <a:off x="1310640" y="112890"/>
            <a:ext cx="6402070" cy="2706719"/>
          </a:xfrm>
          <a:prstGeom prst="rect">
            <a:avLst/>
          </a:prstGeom>
        </p:spPr>
      </p:pic>
    </p:spTree>
    <p:extLst>
      <p:ext uri="{BB962C8B-B14F-4D97-AF65-F5344CB8AC3E}">
        <p14:creationId xmlns:p14="http://schemas.microsoft.com/office/powerpoint/2010/main" val="92936780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37976</TotalTime>
  <Words>3652</Words>
  <Application>Microsoft Macintosh PowerPoint</Application>
  <PresentationFormat>Presentazione su schermo (4:3)</PresentationFormat>
  <Paragraphs>249</Paragraphs>
  <Slides>78</Slides>
  <Notes>10</Notes>
  <HiddenSlides>0</HiddenSlides>
  <MMClips>0</MMClips>
  <ScaleCrop>false</ScaleCrop>
  <HeadingPairs>
    <vt:vector size="4" baseType="variant">
      <vt:variant>
        <vt:lpstr>Tema</vt:lpstr>
      </vt:variant>
      <vt:variant>
        <vt:i4>1</vt:i4>
      </vt:variant>
      <vt:variant>
        <vt:lpstr>Titoli diapositive</vt:lpstr>
      </vt:variant>
      <vt:variant>
        <vt:i4>78</vt:i4>
      </vt:variant>
    </vt:vector>
  </HeadingPairs>
  <TitlesOfParts>
    <vt:vector size="79" baseType="lpstr">
      <vt:lpstr>Tema di Office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Centro di Calcolo</dc:creator>
  <cp:keywords/>
  <dc:description/>
  <cp:lastModifiedBy>Centro di Calcolo</cp:lastModifiedBy>
  <cp:revision>257</cp:revision>
  <dcterms:created xsi:type="dcterms:W3CDTF">2020-10-06T16:52:33Z</dcterms:created>
  <dcterms:modified xsi:type="dcterms:W3CDTF">2023-11-12T13:19:46Z</dcterms:modified>
  <cp:category/>
</cp:coreProperties>
</file>