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sldIdLst>
    <p:sldId id="256" r:id="rId2"/>
    <p:sldId id="586" r:id="rId3"/>
    <p:sldId id="600" r:id="rId4"/>
    <p:sldId id="601" r:id="rId5"/>
    <p:sldId id="602" r:id="rId6"/>
    <p:sldId id="604" r:id="rId7"/>
    <p:sldId id="607" r:id="rId8"/>
    <p:sldId id="603" r:id="rId9"/>
    <p:sldId id="605" r:id="rId10"/>
    <p:sldId id="608" r:id="rId11"/>
    <p:sldId id="610" r:id="rId12"/>
    <p:sldId id="609" r:id="rId13"/>
    <p:sldId id="606" r:id="rId14"/>
    <p:sldId id="611" r:id="rId15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FDFF"/>
    <a:srgbClr val="F0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30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1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1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03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3084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15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77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47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9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7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8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3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7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8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9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7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7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2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4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onica.piantoni@unibg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22lISUXgSUw&amp;list=RD22lISUXgSUw&amp;start_radio=1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8000">
              <a:schemeClr val="accent1">
                <a:lumMod val="45000"/>
                <a:lumOff val="55000"/>
              </a:schemeClr>
            </a:gs>
            <a:gs pos="39000">
              <a:srgbClr val="FFFFFF"/>
            </a:gs>
            <a:gs pos="64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3779" y="1534509"/>
            <a:ext cx="11430429" cy="52302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it-IT" sz="3200" dirty="0"/>
              <a:t>      </a:t>
            </a: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4000" b="1" dirty="0"/>
            </a:b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r>
              <a:rPr lang="it-IT" sz="4400" dirty="0"/>
              <a:t>CORSO INTENSIVO Livello A2+/B1</a:t>
            </a:r>
            <a:br>
              <a:rPr lang="it-IT" sz="4000" dirty="0"/>
            </a:br>
            <a:r>
              <a:rPr lang="it-IT" sz="3600" cap="none" dirty="0"/>
              <a:t>Insegnante: </a:t>
            </a:r>
            <a:r>
              <a:rPr lang="it-IT" sz="3600" b="1" dirty="0"/>
              <a:t>M</a:t>
            </a:r>
            <a:r>
              <a:rPr lang="it-IT" sz="3600" b="1" cap="none" dirty="0"/>
              <a:t>onica Piantoni</a:t>
            </a:r>
            <a:br>
              <a:rPr lang="it-IT" sz="3600" b="1" cap="none" dirty="0"/>
            </a:br>
            <a:r>
              <a:rPr lang="it-IT" sz="3600" dirty="0"/>
              <a:t>(</a:t>
            </a:r>
            <a:r>
              <a:rPr lang="it-IT" sz="3600" dirty="0">
                <a:hlinkClick r:id="rId2"/>
              </a:rPr>
              <a:t>monica.piantoni@unibg.it</a:t>
            </a:r>
            <a:r>
              <a:rPr lang="it-IT" sz="3600" dirty="0"/>
              <a:t>)</a:t>
            </a:r>
            <a:br>
              <a:rPr lang="it-IT" sz="3600" b="1" cap="none" dirty="0"/>
            </a:br>
            <a:r>
              <a:rPr lang="it-IT" sz="3600" b="1" cap="none" dirty="0"/>
              <a:t>9-13 settembre 2025</a:t>
            </a:r>
            <a:br>
              <a:rPr lang="it-IT" sz="3600" b="1" cap="none" dirty="0"/>
            </a:br>
            <a:r>
              <a:rPr lang="it-IT" sz="3600" b="1" cap="none" dirty="0"/>
              <a:t>Lezione 5</a:t>
            </a:r>
            <a:br>
              <a:rPr lang="it-IT" sz="4000" cap="none" dirty="0"/>
            </a:br>
            <a:r>
              <a:rPr lang="it-IT" sz="4000" cap="none" dirty="0"/>
              <a:t>        </a:t>
            </a:r>
            <a:r>
              <a:rPr lang="it-IT" sz="6000" cap="none" dirty="0"/>
              <a:t>	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5B4305A-AC7B-C993-6485-8448C64FD5AE}"/>
              </a:ext>
            </a:extLst>
          </p:cNvPr>
          <p:cNvSpPr txBox="1"/>
          <p:nvPr/>
        </p:nvSpPr>
        <p:spPr>
          <a:xfrm>
            <a:off x="6716110" y="378372"/>
            <a:ext cx="5192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/>
              <a:t>Universita’</a:t>
            </a:r>
            <a:r>
              <a:rPr lang="it-IT" sz="2400" dirty="0"/>
              <a:t> di BERGAMO</a:t>
            </a:r>
            <a:br>
              <a:rPr lang="it-IT" sz="2400" dirty="0"/>
            </a:br>
            <a:r>
              <a:rPr lang="it-IT" sz="2400" b="1" cap="small" dirty="0"/>
              <a:t>Corsi di Italiano per Stranieri</a:t>
            </a:r>
            <a:r>
              <a:rPr lang="it-IT" sz="2400" b="1" dirty="0"/>
              <a:t> </a:t>
            </a:r>
            <a:br>
              <a:rPr lang="it-IT" sz="2400" dirty="0"/>
            </a:br>
            <a:r>
              <a:rPr lang="it-IT" sz="2400" dirty="0"/>
              <a:t>CORSI INTENSIVI </a:t>
            </a:r>
            <a:br>
              <a:rPr lang="it-IT" sz="2400" dirty="0"/>
            </a:br>
            <a:r>
              <a:rPr lang="it-IT" sz="2400" dirty="0"/>
              <a:t>II semestre </a:t>
            </a:r>
            <a:r>
              <a:rPr lang="it-IT" sz="2400" dirty="0" err="1"/>
              <a:t>a.a</a:t>
            </a:r>
            <a:r>
              <a:rPr lang="it-IT" sz="2400" dirty="0"/>
              <a:t>. 2025/26</a:t>
            </a:r>
          </a:p>
        </p:txBody>
      </p:sp>
    </p:spTree>
    <p:extLst>
      <p:ext uri="{BB962C8B-B14F-4D97-AF65-F5344CB8AC3E}">
        <p14:creationId xmlns:p14="http://schemas.microsoft.com/office/powerpoint/2010/main" val="14944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3B1F39B-A814-06C6-2881-BED87A3CA9BF}"/>
              </a:ext>
            </a:extLst>
          </p:cNvPr>
          <p:cNvSpPr txBox="1"/>
          <p:nvPr/>
        </p:nvSpPr>
        <p:spPr>
          <a:xfrm>
            <a:off x="1567543" y="403761"/>
            <a:ext cx="8170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Parliamo di viaggi e vacanze</a:t>
            </a:r>
          </a:p>
        </p:txBody>
      </p:sp>
      <p:pic>
        <p:nvPicPr>
          <p:cNvPr id="4" name="Immagine 3" descr="Immagine che contiene diagramma, cerchio, Carattere, linea&#10;&#10;Il contenuto generato dall'IA potrebbe non essere corretto.">
            <a:extLst>
              <a:ext uri="{FF2B5EF4-FFF2-40B4-BE49-F238E27FC236}">
                <a16:creationId xmlns:a16="http://schemas.microsoft.com/office/drawing/2014/main" id="{30D3AEAE-B8B6-00ED-1848-660867F3C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687" y="1614742"/>
            <a:ext cx="9591111" cy="278916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92422E7-FBD7-5CAC-C24D-D9DECA802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1" y="3814163"/>
            <a:ext cx="3326492" cy="18628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77599CC-0076-FEA6-F00E-52F9FC8BC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763" y="4403902"/>
            <a:ext cx="3923516" cy="219716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71FB942-059C-4FF2-2E76-4308925FC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0" y="4591403"/>
            <a:ext cx="3326492" cy="186283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9ACD28A-9D05-A30F-47E8-3DF9F38895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0992" y="4306559"/>
            <a:ext cx="3227388" cy="214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28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22031-6C7A-9307-E173-585B9CA36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37C58DB-006E-9E2F-F406-B45FFAD59855}"/>
              </a:ext>
            </a:extLst>
          </p:cNvPr>
          <p:cNvSpPr txBox="1"/>
          <p:nvPr/>
        </p:nvSpPr>
        <p:spPr>
          <a:xfrm>
            <a:off x="1447800" y="180975"/>
            <a:ext cx="947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Conosci la Sardegna? </a:t>
            </a:r>
            <a:r>
              <a:rPr lang="it-IT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 NC B1, p.54)</a:t>
            </a:r>
          </a:p>
        </p:txBody>
      </p:sp>
      <p:pic>
        <p:nvPicPr>
          <p:cNvPr id="4" name="Immagine 3" descr="Immagine che contiene testo, cielo, nuvola, ruota&#10;&#10;Il contenuto generato dall'IA potrebbe non essere corretto.">
            <a:extLst>
              <a:ext uri="{FF2B5EF4-FFF2-40B4-BE49-F238E27FC236}">
                <a16:creationId xmlns:a16="http://schemas.microsoft.com/office/drawing/2014/main" id="{38390DD7-CFA8-CC41-F144-579EE0467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38" y="997775"/>
            <a:ext cx="7046844" cy="534760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A409534-DC9F-209A-4D79-2E44B3A0E11C}"/>
              </a:ext>
            </a:extLst>
          </p:cNvPr>
          <p:cNvSpPr txBox="1"/>
          <p:nvPr/>
        </p:nvSpPr>
        <p:spPr>
          <a:xfrm>
            <a:off x="8050695" y="558597"/>
            <a:ext cx="330981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Ascolta il dialogo e rispondi.</a:t>
            </a:r>
          </a:p>
          <a:p>
            <a:endParaRPr lang="it-IT" dirty="0"/>
          </a:p>
          <a:p>
            <a:r>
              <a:rPr lang="it-IT" dirty="0"/>
              <a:t>1 f solo 10 giorni</a:t>
            </a:r>
          </a:p>
          <a:p>
            <a:r>
              <a:rPr lang="it-IT" dirty="0"/>
              <a:t>2 V (dai suoi -&gt; suoi genitori): Ivo vorrebbe sempre andare in Liguria dai suoi</a:t>
            </a:r>
          </a:p>
          <a:p>
            <a:r>
              <a:rPr lang="it-IT" dirty="0"/>
              <a:t>3 V</a:t>
            </a:r>
          </a:p>
          <a:p>
            <a:r>
              <a:rPr lang="it-IT" dirty="0"/>
              <a:t>4 F Ivo non ama la bicicletta, è pigro</a:t>
            </a:r>
          </a:p>
          <a:p>
            <a:r>
              <a:rPr lang="it-IT" dirty="0"/>
              <a:t>5 F (Al suo posto, anch’io esiterei un po’)</a:t>
            </a:r>
          </a:p>
          <a:p>
            <a:pPr marL="342900" indent="-342900">
              <a:buAutoNum type="arabicPlain" startAt="6"/>
            </a:pPr>
            <a:r>
              <a:rPr lang="it-IT" dirty="0"/>
              <a:t>F è già andata</a:t>
            </a:r>
          </a:p>
          <a:p>
            <a:pPr marL="342900" indent="-342900">
              <a:buAutoNum type="arabicPlain" startAt="6"/>
            </a:pPr>
            <a:r>
              <a:rPr lang="it-IT" dirty="0"/>
              <a:t>F andava da piccola</a:t>
            </a:r>
          </a:p>
          <a:p>
            <a:pPr marL="342900" indent="-342900">
              <a:buAutoNum type="arabicPlain" startAt="6"/>
            </a:pPr>
            <a:r>
              <a:rPr lang="it-IT" dirty="0"/>
              <a:t>V la sorella ha affittato una roulotte in un campeggio</a:t>
            </a:r>
          </a:p>
          <a:p>
            <a:pPr marL="342900" indent="-342900">
              <a:buAutoNum type="arabicPlain" startAt="6"/>
            </a:pPr>
            <a:endParaRPr lang="it-IT" dirty="0"/>
          </a:p>
          <a:p>
            <a:r>
              <a:rPr lang="it-IT" dirty="0"/>
              <a:t>336 3902457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E2AB9BD-2BE4-439D-BAE5-F57BA03C8EC0}"/>
              </a:ext>
            </a:extLst>
          </p:cNvPr>
          <p:cNvSpPr txBox="1"/>
          <p:nvPr/>
        </p:nvSpPr>
        <p:spPr>
          <a:xfrm>
            <a:off x="9400032" y="14191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3346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7BBE72B-9017-8180-91F7-F388D903C4B9}"/>
              </a:ext>
            </a:extLst>
          </p:cNvPr>
          <p:cNvSpPr txBox="1"/>
          <p:nvPr/>
        </p:nvSpPr>
        <p:spPr>
          <a:xfrm>
            <a:off x="3107635" y="234862"/>
            <a:ext cx="5112026" cy="600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 del modo condizionale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7F02063-801E-9D22-007B-2C802A484789}"/>
              </a:ext>
            </a:extLst>
          </p:cNvPr>
          <p:cNvSpPr txBox="1"/>
          <p:nvPr/>
        </p:nvSpPr>
        <p:spPr>
          <a:xfrm>
            <a:off x="1051891" y="834887"/>
            <a:ext cx="100882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Attività 1B p. 63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Al suo posto (se fossi in te)  io… URLEREI «AL LADRO!!» Fermate il ladro!</a:t>
            </a:r>
          </a:p>
          <a:p>
            <a:endParaRPr lang="it-IT" dirty="0"/>
          </a:p>
          <a:p>
            <a:r>
              <a:rPr lang="it-IT" dirty="0"/>
              <a:t>…… aspetterei il prossimo traghetto.</a:t>
            </a:r>
          </a:p>
          <a:p>
            <a:endParaRPr lang="it-IT" dirty="0"/>
          </a:p>
          <a:p>
            <a:r>
              <a:rPr lang="it-IT" dirty="0"/>
              <a:t>ES. 3 B</a:t>
            </a:r>
          </a:p>
          <a:p>
            <a:r>
              <a:rPr lang="it-IT" dirty="0"/>
              <a:t>Se avete mal di schiena potreste andare a fare le cure termali a Ischia.</a:t>
            </a:r>
          </a:p>
          <a:p>
            <a:r>
              <a:rPr lang="it-IT" dirty="0"/>
              <a:t>…. potresti andare in Trentino.</a:t>
            </a:r>
          </a:p>
          <a:p>
            <a:r>
              <a:rPr lang="it-IT" dirty="0"/>
              <a:t>Dovresti/Potresti invitare Paola</a:t>
            </a:r>
          </a:p>
          <a:p>
            <a:r>
              <a:rPr lang="it-IT" dirty="0"/>
              <a:t>Dovrebbe chiedere</a:t>
            </a:r>
          </a:p>
          <a:p>
            <a:r>
              <a:rPr lang="it-IT" dirty="0"/>
              <a:t>Potreste andare a Pantelleria, è </a:t>
            </a:r>
          </a:p>
          <a:p>
            <a:endParaRPr lang="it-IT" dirty="0"/>
          </a:p>
          <a:p>
            <a:r>
              <a:rPr lang="it-IT" dirty="0"/>
              <a:t>ES. 3 C</a:t>
            </a:r>
          </a:p>
          <a:p>
            <a:r>
              <a:rPr lang="it-IT" dirty="0"/>
              <a:t>…ordinerei una pizza.</a:t>
            </a:r>
          </a:p>
          <a:p>
            <a:r>
              <a:rPr lang="it-IT" dirty="0"/>
              <a:t>… chiederei a qualcuno che la conosce il suo cellulare</a:t>
            </a:r>
          </a:p>
          <a:p>
            <a:r>
              <a:rPr lang="it-IT" dirty="0"/>
              <a:t>Se fossi in te ascolterei della musica, giocherei a pallavolo</a:t>
            </a:r>
          </a:p>
          <a:p>
            <a:r>
              <a:rPr lang="it-IT" dirty="0"/>
              <a:t>… metterei una crema.</a:t>
            </a:r>
          </a:p>
          <a:p>
            <a:r>
              <a:rPr lang="it-IT" dirty="0"/>
              <a:t>Al tuo posto parlerei con lui.</a:t>
            </a:r>
          </a:p>
          <a:p>
            <a:r>
              <a:rPr lang="it-IT" dirty="0"/>
              <a:t>Al tuo posto andrei lo stesso, senza paura</a:t>
            </a:r>
          </a:p>
        </p:txBody>
      </p:sp>
    </p:spTree>
    <p:extLst>
      <p:ext uri="{BB962C8B-B14F-4D97-AF65-F5344CB8AC3E}">
        <p14:creationId xmlns:p14="http://schemas.microsoft.com/office/powerpoint/2010/main" val="4022121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9C6785D-7D0F-4FA2-A2A7-EF12ED8121AD}"/>
              </a:ext>
            </a:extLst>
          </p:cNvPr>
          <p:cNvSpPr txBox="1"/>
          <p:nvPr/>
        </p:nvSpPr>
        <p:spPr>
          <a:xfrm>
            <a:off x="1600200" y="604157"/>
            <a:ext cx="843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QUESTIONARIO DI FINE CORSO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86339F5-2335-42F5-8B1A-58A154C4FEB6}"/>
              </a:ext>
            </a:extLst>
          </p:cNvPr>
          <p:cNvSpPr txBox="1"/>
          <p:nvPr/>
        </p:nvSpPr>
        <p:spPr>
          <a:xfrm>
            <a:off x="7151914" y="1943100"/>
            <a:ext cx="3502479" cy="2677656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Due minuti per rispondere a qualche domanda sul corso…</a:t>
            </a:r>
          </a:p>
          <a:p>
            <a:r>
              <a:rPr lang="it-IT" sz="2400" dirty="0"/>
              <a:t>Grazie per le vostre opinioni, le vostre critiche e i vostri consigli, ci aiutano a migliorare!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40AE6AF-9068-4206-A5AB-731B6AB87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424" y="1558110"/>
            <a:ext cx="4022440" cy="39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39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3AC67-5370-A6A7-FF5B-A7B8A8D4F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F51D3F2-A93C-099F-07B7-99388B823575}"/>
              </a:ext>
            </a:extLst>
          </p:cNvPr>
          <p:cNvSpPr txBox="1"/>
          <p:nvPr/>
        </p:nvSpPr>
        <p:spPr>
          <a:xfrm>
            <a:off x="3107634" y="234862"/>
            <a:ext cx="64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per finire… un po’ di musica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FEC820-A338-C975-9F7D-CADCA59D4500}"/>
              </a:ext>
            </a:extLst>
          </p:cNvPr>
          <p:cNvSpPr txBox="1"/>
          <p:nvPr/>
        </p:nvSpPr>
        <p:spPr>
          <a:xfrm>
            <a:off x="702365" y="1126283"/>
            <a:ext cx="482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Mahmood</a:t>
            </a:r>
          </a:p>
          <a:p>
            <a:r>
              <a:rPr lang="it-IT" sz="2800" b="1" dirty="0"/>
              <a:t>SOLDI </a:t>
            </a:r>
            <a:r>
              <a:rPr lang="it-IT" dirty="0"/>
              <a:t>(2019, dall’EP </a:t>
            </a:r>
            <a:r>
              <a:rPr lang="it-IT" i="1" dirty="0"/>
              <a:t>Gioventù bruciata</a:t>
            </a:r>
            <a:r>
              <a:rPr lang="it-IT" dirty="0"/>
              <a:t>)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A555151-2729-D22D-685D-6494B8249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42" y="2155369"/>
            <a:ext cx="3593944" cy="228938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AD0A097-A327-3F90-62C5-FA4CC67B2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444" y="1053548"/>
            <a:ext cx="2161500" cy="314928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39F4A13-FDAB-27BA-4006-4B83C5FB3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571" y="2155369"/>
            <a:ext cx="2268538" cy="340900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F97AA6-0FD9-85AC-DD99-BD8E85DF34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7261" y="4018246"/>
            <a:ext cx="3263900" cy="203419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58B9FD7-B322-9661-721C-AD21950E953C}"/>
              </a:ext>
            </a:extLst>
          </p:cNvPr>
          <p:cNvSpPr txBox="1"/>
          <p:nvPr/>
        </p:nvSpPr>
        <p:spPr>
          <a:xfrm>
            <a:off x="5671377" y="6112197"/>
            <a:ext cx="6434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https://www.youtube.com/watch?v=idkarSil5W4&amp;t=249s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5F18B25-0230-9A84-E411-12870079FC2B}"/>
              </a:ext>
            </a:extLst>
          </p:cNvPr>
          <p:cNvSpPr txBox="1"/>
          <p:nvPr/>
        </p:nvSpPr>
        <p:spPr>
          <a:xfrm>
            <a:off x="558168" y="4777611"/>
            <a:ext cx="44461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6"/>
              </a:rPr>
              <a:t>https://www.youtube.com/watch?v=22lISUXgSUw&amp;list=RD22lISUXgSUw&amp;start_radio=1</a:t>
            </a:r>
            <a:endParaRPr lang="it-IT" dirty="0"/>
          </a:p>
          <a:p>
            <a:endParaRPr lang="it-IT" dirty="0"/>
          </a:p>
          <a:p>
            <a:r>
              <a:rPr lang="it-IT" dirty="0"/>
              <a:t>CON TESTO: https://www.youtube.com/watch?v=avU3Jq-5Qys&amp;list=RDavU3Jq-5Qys&amp;start_radio=1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B045FF70-65ED-48EA-99C5-2D33FC37F457}"/>
              </a:ext>
            </a:extLst>
          </p:cNvPr>
          <p:cNvSpPr/>
          <p:nvPr/>
        </p:nvSpPr>
        <p:spPr>
          <a:xfrm>
            <a:off x="9326880" y="570586"/>
            <a:ext cx="2348179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IL testo</a:t>
            </a:r>
          </a:p>
          <a:p>
            <a:pPr algn="ctr"/>
            <a:r>
              <a:rPr lang="it-IT" dirty="0"/>
              <a:t>Il ritornello</a:t>
            </a:r>
          </a:p>
        </p:txBody>
      </p:sp>
    </p:spTree>
    <p:extLst>
      <p:ext uri="{BB962C8B-B14F-4D97-AF65-F5344CB8AC3E}">
        <p14:creationId xmlns:p14="http://schemas.microsoft.com/office/powerpoint/2010/main" val="230164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D540D-C200-2A2E-66E9-459B8F998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ABD25BD-9DB0-938A-5CAC-B50C1147129E}"/>
              </a:ext>
            </a:extLst>
          </p:cNvPr>
          <p:cNvSpPr txBox="1"/>
          <p:nvPr/>
        </p:nvSpPr>
        <p:spPr>
          <a:xfrm>
            <a:off x="3521474" y="96564"/>
            <a:ext cx="5149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Parliamo di… CASA!! (U4)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53F927-FE7D-3DA0-28F8-C97C139CBB41}"/>
              </a:ext>
            </a:extLst>
          </p:cNvPr>
          <p:cNvSpPr txBox="1"/>
          <p:nvPr/>
        </p:nvSpPr>
        <p:spPr>
          <a:xfrm>
            <a:off x="647592" y="1346127"/>
            <a:ext cx="243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AD8C37F-51B0-4172-800E-6D6AD099E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399" y="814449"/>
            <a:ext cx="6287224" cy="574927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9BD6A80-BEA0-4660-8113-B9AA1099A759}"/>
              </a:ext>
            </a:extLst>
          </p:cNvPr>
          <p:cNvSpPr txBox="1"/>
          <p:nvPr/>
        </p:nvSpPr>
        <p:spPr>
          <a:xfrm>
            <a:off x="9646508" y="1425146"/>
            <a:ext cx="21418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Abito in un condominio/palazzo di 6 piani</a:t>
            </a:r>
          </a:p>
          <a:p>
            <a:endParaRPr lang="it-IT" dirty="0"/>
          </a:p>
          <a:p>
            <a:r>
              <a:rPr lang="it-IT" dirty="0"/>
              <a:t>Casa singola /villa /villetta</a:t>
            </a:r>
          </a:p>
          <a:p>
            <a:endParaRPr lang="it-IT" dirty="0"/>
          </a:p>
          <a:p>
            <a:r>
              <a:rPr lang="it-IT" dirty="0"/>
              <a:t>Una casa da sogno!</a:t>
            </a:r>
          </a:p>
          <a:p>
            <a:endParaRPr lang="it-IT" dirty="0"/>
          </a:p>
          <a:p>
            <a:r>
              <a:rPr lang="it-IT" dirty="0"/>
              <a:t>Sogno di avere una casa al mare</a:t>
            </a:r>
          </a:p>
        </p:txBody>
      </p:sp>
    </p:spTree>
    <p:extLst>
      <p:ext uri="{BB962C8B-B14F-4D97-AF65-F5344CB8AC3E}">
        <p14:creationId xmlns:p14="http://schemas.microsoft.com/office/powerpoint/2010/main" val="118243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1108479-F342-45C3-9EE7-5962C582D1D5}"/>
              </a:ext>
            </a:extLst>
          </p:cNvPr>
          <p:cNvSpPr txBox="1"/>
          <p:nvPr/>
        </p:nvSpPr>
        <p:spPr>
          <a:xfrm>
            <a:off x="2833006" y="87556"/>
            <a:ext cx="3820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FUTURO (REGOLARE)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24585A-364A-4E67-ACBE-47BC6E312C79}"/>
              </a:ext>
            </a:extLst>
          </p:cNvPr>
          <p:cNvSpPr txBox="1"/>
          <p:nvPr/>
        </p:nvSpPr>
        <p:spPr>
          <a:xfrm>
            <a:off x="781050" y="5529654"/>
            <a:ext cx="1059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1F6CCA9-B933-435F-80FA-786A7B076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33" y="1468026"/>
            <a:ext cx="11405333" cy="366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1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1108479-F342-45C3-9EE7-5962C582D1D5}"/>
              </a:ext>
            </a:extLst>
          </p:cNvPr>
          <p:cNvSpPr txBox="1"/>
          <p:nvPr/>
        </p:nvSpPr>
        <p:spPr>
          <a:xfrm>
            <a:off x="2833006" y="87556"/>
            <a:ext cx="510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FUTURO: verbi irregolari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24585A-364A-4E67-ACBE-47BC6E312C79}"/>
              </a:ext>
            </a:extLst>
          </p:cNvPr>
          <p:cNvSpPr txBox="1"/>
          <p:nvPr/>
        </p:nvSpPr>
        <p:spPr>
          <a:xfrm>
            <a:off x="781050" y="5529654"/>
            <a:ext cx="1059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9955B18-2E7F-4F9E-845F-F70A1E174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76" y="866681"/>
            <a:ext cx="10896624" cy="503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11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CED6417-9B42-4609-8480-2F9F04580543}"/>
              </a:ext>
            </a:extLst>
          </p:cNvPr>
          <p:cNvSpPr txBox="1"/>
          <p:nvPr/>
        </p:nvSpPr>
        <p:spPr>
          <a:xfrm>
            <a:off x="3138221" y="424282"/>
            <a:ext cx="6327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B050"/>
                </a:solidFill>
              </a:rPr>
              <a:t>Soluzioni compiti ( 1 E </a:t>
            </a:r>
            <a:r>
              <a:rPr lang="it-IT" sz="2800" dirty="0" err="1">
                <a:solidFill>
                  <a:srgbClr val="00B050"/>
                </a:solidFill>
              </a:rPr>
              <a:t>e</a:t>
            </a:r>
            <a:r>
              <a:rPr lang="it-IT" sz="2800" dirty="0">
                <a:solidFill>
                  <a:srgbClr val="00B050"/>
                </a:solidFill>
              </a:rPr>
              <a:t> 1 F pp. 94-95)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FD579B7-2724-4D53-9932-1231CEB18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20" y="1108434"/>
            <a:ext cx="7915046" cy="5428224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21E6A02-F3E9-444A-AE60-DEC2EB1F87B8}"/>
              </a:ext>
            </a:extLst>
          </p:cNvPr>
          <p:cNvCxnSpPr/>
          <p:nvPr/>
        </p:nvCxnSpPr>
        <p:spPr>
          <a:xfrm>
            <a:off x="3641124" y="4209535"/>
            <a:ext cx="8732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010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B243794-7DFA-48F3-BCA0-8FA0B3B906EA}"/>
              </a:ext>
            </a:extLst>
          </p:cNvPr>
          <p:cNvSpPr txBox="1"/>
          <p:nvPr/>
        </p:nvSpPr>
        <p:spPr>
          <a:xfrm>
            <a:off x="2911450" y="182881"/>
            <a:ext cx="714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Il futuro per fare supposizioni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9E157F5-CB2B-4E73-84C2-968101C71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707" y="4932044"/>
            <a:ext cx="2619375" cy="174307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D267AA2-2C7A-4BEF-B7B1-5F1D4FB58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000" y="4231423"/>
            <a:ext cx="2619375" cy="17430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FE3662-04B5-4B92-B989-ADB7CB31E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02" y="1359759"/>
            <a:ext cx="7636581" cy="294464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1DA7EED-99FC-456A-9671-B3257934AA3E}"/>
              </a:ext>
            </a:extLst>
          </p:cNvPr>
          <p:cNvSpPr txBox="1"/>
          <p:nvPr/>
        </p:nvSpPr>
        <p:spPr>
          <a:xfrm>
            <a:off x="463558" y="5639719"/>
            <a:ext cx="5471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1 sarà, 2….</a:t>
            </a:r>
          </a:p>
        </p:txBody>
      </p:sp>
    </p:spTree>
    <p:extLst>
      <p:ext uri="{BB962C8B-B14F-4D97-AF65-F5344CB8AC3E}">
        <p14:creationId xmlns:p14="http://schemas.microsoft.com/office/powerpoint/2010/main" val="42617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8F08544-3CF5-4860-94C5-DD45AF56BBBD}"/>
              </a:ext>
            </a:extLst>
          </p:cNvPr>
          <p:cNvSpPr txBox="1"/>
          <p:nvPr/>
        </p:nvSpPr>
        <p:spPr>
          <a:xfrm>
            <a:off x="927337" y="373287"/>
            <a:ext cx="74948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Una canzone al futuro….</a:t>
            </a:r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BCDE5D7-0EBC-4AA8-BCC9-70D07ED96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08" y="1356625"/>
            <a:ext cx="4513188" cy="282933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6CD6B71-0D07-493D-A00E-E5170F140B99}"/>
              </a:ext>
            </a:extLst>
          </p:cNvPr>
          <p:cNvSpPr txBox="1"/>
          <p:nvPr/>
        </p:nvSpPr>
        <p:spPr>
          <a:xfrm>
            <a:off x="1151023" y="4761164"/>
            <a:ext cx="380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https://www.youtube.com/watch?v=XD77aMyCv0Q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18877CF-C738-8D3F-FC10-C44EF4A72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919" y="323786"/>
            <a:ext cx="5065744" cy="342171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EB6CF0E-05E7-2593-64D8-EFCFB3560566}"/>
              </a:ext>
            </a:extLst>
          </p:cNvPr>
          <p:cNvSpPr txBox="1"/>
          <p:nvPr/>
        </p:nvSpPr>
        <p:spPr>
          <a:xfrm>
            <a:off x="6544183" y="3745502"/>
            <a:ext cx="4424476" cy="2677656"/>
          </a:xfrm>
          <a:prstGeom prst="rect">
            <a:avLst/>
          </a:prstGeom>
          <a:noFill/>
          <a:ln w="666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Gruppo pop rock (2016)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2017:  X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2021: Festival di Sanremo + Eurovision con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Zitti e buoni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Canzoni più famose: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Beggin’,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 Wanna Be Your Slave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 album Rush! (2023)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788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6CC97ED-3EC6-43AD-925A-1F889DA90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61" y="1155955"/>
            <a:ext cx="5534025" cy="43053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862EC17-625C-464E-BB69-13F8DCE4663D}"/>
              </a:ext>
            </a:extLst>
          </p:cNvPr>
          <p:cNvSpPr txBox="1"/>
          <p:nvPr/>
        </p:nvSpPr>
        <p:spPr>
          <a:xfrm>
            <a:off x="1397203" y="416966"/>
            <a:ext cx="7402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Ristruttura e arreda la tua casa!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D96FB31-7D94-44E1-81E6-243D8B2C97F4}"/>
              </a:ext>
            </a:extLst>
          </p:cNvPr>
          <p:cNvSpPr txBox="1"/>
          <p:nvPr/>
        </p:nvSpPr>
        <p:spPr>
          <a:xfrm>
            <a:off x="7596476" y="677116"/>
            <a:ext cx="31983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 coppie.</a:t>
            </a:r>
          </a:p>
          <a:p>
            <a:r>
              <a:rPr lang="it-IT" sz="2400" dirty="0"/>
              <a:t>Presentate il vostro progetto usando il futuro.</a:t>
            </a:r>
          </a:p>
          <a:p>
            <a:r>
              <a:rPr lang="it-IT" sz="2400" dirty="0"/>
              <a:t>Poi confrontatevi rispondendo a queste domande: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Che cosa è più importante per voi in una casa? (posizione, dimensioni, luminosità, ecc.)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Qual è la vostra stanza preferita?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6315453-C91E-4BE2-A3B6-F54D4AE319AB}"/>
              </a:ext>
            </a:extLst>
          </p:cNvPr>
          <p:cNvSpPr txBox="1"/>
          <p:nvPr/>
        </p:nvSpPr>
        <p:spPr>
          <a:xfrm>
            <a:off x="438912" y="5874106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corridoio, il ripostiglio, la cantina, il solaio/la soffitta</a:t>
            </a:r>
          </a:p>
        </p:txBody>
      </p:sp>
    </p:spTree>
    <p:extLst>
      <p:ext uri="{BB962C8B-B14F-4D97-AF65-F5344CB8AC3E}">
        <p14:creationId xmlns:p14="http://schemas.microsoft.com/office/powerpoint/2010/main" val="1786674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9426AE-7CB9-4CCF-9467-A88B758552A8}"/>
              </a:ext>
            </a:extLst>
          </p:cNvPr>
          <p:cNvSpPr txBox="1"/>
          <p:nvPr/>
        </p:nvSpPr>
        <p:spPr>
          <a:xfrm>
            <a:off x="2399386" y="455228"/>
            <a:ext cx="667877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IL FUTURO per FARE PREVISIONI</a:t>
            </a:r>
          </a:p>
          <a:p>
            <a:pPr algn="ctr"/>
            <a:endParaRPr lang="it-IT" dirty="0">
              <a:solidFill>
                <a:srgbClr val="FF0000"/>
              </a:solidFill>
            </a:endParaRPr>
          </a:p>
          <a:p>
            <a:pPr algn="ctr"/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GIOCO: LA CARTOMANTE</a:t>
            </a:r>
            <a:endParaRPr lang="it-IT" sz="2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C2B767C-4812-48CD-B644-9E6330F7A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650" y="2533650"/>
            <a:ext cx="2552700" cy="17907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31D3C6A-5A9D-49B4-88FC-29370FE71D6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293" y="2080107"/>
            <a:ext cx="5307178" cy="31136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821AB78-FF7D-4834-9C29-E0936BDB268F}"/>
              </a:ext>
            </a:extLst>
          </p:cNvPr>
          <p:cNvSpPr txBox="1"/>
          <p:nvPr/>
        </p:nvSpPr>
        <p:spPr>
          <a:xfrm>
            <a:off x="1053389" y="5544922"/>
            <a:ext cx="86465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Scegliete DUE carte e FATELE LEGGERE alla cartomante… </a:t>
            </a:r>
          </a:p>
          <a:p>
            <a:r>
              <a:rPr lang="it-IT" sz="2800" dirty="0"/>
              <a:t>Come sarà il vostro futuro? Che cosa vi aspetta?</a:t>
            </a:r>
          </a:p>
        </p:txBody>
      </p:sp>
    </p:spTree>
    <p:extLst>
      <p:ext uri="{BB962C8B-B14F-4D97-AF65-F5344CB8AC3E}">
        <p14:creationId xmlns:p14="http://schemas.microsoft.com/office/powerpoint/2010/main" val="1364361027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Goccia</Template>
  <TotalTime>3028</TotalTime>
  <Words>617</Words>
  <Application>Microsoft Office PowerPoint</Application>
  <PresentationFormat>Widescreen</PresentationFormat>
  <Paragraphs>81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Tw Cen MT</vt:lpstr>
      <vt:lpstr>Goccia</vt:lpstr>
      <vt:lpstr>                CORSO INTENSIVO Livello A2+/B1 Insegnante: Monica Piantoni (monica.piantoni@unibg.it) 9-13 settembre 2025 Lezione 5    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Universita’ di BERGAMO Corsi di Italiano per Stranieri  CORSI INTENSIVI  I semestre a.a. 2020/21     CORSO DI ITALIANO ECONOMICO-GIURIDICO Insegnante: Monica Piantoni         Lezione del 14/9</dc:title>
  <dc:creator>Monica Piantoni</dc:creator>
  <cp:lastModifiedBy>PIANTONI MONICA</cp:lastModifiedBy>
  <cp:revision>148</cp:revision>
  <cp:lastPrinted>2021-02-09T16:17:52Z</cp:lastPrinted>
  <dcterms:created xsi:type="dcterms:W3CDTF">2020-09-14T11:02:13Z</dcterms:created>
  <dcterms:modified xsi:type="dcterms:W3CDTF">2026-02-13T12:05:19Z</dcterms:modified>
</cp:coreProperties>
</file>