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12192000" cy="6858000"/>
  <p:notesSz cx="10021888" cy="68897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066" y="2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173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60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dirty="0"/>
              <a:t>UNIBG CIS - PARLARE IN PUBBLICO - II </a:t>
            </a:r>
            <a:r>
              <a:rPr lang="it-IT"/>
              <a:t>SEMESTRE 21-22 – UNITA’ 1 CONOSCERSI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76460" y="0"/>
            <a:ext cx="4342818" cy="3460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AA5B7-39A8-4603-BFDC-0788FA4D0836}" type="datetimeFigureOut">
              <a:rPr lang="it-IT" smtClean="0"/>
              <a:t>26/02/2025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43669"/>
            <a:ext cx="4342818" cy="346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76460" y="6543669"/>
            <a:ext cx="4342818" cy="346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DB341-4F24-4746-A27D-EB404BE0D6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673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429E7-043D-4F65-AE25-F33E12B1788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2013"/>
            <a:ext cx="4132262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01713" y="3316288"/>
            <a:ext cx="8018462" cy="2713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7690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42484-5335-459C-89E9-5718D6A4C17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38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https://www.youtube.com/watch?v=BTZq2q_Cicg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42484-5335-459C-89E9-5718D6A4C17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6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1952" y="2488768"/>
            <a:ext cx="3308095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3975" y="2537282"/>
            <a:ext cx="8004048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dorella.giardini@guest.unibg.it" TargetMode="External"/><Relationship Id="rId4" Type="http://schemas.openxmlformats.org/officeDocument/2006/relationships/hyperlink" Target="mailto:annarosa.bertelli@guest.unibg.i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vera_gheno_vera_gheno_il_potere_delle_parole_giuste?language=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BTZq2q_Cic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learning15.unibg.it/course/view.php?id=18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869"/>
            <a:ext cx="12192000" cy="6858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779202" y="2265718"/>
            <a:ext cx="47059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spc="-45" dirty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pc="-50" dirty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20" dirty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Benvenuti!</a:t>
            </a:r>
          </a:p>
        </p:txBody>
      </p:sp>
      <p:sp>
        <p:nvSpPr>
          <p:cNvPr id="12" name="object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08450" y="3317922"/>
            <a:ext cx="3975100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3130" marR="904240" algn="ctr">
              <a:lnSpc>
                <a:spcPct val="111500"/>
              </a:lnSpc>
              <a:spcBef>
                <a:spcPts val="100"/>
              </a:spcBef>
            </a:pPr>
            <a:r>
              <a:rPr sz="2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Corso</a:t>
            </a:r>
            <a:r>
              <a:rPr sz="2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speciale </a:t>
            </a:r>
            <a:r>
              <a:rPr sz="20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Italiano</a:t>
            </a:r>
            <a:r>
              <a:rPr sz="20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per</a:t>
            </a:r>
            <a:r>
              <a:rPr sz="20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stranieri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lnSpc>
                <a:spcPts val="4350"/>
              </a:lnSpc>
            </a:pPr>
            <a:r>
              <a:rPr sz="40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Parlare</a:t>
            </a:r>
            <a:r>
              <a:rPr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in</a:t>
            </a:r>
            <a:r>
              <a:rPr sz="40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pubblico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5" name="object 15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81073"/>
            <a:ext cx="6780276" cy="2028443"/>
          </a:xfrm>
          <a:prstGeom prst="rect">
            <a:avLst/>
          </a:prstGeom>
        </p:spPr>
      </p:pic>
      <p:sp>
        <p:nvSpPr>
          <p:cNvPr id="16" name="CasellaDiTesto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17810" y="5109931"/>
            <a:ext cx="362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hlinkClick r:id="rId4"/>
              </a:rPr>
              <a:t>annarosa.bertelli@guest.unibg.it</a:t>
            </a:r>
            <a:endParaRPr lang="it-IT" sz="2000" dirty="0"/>
          </a:p>
          <a:p>
            <a:pPr algn="ctr"/>
            <a:r>
              <a:rPr lang="it-IT" sz="2000" dirty="0">
                <a:hlinkClick r:id="rId5"/>
              </a:rPr>
              <a:t>dorella.giardini@guest.unibg.it</a:t>
            </a:r>
            <a:r>
              <a:rPr lang="it-IT" sz="2000" dirty="0"/>
              <a:t> </a:t>
            </a:r>
          </a:p>
        </p:txBody>
      </p:sp>
      <p:pic>
        <p:nvPicPr>
          <p:cNvPr id="4" name="Immagine 3" descr="Immagine che contiene vestiti, calzature, articolazione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71A6C229-A93C-C693-B30D-A0E8BCBF12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047999"/>
            <a:ext cx="3581270" cy="3785913"/>
          </a:xfrm>
          <a:prstGeom prst="rect">
            <a:avLst/>
          </a:prstGeom>
        </p:spPr>
      </p:pic>
      <p:pic>
        <p:nvPicPr>
          <p:cNvPr id="6" name="Immagine 5" descr="Immagine che contiene vestiti, calzature, disegno, eretto&#10;&#10;Il contenuto generato dall'IA potrebbe non essere corretto.">
            <a:extLst>
              <a:ext uri="{FF2B5EF4-FFF2-40B4-BE49-F238E27FC236}">
                <a16:creationId xmlns:a16="http://schemas.microsoft.com/office/drawing/2014/main" id="{9F650794-0E40-FEF6-721C-8BDA52068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" y="3047999"/>
            <a:ext cx="3509212" cy="3810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60" y="2566416"/>
            <a:ext cx="2808732" cy="23088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2286001" y="2537282"/>
            <a:ext cx="7812022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5260" marR="5080" algn="just">
              <a:lnSpc>
                <a:spcPct val="100000"/>
              </a:lnSpc>
              <a:spcBef>
                <a:spcPts val="95"/>
              </a:spcBef>
            </a:pPr>
            <a:r>
              <a:rPr lang="it-IT" spc="-5" dirty="0"/>
              <a:t>R</a:t>
            </a:r>
            <a:r>
              <a:rPr spc="-5" dirty="0" err="1"/>
              <a:t>iesci</a:t>
            </a:r>
            <a:r>
              <a:rPr spc="-5" dirty="0"/>
              <a:t> a </a:t>
            </a:r>
            <a:r>
              <a:rPr spc="-15" dirty="0"/>
              <a:t>seguire </a:t>
            </a:r>
            <a:r>
              <a:rPr spc="-5" dirty="0"/>
              <a:t>o a </a:t>
            </a:r>
            <a:r>
              <a:rPr dirty="0"/>
              <a:t> </a:t>
            </a:r>
            <a:r>
              <a:rPr spc="-10" dirty="0"/>
              <a:t>esprimere </a:t>
            </a:r>
            <a:r>
              <a:rPr spc="-15" dirty="0"/>
              <a:t>ragionamenti </a:t>
            </a:r>
            <a:r>
              <a:rPr spc="-10" dirty="0"/>
              <a:t> complessi </a:t>
            </a:r>
            <a:r>
              <a:rPr spc="-5" dirty="0"/>
              <a:t>in </a:t>
            </a:r>
            <a:r>
              <a:rPr spc="-25" dirty="0"/>
              <a:t>forma </a:t>
            </a:r>
            <a:r>
              <a:rPr spc="-20" dirty="0"/>
              <a:t>scritta </a:t>
            </a:r>
            <a:r>
              <a:rPr spc="-890" dirty="0"/>
              <a:t> </a:t>
            </a:r>
            <a:r>
              <a:rPr spc="-5" dirty="0"/>
              <a:t>o </a:t>
            </a:r>
            <a:r>
              <a:rPr spc="-20" dirty="0"/>
              <a:t>orale?</a:t>
            </a: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1035938" y="457200"/>
            <a:ext cx="9632062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4400" kern="0" spc="-30" dirty="0">
                <a:solidFill>
                  <a:srgbClr val="0070C0"/>
                </a:solidFill>
              </a:rPr>
              <a:t>Perché</a:t>
            </a:r>
            <a:r>
              <a:rPr lang="it-IT" sz="4400" kern="0" spc="-10" dirty="0">
                <a:solidFill>
                  <a:srgbClr val="0070C0"/>
                </a:solidFill>
              </a:rPr>
              <a:t> </a:t>
            </a:r>
            <a:r>
              <a:rPr lang="it-IT" sz="4400" kern="0" dirty="0">
                <a:solidFill>
                  <a:srgbClr val="0070C0"/>
                </a:solidFill>
              </a:rPr>
              <a:t>un</a:t>
            </a:r>
            <a:r>
              <a:rPr lang="it-IT" sz="4400" kern="0" spc="-5" dirty="0">
                <a:solidFill>
                  <a:srgbClr val="0070C0"/>
                </a:solidFill>
              </a:rPr>
              <a:t> </a:t>
            </a:r>
            <a:r>
              <a:rPr lang="it-IT" sz="4400" kern="0" spc="-30" dirty="0">
                <a:solidFill>
                  <a:srgbClr val="0070C0"/>
                </a:solidFill>
              </a:rPr>
              <a:t>corso</a:t>
            </a:r>
            <a:r>
              <a:rPr lang="it-IT" sz="4400" kern="0" spc="-5" dirty="0">
                <a:solidFill>
                  <a:srgbClr val="0070C0"/>
                </a:solidFill>
              </a:rPr>
              <a:t> </a:t>
            </a:r>
            <a:r>
              <a:rPr lang="it-IT" sz="4400" kern="0" dirty="0">
                <a:solidFill>
                  <a:srgbClr val="0070C0"/>
                </a:solidFill>
              </a:rPr>
              <a:t>per</a:t>
            </a:r>
            <a:r>
              <a:rPr lang="it-IT" sz="4400" kern="0" spc="5" dirty="0">
                <a:solidFill>
                  <a:srgbClr val="0070C0"/>
                </a:solidFill>
              </a:rPr>
              <a:t> </a:t>
            </a:r>
            <a:r>
              <a:rPr lang="it-IT" sz="4400" kern="0" spc="-10" dirty="0">
                <a:solidFill>
                  <a:srgbClr val="0070C0"/>
                </a:solidFill>
              </a:rPr>
              <a:t>parlare</a:t>
            </a:r>
            <a:r>
              <a:rPr lang="it-IT" sz="4400" kern="0" spc="-35" dirty="0">
                <a:solidFill>
                  <a:srgbClr val="0070C0"/>
                </a:solidFill>
              </a:rPr>
              <a:t> </a:t>
            </a:r>
            <a:r>
              <a:rPr lang="it-IT" sz="4400" kern="0" dirty="0">
                <a:solidFill>
                  <a:srgbClr val="0070C0"/>
                </a:solidFill>
              </a:rPr>
              <a:t>in</a:t>
            </a:r>
            <a:r>
              <a:rPr lang="it-IT" sz="4400" kern="0" spc="-5" dirty="0">
                <a:solidFill>
                  <a:srgbClr val="0070C0"/>
                </a:solidFill>
              </a:rPr>
              <a:t> pubblico?</a:t>
            </a:r>
            <a:endParaRPr lang="it-IT" sz="4400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9200" y="2180018"/>
            <a:ext cx="496887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Quando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hai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qualcosa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da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dire,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sai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spiegarti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con 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precisione </a:t>
            </a:r>
            <a:r>
              <a:rPr sz="4000" spc="-5" dirty="0">
                <a:latin typeface="Calibri"/>
                <a:cs typeface="Calibri"/>
              </a:rPr>
              <a:t>o ti </a:t>
            </a:r>
            <a:r>
              <a:rPr sz="4000" spc="-10" dirty="0">
                <a:latin typeface="Calibri"/>
                <a:cs typeface="Calibri"/>
              </a:rPr>
              <a:t>mancano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le </a:t>
            </a:r>
            <a:r>
              <a:rPr sz="4000" spc="-20" dirty="0">
                <a:latin typeface="Calibri"/>
                <a:cs typeface="Calibri"/>
              </a:rPr>
              <a:t>parole?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1905000"/>
            <a:ext cx="3020568" cy="3014472"/>
          </a:xfrm>
          <a:prstGeom prst="rect">
            <a:avLst/>
          </a:prstGeom>
        </p:spPr>
      </p:pic>
      <p:sp>
        <p:nvSpPr>
          <p:cNvPr id="4" name="object 3"/>
          <p:cNvSpPr txBox="1">
            <a:spLocks/>
          </p:cNvSpPr>
          <p:nvPr/>
        </p:nvSpPr>
        <p:spPr>
          <a:xfrm>
            <a:off x="1035938" y="457200"/>
            <a:ext cx="9632062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4400" kern="0" spc="-30" dirty="0">
                <a:solidFill>
                  <a:srgbClr val="0070C0"/>
                </a:solidFill>
              </a:rPr>
              <a:t>Perché</a:t>
            </a:r>
            <a:r>
              <a:rPr lang="it-IT" sz="4400" kern="0" spc="-10" dirty="0">
                <a:solidFill>
                  <a:srgbClr val="0070C0"/>
                </a:solidFill>
              </a:rPr>
              <a:t> </a:t>
            </a:r>
            <a:r>
              <a:rPr lang="it-IT" sz="4400" kern="0" dirty="0">
                <a:solidFill>
                  <a:srgbClr val="0070C0"/>
                </a:solidFill>
              </a:rPr>
              <a:t>un</a:t>
            </a:r>
            <a:r>
              <a:rPr lang="it-IT" sz="4400" kern="0" spc="-5" dirty="0">
                <a:solidFill>
                  <a:srgbClr val="0070C0"/>
                </a:solidFill>
              </a:rPr>
              <a:t> </a:t>
            </a:r>
            <a:r>
              <a:rPr lang="it-IT" sz="4400" kern="0" spc="-30" dirty="0">
                <a:solidFill>
                  <a:srgbClr val="0070C0"/>
                </a:solidFill>
              </a:rPr>
              <a:t>corso</a:t>
            </a:r>
            <a:r>
              <a:rPr lang="it-IT" sz="4400" kern="0" spc="-5" dirty="0">
                <a:solidFill>
                  <a:srgbClr val="0070C0"/>
                </a:solidFill>
              </a:rPr>
              <a:t> </a:t>
            </a:r>
            <a:r>
              <a:rPr lang="it-IT" sz="4400" kern="0" dirty="0">
                <a:solidFill>
                  <a:srgbClr val="0070C0"/>
                </a:solidFill>
              </a:rPr>
              <a:t>per</a:t>
            </a:r>
            <a:r>
              <a:rPr lang="it-IT" sz="4400" kern="0" spc="5" dirty="0">
                <a:solidFill>
                  <a:srgbClr val="0070C0"/>
                </a:solidFill>
              </a:rPr>
              <a:t> </a:t>
            </a:r>
            <a:r>
              <a:rPr lang="it-IT" sz="4400" kern="0" spc="-10" dirty="0">
                <a:solidFill>
                  <a:srgbClr val="0070C0"/>
                </a:solidFill>
              </a:rPr>
              <a:t>parlare</a:t>
            </a:r>
            <a:r>
              <a:rPr lang="it-IT" sz="4400" kern="0" spc="-35" dirty="0">
                <a:solidFill>
                  <a:srgbClr val="0070C0"/>
                </a:solidFill>
              </a:rPr>
              <a:t> </a:t>
            </a:r>
            <a:r>
              <a:rPr lang="it-IT" sz="4400" kern="0" dirty="0">
                <a:solidFill>
                  <a:srgbClr val="0070C0"/>
                </a:solidFill>
              </a:rPr>
              <a:t>in</a:t>
            </a:r>
            <a:r>
              <a:rPr lang="it-IT" sz="4400" kern="0" spc="-5" dirty="0">
                <a:solidFill>
                  <a:srgbClr val="0070C0"/>
                </a:solidFill>
              </a:rPr>
              <a:t> pubblico?</a:t>
            </a:r>
            <a:endParaRPr lang="it-IT" sz="4400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9200" y="1965705"/>
            <a:ext cx="512508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it-IT" sz="4000" spc="-5" dirty="0">
                <a:latin typeface="Calibri"/>
                <a:cs typeface="Calibri"/>
              </a:rPr>
              <a:t>Q</a:t>
            </a:r>
            <a:r>
              <a:rPr sz="4000" spc="-5" dirty="0" err="1">
                <a:latin typeface="Calibri"/>
                <a:cs typeface="Calibri"/>
              </a:rPr>
              <a:t>uando</a:t>
            </a:r>
            <a:r>
              <a:rPr lang="it-IT" sz="4000" spc="-5" dirty="0">
                <a:latin typeface="Calibri"/>
                <a:cs typeface="Calibri"/>
              </a:rPr>
              <a:t> </a:t>
            </a:r>
            <a:r>
              <a:rPr sz="4000" spc="-5" dirty="0" err="1">
                <a:latin typeface="Calibri"/>
                <a:cs typeface="Calibri"/>
              </a:rPr>
              <a:t>inizi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una 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discussione </a:t>
            </a:r>
            <a:r>
              <a:rPr sz="4000" spc="-5" dirty="0">
                <a:latin typeface="Calibri"/>
                <a:cs typeface="Calibri"/>
              </a:rPr>
              <a:t>in </a:t>
            </a:r>
            <a:r>
              <a:rPr sz="4000" spc="-15" dirty="0">
                <a:latin typeface="Calibri"/>
                <a:cs typeface="Calibri"/>
              </a:rPr>
              <a:t>italiano, </a:t>
            </a:r>
            <a:r>
              <a:rPr sz="4000" spc="-5" dirty="0">
                <a:latin typeface="Calibri"/>
                <a:cs typeface="Calibri"/>
              </a:rPr>
              <a:t>la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porti </a:t>
            </a:r>
            <a:r>
              <a:rPr sz="4000" spc="-30" dirty="0">
                <a:latin typeface="Calibri"/>
                <a:cs typeface="Calibri"/>
              </a:rPr>
              <a:t>avanti </a:t>
            </a:r>
            <a:r>
              <a:rPr sz="4000" spc="-20" dirty="0">
                <a:latin typeface="Calibri"/>
                <a:cs typeface="Calibri"/>
              </a:rPr>
              <a:t>facilmente </a:t>
            </a:r>
            <a:r>
              <a:rPr sz="4000" spc="-5" dirty="0">
                <a:latin typeface="Calibri"/>
                <a:cs typeface="Calibri"/>
              </a:rPr>
              <a:t>o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finisce</a:t>
            </a:r>
            <a:r>
              <a:rPr sz="4000" spc="-15" dirty="0">
                <a:latin typeface="Calibri"/>
                <a:cs typeface="Calibri"/>
              </a:rPr>
              <a:t> troppo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presto?</a:t>
            </a:r>
            <a:endParaRPr sz="40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0200" y="1690687"/>
            <a:ext cx="3208020" cy="3014980"/>
            <a:chOff x="1650492" y="2290572"/>
            <a:chExt cx="3208020" cy="3014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828" y="2290572"/>
              <a:ext cx="3020568" cy="30144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0492" y="2290572"/>
              <a:ext cx="3208020" cy="3014472"/>
            </a:xfrm>
            <a:prstGeom prst="rect">
              <a:avLst/>
            </a:prstGeom>
          </p:spPr>
        </p:pic>
      </p:grpSp>
      <p:sp>
        <p:nvSpPr>
          <p:cNvPr id="6" name="object 3"/>
          <p:cNvSpPr txBox="1">
            <a:spLocks/>
          </p:cNvSpPr>
          <p:nvPr/>
        </p:nvSpPr>
        <p:spPr>
          <a:xfrm>
            <a:off x="1035938" y="457200"/>
            <a:ext cx="9632062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4400" kern="0" spc="-30" dirty="0">
                <a:solidFill>
                  <a:srgbClr val="0070C0"/>
                </a:solidFill>
              </a:rPr>
              <a:t>Perché</a:t>
            </a:r>
            <a:r>
              <a:rPr lang="it-IT" sz="4400" kern="0" spc="-10" dirty="0">
                <a:solidFill>
                  <a:srgbClr val="0070C0"/>
                </a:solidFill>
              </a:rPr>
              <a:t> </a:t>
            </a:r>
            <a:r>
              <a:rPr lang="it-IT" sz="4400" kern="0" dirty="0">
                <a:solidFill>
                  <a:srgbClr val="0070C0"/>
                </a:solidFill>
              </a:rPr>
              <a:t>un</a:t>
            </a:r>
            <a:r>
              <a:rPr lang="it-IT" sz="4400" kern="0" spc="-5" dirty="0">
                <a:solidFill>
                  <a:srgbClr val="0070C0"/>
                </a:solidFill>
              </a:rPr>
              <a:t> </a:t>
            </a:r>
            <a:r>
              <a:rPr lang="it-IT" sz="4400" kern="0" spc="-30" dirty="0">
                <a:solidFill>
                  <a:srgbClr val="0070C0"/>
                </a:solidFill>
              </a:rPr>
              <a:t>corso</a:t>
            </a:r>
            <a:r>
              <a:rPr lang="it-IT" sz="4400" kern="0" spc="-5" dirty="0">
                <a:solidFill>
                  <a:srgbClr val="0070C0"/>
                </a:solidFill>
              </a:rPr>
              <a:t> </a:t>
            </a:r>
            <a:r>
              <a:rPr lang="it-IT" sz="4400" kern="0" dirty="0">
                <a:solidFill>
                  <a:srgbClr val="0070C0"/>
                </a:solidFill>
              </a:rPr>
              <a:t>per</a:t>
            </a:r>
            <a:r>
              <a:rPr lang="it-IT" sz="4400" kern="0" spc="5" dirty="0">
                <a:solidFill>
                  <a:srgbClr val="0070C0"/>
                </a:solidFill>
              </a:rPr>
              <a:t> </a:t>
            </a:r>
            <a:r>
              <a:rPr lang="it-IT" sz="4400" kern="0" spc="-10" dirty="0">
                <a:solidFill>
                  <a:srgbClr val="0070C0"/>
                </a:solidFill>
              </a:rPr>
              <a:t>parlare</a:t>
            </a:r>
            <a:r>
              <a:rPr lang="it-IT" sz="4400" kern="0" spc="-35" dirty="0">
                <a:solidFill>
                  <a:srgbClr val="0070C0"/>
                </a:solidFill>
              </a:rPr>
              <a:t> </a:t>
            </a:r>
            <a:r>
              <a:rPr lang="it-IT" sz="4400" kern="0" dirty="0">
                <a:solidFill>
                  <a:srgbClr val="0070C0"/>
                </a:solidFill>
              </a:rPr>
              <a:t>in</a:t>
            </a:r>
            <a:r>
              <a:rPr lang="it-IT" sz="4400" kern="0" spc="-5" dirty="0">
                <a:solidFill>
                  <a:srgbClr val="0070C0"/>
                </a:solidFill>
              </a:rPr>
              <a:t> pubblico?</a:t>
            </a:r>
            <a:endParaRPr lang="it-IT" sz="4400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0" y="1828800"/>
            <a:ext cx="508317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it-IT" sz="4000" spc="-5" dirty="0">
                <a:latin typeface="Calibri"/>
                <a:cs typeface="Calibri"/>
              </a:rPr>
              <a:t>P</a:t>
            </a:r>
            <a:r>
              <a:rPr sz="4000" spc="-10" dirty="0" err="1">
                <a:latin typeface="Calibri"/>
                <a:cs typeface="Calibri"/>
              </a:rPr>
              <a:t>ensi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che </a:t>
            </a:r>
            <a:r>
              <a:rPr sz="4000" spc="-10" dirty="0">
                <a:latin typeface="Calibri"/>
                <a:cs typeface="Calibri"/>
              </a:rPr>
              <a:t>non </a:t>
            </a:r>
            <a:r>
              <a:rPr sz="4000" spc="-15" dirty="0">
                <a:latin typeface="Calibri"/>
                <a:cs typeface="Calibri"/>
              </a:rPr>
              <a:t>riuscirai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mai a </a:t>
            </a:r>
            <a:r>
              <a:rPr sz="4000" spc="-20" dirty="0">
                <a:latin typeface="Calibri"/>
                <a:cs typeface="Calibri"/>
              </a:rPr>
              <a:t>capire </a:t>
            </a:r>
            <a:r>
              <a:rPr sz="4000" spc="-15" dirty="0">
                <a:latin typeface="Calibri"/>
                <a:cs typeface="Calibri"/>
              </a:rPr>
              <a:t>cosa 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realmente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vogliono</a:t>
            </a:r>
            <a:r>
              <a:rPr sz="4000" spc="2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dire 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gli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italiani?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1524000"/>
            <a:ext cx="2375916" cy="2409443"/>
          </a:xfrm>
          <a:prstGeom prst="rect">
            <a:avLst/>
          </a:prstGeom>
        </p:spPr>
      </p:pic>
      <p:sp>
        <p:nvSpPr>
          <p:cNvPr id="4" name="object 3"/>
          <p:cNvSpPr txBox="1">
            <a:spLocks/>
          </p:cNvSpPr>
          <p:nvPr/>
        </p:nvSpPr>
        <p:spPr>
          <a:xfrm>
            <a:off x="1035938" y="457200"/>
            <a:ext cx="9632062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4400" kern="0" spc="-30" dirty="0">
                <a:solidFill>
                  <a:srgbClr val="0070C0"/>
                </a:solidFill>
              </a:rPr>
              <a:t>Perché</a:t>
            </a:r>
            <a:r>
              <a:rPr lang="it-IT" sz="4400" kern="0" spc="-10" dirty="0">
                <a:solidFill>
                  <a:srgbClr val="0070C0"/>
                </a:solidFill>
              </a:rPr>
              <a:t> </a:t>
            </a:r>
            <a:r>
              <a:rPr lang="it-IT" sz="4400" kern="0" dirty="0">
                <a:solidFill>
                  <a:srgbClr val="0070C0"/>
                </a:solidFill>
              </a:rPr>
              <a:t>un</a:t>
            </a:r>
            <a:r>
              <a:rPr lang="it-IT" sz="4400" kern="0" spc="-5" dirty="0">
                <a:solidFill>
                  <a:srgbClr val="0070C0"/>
                </a:solidFill>
              </a:rPr>
              <a:t> </a:t>
            </a:r>
            <a:r>
              <a:rPr lang="it-IT" sz="4400" kern="0" spc="-30" dirty="0">
                <a:solidFill>
                  <a:srgbClr val="0070C0"/>
                </a:solidFill>
              </a:rPr>
              <a:t>corso</a:t>
            </a:r>
            <a:r>
              <a:rPr lang="it-IT" sz="4400" kern="0" spc="-5" dirty="0">
                <a:solidFill>
                  <a:srgbClr val="0070C0"/>
                </a:solidFill>
              </a:rPr>
              <a:t> </a:t>
            </a:r>
            <a:r>
              <a:rPr lang="it-IT" sz="4400" kern="0" dirty="0">
                <a:solidFill>
                  <a:srgbClr val="0070C0"/>
                </a:solidFill>
              </a:rPr>
              <a:t>per</a:t>
            </a:r>
            <a:r>
              <a:rPr lang="it-IT" sz="4400" kern="0" spc="5" dirty="0">
                <a:solidFill>
                  <a:srgbClr val="0070C0"/>
                </a:solidFill>
              </a:rPr>
              <a:t> </a:t>
            </a:r>
            <a:r>
              <a:rPr lang="it-IT" sz="4400" kern="0" spc="-10" dirty="0">
                <a:solidFill>
                  <a:srgbClr val="0070C0"/>
                </a:solidFill>
              </a:rPr>
              <a:t>parlare</a:t>
            </a:r>
            <a:r>
              <a:rPr lang="it-IT" sz="4400" kern="0" spc="-35" dirty="0">
                <a:solidFill>
                  <a:srgbClr val="0070C0"/>
                </a:solidFill>
              </a:rPr>
              <a:t> </a:t>
            </a:r>
            <a:r>
              <a:rPr lang="it-IT" sz="4400" kern="0" dirty="0">
                <a:solidFill>
                  <a:srgbClr val="0070C0"/>
                </a:solidFill>
              </a:rPr>
              <a:t>in</a:t>
            </a:r>
            <a:r>
              <a:rPr lang="it-IT" sz="4400" kern="0" spc="-5" dirty="0">
                <a:solidFill>
                  <a:srgbClr val="0070C0"/>
                </a:solidFill>
              </a:rPr>
              <a:t> pubblico?</a:t>
            </a:r>
            <a:endParaRPr lang="it-IT" sz="4400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19200" y="2971800"/>
            <a:ext cx="9067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4800" b="1" spc="-10" dirty="0">
                <a:solidFill>
                  <a:srgbClr val="0070C0"/>
                </a:solidFill>
                <a:latin typeface="Calibri"/>
                <a:cs typeface="Calibri"/>
              </a:rPr>
              <a:t>È arrivato il momento di conoscerci!</a:t>
            </a:r>
            <a:endParaRPr sz="48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5884" y="545591"/>
            <a:ext cx="2680716" cy="23070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1200" y="4596966"/>
            <a:ext cx="1569720" cy="10652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28687" y="4038600"/>
            <a:ext cx="9601199" cy="2182008"/>
          </a:xfrm>
          <a:prstGeom prst="rect">
            <a:avLst/>
          </a:prstGeom>
          <a:ln w="9525">
            <a:solidFill>
              <a:srgbClr val="4471C4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lang="it-IT" sz="2800" spc="-35" dirty="0">
                <a:latin typeface="Calibri"/>
                <a:cs typeface="Calibri"/>
              </a:rPr>
              <a:t>1. IN </a:t>
            </a:r>
            <a:r>
              <a:rPr sz="2800" spc="-15" dirty="0">
                <a:latin typeface="Calibri"/>
                <a:cs typeface="Calibri"/>
              </a:rPr>
              <a:t>GRUPPO</a:t>
            </a:r>
            <a:r>
              <a:rPr sz="2800" spc="-3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92075" marR="859155">
              <a:lnSpc>
                <a:spcPct val="100000"/>
              </a:lnSpc>
            </a:pPr>
            <a:r>
              <a:rPr lang="it-IT" sz="2800" spc="-5" dirty="0">
                <a:latin typeface="Calibri"/>
                <a:cs typeface="Calibri"/>
              </a:rPr>
              <a:t>Presentati al tuo gruppo con alcuni dati personali e poi racconta 3 cose di te, una particolarmente positiva, una ‘neutra’, una che non ti piace molto.</a:t>
            </a:r>
          </a:p>
          <a:p>
            <a:pPr marL="92075" marR="859155">
              <a:lnSpc>
                <a:spcPct val="100000"/>
              </a:lnSpc>
            </a:pPr>
            <a:r>
              <a:rPr lang="it-IT" sz="2800" spc="-5" dirty="0">
                <a:latin typeface="Calibri"/>
                <a:cs typeface="Calibri"/>
              </a:rPr>
              <a:t>Usa la scheda ’</a:t>
            </a:r>
            <a:r>
              <a:rPr lang="it-IT" sz="2800" i="1" spc="-5" dirty="0">
                <a:latin typeface="Calibri"/>
                <a:cs typeface="Calibri"/>
              </a:rPr>
              <a:t>01 – Tre caratteristiche’ </a:t>
            </a:r>
            <a:r>
              <a:rPr lang="it-IT" sz="2800" spc="-5" dirty="0">
                <a:latin typeface="Calibri"/>
                <a:cs typeface="Calibri"/>
              </a:rPr>
              <a:t>(15’)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4707" y="4682992"/>
            <a:ext cx="2209800" cy="13935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75099" y="834757"/>
            <a:ext cx="5638799" cy="15036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447040" indent="-457200" algn="just">
              <a:lnSpc>
                <a:spcPct val="100000"/>
              </a:lnSpc>
              <a:spcBef>
                <a:spcPts val="105"/>
              </a:spcBef>
              <a:buAutoNum type="arabicPeriod"/>
            </a:pPr>
            <a:r>
              <a:rPr lang="it-IT" sz="2400" spc="-5" dirty="0">
                <a:latin typeface="Calibri"/>
                <a:cs typeface="Calibri"/>
              </a:rPr>
              <a:t>DA SOLO/A</a:t>
            </a:r>
            <a:r>
              <a:rPr sz="2400" spc="-5" dirty="0"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 </a:t>
            </a:r>
            <a:endParaRPr lang="it-IT" sz="2400" dirty="0">
              <a:latin typeface="Calibri"/>
              <a:cs typeface="Calibri"/>
            </a:endParaRPr>
          </a:p>
          <a:p>
            <a:pPr marL="12700" marR="447040" algn="just">
              <a:lnSpc>
                <a:spcPct val="100000"/>
              </a:lnSpc>
              <a:spcBef>
                <a:spcPts val="105"/>
              </a:spcBef>
            </a:pPr>
            <a:r>
              <a:rPr lang="it-IT" sz="2400" dirty="0">
                <a:latin typeface="Calibri"/>
                <a:cs typeface="Calibri"/>
              </a:rPr>
              <a:t>Completa la scheda con le informazioni richieste. </a:t>
            </a:r>
            <a:r>
              <a:rPr sz="2400" spc="-10" dirty="0" err="1">
                <a:latin typeface="Calibri"/>
                <a:cs typeface="Calibri"/>
              </a:rPr>
              <a:t>Preparati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dirty="0" err="1">
                <a:latin typeface="Calibri"/>
                <a:cs typeface="Calibri"/>
              </a:rPr>
              <a:t>parlarne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it-IT" sz="2400" spc="-5" dirty="0">
                <a:latin typeface="Calibri"/>
                <a:cs typeface="Calibri"/>
              </a:rPr>
              <a:t>con i compagni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lang="it-IT" sz="2400" dirty="0">
                <a:latin typeface="Calibri"/>
                <a:cs typeface="Calibri"/>
              </a:rPr>
              <a:t> (10’)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54395" y="977935"/>
            <a:ext cx="909827" cy="10545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0" y="2779808"/>
            <a:ext cx="1761743" cy="133992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344415" y="788237"/>
            <a:ext cx="3122162" cy="3983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lang="it-IT" sz="2800" b="1" spc="-25" dirty="0">
                <a:cs typeface="Calibri"/>
              </a:rPr>
              <a:t>2. Pensa a te quando devi esprimere contenuti complessi in italiano.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lang="it-IT" sz="2800" spc="-25" dirty="0">
                <a:cs typeface="Calibri"/>
              </a:rPr>
              <a:t>Usa la scheda:</a:t>
            </a:r>
            <a:endParaRPr lang="it-IT" sz="28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it-IT" sz="2800" i="1" dirty="0">
                <a:cs typeface="Calibri"/>
              </a:rPr>
              <a:t>‘01</a:t>
            </a:r>
            <a:r>
              <a:rPr lang="it-IT" sz="2800" i="1" spc="-15" dirty="0">
                <a:cs typeface="Calibri"/>
              </a:rPr>
              <a:t> </a:t>
            </a:r>
            <a:r>
              <a:rPr lang="it-IT" sz="2800" i="1" dirty="0">
                <a:cs typeface="Calibri"/>
              </a:rPr>
              <a:t>– V</a:t>
            </a:r>
            <a:r>
              <a:rPr lang="it-IT" sz="2800" i="1" spc="-30" dirty="0">
                <a:cs typeface="Calibri"/>
              </a:rPr>
              <a:t>antaggi e limiti’</a:t>
            </a:r>
          </a:p>
          <a:p>
            <a:pPr marL="12700">
              <a:lnSpc>
                <a:spcPct val="100000"/>
              </a:lnSpc>
            </a:pPr>
            <a:r>
              <a:rPr lang="it-IT" sz="2800" b="1" spc="-30" dirty="0">
                <a:cs typeface="Calibri"/>
              </a:rPr>
              <a:t>(45’)</a:t>
            </a:r>
            <a:endParaRPr lang="it-IT" sz="2800" b="1" dirty="0">
              <a:cs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932236" y="2429386"/>
            <a:ext cx="47868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2. IN GRUPPO:</a:t>
            </a:r>
          </a:p>
          <a:p>
            <a:pPr algn="just"/>
            <a:r>
              <a:rPr lang="it-IT" sz="2400" dirty="0"/>
              <a:t>Presentate al vostro gruppo il limite e  il vantaggio per voi più significativi.</a:t>
            </a:r>
          </a:p>
          <a:p>
            <a:pPr algn="just"/>
            <a:r>
              <a:rPr lang="it-IT" sz="2400" b="1" dirty="0"/>
              <a:t>Chiedete consigli. I compagni danno suggerimenti. </a:t>
            </a:r>
          </a:p>
          <a:p>
            <a:pPr algn="just"/>
            <a:r>
              <a:rPr lang="it-IT" sz="2400" dirty="0">
                <a:solidFill>
                  <a:prstClr val="black"/>
                </a:solidFill>
              </a:rPr>
              <a:t>Preparate una sintesi delle caratteristiche del vostro gruppo.     </a:t>
            </a:r>
            <a:r>
              <a:rPr lang="it-IT" sz="2400" dirty="0"/>
              <a:t>(20’)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941761" y="5476374"/>
            <a:ext cx="4777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400" dirty="0">
                <a:solidFill>
                  <a:prstClr val="black"/>
                </a:solidFill>
              </a:rPr>
              <a:t>3. IN PLENUM: </a:t>
            </a:r>
          </a:p>
          <a:p>
            <a:pPr lvl="0" algn="just"/>
            <a:r>
              <a:rPr lang="it-IT" sz="2400" dirty="0">
                <a:solidFill>
                  <a:prstClr val="black"/>
                </a:solidFill>
              </a:rPr>
              <a:t>Un relatore per gruppo riferisce alla classe. (15’)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39" y="5562600"/>
            <a:ext cx="1633864" cy="741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00" y="1549952"/>
            <a:ext cx="9296400" cy="4951997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1300" indent="-228600">
              <a:buFont typeface="Arial MT"/>
              <a:buChar char="•"/>
              <a:tabLst>
                <a:tab pos="241300" algn="l"/>
              </a:tabLst>
            </a:pPr>
            <a:r>
              <a:rPr lang="it-IT" sz="2400" spc="-5" dirty="0">
                <a:solidFill>
                  <a:srgbClr val="FF0000"/>
                </a:solidFill>
                <a:latin typeface="Calibri"/>
                <a:cs typeface="Calibri"/>
              </a:rPr>
              <a:t>‘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trovo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parole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giuste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FF0000"/>
                </a:solidFill>
                <a:latin typeface="Calibri"/>
                <a:cs typeface="Calibri"/>
              </a:rPr>
              <a:t>mentre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FF0000"/>
                </a:solidFill>
                <a:latin typeface="Calibri"/>
                <a:cs typeface="Calibri"/>
              </a:rPr>
              <a:t>parlo</a:t>
            </a:r>
            <a:r>
              <a:rPr lang="it-IT" sz="2400" spc="-5" dirty="0">
                <a:solidFill>
                  <a:srgbClr val="FF0000"/>
                </a:solidFill>
                <a:latin typeface="Calibri"/>
                <a:cs typeface="Calibri"/>
              </a:rPr>
              <a:t>'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tabLst>
                <a:tab pos="241300" algn="l"/>
              </a:tabLst>
            </a:pPr>
            <a:r>
              <a:rPr lang="it-IT" sz="2400" i="1" spc="-5" dirty="0">
                <a:latin typeface="Calibri"/>
                <a:cs typeface="Calibri"/>
              </a:rPr>
              <a:t>	Il ‘bagaglio lessicale’ deve essere formato. </a:t>
            </a:r>
            <a:r>
              <a:rPr sz="2400" i="1" spc="-5" dirty="0" err="1">
                <a:latin typeface="Calibri"/>
                <a:cs typeface="Calibri"/>
              </a:rPr>
              <a:t>Leggi</a:t>
            </a:r>
            <a:r>
              <a:rPr sz="2400" i="1" spc="-5" dirty="0">
                <a:latin typeface="Calibri"/>
                <a:cs typeface="Calibri"/>
              </a:rPr>
              <a:t> di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più, </a:t>
            </a:r>
            <a:endParaRPr lang="it-IT" sz="2400" i="1" spc="-5" dirty="0">
              <a:latin typeface="Calibri"/>
              <a:cs typeface="Calibri"/>
            </a:endParaRPr>
          </a:p>
          <a:p>
            <a:pPr marL="12700">
              <a:tabLst>
                <a:tab pos="241300" algn="l"/>
              </a:tabLst>
            </a:pPr>
            <a:r>
              <a:rPr lang="it-IT" sz="2400" i="1" spc="-5" dirty="0">
                <a:latin typeface="Calibri"/>
                <a:cs typeface="Calibri"/>
              </a:rPr>
              <a:t>   ‘ricicla’ le parole che leggi</a:t>
            </a:r>
            <a:r>
              <a:rPr sz="2400" i="1" spc="-10" dirty="0">
                <a:latin typeface="Calibri"/>
                <a:cs typeface="Calibri"/>
              </a:rPr>
              <a:t>: </a:t>
            </a:r>
            <a:r>
              <a:rPr sz="2400" i="1" spc="-5" dirty="0">
                <a:latin typeface="Calibri"/>
                <a:cs typeface="Calibri"/>
              </a:rPr>
              <a:t>usa</a:t>
            </a:r>
            <a:r>
              <a:rPr sz="2400" i="1" dirty="0">
                <a:latin typeface="Calibri"/>
                <a:cs typeface="Calibri"/>
              </a:rPr>
              <a:t> la </a:t>
            </a:r>
            <a:r>
              <a:rPr sz="2400" i="1" spc="-5" dirty="0" err="1">
                <a:latin typeface="Calibri"/>
                <a:cs typeface="Calibri"/>
              </a:rPr>
              <a:t>memoria</a:t>
            </a:r>
            <a:r>
              <a:rPr lang="it-IT" sz="2400" i="1" spc="-5" dirty="0">
                <a:latin typeface="Calibri"/>
                <a:cs typeface="Calibri"/>
              </a:rPr>
              <a:t>, fa’ schemi lessicali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lang="it-IT" sz="2400" i="1" spc="-15" dirty="0">
                <a:latin typeface="Calibri"/>
                <a:cs typeface="Calibri"/>
              </a:rPr>
              <a:t>parla, 	parla, parla</a:t>
            </a:r>
            <a:r>
              <a:rPr sz="2400" i="1" spc="-10" dirty="0">
                <a:latin typeface="Calibri"/>
                <a:cs typeface="Calibri"/>
              </a:rPr>
              <a:t>!</a:t>
            </a:r>
            <a:endParaRPr sz="2400" dirty="0">
              <a:latin typeface="Calibri"/>
              <a:cs typeface="Calibri"/>
            </a:endParaRPr>
          </a:p>
          <a:p>
            <a:endParaRPr sz="2700" dirty="0">
              <a:latin typeface="Calibri"/>
              <a:cs typeface="Calibri"/>
            </a:endParaRPr>
          </a:p>
          <a:p>
            <a:pPr marL="241300" indent="-228600">
              <a:buFont typeface="Arial MT"/>
              <a:buChar char="•"/>
              <a:tabLst>
                <a:tab pos="241300" algn="l"/>
              </a:tabLst>
            </a:pPr>
            <a:r>
              <a:rPr lang="it-IT" sz="2400" spc="-5" dirty="0">
                <a:solidFill>
                  <a:srgbClr val="FF0000"/>
                </a:solidFill>
                <a:latin typeface="Calibri"/>
                <a:cs typeface="Calibri"/>
              </a:rPr>
              <a:t>'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la lingua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è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tanto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lontana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dall’italiano,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è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più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difficile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me</a:t>
            </a:r>
            <a:r>
              <a:rPr lang="it-IT" sz="2400" dirty="0">
                <a:solidFill>
                  <a:srgbClr val="FF0000"/>
                </a:solidFill>
                <a:latin typeface="Calibri"/>
                <a:cs typeface="Calibri"/>
              </a:rPr>
              <a:t>'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indent="-228600">
              <a:buFont typeface="Arial MT"/>
              <a:buChar char="•"/>
              <a:tabLst>
                <a:tab pos="241300" algn="l"/>
              </a:tabLst>
            </a:pPr>
            <a:r>
              <a:rPr lang="it-IT" sz="2400" spc="-5" dirty="0">
                <a:solidFill>
                  <a:srgbClr val="FF0000"/>
                </a:solidFill>
                <a:latin typeface="Calibri"/>
                <a:cs typeface="Calibri"/>
              </a:rPr>
              <a:t>'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conosco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altre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lingue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simili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all’italiano,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FF0000"/>
                </a:solidFill>
                <a:latin typeface="Calibri"/>
                <a:cs typeface="Calibri"/>
              </a:rPr>
              <a:t>faccio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FF0000"/>
                </a:solidFill>
                <a:latin typeface="Calibri"/>
                <a:cs typeface="Calibri"/>
              </a:rPr>
              <a:t>confusione</a:t>
            </a:r>
            <a:r>
              <a:rPr lang="it-IT" sz="2400" spc="-10" dirty="0">
                <a:solidFill>
                  <a:srgbClr val="FF0000"/>
                </a:solidFill>
                <a:latin typeface="Calibri"/>
                <a:cs typeface="Calibri"/>
              </a:rPr>
              <a:t>'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tabLst>
                <a:tab pos="241300" algn="l"/>
              </a:tabLst>
            </a:pPr>
            <a:r>
              <a:rPr lang="it-IT" sz="2400" i="1" spc="-5" dirty="0">
                <a:latin typeface="Calibri"/>
                <a:cs typeface="Calibri"/>
              </a:rPr>
              <a:t>	Non spaventarti, è solo questione di ‘allenamento’</a:t>
            </a:r>
            <a:r>
              <a:rPr sz="2400" i="1" spc="-5" dirty="0">
                <a:latin typeface="Calibri"/>
                <a:cs typeface="Calibri"/>
              </a:rPr>
              <a:t>: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parla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con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italiani,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lang="it-IT" sz="2400" i="1" spc="-15" dirty="0">
                <a:latin typeface="Calibri"/>
                <a:cs typeface="Calibri"/>
              </a:rPr>
              <a:t>	</a:t>
            </a:r>
            <a:r>
              <a:rPr sz="2400" i="1" spc="-5" dirty="0" err="1">
                <a:latin typeface="Calibri"/>
                <a:cs typeface="Calibri"/>
              </a:rPr>
              <a:t>guarda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lang="it-IT" sz="2400" i="1" spc="-5" dirty="0">
                <a:latin typeface="Calibri"/>
                <a:cs typeface="Calibri"/>
              </a:rPr>
              <a:t>video, blog, </a:t>
            </a:r>
            <a:r>
              <a:rPr sz="2400" i="1" spc="-5" dirty="0">
                <a:latin typeface="Calibri"/>
                <a:cs typeface="Calibri"/>
              </a:rPr>
              <a:t>film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15" dirty="0" err="1">
                <a:latin typeface="Calibri"/>
                <a:cs typeface="Calibri"/>
              </a:rPr>
              <a:t>ascolta</a:t>
            </a:r>
            <a:r>
              <a:rPr lang="it-IT" sz="2400" i="1" spc="-15" dirty="0">
                <a:latin typeface="Calibri"/>
                <a:cs typeface="Calibri"/>
              </a:rPr>
              <a:t> </a:t>
            </a:r>
            <a:r>
              <a:rPr sz="2400" i="1" spc="-5" dirty="0" err="1">
                <a:latin typeface="Calibri"/>
                <a:cs typeface="Calibri"/>
              </a:rPr>
              <a:t>musica</a:t>
            </a:r>
            <a:r>
              <a:rPr sz="2400" i="1" spc="-5" dirty="0">
                <a:latin typeface="Calibri"/>
                <a:cs typeface="Calibri"/>
              </a:rPr>
              <a:t>!</a:t>
            </a:r>
            <a:endParaRPr lang="it-IT" sz="2400" i="1" spc="-5" dirty="0">
              <a:latin typeface="Calibri"/>
              <a:cs typeface="Calibri"/>
            </a:endParaRPr>
          </a:p>
          <a:p>
            <a:pPr marL="12700">
              <a:tabLst>
                <a:tab pos="241300" algn="l"/>
              </a:tabLst>
            </a:pPr>
            <a:endParaRPr sz="2400" dirty="0">
              <a:latin typeface="Calibri"/>
              <a:cs typeface="Calibri"/>
            </a:endParaRPr>
          </a:p>
          <a:p>
            <a:pPr marL="241300" indent="-228600">
              <a:buFont typeface="Arial MT"/>
              <a:buChar char="•"/>
              <a:tabLst>
                <a:tab pos="241300" algn="l"/>
              </a:tabLst>
            </a:pPr>
            <a:r>
              <a:rPr lang="it-IT" sz="2400" spc="-5" dirty="0">
                <a:solidFill>
                  <a:srgbClr val="FF0000"/>
                </a:solidFill>
                <a:latin typeface="Calibri"/>
                <a:cs typeface="Calibri"/>
              </a:rPr>
              <a:t>'</a:t>
            </a:r>
            <a:r>
              <a:rPr sz="2400" spc="-5" dirty="0" err="1">
                <a:solidFill>
                  <a:srgbClr val="FF0000"/>
                </a:solidFill>
                <a:latin typeface="Calibri"/>
                <a:cs typeface="Calibri"/>
              </a:rPr>
              <a:t>Dopo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mezz’ora,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mi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 err="1">
                <a:solidFill>
                  <a:srgbClr val="FF0000"/>
                </a:solidFill>
                <a:latin typeface="Calibri"/>
                <a:cs typeface="Calibri"/>
              </a:rPr>
              <a:t>stanco</a:t>
            </a:r>
            <a:r>
              <a:rPr lang="it-IT" sz="2400" spc="-15" dirty="0">
                <a:solidFill>
                  <a:srgbClr val="FF0000"/>
                </a:solidFill>
                <a:latin typeface="Calibri"/>
                <a:cs typeface="Calibri"/>
              </a:rPr>
              <a:t>'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tabLst>
                <a:tab pos="241300" algn="l"/>
              </a:tabLst>
            </a:pPr>
            <a:r>
              <a:rPr lang="it-IT" sz="2400" i="1" spc="-15" dirty="0">
                <a:latin typeface="Calibri"/>
                <a:cs typeface="Calibri"/>
              </a:rPr>
              <a:t>	È normale, esercitare la lingua complessa è faticoso (anche per un 	madrelingua). </a:t>
            </a:r>
            <a:r>
              <a:rPr sz="2400" i="1" spc="-15" dirty="0">
                <a:latin typeface="Calibri"/>
                <a:cs typeface="Calibri"/>
              </a:rPr>
              <a:t>Fa’ </a:t>
            </a:r>
            <a:r>
              <a:rPr sz="2400" i="1" spc="-5" dirty="0">
                <a:latin typeface="Calibri"/>
                <a:cs typeface="Calibri"/>
              </a:rPr>
              <a:t>una pausa,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poi </a:t>
            </a:r>
            <a:r>
              <a:rPr sz="2400" i="1" spc="-5" dirty="0" err="1">
                <a:latin typeface="Calibri"/>
                <a:cs typeface="Calibri"/>
              </a:rPr>
              <a:t>riprendi</a:t>
            </a:r>
            <a:r>
              <a:rPr sz="2400" i="1" spc="-5" dirty="0">
                <a:latin typeface="Calibri"/>
                <a:cs typeface="Calibri"/>
              </a:rPr>
              <a:t>!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143" y="1331524"/>
            <a:ext cx="1952244" cy="19491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924" y="3504042"/>
            <a:ext cx="1952244" cy="17449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4924" y="5486400"/>
            <a:ext cx="1959864" cy="115519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352800" y="187648"/>
            <a:ext cx="2458200" cy="2174552"/>
            <a:chOff x="8787193" y="3733800"/>
            <a:chExt cx="3062605" cy="282067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87193" y="3733800"/>
              <a:ext cx="3062096" cy="17449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49282" y="5057647"/>
              <a:ext cx="1787525" cy="1496466"/>
            </a:xfrm>
            <a:prstGeom prst="rect">
              <a:avLst/>
            </a:prstGeom>
          </p:spPr>
        </p:pic>
      </p:grpSp>
      <p:sp>
        <p:nvSpPr>
          <p:cNvPr id="9" name="object 2"/>
          <p:cNvSpPr txBox="1">
            <a:spLocks/>
          </p:cNvSpPr>
          <p:nvPr/>
        </p:nvSpPr>
        <p:spPr>
          <a:xfrm>
            <a:off x="562544" y="410971"/>
            <a:ext cx="9581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it-IT" sz="4400" kern="0" spc="-5" dirty="0">
                <a:solidFill>
                  <a:srgbClr val="0070C0"/>
                </a:solidFill>
              </a:rPr>
              <a:t>Alcuni consigli (semplici ma efficaci)</a:t>
            </a:r>
            <a:endParaRPr lang="it-IT" sz="4400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8043" y="2243327"/>
            <a:ext cx="1420495" cy="875030"/>
          </a:xfrm>
          <a:custGeom>
            <a:avLst/>
            <a:gdLst/>
            <a:ahLst/>
            <a:cxnLst/>
            <a:rect l="l" t="t" r="r" b="b"/>
            <a:pathLst>
              <a:path w="1420495" h="875030">
                <a:moveTo>
                  <a:pt x="0" y="874776"/>
                </a:moveTo>
                <a:lnTo>
                  <a:pt x="1420368" y="874776"/>
                </a:lnTo>
                <a:lnTo>
                  <a:pt x="1420368" y="0"/>
                </a:lnTo>
                <a:lnTo>
                  <a:pt x="0" y="0"/>
                </a:lnTo>
                <a:lnTo>
                  <a:pt x="0" y="874776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79354" y="2379090"/>
            <a:ext cx="778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24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 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formale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98464" y="1344167"/>
            <a:ext cx="1419225" cy="875030"/>
          </a:xfrm>
          <a:custGeom>
            <a:avLst/>
            <a:gdLst/>
            <a:ahLst/>
            <a:cxnLst/>
            <a:rect l="l" t="t" r="r" b="b"/>
            <a:pathLst>
              <a:path w="1419225" h="875030">
                <a:moveTo>
                  <a:pt x="0" y="874776"/>
                </a:moveTo>
                <a:lnTo>
                  <a:pt x="1418843" y="874776"/>
                </a:lnTo>
                <a:lnTo>
                  <a:pt x="1418843" y="0"/>
                </a:lnTo>
                <a:lnTo>
                  <a:pt x="0" y="0"/>
                </a:lnTo>
                <a:lnTo>
                  <a:pt x="0" y="874776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2139" y="1478991"/>
            <a:ext cx="10325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Registro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colloquiale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13686" y="721134"/>
            <a:ext cx="2446655" cy="2880360"/>
            <a:chOff x="3671061" y="752601"/>
            <a:chExt cx="2446655" cy="2880360"/>
          </a:xfrm>
        </p:grpSpPr>
        <p:sp>
          <p:nvSpPr>
            <p:cNvPr id="7" name="object 7"/>
            <p:cNvSpPr/>
            <p:nvPr/>
          </p:nvSpPr>
          <p:spPr>
            <a:xfrm>
              <a:off x="5466588" y="1923287"/>
              <a:ext cx="650875" cy="1710055"/>
            </a:xfrm>
            <a:custGeom>
              <a:avLst/>
              <a:gdLst/>
              <a:ahLst/>
              <a:cxnLst/>
              <a:rect l="l" t="t" r="r" b="b"/>
              <a:pathLst>
                <a:path w="650875" h="1710054">
                  <a:moveTo>
                    <a:pt x="336296" y="222758"/>
                  </a:moveTo>
                  <a:lnTo>
                    <a:pt x="153276" y="81915"/>
                  </a:lnTo>
                  <a:lnTo>
                    <a:pt x="166662" y="64516"/>
                  </a:lnTo>
                  <a:lnTo>
                    <a:pt x="188087" y="36703"/>
                  </a:lnTo>
                  <a:lnTo>
                    <a:pt x="0" y="0"/>
                  </a:lnTo>
                  <a:lnTo>
                    <a:pt x="83566" y="172466"/>
                  </a:lnTo>
                  <a:lnTo>
                    <a:pt x="118364" y="127266"/>
                  </a:lnTo>
                  <a:lnTo>
                    <a:pt x="301371" y="268097"/>
                  </a:lnTo>
                  <a:lnTo>
                    <a:pt x="336296" y="222758"/>
                  </a:lnTo>
                  <a:close/>
                </a:path>
                <a:path w="650875" h="1710054">
                  <a:moveTo>
                    <a:pt x="650748" y="1356360"/>
                  </a:moveTo>
                  <a:lnTo>
                    <a:pt x="606806" y="1319784"/>
                  </a:lnTo>
                  <a:lnTo>
                    <a:pt x="406463" y="1559801"/>
                  </a:lnTo>
                  <a:lnTo>
                    <a:pt x="362585" y="1523111"/>
                  </a:lnTo>
                  <a:lnTo>
                    <a:pt x="318516" y="1709674"/>
                  </a:lnTo>
                  <a:lnTo>
                    <a:pt x="494157" y="1633093"/>
                  </a:lnTo>
                  <a:lnTo>
                    <a:pt x="476529" y="1618361"/>
                  </a:lnTo>
                  <a:lnTo>
                    <a:pt x="450329" y="1596466"/>
                  </a:lnTo>
                  <a:lnTo>
                    <a:pt x="650748" y="135636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7411" y="758951"/>
              <a:ext cx="2108200" cy="1164590"/>
            </a:xfrm>
            <a:custGeom>
              <a:avLst/>
              <a:gdLst/>
              <a:ahLst/>
              <a:cxnLst/>
              <a:rect l="l" t="t" r="r" b="b"/>
              <a:pathLst>
                <a:path w="2108200" h="1164589">
                  <a:moveTo>
                    <a:pt x="1913636" y="0"/>
                  </a:moveTo>
                  <a:lnTo>
                    <a:pt x="194055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6"/>
                  </a:lnTo>
                  <a:lnTo>
                    <a:pt x="0" y="970280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5" y="1164336"/>
                  </a:lnTo>
                  <a:lnTo>
                    <a:pt x="1913636" y="1164336"/>
                  </a:lnTo>
                  <a:lnTo>
                    <a:pt x="1958135" y="1159211"/>
                  </a:lnTo>
                  <a:lnTo>
                    <a:pt x="1998982" y="1144614"/>
                  </a:lnTo>
                  <a:lnTo>
                    <a:pt x="2035013" y="1121708"/>
                  </a:lnTo>
                  <a:lnTo>
                    <a:pt x="2065064" y="1091657"/>
                  </a:lnTo>
                  <a:lnTo>
                    <a:pt x="2087970" y="1055626"/>
                  </a:lnTo>
                  <a:lnTo>
                    <a:pt x="2102567" y="1014779"/>
                  </a:lnTo>
                  <a:lnTo>
                    <a:pt x="2107691" y="970280"/>
                  </a:lnTo>
                  <a:lnTo>
                    <a:pt x="2107691" y="194056"/>
                  </a:lnTo>
                  <a:lnTo>
                    <a:pt x="2102567" y="149556"/>
                  </a:lnTo>
                  <a:lnTo>
                    <a:pt x="2087970" y="108709"/>
                  </a:lnTo>
                  <a:lnTo>
                    <a:pt x="2065064" y="72678"/>
                  </a:lnTo>
                  <a:lnTo>
                    <a:pt x="2035013" y="42627"/>
                  </a:lnTo>
                  <a:lnTo>
                    <a:pt x="1998982" y="19721"/>
                  </a:lnTo>
                  <a:lnTo>
                    <a:pt x="1958135" y="5124"/>
                  </a:lnTo>
                  <a:lnTo>
                    <a:pt x="1913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77411" y="758951"/>
              <a:ext cx="2108200" cy="1164590"/>
            </a:xfrm>
            <a:custGeom>
              <a:avLst/>
              <a:gdLst/>
              <a:ahLst/>
              <a:cxnLst/>
              <a:rect l="l" t="t" r="r" b="b"/>
              <a:pathLst>
                <a:path w="2108200" h="1164589">
                  <a:moveTo>
                    <a:pt x="0" y="194056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5" y="0"/>
                  </a:lnTo>
                  <a:lnTo>
                    <a:pt x="1913636" y="0"/>
                  </a:lnTo>
                  <a:lnTo>
                    <a:pt x="1958135" y="5124"/>
                  </a:lnTo>
                  <a:lnTo>
                    <a:pt x="1998982" y="19721"/>
                  </a:lnTo>
                  <a:lnTo>
                    <a:pt x="2035013" y="42627"/>
                  </a:lnTo>
                  <a:lnTo>
                    <a:pt x="2065064" y="72678"/>
                  </a:lnTo>
                  <a:lnTo>
                    <a:pt x="2087970" y="108709"/>
                  </a:lnTo>
                  <a:lnTo>
                    <a:pt x="2102567" y="149556"/>
                  </a:lnTo>
                  <a:lnTo>
                    <a:pt x="2107691" y="194056"/>
                  </a:lnTo>
                  <a:lnTo>
                    <a:pt x="2107691" y="970280"/>
                  </a:lnTo>
                  <a:lnTo>
                    <a:pt x="2102567" y="1014779"/>
                  </a:lnTo>
                  <a:lnTo>
                    <a:pt x="2087970" y="1055626"/>
                  </a:lnTo>
                  <a:lnTo>
                    <a:pt x="2065064" y="1091657"/>
                  </a:lnTo>
                  <a:lnTo>
                    <a:pt x="2035013" y="1121708"/>
                  </a:lnTo>
                  <a:lnTo>
                    <a:pt x="1998982" y="1144614"/>
                  </a:lnTo>
                  <a:lnTo>
                    <a:pt x="1958135" y="1159211"/>
                  </a:lnTo>
                  <a:lnTo>
                    <a:pt x="1913636" y="1164336"/>
                  </a:lnTo>
                  <a:lnTo>
                    <a:pt x="194055" y="1164336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80"/>
                  </a:lnTo>
                  <a:lnTo>
                    <a:pt x="0" y="194056"/>
                  </a:lnTo>
                  <a:close/>
                </a:path>
              </a:pathLst>
            </a:custGeom>
            <a:ln w="12699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59960" y="807865"/>
            <a:ext cx="943610" cy="9874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odio</a:t>
            </a:r>
            <a:endParaRPr sz="4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odiare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72226" y="3323461"/>
            <a:ext cx="2120900" cy="1177290"/>
            <a:chOff x="3671061" y="3544570"/>
            <a:chExt cx="2120900" cy="1177290"/>
          </a:xfrm>
        </p:grpSpPr>
        <p:sp>
          <p:nvSpPr>
            <p:cNvPr id="12" name="object 12"/>
            <p:cNvSpPr/>
            <p:nvPr/>
          </p:nvSpPr>
          <p:spPr>
            <a:xfrm>
              <a:off x="3677411" y="3550920"/>
              <a:ext cx="2108200" cy="1164590"/>
            </a:xfrm>
            <a:custGeom>
              <a:avLst/>
              <a:gdLst/>
              <a:ahLst/>
              <a:cxnLst/>
              <a:rect l="l" t="t" r="r" b="b"/>
              <a:pathLst>
                <a:path w="2108200" h="1164589">
                  <a:moveTo>
                    <a:pt x="1913636" y="0"/>
                  </a:moveTo>
                  <a:lnTo>
                    <a:pt x="194055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5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5" y="1164335"/>
                  </a:lnTo>
                  <a:lnTo>
                    <a:pt x="1913636" y="1164335"/>
                  </a:lnTo>
                  <a:lnTo>
                    <a:pt x="1958135" y="1159211"/>
                  </a:lnTo>
                  <a:lnTo>
                    <a:pt x="1998982" y="1144614"/>
                  </a:lnTo>
                  <a:lnTo>
                    <a:pt x="2035013" y="1121708"/>
                  </a:lnTo>
                  <a:lnTo>
                    <a:pt x="2065064" y="1091657"/>
                  </a:lnTo>
                  <a:lnTo>
                    <a:pt x="2087970" y="1055626"/>
                  </a:lnTo>
                  <a:lnTo>
                    <a:pt x="2102567" y="1014779"/>
                  </a:lnTo>
                  <a:lnTo>
                    <a:pt x="2107691" y="970279"/>
                  </a:lnTo>
                  <a:lnTo>
                    <a:pt x="2107691" y="194055"/>
                  </a:lnTo>
                  <a:lnTo>
                    <a:pt x="2102567" y="149556"/>
                  </a:lnTo>
                  <a:lnTo>
                    <a:pt x="2087970" y="108709"/>
                  </a:lnTo>
                  <a:lnTo>
                    <a:pt x="2065064" y="72678"/>
                  </a:lnTo>
                  <a:lnTo>
                    <a:pt x="2035013" y="42627"/>
                  </a:lnTo>
                  <a:lnTo>
                    <a:pt x="1998982" y="19721"/>
                  </a:lnTo>
                  <a:lnTo>
                    <a:pt x="1958135" y="5124"/>
                  </a:lnTo>
                  <a:lnTo>
                    <a:pt x="1913636" y="0"/>
                  </a:lnTo>
                  <a:close/>
                </a:path>
              </a:pathLst>
            </a:custGeom>
            <a:solidFill>
              <a:srgbClr val="99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7411" y="3550920"/>
              <a:ext cx="2108200" cy="1164590"/>
            </a:xfrm>
            <a:custGeom>
              <a:avLst/>
              <a:gdLst/>
              <a:ahLst/>
              <a:cxnLst/>
              <a:rect l="l" t="t" r="r" b="b"/>
              <a:pathLst>
                <a:path w="2108200" h="1164589">
                  <a:moveTo>
                    <a:pt x="0" y="194055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5" y="0"/>
                  </a:lnTo>
                  <a:lnTo>
                    <a:pt x="1913636" y="0"/>
                  </a:lnTo>
                  <a:lnTo>
                    <a:pt x="1958135" y="5124"/>
                  </a:lnTo>
                  <a:lnTo>
                    <a:pt x="1998982" y="19721"/>
                  </a:lnTo>
                  <a:lnTo>
                    <a:pt x="2035013" y="42627"/>
                  </a:lnTo>
                  <a:lnTo>
                    <a:pt x="2065064" y="72678"/>
                  </a:lnTo>
                  <a:lnTo>
                    <a:pt x="2087970" y="108709"/>
                  </a:lnTo>
                  <a:lnTo>
                    <a:pt x="2102567" y="149556"/>
                  </a:lnTo>
                  <a:lnTo>
                    <a:pt x="2107691" y="194055"/>
                  </a:lnTo>
                  <a:lnTo>
                    <a:pt x="2107691" y="970279"/>
                  </a:lnTo>
                  <a:lnTo>
                    <a:pt x="2102567" y="1014779"/>
                  </a:lnTo>
                  <a:lnTo>
                    <a:pt x="2087970" y="1055626"/>
                  </a:lnTo>
                  <a:lnTo>
                    <a:pt x="2065064" y="1091657"/>
                  </a:lnTo>
                  <a:lnTo>
                    <a:pt x="2035013" y="1121708"/>
                  </a:lnTo>
                  <a:lnTo>
                    <a:pt x="1998982" y="1144614"/>
                  </a:lnTo>
                  <a:lnTo>
                    <a:pt x="1958135" y="1159211"/>
                  </a:lnTo>
                  <a:lnTo>
                    <a:pt x="1913636" y="1164335"/>
                  </a:lnTo>
                  <a:lnTo>
                    <a:pt x="194055" y="1164335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5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66621" y="3342157"/>
            <a:ext cx="1584960" cy="9867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detesto</a:t>
            </a:r>
            <a:endParaRPr sz="40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12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detestare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093709" y="2089150"/>
            <a:ext cx="2350770" cy="1178560"/>
            <a:chOff x="8093709" y="2089150"/>
            <a:chExt cx="2350770" cy="1178560"/>
          </a:xfrm>
        </p:grpSpPr>
        <p:sp>
          <p:nvSpPr>
            <p:cNvPr id="16" name="object 16"/>
            <p:cNvSpPr/>
            <p:nvPr/>
          </p:nvSpPr>
          <p:spPr>
            <a:xfrm>
              <a:off x="8100059" y="2095500"/>
              <a:ext cx="2338070" cy="1165860"/>
            </a:xfrm>
            <a:custGeom>
              <a:avLst/>
              <a:gdLst/>
              <a:ahLst/>
              <a:cxnLst/>
              <a:rect l="l" t="t" r="r" b="b"/>
              <a:pathLst>
                <a:path w="2338070" h="1165860">
                  <a:moveTo>
                    <a:pt x="2143506" y="0"/>
                  </a:moveTo>
                  <a:lnTo>
                    <a:pt x="194310" y="0"/>
                  </a:lnTo>
                  <a:lnTo>
                    <a:pt x="149756" y="5131"/>
                  </a:lnTo>
                  <a:lnTo>
                    <a:pt x="108857" y="19749"/>
                  </a:lnTo>
                  <a:lnTo>
                    <a:pt x="72778" y="42687"/>
                  </a:lnTo>
                  <a:lnTo>
                    <a:pt x="42687" y="72778"/>
                  </a:lnTo>
                  <a:lnTo>
                    <a:pt x="19749" y="108857"/>
                  </a:lnTo>
                  <a:lnTo>
                    <a:pt x="5131" y="149756"/>
                  </a:lnTo>
                  <a:lnTo>
                    <a:pt x="0" y="194310"/>
                  </a:lnTo>
                  <a:lnTo>
                    <a:pt x="0" y="971550"/>
                  </a:lnTo>
                  <a:lnTo>
                    <a:pt x="5131" y="1016103"/>
                  </a:lnTo>
                  <a:lnTo>
                    <a:pt x="19749" y="1057002"/>
                  </a:lnTo>
                  <a:lnTo>
                    <a:pt x="42687" y="1093081"/>
                  </a:lnTo>
                  <a:lnTo>
                    <a:pt x="72778" y="1123172"/>
                  </a:lnTo>
                  <a:lnTo>
                    <a:pt x="108857" y="1146110"/>
                  </a:lnTo>
                  <a:lnTo>
                    <a:pt x="149756" y="1160728"/>
                  </a:lnTo>
                  <a:lnTo>
                    <a:pt x="194310" y="1165860"/>
                  </a:lnTo>
                  <a:lnTo>
                    <a:pt x="2143506" y="1165860"/>
                  </a:lnTo>
                  <a:lnTo>
                    <a:pt x="2188059" y="1160728"/>
                  </a:lnTo>
                  <a:lnTo>
                    <a:pt x="2228958" y="1146110"/>
                  </a:lnTo>
                  <a:lnTo>
                    <a:pt x="2265037" y="1123172"/>
                  </a:lnTo>
                  <a:lnTo>
                    <a:pt x="2295128" y="1093081"/>
                  </a:lnTo>
                  <a:lnTo>
                    <a:pt x="2318066" y="1057002"/>
                  </a:lnTo>
                  <a:lnTo>
                    <a:pt x="2332684" y="1016103"/>
                  </a:lnTo>
                  <a:lnTo>
                    <a:pt x="2337816" y="971550"/>
                  </a:lnTo>
                  <a:lnTo>
                    <a:pt x="2337816" y="194310"/>
                  </a:lnTo>
                  <a:lnTo>
                    <a:pt x="2332684" y="149756"/>
                  </a:lnTo>
                  <a:lnTo>
                    <a:pt x="2318066" y="108857"/>
                  </a:lnTo>
                  <a:lnTo>
                    <a:pt x="2295128" y="72778"/>
                  </a:lnTo>
                  <a:lnTo>
                    <a:pt x="2265037" y="42687"/>
                  </a:lnTo>
                  <a:lnTo>
                    <a:pt x="2228958" y="19749"/>
                  </a:lnTo>
                  <a:lnTo>
                    <a:pt x="2188059" y="5131"/>
                  </a:lnTo>
                  <a:lnTo>
                    <a:pt x="214350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00059" y="2095500"/>
              <a:ext cx="2338070" cy="1165860"/>
            </a:xfrm>
            <a:custGeom>
              <a:avLst/>
              <a:gdLst/>
              <a:ahLst/>
              <a:cxnLst/>
              <a:rect l="l" t="t" r="r" b="b"/>
              <a:pathLst>
                <a:path w="2338070" h="1165860">
                  <a:moveTo>
                    <a:pt x="0" y="194310"/>
                  </a:moveTo>
                  <a:lnTo>
                    <a:pt x="5131" y="149756"/>
                  </a:lnTo>
                  <a:lnTo>
                    <a:pt x="19749" y="108857"/>
                  </a:lnTo>
                  <a:lnTo>
                    <a:pt x="42687" y="72778"/>
                  </a:lnTo>
                  <a:lnTo>
                    <a:pt x="72778" y="42687"/>
                  </a:lnTo>
                  <a:lnTo>
                    <a:pt x="108857" y="19749"/>
                  </a:lnTo>
                  <a:lnTo>
                    <a:pt x="149756" y="5131"/>
                  </a:lnTo>
                  <a:lnTo>
                    <a:pt x="194310" y="0"/>
                  </a:lnTo>
                  <a:lnTo>
                    <a:pt x="2143506" y="0"/>
                  </a:lnTo>
                  <a:lnTo>
                    <a:pt x="2188059" y="5131"/>
                  </a:lnTo>
                  <a:lnTo>
                    <a:pt x="2228958" y="19749"/>
                  </a:lnTo>
                  <a:lnTo>
                    <a:pt x="2265037" y="42687"/>
                  </a:lnTo>
                  <a:lnTo>
                    <a:pt x="2295128" y="72778"/>
                  </a:lnTo>
                  <a:lnTo>
                    <a:pt x="2318066" y="108857"/>
                  </a:lnTo>
                  <a:lnTo>
                    <a:pt x="2332684" y="149756"/>
                  </a:lnTo>
                  <a:lnTo>
                    <a:pt x="2337816" y="194310"/>
                  </a:lnTo>
                  <a:lnTo>
                    <a:pt x="2337816" y="971550"/>
                  </a:lnTo>
                  <a:lnTo>
                    <a:pt x="2332684" y="1016103"/>
                  </a:lnTo>
                  <a:lnTo>
                    <a:pt x="2318066" y="1057002"/>
                  </a:lnTo>
                  <a:lnTo>
                    <a:pt x="2295128" y="1093081"/>
                  </a:lnTo>
                  <a:lnTo>
                    <a:pt x="2265037" y="1123172"/>
                  </a:lnTo>
                  <a:lnTo>
                    <a:pt x="2228958" y="1146110"/>
                  </a:lnTo>
                  <a:lnTo>
                    <a:pt x="2188059" y="1160728"/>
                  </a:lnTo>
                  <a:lnTo>
                    <a:pt x="2143506" y="1165860"/>
                  </a:lnTo>
                  <a:lnTo>
                    <a:pt x="194310" y="1165860"/>
                  </a:lnTo>
                  <a:lnTo>
                    <a:pt x="149756" y="1160728"/>
                  </a:lnTo>
                  <a:lnTo>
                    <a:pt x="108857" y="1146110"/>
                  </a:lnTo>
                  <a:lnTo>
                    <a:pt x="72778" y="1123172"/>
                  </a:lnTo>
                  <a:lnTo>
                    <a:pt x="42687" y="1093081"/>
                  </a:lnTo>
                  <a:lnTo>
                    <a:pt x="19749" y="1057002"/>
                  </a:lnTo>
                  <a:lnTo>
                    <a:pt x="5131" y="1016103"/>
                  </a:lnTo>
                  <a:lnTo>
                    <a:pt x="0" y="971550"/>
                  </a:lnTo>
                  <a:lnTo>
                    <a:pt x="0" y="194310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385809" y="2153157"/>
            <a:ext cx="176847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spiacevole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gu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oso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03122" y="267970"/>
            <a:ext cx="2791460" cy="1177290"/>
            <a:chOff x="1103122" y="267970"/>
            <a:chExt cx="2791460" cy="1177290"/>
          </a:xfrm>
        </p:grpSpPr>
        <p:sp>
          <p:nvSpPr>
            <p:cNvPr id="20" name="object 20"/>
            <p:cNvSpPr/>
            <p:nvPr/>
          </p:nvSpPr>
          <p:spPr>
            <a:xfrm>
              <a:off x="1109472" y="274320"/>
              <a:ext cx="2778760" cy="1164590"/>
            </a:xfrm>
            <a:custGeom>
              <a:avLst/>
              <a:gdLst/>
              <a:ahLst/>
              <a:cxnLst/>
              <a:rect l="l" t="t" r="r" b="b"/>
              <a:pathLst>
                <a:path w="2778760" h="1164590">
                  <a:moveTo>
                    <a:pt x="2584195" y="0"/>
                  </a:moveTo>
                  <a:lnTo>
                    <a:pt x="194056" y="0"/>
                  </a:lnTo>
                  <a:lnTo>
                    <a:pt x="149560" y="5124"/>
                  </a:lnTo>
                  <a:lnTo>
                    <a:pt x="108714" y="19721"/>
                  </a:lnTo>
                  <a:lnTo>
                    <a:pt x="72683" y="42627"/>
                  </a:lnTo>
                  <a:lnTo>
                    <a:pt x="42631" y="72678"/>
                  </a:lnTo>
                  <a:lnTo>
                    <a:pt x="19723" y="108709"/>
                  </a:lnTo>
                  <a:lnTo>
                    <a:pt x="5125" y="149556"/>
                  </a:lnTo>
                  <a:lnTo>
                    <a:pt x="0" y="194055"/>
                  </a:lnTo>
                  <a:lnTo>
                    <a:pt x="0" y="970279"/>
                  </a:lnTo>
                  <a:lnTo>
                    <a:pt x="5125" y="1014779"/>
                  </a:lnTo>
                  <a:lnTo>
                    <a:pt x="19723" y="1055626"/>
                  </a:lnTo>
                  <a:lnTo>
                    <a:pt x="42631" y="1091657"/>
                  </a:lnTo>
                  <a:lnTo>
                    <a:pt x="72683" y="1121708"/>
                  </a:lnTo>
                  <a:lnTo>
                    <a:pt x="108714" y="1144614"/>
                  </a:lnTo>
                  <a:lnTo>
                    <a:pt x="149560" y="1159211"/>
                  </a:lnTo>
                  <a:lnTo>
                    <a:pt x="194056" y="1164335"/>
                  </a:lnTo>
                  <a:lnTo>
                    <a:pt x="2584195" y="1164335"/>
                  </a:lnTo>
                  <a:lnTo>
                    <a:pt x="2628695" y="1159211"/>
                  </a:lnTo>
                  <a:lnTo>
                    <a:pt x="2669542" y="1144614"/>
                  </a:lnTo>
                  <a:lnTo>
                    <a:pt x="2705573" y="1121708"/>
                  </a:lnTo>
                  <a:lnTo>
                    <a:pt x="2735624" y="1091657"/>
                  </a:lnTo>
                  <a:lnTo>
                    <a:pt x="2758530" y="1055626"/>
                  </a:lnTo>
                  <a:lnTo>
                    <a:pt x="2773127" y="1014779"/>
                  </a:lnTo>
                  <a:lnTo>
                    <a:pt x="2778252" y="970279"/>
                  </a:lnTo>
                  <a:lnTo>
                    <a:pt x="2778252" y="194055"/>
                  </a:lnTo>
                  <a:lnTo>
                    <a:pt x="2773127" y="149556"/>
                  </a:lnTo>
                  <a:lnTo>
                    <a:pt x="2758530" y="108709"/>
                  </a:lnTo>
                  <a:lnTo>
                    <a:pt x="2735624" y="72678"/>
                  </a:lnTo>
                  <a:lnTo>
                    <a:pt x="2705573" y="42627"/>
                  </a:lnTo>
                  <a:lnTo>
                    <a:pt x="2669542" y="19721"/>
                  </a:lnTo>
                  <a:lnTo>
                    <a:pt x="2628695" y="5124"/>
                  </a:lnTo>
                  <a:lnTo>
                    <a:pt x="2584195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9472" y="274320"/>
              <a:ext cx="2778760" cy="1164590"/>
            </a:xfrm>
            <a:custGeom>
              <a:avLst/>
              <a:gdLst/>
              <a:ahLst/>
              <a:cxnLst/>
              <a:rect l="l" t="t" r="r" b="b"/>
              <a:pathLst>
                <a:path w="2778760" h="1164590">
                  <a:moveTo>
                    <a:pt x="0" y="194055"/>
                  </a:moveTo>
                  <a:lnTo>
                    <a:pt x="5125" y="149556"/>
                  </a:lnTo>
                  <a:lnTo>
                    <a:pt x="19723" y="108709"/>
                  </a:lnTo>
                  <a:lnTo>
                    <a:pt x="42631" y="72678"/>
                  </a:lnTo>
                  <a:lnTo>
                    <a:pt x="72683" y="42627"/>
                  </a:lnTo>
                  <a:lnTo>
                    <a:pt x="108714" y="19721"/>
                  </a:lnTo>
                  <a:lnTo>
                    <a:pt x="149560" y="5124"/>
                  </a:lnTo>
                  <a:lnTo>
                    <a:pt x="194056" y="0"/>
                  </a:lnTo>
                  <a:lnTo>
                    <a:pt x="2584195" y="0"/>
                  </a:lnTo>
                  <a:lnTo>
                    <a:pt x="2628695" y="5124"/>
                  </a:lnTo>
                  <a:lnTo>
                    <a:pt x="2669542" y="19721"/>
                  </a:lnTo>
                  <a:lnTo>
                    <a:pt x="2705573" y="42627"/>
                  </a:lnTo>
                  <a:lnTo>
                    <a:pt x="2735624" y="72678"/>
                  </a:lnTo>
                  <a:lnTo>
                    <a:pt x="2758530" y="108709"/>
                  </a:lnTo>
                  <a:lnTo>
                    <a:pt x="2773127" y="149556"/>
                  </a:lnTo>
                  <a:lnTo>
                    <a:pt x="2778252" y="194055"/>
                  </a:lnTo>
                  <a:lnTo>
                    <a:pt x="2778252" y="970279"/>
                  </a:lnTo>
                  <a:lnTo>
                    <a:pt x="2773127" y="1014779"/>
                  </a:lnTo>
                  <a:lnTo>
                    <a:pt x="2758530" y="1055626"/>
                  </a:lnTo>
                  <a:lnTo>
                    <a:pt x="2735624" y="1091657"/>
                  </a:lnTo>
                  <a:lnTo>
                    <a:pt x="2705573" y="1121708"/>
                  </a:lnTo>
                  <a:lnTo>
                    <a:pt x="2669542" y="1144614"/>
                  </a:lnTo>
                  <a:lnTo>
                    <a:pt x="2628695" y="1159211"/>
                  </a:lnTo>
                  <a:lnTo>
                    <a:pt x="2584195" y="1164335"/>
                  </a:lnTo>
                  <a:lnTo>
                    <a:pt x="194056" y="1164335"/>
                  </a:lnTo>
                  <a:lnTo>
                    <a:pt x="149560" y="1159211"/>
                  </a:lnTo>
                  <a:lnTo>
                    <a:pt x="108714" y="1144614"/>
                  </a:lnTo>
                  <a:lnTo>
                    <a:pt x="72683" y="1121708"/>
                  </a:lnTo>
                  <a:lnTo>
                    <a:pt x="42631" y="1091657"/>
                  </a:lnTo>
                  <a:lnTo>
                    <a:pt x="19723" y="1055626"/>
                  </a:lnTo>
                  <a:lnTo>
                    <a:pt x="5125" y="1014779"/>
                  </a:lnTo>
                  <a:lnTo>
                    <a:pt x="0" y="970279"/>
                  </a:lnTo>
                  <a:lnTo>
                    <a:pt x="0" y="194055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793239" y="506933"/>
            <a:ext cx="1409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odioso</a:t>
            </a:r>
            <a:endParaRPr sz="40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05883" y="4033957"/>
            <a:ext cx="2791460" cy="1177290"/>
            <a:chOff x="1459738" y="4472685"/>
            <a:chExt cx="2791460" cy="1177290"/>
          </a:xfrm>
        </p:grpSpPr>
        <p:sp>
          <p:nvSpPr>
            <p:cNvPr id="24" name="object 24"/>
            <p:cNvSpPr/>
            <p:nvPr/>
          </p:nvSpPr>
          <p:spPr>
            <a:xfrm>
              <a:off x="1466088" y="4479035"/>
              <a:ext cx="2778760" cy="1164590"/>
            </a:xfrm>
            <a:custGeom>
              <a:avLst/>
              <a:gdLst/>
              <a:ahLst/>
              <a:cxnLst/>
              <a:rect l="l" t="t" r="r" b="b"/>
              <a:pathLst>
                <a:path w="2778760" h="1164589">
                  <a:moveTo>
                    <a:pt x="2584196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6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6" y="1164336"/>
                  </a:lnTo>
                  <a:lnTo>
                    <a:pt x="2584196" y="1164336"/>
                  </a:lnTo>
                  <a:lnTo>
                    <a:pt x="2628695" y="1159211"/>
                  </a:lnTo>
                  <a:lnTo>
                    <a:pt x="2669542" y="1144614"/>
                  </a:lnTo>
                  <a:lnTo>
                    <a:pt x="2705573" y="1121708"/>
                  </a:lnTo>
                  <a:lnTo>
                    <a:pt x="2735624" y="1091657"/>
                  </a:lnTo>
                  <a:lnTo>
                    <a:pt x="2758530" y="1055626"/>
                  </a:lnTo>
                  <a:lnTo>
                    <a:pt x="2773127" y="1014779"/>
                  </a:lnTo>
                  <a:lnTo>
                    <a:pt x="2778252" y="970279"/>
                  </a:lnTo>
                  <a:lnTo>
                    <a:pt x="2778252" y="194056"/>
                  </a:lnTo>
                  <a:lnTo>
                    <a:pt x="2773127" y="149556"/>
                  </a:lnTo>
                  <a:lnTo>
                    <a:pt x="2758530" y="108709"/>
                  </a:lnTo>
                  <a:lnTo>
                    <a:pt x="2735624" y="72678"/>
                  </a:lnTo>
                  <a:lnTo>
                    <a:pt x="2705573" y="42627"/>
                  </a:lnTo>
                  <a:lnTo>
                    <a:pt x="2669542" y="19721"/>
                  </a:lnTo>
                  <a:lnTo>
                    <a:pt x="2628695" y="5124"/>
                  </a:lnTo>
                  <a:lnTo>
                    <a:pt x="25841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66088" y="4479035"/>
              <a:ext cx="2778760" cy="1164590"/>
            </a:xfrm>
            <a:custGeom>
              <a:avLst/>
              <a:gdLst/>
              <a:ahLst/>
              <a:cxnLst/>
              <a:rect l="l" t="t" r="r" b="b"/>
              <a:pathLst>
                <a:path w="2778760" h="1164589">
                  <a:moveTo>
                    <a:pt x="0" y="194056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2584196" y="0"/>
                  </a:lnTo>
                  <a:lnTo>
                    <a:pt x="2628695" y="5124"/>
                  </a:lnTo>
                  <a:lnTo>
                    <a:pt x="2669542" y="19721"/>
                  </a:lnTo>
                  <a:lnTo>
                    <a:pt x="2705573" y="42627"/>
                  </a:lnTo>
                  <a:lnTo>
                    <a:pt x="2735624" y="72678"/>
                  </a:lnTo>
                  <a:lnTo>
                    <a:pt x="2758530" y="108709"/>
                  </a:lnTo>
                  <a:lnTo>
                    <a:pt x="2773127" y="149556"/>
                  </a:lnTo>
                  <a:lnTo>
                    <a:pt x="2778252" y="194056"/>
                  </a:lnTo>
                  <a:lnTo>
                    <a:pt x="2778252" y="970279"/>
                  </a:lnTo>
                  <a:lnTo>
                    <a:pt x="2773127" y="1014779"/>
                  </a:lnTo>
                  <a:lnTo>
                    <a:pt x="2758530" y="1055626"/>
                  </a:lnTo>
                  <a:lnTo>
                    <a:pt x="2735624" y="1091657"/>
                  </a:lnTo>
                  <a:lnTo>
                    <a:pt x="2705573" y="1121708"/>
                  </a:lnTo>
                  <a:lnTo>
                    <a:pt x="2669542" y="1144614"/>
                  </a:lnTo>
                  <a:lnTo>
                    <a:pt x="2628695" y="1159211"/>
                  </a:lnTo>
                  <a:lnTo>
                    <a:pt x="2584196" y="1164336"/>
                  </a:lnTo>
                  <a:lnTo>
                    <a:pt x="194056" y="1164336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6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25129" y="4293121"/>
            <a:ext cx="2311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detestabile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9016" y="339788"/>
            <a:ext cx="1054002" cy="1223772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5526272" y="3870056"/>
            <a:ext cx="6532831" cy="2862580"/>
          </a:xfrm>
          <a:custGeom>
            <a:avLst/>
            <a:gdLst/>
            <a:ahLst/>
            <a:cxnLst/>
            <a:rect l="l" t="t" r="r" b="b"/>
            <a:pathLst>
              <a:path w="6015355" h="2862579">
                <a:moveTo>
                  <a:pt x="6015228" y="0"/>
                </a:moveTo>
                <a:lnTo>
                  <a:pt x="0" y="0"/>
                </a:lnTo>
                <a:lnTo>
                  <a:pt x="0" y="2862072"/>
                </a:lnTo>
                <a:lnTo>
                  <a:pt x="6015228" y="2862072"/>
                </a:lnTo>
                <a:lnTo>
                  <a:pt x="6015228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702531" y="3946834"/>
            <a:ext cx="53305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solidFill>
                  <a:srgbClr val="FF0000"/>
                </a:solidFill>
                <a:latin typeface="Bahnschrift"/>
                <a:cs typeface="Bahnschrift"/>
              </a:rPr>
              <a:t>Consigli</a:t>
            </a:r>
            <a:r>
              <a:rPr sz="2400" spc="25" dirty="0">
                <a:solidFill>
                  <a:srgbClr val="FF0000"/>
                </a:solidFill>
                <a:latin typeface="Bahnschrift"/>
                <a:cs typeface="Bahnschrift"/>
              </a:rPr>
              <a:t> </a:t>
            </a:r>
            <a:r>
              <a:rPr sz="2400" spc="-80" dirty="0">
                <a:solidFill>
                  <a:srgbClr val="FF0000"/>
                </a:solidFill>
                <a:latin typeface="Bahnschrift"/>
                <a:cs typeface="Bahnschrift"/>
              </a:rPr>
              <a:t>per</a:t>
            </a:r>
            <a:r>
              <a:rPr sz="2400" spc="-25" dirty="0">
                <a:solidFill>
                  <a:srgbClr val="FF0000"/>
                </a:solidFill>
                <a:latin typeface="Bahnschrift"/>
                <a:cs typeface="Bahnschrift"/>
              </a:rPr>
              <a:t> </a:t>
            </a:r>
            <a:r>
              <a:rPr sz="2400" spc="-85" dirty="0">
                <a:solidFill>
                  <a:srgbClr val="FF0000"/>
                </a:solidFill>
                <a:latin typeface="Bahnschrift"/>
                <a:cs typeface="Bahnschrift"/>
              </a:rPr>
              <a:t>allargare</a:t>
            </a:r>
            <a:r>
              <a:rPr sz="2400" spc="-50" dirty="0">
                <a:solidFill>
                  <a:srgbClr val="FF0000"/>
                </a:solidFill>
                <a:latin typeface="Bahnschrift"/>
                <a:cs typeface="Bahnschrift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Bahnschrift"/>
                <a:cs typeface="Bahnschrift"/>
              </a:rPr>
              <a:t>il</a:t>
            </a:r>
            <a:r>
              <a:rPr sz="2400" spc="55" dirty="0">
                <a:solidFill>
                  <a:srgbClr val="FF0000"/>
                </a:solidFill>
                <a:latin typeface="Bahnschrift"/>
                <a:cs typeface="Bahnschrift"/>
              </a:rPr>
              <a:t> </a:t>
            </a:r>
            <a:r>
              <a:rPr sz="2400" spc="-95" dirty="0">
                <a:solidFill>
                  <a:srgbClr val="FF0000"/>
                </a:solidFill>
                <a:latin typeface="Bahnschrift"/>
                <a:cs typeface="Bahnschrift"/>
              </a:rPr>
              <a:t>proprio</a:t>
            </a:r>
            <a:r>
              <a:rPr sz="2400" spc="-65" dirty="0">
                <a:solidFill>
                  <a:srgbClr val="FF0000"/>
                </a:solidFill>
                <a:latin typeface="Bahnschrift"/>
                <a:cs typeface="Bahnschrift"/>
              </a:rPr>
              <a:t> </a:t>
            </a:r>
            <a:r>
              <a:rPr sz="2400" spc="-90" dirty="0">
                <a:solidFill>
                  <a:srgbClr val="FF0000"/>
                </a:solidFill>
                <a:latin typeface="Bahnschrift"/>
                <a:cs typeface="Bahnschrift"/>
              </a:rPr>
              <a:t>lessico</a:t>
            </a:r>
            <a:endParaRPr sz="2400" dirty="0">
              <a:solidFill>
                <a:srgbClr val="FF0000"/>
              </a:solidFill>
              <a:latin typeface="Bahnschrift"/>
              <a:cs typeface="Bahnschrif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02531" y="4415467"/>
            <a:ext cx="41271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0" dirty="0">
                <a:solidFill>
                  <a:srgbClr val="FF0000"/>
                </a:solidFill>
                <a:latin typeface="Bahnschrift"/>
                <a:cs typeface="Bahnschrift"/>
              </a:rPr>
              <a:t>C</a:t>
            </a:r>
            <a:r>
              <a:rPr sz="2400" spc="-140" dirty="0">
                <a:solidFill>
                  <a:srgbClr val="FF0000"/>
                </a:solidFill>
                <a:latin typeface="Bahnschrift"/>
                <a:cs typeface="Bahnschrift"/>
              </a:rPr>
              <a:t>O</a:t>
            </a:r>
            <a:r>
              <a:rPr sz="2400" spc="-145" dirty="0">
                <a:solidFill>
                  <a:srgbClr val="FF0000"/>
                </a:solidFill>
                <a:latin typeface="Bahnschrift"/>
                <a:cs typeface="Bahnschrift"/>
              </a:rPr>
              <a:t>S</a:t>
            </a:r>
            <a:r>
              <a:rPr sz="2400" spc="-100" dirty="0">
                <a:solidFill>
                  <a:srgbClr val="FF0000"/>
                </a:solidFill>
                <a:latin typeface="Bahnschrift"/>
                <a:cs typeface="Bahnschrift"/>
              </a:rPr>
              <a:t>T</a:t>
            </a:r>
            <a:r>
              <a:rPr sz="2400" spc="-155" dirty="0">
                <a:solidFill>
                  <a:srgbClr val="FF0000"/>
                </a:solidFill>
                <a:latin typeface="Bahnschrift"/>
                <a:cs typeface="Bahnschrift"/>
              </a:rPr>
              <a:t>R</a:t>
            </a:r>
            <a:r>
              <a:rPr sz="2400" spc="-190" dirty="0">
                <a:solidFill>
                  <a:srgbClr val="FF0000"/>
                </a:solidFill>
                <a:latin typeface="Bahnschrift"/>
                <a:cs typeface="Bahnschrift"/>
              </a:rPr>
              <a:t>U</a:t>
            </a:r>
            <a:r>
              <a:rPr sz="2400" spc="-60" dirty="0">
                <a:solidFill>
                  <a:srgbClr val="FF0000"/>
                </a:solidFill>
                <a:latin typeface="Bahnschrift"/>
                <a:cs typeface="Bahnschrift"/>
              </a:rPr>
              <a:t>I</a:t>
            </a:r>
            <a:r>
              <a:rPr lang="it-IT" sz="2400" spc="-170" dirty="0">
                <a:solidFill>
                  <a:srgbClr val="FF0000"/>
                </a:solidFill>
                <a:latin typeface="Bahnschrift"/>
                <a:cs typeface="Bahnschrift"/>
              </a:rPr>
              <a:t>SCI</a:t>
            </a:r>
            <a:r>
              <a:rPr sz="2400" spc="-5" dirty="0">
                <a:solidFill>
                  <a:srgbClr val="FF0000"/>
                </a:solidFill>
                <a:latin typeface="Bahnschrift"/>
                <a:cs typeface="Bahnschrift"/>
              </a:rPr>
              <a:t> </a:t>
            </a:r>
            <a:r>
              <a:rPr sz="2400" spc="-135" dirty="0">
                <a:solidFill>
                  <a:srgbClr val="FF0000"/>
                </a:solidFill>
                <a:latin typeface="Bahnschrift"/>
                <a:cs typeface="Bahnschrift"/>
              </a:rPr>
              <a:t>S</a:t>
            </a:r>
            <a:r>
              <a:rPr sz="2400" spc="-150" dirty="0">
                <a:solidFill>
                  <a:srgbClr val="FF0000"/>
                </a:solidFill>
                <a:latin typeface="Bahnschrift"/>
                <a:cs typeface="Bahnschrift"/>
              </a:rPr>
              <a:t>C</a:t>
            </a:r>
            <a:r>
              <a:rPr sz="2400" spc="-190" dirty="0">
                <a:solidFill>
                  <a:srgbClr val="FF0000"/>
                </a:solidFill>
                <a:latin typeface="Bahnschrift"/>
                <a:cs typeface="Bahnschrift"/>
              </a:rPr>
              <a:t>H</a:t>
            </a:r>
            <a:r>
              <a:rPr sz="2400" spc="-165" dirty="0">
                <a:solidFill>
                  <a:srgbClr val="FF0000"/>
                </a:solidFill>
                <a:latin typeface="Bahnschrift"/>
                <a:cs typeface="Bahnschrift"/>
              </a:rPr>
              <a:t>E</a:t>
            </a:r>
            <a:r>
              <a:rPr sz="2400" spc="-175" dirty="0">
                <a:solidFill>
                  <a:srgbClr val="FF0000"/>
                </a:solidFill>
                <a:latin typeface="Bahnschrift"/>
                <a:cs typeface="Bahnschrift"/>
              </a:rPr>
              <a:t>M</a:t>
            </a:r>
            <a:r>
              <a:rPr sz="2400" spc="-5" dirty="0">
                <a:solidFill>
                  <a:srgbClr val="FF0000"/>
                </a:solidFill>
                <a:latin typeface="Bahnschrift"/>
                <a:cs typeface="Bahnschrift"/>
              </a:rPr>
              <a:t>I</a:t>
            </a:r>
            <a:r>
              <a:rPr sz="2400" spc="90" dirty="0">
                <a:solidFill>
                  <a:srgbClr val="FF0000"/>
                </a:solidFill>
                <a:latin typeface="Bahnschrift"/>
                <a:cs typeface="Bahnschrift"/>
              </a:rPr>
              <a:t> </a:t>
            </a:r>
            <a:r>
              <a:rPr sz="2400" spc="-155" dirty="0">
                <a:solidFill>
                  <a:srgbClr val="FF0000"/>
                </a:solidFill>
                <a:latin typeface="Bahnschrift"/>
                <a:cs typeface="Bahnschrift"/>
              </a:rPr>
              <a:t>LE</a:t>
            </a:r>
            <a:r>
              <a:rPr sz="2400" spc="-145" dirty="0">
                <a:solidFill>
                  <a:srgbClr val="FF0000"/>
                </a:solidFill>
                <a:latin typeface="Bahnschrift"/>
                <a:cs typeface="Bahnschrift"/>
              </a:rPr>
              <a:t>S</a:t>
            </a:r>
            <a:r>
              <a:rPr sz="2400" spc="-150" dirty="0">
                <a:solidFill>
                  <a:srgbClr val="FF0000"/>
                </a:solidFill>
                <a:latin typeface="Bahnschrift"/>
                <a:cs typeface="Bahnschrift"/>
              </a:rPr>
              <a:t>S</a:t>
            </a:r>
            <a:r>
              <a:rPr sz="2400" spc="-70" dirty="0">
                <a:solidFill>
                  <a:srgbClr val="FF0000"/>
                </a:solidFill>
                <a:latin typeface="Bahnschrift"/>
                <a:cs typeface="Bahnschrift"/>
              </a:rPr>
              <a:t>I</a:t>
            </a:r>
            <a:r>
              <a:rPr sz="2400" spc="-145" dirty="0">
                <a:solidFill>
                  <a:srgbClr val="FF0000"/>
                </a:solidFill>
                <a:latin typeface="Bahnschrift"/>
                <a:cs typeface="Bahnschrift"/>
              </a:rPr>
              <a:t>C</a:t>
            </a:r>
            <a:r>
              <a:rPr sz="2400" spc="-155" dirty="0">
                <a:solidFill>
                  <a:srgbClr val="FF0000"/>
                </a:solidFill>
                <a:latin typeface="Bahnschrift"/>
                <a:cs typeface="Bahnschrift"/>
              </a:rPr>
              <a:t>A</a:t>
            </a:r>
            <a:r>
              <a:rPr sz="2400" spc="-165" dirty="0">
                <a:solidFill>
                  <a:srgbClr val="FF0000"/>
                </a:solidFill>
                <a:latin typeface="Bahnschrift"/>
                <a:cs typeface="Bahnschrift"/>
              </a:rPr>
              <a:t>L</a:t>
            </a:r>
            <a:r>
              <a:rPr sz="2400" spc="-5" dirty="0">
                <a:solidFill>
                  <a:srgbClr val="FF0000"/>
                </a:solidFill>
                <a:latin typeface="Bahnschrift"/>
                <a:cs typeface="Bahnschrift"/>
              </a:rPr>
              <a:t>I</a:t>
            </a:r>
            <a:endParaRPr sz="2400" dirty="0">
              <a:solidFill>
                <a:srgbClr val="FF0000"/>
              </a:solidFill>
              <a:latin typeface="Bahnschrift"/>
              <a:cs typeface="Bahnschrif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35868" y="4790764"/>
            <a:ext cx="6246116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75" dirty="0">
                <a:latin typeface="Bahnschrift"/>
                <a:cs typeface="Bahnschrift"/>
              </a:rPr>
              <a:t>P</a:t>
            </a:r>
            <a:r>
              <a:rPr sz="2000" spc="-110" dirty="0">
                <a:latin typeface="Bahnschrift"/>
                <a:cs typeface="Bahnschrift"/>
              </a:rPr>
              <a:t>ar</a:t>
            </a:r>
            <a:r>
              <a:rPr sz="2000" spc="-60" dirty="0">
                <a:latin typeface="Bahnschrift"/>
                <a:cs typeface="Bahnschrift"/>
              </a:rPr>
              <a:t>t</a:t>
            </a:r>
            <a:r>
              <a:rPr sz="2000" dirty="0">
                <a:latin typeface="Bahnschrift"/>
                <a:cs typeface="Bahnschrift"/>
              </a:rPr>
              <a:t>i</a:t>
            </a:r>
            <a:r>
              <a:rPr sz="2000" spc="55" dirty="0">
                <a:latin typeface="Bahnschrift"/>
                <a:cs typeface="Bahnschrift"/>
              </a:rPr>
              <a:t> </a:t>
            </a:r>
            <a:r>
              <a:rPr sz="2000" spc="-114" dirty="0">
                <a:latin typeface="Bahnschrift"/>
                <a:cs typeface="Bahnschrift"/>
              </a:rPr>
              <a:t>d</a:t>
            </a:r>
            <a:r>
              <a:rPr sz="2000" dirty="0">
                <a:latin typeface="Bahnschrift"/>
                <a:cs typeface="Bahnschrift"/>
              </a:rPr>
              <a:t>a</a:t>
            </a:r>
            <a:r>
              <a:rPr sz="2000" spc="10" dirty="0">
                <a:latin typeface="Bahnschrift"/>
                <a:cs typeface="Bahnschrift"/>
              </a:rPr>
              <a:t> </a:t>
            </a:r>
            <a:r>
              <a:rPr sz="2000" spc="-145" dirty="0">
                <a:latin typeface="Bahnschrift"/>
                <a:cs typeface="Bahnschrift"/>
              </a:rPr>
              <a:t>u</a:t>
            </a:r>
            <a:r>
              <a:rPr sz="2000" dirty="0">
                <a:latin typeface="Bahnschrift"/>
                <a:cs typeface="Bahnschrift"/>
              </a:rPr>
              <a:t>n</a:t>
            </a:r>
            <a:r>
              <a:rPr sz="2000" spc="-15" dirty="0">
                <a:latin typeface="Bahnschrift"/>
                <a:cs typeface="Bahnschrift"/>
              </a:rPr>
              <a:t> </a:t>
            </a:r>
            <a:r>
              <a:rPr sz="2000" spc="-110" dirty="0">
                <a:latin typeface="Bahnschrift"/>
                <a:cs typeface="Bahnschrift"/>
              </a:rPr>
              <a:t>c</a:t>
            </a:r>
            <a:r>
              <a:rPr sz="2000" spc="-150" dirty="0">
                <a:latin typeface="Bahnschrift"/>
                <a:cs typeface="Bahnschrift"/>
              </a:rPr>
              <a:t>o</a:t>
            </a:r>
            <a:r>
              <a:rPr sz="2000" spc="-135" dirty="0">
                <a:latin typeface="Bahnschrift"/>
                <a:cs typeface="Bahnschrift"/>
              </a:rPr>
              <a:t>n</a:t>
            </a:r>
            <a:r>
              <a:rPr sz="2000" spc="-110" dirty="0">
                <a:latin typeface="Bahnschrift"/>
                <a:cs typeface="Bahnschrift"/>
              </a:rPr>
              <a:t>c</a:t>
            </a:r>
            <a:r>
              <a:rPr sz="2000" spc="-125" dirty="0">
                <a:latin typeface="Bahnschrift"/>
                <a:cs typeface="Bahnschrift"/>
              </a:rPr>
              <a:t>e</a:t>
            </a:r>
            <a:r>
              <a:rPr sz="2000" spc="-60" dirty="0">
                <a:latin typeface="Bahnschrift"/>
                <a:cs typeface="Bahnschrift"/>
              </a:rPr>
              <a:t>tt</a:t>
            </a:r>
            <a:r>
              <a:rPr sz="2000" dirty="0">
                <a:latin typeface="Bahnschrift"/>
                <a:cs typeface="Bahnschrift"/>
              </a:rPr>
              <a:t>o</a:t>
            </a:r>
            <a:r>
              <a:rPr sz="2000" spc="-40" dirty="0">
                <a:latin typeface="Bahnschrift"/>
                <a:cs typeface="Bahnschrift"/>
              </a:rPr>
              <a:t> </a:t>
            </a:r>
            <a:r>
              <a:rPr sz="2000" spc="-110" dirty="0">
                <a:latin typeface="Bahnschrift"/>
                <a:cs typeface="Bahnschrift"/>
              </a:rPr>
              <a:t>c</a:t>
            </a:r>
            <a:r>
              <a:rPr sz="2000" spc="-130" dirty="0">
                <a:latin typeface="Bahnschrift"/>
                <a:cs typeface="Bahnschrift"/>
              </a:rPr>
              <a:t>h</a:t>
            </a:r>
            <a:r>
              <a:rPr sz="2000" dirty="0">
                <a:latin typeface="Bahnschrift"/>
                <a:cs typeface="Bahnschrift"/>
              </a:rPr>
              <a:t>e</a:t>
            </a:r>
            <a:r>
              <a:rPr sz="2000" spc="-15" dirty="0">
                <a:latin typeface="Bahnschrift"/>
                <a:cs typeface="Bahnschrift"/>
              </a:rPr>
              <a:t> </a:t>
            </a:r>
            <a:r>
              <a:rPr sz="2000" spc="-110" dirty="0">
                <a:latin typeface="Bahnschrift"/>
                <a:cs typeface="Bahnschrift"/>
              </a:rPr>
              <a:t>c</a:t>
            </a:r>
            <a:r>
              <a:rPr sz="2000" spc="-150" dirty="0">
                <a:latin typeface="Bahnschrift"/>
                <a:cs typeface="Bahnschrift"/>
              </a:rPr>
              <a:t>o</a:t>
            </a:r>
            <a:r>
              <a:rPr sz="2000" spc="-130" dirty="0">
                <a:latin typeface="Bahnschrift"/>
                <a:cs typeface="Bahnschrift"/>
              </a:rPr>
              <a:t>n</a:t>
            </a:r>
            <a:r>
              <a:rPr sz="2000" spc="-155" dirty="0">
                <a:latin typeface="Bahnschrift"/>
                <a:cs typeface="Bahnschrift"/>
              </a:rPr>
              <a:t>o</a:t>
            </a:r>
            <a:r>
              <a:rPr sz="2000" spc="-145" dirty="0">
                <a:latin typeface="Bahnschrift"/>
                <a:cs typeface="Bahnschrift"/>
              </a:rPr>
              <a:t>s</a:t>
            </a:r>
            <a:r>
              <a:rPr sz="2000" spc="-105" dirty="0">
                <a:latin typeface="Bahnschrift"/>
                <a:cs typeface="Bahnschrift"/>
              </a:rPr>
              <a:t>c</a:t>
            </a:r>
            <a:r>
              <a:rPr sz="2000" dirty="0">
                <a:latin typeface="Bahnschrift"/>
                <a:cs typeface="Bahnschrift"/>
              </a:rPr>
              <a:t>i</a:t>
            </a:r>
            <a:r>
              <a:rPr sz="2000" spc="65" dirty="0">
                <a:latin typeface="Bahnschrift"/>
                <a:cs typeface="Bahnschrift"/>
              </a:rPr>
              <a:t> </a:t>
            </a:r>
            <a:r>
              <a:rPr sz="2000" spc="-130" dirty="0">
                <a:latin typeface="Bahnschrift"/>
                <a:cs typeface="Bahnschrift"/>
              </a:rPr>
              <a:t>ben</a:t>
            </a:r>
            <a:r>
              <a:rPr sz="2000" dirty="0">
                <a:latin typeface="Bahnschrift"/>
                <a:cs typeface="Bahnschrift"/>
              </a:rPr>
              <a:t>e</a:t>
            </a:r>
            <a:r>
              <a:rPr sz="2000" spc="-10" dirty="0">
                <a:latin typeface="Bahnschrift"/>
                <a:cs typeface="Bahnschrift"/>
              </a:rPr>
              <a:t> </a:t>
            </a:r>
            <a:r>
              <a:rPr sz="2000" spc="-114" dirty="0">
                <a:latin typeface="Bahnschrift"/>
                <a:cs typeface="Bahnschrift"/>
              </a:rPr>
              <a:t>(</a:t>
            </a:r>
            <a:r>
              <a:rPr sz="2000" spc="-70" dirty="0">
                <a:latin typeface="Bahnschrift"/>
                <a:cs typeface="Bahnschrift"/>
              </a:rPr>
              <a:t>«</a:t>
            </a:r>
            <a:r>
              <a:rPr sz="2000" spc="-229" dirty="0">
                <a:latin typeface="Bahnschrift"/>
                <a:cs typeface="Bahnschrift"/>
              </a:rPr>
              <a:t>N</a:t>
            </a:r>
            <a:r>
              <a:rPr sz="2000" spc="-150" dirty="0">
                <a:latin typeface="Bahnschrift"/>
                <a:cs typeface="Bahnschrift"/>
              </a:rPr>
              <a:t>o</a:t>
            </a:r>
            <a:r>
              <a:rPr sz="2000" dirty="0">
                <a:latin typeface="Bahnschrift"/>
                <a:cs typeface="Bahnschrift"/>
              </a:rPr>
              <a:t>n </a:t>
            </a:r>
            <a:r>
              <a:rPr sz="2000" spc="-210" dirty="0">
                <a:latin typeface="Bahnschrift"/>
                <a:cs typeface="Bahnschrift"/>
              </a:rPr>
              <a:t>m</a:t>
            </a:r>
            <a:r>
              <a:rPr sz="2000" dirty="0">
                <a:latin typeface="Bahnschrift"/>
                <a:cs typeface="Bahnschrift"/>
              </a:rPr>
              <a:t>i</a:t>
            </a:r>
            <a:r>
              <a:rPr sz="2000" spc="65" dirty="0">
                <a:latin typeface="Bahnschrift"/>
                <a:cs typeface="Bahnschrift"/>
              </a:rPr>
              <a:t> </a:t>
            </a:r>
            <a:r>
              <a:rPr sz="2000" spc="-130" dirty="0">
                <a:latin typeface="Bahnschrift"/>
                <a:cs typeface="Bahnschrift"/>
              </a:rPr>
              <a:t>p</a:t>
            </a:r>
            <a:r>
              <a:rPr sz="2000" spc="-50" dirty="0">
                <a:latin typeface="Bahnschrift"/>
                <a:cs typeface="Bahnschrift"/>
              </a:rPr>
              <a:t>i</a:t>
            </a:r>
            <a:r>
              <a:rPr sz="2000" spc="-110" dirty="0">
                <a:latin typeface="Bahnschrift"/>
                <a:cs typeface="Bahnschrift"/>
              </a:rPr>
              <a:t>ac</a:t>
            </a:r>
            <a:r>
              <a:rPr sz="2000" spc="-125" dirty="0">
                <a:latin typeface="Bahnschrift"/>
                <a:cs typeface="Bahnschrift"/>
              </a:rPr>
              <a:t>e</a:t>
            </a:r>
            <a:r>
              <a:rPr sz="2000" spc="-35" dirty="0">
                <a:latin typeface="Bahnschrift"/>
                <a:cs typeface="Bahnschrift"/>
              </a:rPr>
              <a:t>!»</a:t>
            </a:r>
            <a:r>
              <a:rPr sz="2000" spc="-110" dirty="0">
                <a:latin typeface="Bahnschrift"/>
                <a:cs typeface="Bahnschrift"/>
              </a:rPr>
              <a:t>)</a:t>
            </a:r>
            <a:r>
              <a:rPr sz="2000" dirty="0">
                <a:latin typeface="Bahnschrift"/>
                <a:cs typeface="Bahnschrift"/>
              </a:rPr>
              <a:t>.</a:t>
            </a: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00" dirty="0">
                <a:latin typeface="Bahnschrift"/>
                <a:cs typeface="Bahnschrift"/>
              </a:rPr>
              <a:t>Collega</a:t>
            </a:r>
            <a:r>
              <a:rPr sz="2000" spc="-95" dirty="0">
                <a:latin typeface="Bahnschrift"/>
                <a:cs typeface="Bahnschrift"/>
              </a:rPr>
              <a:t> </a:t>
            </a:r>
            <a:r>
              <a:rPr sz="2000" spc="-90" dirty="0">
                <a:latin typeface="Bahnschrift"/>
                <a:cs typeface="Bahnschrift"/>
              </a:rPr>
              <a:t>dei</a:t>
            </a:r>
            <a:r>
              <a:rPr sz="2000" spc="-85" dirty="0">
                <a:latin typeface="Bahnschrift"/>
                <a:cs typeface="Bahnschrift"/>
              </a:rPr>
              <a:t> </a:t>
            </a:r>
            <a:r>
              <a:rPr sz="2000" spc="-105" dirty="0">
                <a:latin typeface="Bahnschrift"/>
                <a:cs typeface="Bahnschrift"/>
              </a:rPr>
              <a:t>sinonimi,</a:t>
            </a:r>
            <a:r>
              <a:rPr sz="2000" spc="-100" dirty="0">
                <a:latin typeface="Bahnschrift"/>
                <a:cs typeface="Bahnschrift"/>
              </a:rPr>
              <a:t> </a:t>
            </a:r>
            <a:r>
              <a:rPr sz="2000" spc="-90" dirty="0">
                <a:latin typeface="Bahnschrift"/>
                <a:cs typeface="Bahnschrift"/>
              </a:rPr>
              <a:t>uno </a:t>
            </a:r>
            <a:r>
              <a:rPr sz="2000" spc="-85" dirty="0">
                <a:latin typeface="Bahnschrift"/>
                <a:cs typeface="Bahnschrift"/>
              </a:rPr>
              <a:t>per </a:t>
            </a:r>
            <a:r>
              <a:rPr sz="2000" spc="-25" dirty="0">
                <a:latin typeface="Bahnschrift"/>
                <a:cs typeface="Bahnschrift"/>
              </a:rPr>
              <a:t>il </a:t>
            </a:r>
            <a:r>
              <a:rPr sz="2000" spc="-90" dirty="0">
                <a:latin typeface="Bahnschrift"/>
                <a:cs typeface="Bahnschrift"/>
              </a:rPr>
              <a:t>registro </a:t>
            </a:r>
            <a:r>
              <a:rPr sz="2000" spc="-105" dirty="0">
                <a:latin typeface="Bahnschrift"/>
                <a:cs typeface="Bahnschrift"/>
              </a:rPr>
              <a:t>formale</a:t>
            </a:r>
            <a:r>
              <a:rPr sz="2000" spc="-100" dirty="0">
                <a:latin typeface="Bahnschrift"/>
                <a:cs typeface="Bahnschrift"/>
              </a:rPr>
              <a:t> </a:t>
            </a:r>
            <a:r>
              <a:rPr sz="2000" dirty="0">
                <a:latin typeface="Bahnschrift"/>
                <a:cs typeface="Bahnschrift"/>
              </a:rPr>
              <a:t>e </a:t>
            </a:r>
            <a:r>
              <a:rPr sz="2000" spc="-100" dirty="0">
                <a:latin typeface="Bahnschrift"/>
                <a:cs typeface="Bahnschrift"/>
              </a:rPr>
              <a:t>uno </a:t>
            </a:r>
            <a:r>
              <a:rPr sz="2000" spc="-90" dirty="0">
                <a:latin typeface="Bahnschrift"/>
                <a:cs typeface="Bahnschrift"/>
              </a:rPr>
              <a:t>per</a:t>
            </a:r>
            <a:r>
              <a:rPr sz="2000" spc="-85" dirty="0">
                <a:latin typeface="Bahnschrift"/>
                <a:cs typeface="Bahnschrift"/>
              </a:rPr>
              <a:t> </a:t>
            </a:r>
            <a:r>
              <a:rPr sz="2000" spc="-50" dirty="0">
                <a:latin typeface="Bahnschrift"/>
                <a:cs typeface="Bahnschrift"/>
              </a:rPr>
              <a:t>il </a:t>
            </a:r>
            <a:r>
              <a:rPr sz="2000" spc="-295" dirty="0">
                <a:latin typeface="Bahnschrift"/>
                <a:cs typeface="Bahnschrift"/>
              </a:rPr>
              <a:t> </a:t>
            </a:r>
            <a:r>
              <a:rPr sz="2000" spc="-90" dirty="0">
                <a:latin typeface="Bahnschrift"/>
                <a:cs typeface="Bahnschrift"/>
              </a:rPr>
              <a:t>registro</a:t>
            </a:r>
            <a:r>
              <a:rPr sz="2000" spc="-45" dirty="0">
                <a:latin typeface="Bahnschrift"/>
                <a:cs typeface="Bahnschrift"/>
              </a:rPr>
              <a:t> </a:t>
            </a:r>
            <a:r>
              <a:rPr sz="2000" spc="-105" dirty="0">
                <a:latin typeface="Bahnschrift"/>
                <a:cs typeface="Bahnschrift"/>
              </a:rPr>
              <a:t>informale.</a:t>
            </a:r>
            <a:endParaRPr sz="2000" dirty="0">
              <a:latin typeface="Bahnschrift"/>
              <a:cs typeface="Bahnschrift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25" dirty="0">
                <a:latin typeface="Bahnschrift"/>
                <a:cs typeface="Bahnschrift"/>
              </a:rPr>
              <a:t>T</a:t>
            </a:r>
            <a:r>
              <a:rPr sz="2000" spc="-110" dirty="0">
                <a:latin typeface="Bahnschrift"/>
                <a:cs typeface="Bahnschrift"/>
              </a:rPr>
              <a:t>ra</a:t>
            </a:r>
            <a:r>
              <a:rPr sz="2000" spc="-145" dirty="0">
                <a:latin typeface="Bahnschrift"/>
                <a:cs typeface="Bahnschrift"/>
              </a:rPr>
              <a:t>s</a:t>
            </a:r>
            <a:r>
              <a:rPr sz="2000" spc="-60" dirty="0">
                <a:latin typeface="Bahnschrift"/>
                <a:cs typeface="Bahnschrift"/>
              </a:rPr>
              <a:t>f</a:t>
            </a:r>
            <a:r>
              <a:rPr sz="2000" spc="-150" dirty="0">
                <a:latin typeface="Bahnschrift"/>
                <a:cs typeface="Bahnschrift"/>
              </a:rPr>
              <a:t>o</a:t>
            </a:r>
            <a:r>
              <a:rPr sz="2000" spc="-105" dirty="0">
                <a:latin typeface="Bahnschrift"/>
                <a:cs typeface="Bahnschrift"/>
              </a:rPr>
              <a:t>r</a:t>
            </a:r>
            <a:r>
              <a:rPr sz="2000" spc="-215" dirty="0">
                <a:latin typeface="Bahnschrift"/>
                <a:cs typeface="Bahnschrift"/>
              </a:rPr>
              <a:t>m</a:t>
            </a:r>
            <a:r>
              <a:rPr sz="2000" dirty="0">
                <a:latin typeface="Bahnschrift"/>
                <a:cs typeface="Bahnschrift"/>
              </a:rPr>
              <a:t>a</a:t>
            </a:r>
            <a:r>
              <a:rPr sz="2000" spc="10" dirty="0">
                <a:latin typeface="Bahnschrift"/>
                <a:cs typeface="Bahnschrift"/>
              </a:rPr>
              <a:t> </a:t>
            </a:r>
            <a:r>
              <a:rPr sz="2000" spc="-105" dirty="0">
                <a:latin typeface="Bahnschrift"/>
                <a:cs typeface="Bahnschrift"/>
              </a:rPr>
              <a:t>v</a:t>
            </a:r>
            <a:r>
              <a:rPr sz="2000" spc="-125" dirty="0">
                <a:latin typeface="Bahnschrift"/>
                <a:cs typeface="Bahnschrift"/>
              </a:rPr>
              <a:t>e</a:t>
            </a:r>
            <a:r>
              <a:rPr sz="2000" spc="-110" dirty="0">
                <a:latin typeface="Bahnschrift"/>
                <a:cs typeface="Bahnschrift"/>
              </a:rPr>
              <a:t>r</a:t>
            </a:r>
            <a:r>
              <a:rPr sz="2000" spc="-130" dirty="0">
                <a:latin typeface="Bahnschrift"/>
                <a:cs typeface="Bahnschrift"/>
              </a:rPr>
              <a:t>b</a:t>
            </a:r>
            <a:r>
              <a:rPr sz="2000" dirty="0">
                <a:latin typeface="Bahnschrift"/>
                <a:cs typeface="Bahnschrift"/>
              </a:rPr>
              <a:t>i</a:t>
            </a:r>
            <a:r>
              <a:rPr sz="2000" spc="55" dirty="0">
                <a:latin typeface="Bahnschrift"/>
                <a:cs typeface="Bahnschrift"/>
              </a:rPr>
              <a:t> </a:t>
            </a:r>
            <a:r>
              <a:rPr sz="2000" spc="-50" dirty="0">
                <a:latin typeface="Bahnschrift"/>
                <a:cs typeface="Bahnschrift"/>
              </a:rPr>
              <a:t>i</a:t>
            </a:r>
            <a:r>
              <a:rPr sz="2000" dirty="0">
                <a:latin typeface="Bahnschrift"/>
                <a:cs typeface="Bahnschrift"/>
              </a:rPr>
              <a:t>n</a:t>
            </a:r>
            <a:r>
              <a:rPr sz="2000" spc="-30" dirty="0">
                <a:latin typeface="Bahnschrift"/>
                <a:cs typeface="Bahnschrift"/>
              </a:rPr>
              <a:t> </a:t>
            </a:r>
            <a:r>
              <a:rPr sz="2000" spc="-110" dirty="0">
                <a:latin typeface="Bahnschrift"/>
                <a:cs typeface="Bahnschrift"/>
              </a:rPr>
              <a:t>a</a:t>
            </a:r>
            <a:r>
              <a:rPr sz="2000" spc="-125" dirty="0">
                <a:latin typeface="Bahnschrift"/>
                <a:cs typeface="Bahnschrift"/>
              </a:rPr>
              <a:t>g</a:t>
            </a:r>
            <a:r>
              <a:rPr sz="2000" spc="-120" dirty="0">
                <a:latin typeface="Bahnschrift"/>
                <a:cs typeface="Bahnschrift"/>
              </a:rPr>
              <a:t>g</a:t>
            </a:r>
            <a:r>
              <a:rPr sz="2000" spc="-130" dirty="0">
                <a:latin typeface="Bahnschrift"/>
                <a:cs typeface="Bahnschrift"/>
              </a:rPr>
              <a:t>e</a:t>
            </a:r>
            <a:r>
              <a:rPr sz="2000" spc="-60" dirty="0">
                <a:latin typeface="Bahnschrift"/>
                <a:cs typeface="Bahnschrift"/>
              </a:rPr>
              <a:t>tti</a:t>
            </a:r>
            <a:r>
              <a:rPr sz="2000" spc="-95" dirty="0">
                <a:latin typeface="Bahnschrift"/>
                <a:cs typeface="Bahnschrift"/>
              </a:rPr>
              <a:t>v</a:t>
            </a:r>
            <a:r>
              <a:rPr sz="2000" dirty="0">
                <a:latin typeface="Bahnschrift"/>
                <a:cs typeface="Bahnschrift"/>
              </a:rPr>
              <a:t>i</a:t>
            </a:r>
            <a:r>
              <a:rPr sz="2000" spc="45" dirty="0">
                <a:latin typeface="Bahnschrift"/>
                <a:cs typeface="Bahnschrift"/>
              </a:rPr>
              <a:t> </a:t>
            </a:r>
            <a:r>
              <a:rPr sz="2000" spc="-105" dirty="0">
                <a:latin typeface="Bahnschrift"/>
                <a:cs typeface="Bahnschrift"/>
              </a:rPr>
              <a:t>(</a:t>
            </a:r>
            <a:r>
              <a:rPr sz="2000" spc="-160" dirty="0">
                <a:latin typeface="Bahnschrift"/>
                <a:cs typeface="Bahnschrift"/>
              </a:rPr>
              <a:t>o</a:t>
            </a:r>
            <a:r>
              <a:rPr sz="2000" spc="-125" dirty="0">
                <a:latin typeface="Bahnschrift"/>
                <a:cs typeface="Bahnschrift"/>
              </a:rPr>
              <a:t>d</a:t>
            </a:r>
            <a:r>
              <a:rPr sz="2000" spc="-45" dirty="0">
                <a:latin typeface="Bahnschrift"/>
                <a:cs typeface="Bahnschrift"/>
              </a:rPr>
              <a:t>i</a:t>
            </a:r>
            <a:r>
              <a:rPr sz="2000" spc="-110" dirty="0">
                <a:latin typeface="Bahnschrift"/>
                <a:cs typeface="Bahnschrift"/>
              </a:rPr>
              <a:t>ar</a:t>
            </a:r>
            <a:r>
              <a:rPr sz="2000" dirty="0">
                <a:latin typeface="Bahnschrift"/>
                <a:cs typeface="Bahnschrift"/>
              </a:rPr>
              <a:t>e</a:t>
            </a:r>
            <a:r>
              <a:rPr sz="2000" spc="-5" dirty="0">
                <a:latin typeface="Bahnschrift"/>
                <a:cs typeface="Bahnschrift"/>
              </a:rPr>
              <a:t> </a:t>
            </a:r>
            <a:r>
              <a:rPr sz="2000" dirty="0">
                <a:latin typeface="Bahnschrift"/>
                <a:cs typeface="Bahnschrift"/>
              </a:rPr>
              <a:t>&gt;</a:t>
            </a:r>
            <a:r>
              <a:rPr sz="2000" spc="-40" dirty="0">
                <a:latin typeface="Bahnschrift"/>
                <a:cs typeface="Bahnschrift"/>
              </a:rPr>
              <a:t> </a:t>
            </a:r>
            <a:r>
              <a:rPr sz="2000" spc="-150" dirty="0">
                <a:latin typeface="Bahnschrift"/>
                <a:cs typeface="Bahnschrift"/>
              </a:rPr>
              <a:t>o</a:t>
            </a:r>
            <a:r>
              <a:rPr sz="2000" spc="-125" dirty="0">
                <a:latin typeface="Bahnschrift"/>
                <a:cs typeface="Bahnschrift"/>
              </a:rPr>
              <a:t>d</a:t>
            </a:r>
            <a:r>
              <a:rPr sz="2000" spc="-50" dirty="0">
                <a:latin typeface="Bahnschrift"/>
                <a:cs typeface="Bahnschrift"/>
              </a:rPr>
              <a:t>i</a:t>
            </a:r>
            <a:r>
              <a:rPr sz="2000" spc="-150" dirty="0">
                <a:latin typeface="Bahnschrift"/>
                <a:cs typeface="Bahnschrift"/>
              </a:rPr>
              <a:t>oso</a:t>
            </a:r>
            <a:r>
              <a:rPr sz="2000" dirty="0">
                <a:latin typeface="Bahnschrift"/>
                <a:cs typeface="Bahnschrift"/>
              </a:rPr>
              <a:t>)</a:t>
            </a:r>
            <a:r>
              <a:rPr sz="2000" spc="35" dirty="0">
                <a:latin typeface="Bahnschrift"/>
                <a:cs typeface="Bahnschrift"/>
              </a:rPr>
              <a:t> </a:t>
            </a:r>
            <a:r>
              <a:rPr sz="2000" dirty="0">
                <a:latin typeface="Bahnschrift"/>
                <a:cs typeface="Bahnschrift"/>
              </a:rPr>
              <a:t>o</a:t>
            </a:r>
            <a:r>
              <a:rPr sz="2000" spc="-35" dirty="0">
                <a:latin typeface="Bahnschrift"/>
                <a:cs typeface="Bahnschrift"/>
              </a:rPr>
              <a:t> </a:t>
            </a:r>
            <a:r>
              <a:rPr sz="2000" spc="-95" dirty="0">
                <a:latin typeface="Bahnschrift"/>
                <a:cs typeface="Bahnschrift"/>
              </a:rPr>
              <a:t>v</a:t>
            </a:r>
            <a:r>
              <a:rPr sz="2000" spc="-50" dirty="0">
                <a:latin typeface="Bahnschrift"/>
                <a:cs typeface="Bahnschrift"/>
              </a:rPr>
              <a:t>i</a:t>
            </a:r>
            <a:r>
              <a:rPr sz="2000" spc="-105" dirty="0">
                <a:latin typeface="Bahnschrift"/>
                <a:cs typeface="Bahnschrift"/>
              </a:rPr>
              <a:t>c</a:t>
            </a:r>
            <a:r>
              <a:rPr sz="2000" spc="-130" dirty="0">
                <a:latin typeface="Bahnschrift"/>
                <a:cs typeface="Bahnschrift"/>
              </a:rPr>
              <a:t>e</a:t>
            </a:r>
            <a:r>
              <a:rPr sz="2000" spc="-95" dirty="0">
                <a:latin typeface="Bahnschrift"/>
                <a:cs typeface="Bahnschrift"/>
              </a:rPr>
              <a:t>v</a:t>
            </a:r>
            <a:r>
              <a:rPr sz="2000" spc="-130" dirty="0">
                <a:latin typeface="Bahnschrift"/>
                <a:cs typeface="Bahnschrift"/>
              </a:rPr>
              <a:t>e</a:t>
            </a:r>
            <a:r>
              <a:rPr sz="2000" spc="-105" dirty="0">
                <a:latin typeface="Bahnschrift"/>
                <a:cs typeface="Bahnschrift"/>
              </a:rPr>
              <a:t>r</a:t>
            </a:r>
            <a:r>
              <a:rPr sz="2000" spc="-145" dirty="0">
                <a:latin typeface="Bahnschrift"/>
                <a:cs typeface="Bahnschrift"/>
              </a:rPr>
              <a:t>s</a:t>
            </a:r>
            <a:r>
              <a:rPr sz="2000" spc="-110" dirty="0">
                <a:latin typeface="Bahnschrift"/>
                <a:cs typeface="Bahnschrift"/>
              </a:rPr>
              <a:t>a</a:t>
            </a:r>
            <a:r>
              <a:rPr sz="2000" dirty="0">
                <a:latin typeface="Bahnschrift"/>
                <a:cs typeface="Bahnschrift"/>
              </a:rPr>
              <a:t>.</a:t>
            </a: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25" dirty="0">
                <a:latin typeface="Bahnschrift"/>
                <a:cs typeface="Bahnschrift"/>
              </a:rPr>
              <a:t>T</a:t>
            </a:r>
            <a:r>
              <a:rPr sz="2000" spc="-110" dirty="0">
                <a:latin typeface="Bahnschrift"/>
                <a:cs typeface="Bahnschrift"/>
              </a:rPr>
              <a:t>r</a:t>
            </a:r>
            <a:r>
              <a:rPr sz="2000" spc="-150" dirty="0">
                <a:latin typeface="Bahnschrift"/>
                <a:cs typeface="Bahnschrift"/>
              </a:rPr>
              <a:t>o</a:t>
            </a:r>
            <a:r>
              <a:rPr sz="2000" spc="-114" dirty="0">
                <a:latin typeface="Bahnschrift"/>
                <a:cs typeface="Bahnschrift"/>
              </a:rPr>
              <a:t>v</a:t>
            </a:r>
            <a:r>
              <a:rPr sz="2000" dirty="0">
                <a:latin typeface="Bahnschrift"/>
                <a:cs typeface="Bahnschrift"/>
              </a:rPr>
              <a:t>a</a:t>
            </a:r>
            <a:r>
              <a:rPr sz="2000" spc="5" dirty="0">
                <a:latin typeface="Bahnschrift"/>
                <a:cs typeface="Bahnschrift"/>
              </a:rPr>
              <a:t> </a:t>
            </a:r>
            <a:r>
              <a:rPr sz="2000" spc="-130" dirty="0">
                <a:latin typeface="Bahnschrift"/>
                <a:cs typeface="Bahnschrift"/>
              </a:rPr>
              <a:t>pa</a:t>
            </a:r>
            <a:r>
              <a:rPr sz="2000" spc="-105" dirty="0">
                <a:latin typeface="Bahnschrift"/>
                <a:cs typeface="Bahnschrift"/>
              </a:rPr>
              <a:t>r</a:t>
            </a:r>
            <a:r>
              <a:rPr sz="2000" spc="-155" dirty="0">
                <a:latin typeface="Bahnschrift"/>
                <a:cs typeface="Bahnschrift"/>
              </a:rPr>
              <a:t>o</a:t>
            </a:r>
            <a:r>
              <a:rPr sz="2000" spc="-55" dirty="0">
                <a:latin typeface="Bahnschrift"/>
                <a:cs typeface="Bahnschrift"/>
              </a:rPr>
              <a:t>l</a:t>
            </a:r>
            <a:r>
              <a:rPr sz="2000" dirty="0">
                <a:latin typeface="Bahnschrift"/>
                <a:cs typeface="Bahnschrift"/>
              </a:rPr>
              <a:t>e</a:t>
            </a:r>
            <a:r>
              <a:rPr sz="2000" spc="-5" dirty="0">
                <a:latin typeface="Bahnschrift"/>
                <a:cs typeface="Bahnschrift"/>
              </a:rPr>
              <a:t> </a:t>
            </a:r>
            <a:r>
              <a:rPr sz="2000" spc="-125" dirty="0">
                <a:latin typeface="Bahnschrift"/>
                <a:cs typeface="Bahnschrift"/>
              </a:rPr>
              <a:t>e</a:t>
            </a:r>
            <a:r>
              <a:rPr sz="2000" dirty="0">
                <a:latin typeface="Bahnschrift"/>
                <a:cs typeface="Bahnschrift"/>
              </a:rPr>
              <a:t>d </a:t>
            </a:r>
            <a:r>
              <a:rPr sz="2000" spc="-130" dirty="0">
                <a:latin typeface="Bahnschrift"/>
                <a:cs typeface="Bahnschrift"/>
              </a:rPr>
              <a:t>esp</a:t>
            </a:r>
            <a:r>
              <a:rPr sz="2000" spc="-105" dirty="0">
                <a:latin typeface="Bahnschrift"/>
                <a:cs typeface="Bahnschrift"/>
              </a:rPr>
              <a:t>r</a:t>
            </a:r>
            <a:r>
              <a:rPr sz="2000" spc="-145" dirty="0">
                <a:latin typeface="Bahnschrift"/>
                <a:cs typeface="Bahnschrift"/>
              </a:rPr>
              <a:t>es</a:t>
            </a:r>
            <a:r>
              <a:rPr sz="2000" spc="-140" dirty="0">
                <a:latin typeface="Bahnschrift"/>
                <a:cs typeface="Bahnschrift"/>
              </a:rPr>
              <a:t>s</a:t>
            </a:r>
            <a:r>
              <a:rPr sz="2000" spc="-50" dirty="0">
                <a:latin typeface="Bahnschrift"/>
                <a:cs typeface="Bahnschrift"/>
              </a:rPr>
              <a:t>i</a:t>
            </a:r>
            <a:r>
              <a:rPr sz="2000" spc="-150" dirty="0">
                <a:latin typeface="Bahnschrift"/>
                <a:cs typeface="Bahnschrift"/>
              </a:rPr>
              <a:t>o</a:t>
            </a:r>
            <a:r>
              <a:rPr sz="2000" spc="-130" dirty="0">
                <a:latin typeface="Bahnschrift"/>
                <a:cs typeface="Bahnschrift"/>
              </a:rPr>
              <a:t>n</a:t>
            </a:r>
            <a:r>
              <a:rPr sz="2000" dirty="0">
                <a:latin typeface="Bahnschrift"/>
                <a:cs typeface="Bahnschrift"/>
              </a:rPr>
              <a:t>i</a:t>
            </a:r>
            <a:r>
              <a:rPr sz="2000" spc="40" dirty="0">
                <a:latin typeface="Bahnschrift"/>
                <a:cs typeface="Bahnschrift"/>
              </a:rPr>
              <a:t> </a:t>
            </a:r>
            <a:r>
              <a:rPr sz="2000" spc="-125" dirty="0">
                <a:latin typeface="Bahnschrift"/>
                <a:cs typeface="Bahnschrift"/>
              </a:rPr>
              <a:t>d</a:t>
            </a:r>
            <a:r>
              <a:rPr sz="2000" dirty="0">
                <a:latin typeface="Bahnschrift"/>
                <a:cs typeface="Bahnschrift"/>
              </a:rPr>
              <a:t>i</a:t>
            </a:r>
            <a:r>
              <a:rPr sz="2000" spc="70" dirty="0">
                <a:latin typeface="Bahnschrift"/>
                <a:cs typeface="Bahnschrift"/>
              </a:rPr>
              <a:t> </a:t>
            </a:r>
            <a:r>
              <a:rPr sz="2000" spc="-114" dirty="0">
                <a:latin typeface="Bahnschrift"/>
                <a:cs typeface="Bahnschrift"/>
              </a:rPr>
              <a:t>r</a:t>
            </a:r>
            <a:r>
              <a:rPr sz="2000" spc="-125" dirty="0">
                <a:latin typeface="Bahnschrift"/>
                <a:cs typeface="Bahnschrift"/>
              </a:rPr>
              <a:t>e</a:t>
            </a:r>
            <a:r>
              <a:rPr sz="2000" spc="-120" dirty="0">
                <a:latin typeface="Bahnschrift"/>
                <a:cs typeface="Bahnschrift"/>
              </a:rPr>
              <a:t>g</a:t>
            </a:r>
            <a:r>
              <a:rPr sz="2000" spc="-50" dirty="0">
                <a:latin typeface="Bahnschrift"/>
                <a:cs typeface="Bahnschrift"/>
              </a:rPr>
              <a:t>i</a:t>
            </a:r>
            <a:r>
              <a:rPr sz="2000" spc="-145" dirty="0">
                <a:latin typeface="Bahnschrift"/>
                <a:cs typeface="Bahnschrift"/>
              </a:rPr>
              <a:t>s</a:t>
            </a:r>
            <a:r>
              <a:rPr sz="2000" spc="-60" dirty="0">
                <a:latin typeface="Bahnschrift"/>
                <a:cs typeface="Bahnschrift"/>
              </a:rPr>
              <a:t>t</a:t>
            </a:r>
            <a:r>
              <a:rPr sz="2000" spc="-105" dirty="0">
                <a:latin typeface="Bahnschrift"/>
                <a:cs typeface="Bahnschrift"/>
              </a:rPr>
              <a:t>r</a:t>
            </a:r>
            <a:r>
              <a:rPr sz="2000" dirty="0">
                <a:latin typeface="Bahnschrift"/>
                <a:cs typeface="Bahnschrift"/>
              </a:rPr>
              <a:t>o</a:t>
            </a:r>
            <a:r>
              <a:rPr sz="2000" spc="-40" dirty="0">
                <a:latin typeface="Bahnschrift"/>
                <a:cs typeface="Bahnschrift"/>
              </a:rPr>
              <a:t> </a:t>
            </a:r>
            <a:r>
              <a:rPr sz="2000" spc="-60" dirty="0">
                <a:latin typeface="Bahnschrift"/>
                <a:cs typeface="Bahnschrift"/>
              </a:rPr>
              <a:t>f</a:t>
            </a:r>
            <a:r>
              <a:rPr sz="2000" spc="-150" dirty="0">
                <a:latin typeface="Bahnschrift"/>
                <a:cs typeface="Bahnschrift"/>
              </a:rPr>
              <a:t>o</a:t>
            </a:r>
            <a:r>
              <a:rPr sz="2000" spc="-114" dirty="0">
                <a:latin typeface="Bahnschrift"/>
                <a:cs typeface="Bahnschrift"/>
              </a:rPr>
              <a:t>r</a:t>
            </a:r>
            <a:r>
              <a:rPr sz="2000" spc="-210" dirty="0">
                <a:latin typeface="Bahnschrift"/>
                <a:cs typeface="Bahnschrift"/>
              </a:rPr>
              <a:t>m</a:t>
            </a:r>
            <a:r>
              <a:rPr sz="2000" spc="-114" dirty="0">
                <a:latin typeface="Bahnschrift"/>
                <a:cs typeface="Bahnschrift"/>
              </a:rPr>
              <a:t>a</a:t>
            </a:r>
            <a:r>
              <a:rPr sz="2000" spc="-55" dirty="0">
                <a:latin typeface="Bahnschrift"/>
                <a:cs typeface="Bahnschrift"/>
              </a:rPr>
              <a:t>l</a:t>
            </a:r>
            <a:r>
              <a:rPr sz="2000" dirty="0">
                <a:latin typeface="Bahnschrift"/>
                <a:cs typeface="Bahnschrift"/>
              </a:rPr>
              <a:t>e</a:t>
            </a:r>
            <a:r>
              <a:rPr sz="2000" spc="-10" dirty="0">
                <a:latin typeface="Bahnschrift"/>
                <a:cs typeface="Bahnschrift"/>
              </a:rPr>
              <a:t> </a:t>
            </a:r>
            <a:r>
              <a:rPr sz="2000" dirty="0">
                <a:latin typeface="Bahnschrift"/>
                <a:cs typeface="Bahnschrift"/>
              </a:rPr>
              <a:t>e</a:t>
            </a:r>
            <a:r>
              <a:rPr sz="2000" spc="-10" dirty="0">
                <a:latin typeface="Bahnschrift"/>
                <a:cs typeface="Bahnschrift"/>
              </a:rPr>
              <a:t> </a:t>
            </a:r>
            <a:r>
              <a:rPr sz="2000" spc="-50" dirty="0">
                <a:latin typeface="Bahnschrift"/>
                <a:cs typeface="Bahnschrift"/>
              </a:rPr>
              <a:t>i</a:t>
            </a:r>
            <a:r>
              <a:rPr sz="2000" spc="-130" dirty="0">
                <a:latin typeface="Bahnschrift"/>
                <a:cs typeface="Bahnschrift"/>
              </a:rPr>
              <a:t>n</a:t>
            </a:r>
            <a:r>
              <a:rPr sz="2000" spc="-60" dirty="0">
                <a:latin typeface="Bahnschrift"/>
                <a:cs typeface="Bahnschrift"/>
              </a:rPr>
              <a:t>f</a:t>
            </a:r>
            <a:r>
              <a:rPr sz="2000" spc="-150" dirty="0">
                <a:latin typeface="Bahnschrift"/>
                <a:cs typeface="Bahnschrift"/>
              </a:rPr>
              <a:t>o</a:t>
            </a:r>
            <a:r>
              <a:rPr sz="2000" spc="-110" dirty="0">
                <a:latin typeface="Bahnschrift"/>
                <a:cs typeface="Bahnschrift"/>
              </a:rPr>
              <a:t>r</a:t>
            </a:r>
            <a:r>
              <a:rPr sz="2000" spc="-210" dirty="0">
                <a:latin typeface="Bahnschrift"/>
                <a:cs typeface="Bahnschrift"/>
              </a:rPr>
              <a:t>m</a:t>
            </a:r>
            <a:r>
              <a:rPr sz="2000" spc="-114" dirty="0">
                <a:latin typeface="Bahnschrift"/>
                <a:cs typeface="Bahnschrift"/>
              </a:rPr>
              <a:t>a</a:t>
            </a:r>
            <a:r>
              <a:rPr sz="2000" spc="-55" dirty="0">
                <a:latin typeface="Bahnschrift"/>
                <a:cs typeface="Bahnschrift"/>
              </a:rPr>
              <a:t>l</a:t>
            </a:r>
            <a:r>
              <a:rPr sz="2000" dirty="0">
                <a:latin typeface="Bahnschrift"/>
                <a:cs typeface="Bahnschrift"/>
              </a:rPr>
              <a:t>e</a:t>
            </a:r>
          </a:p>
        </p:txBody>
      </p:sp>
      <p:grpSp>
        <p:nvGrpSpPr>
          <p:cNvPr id="32" name="object 32"/>
          <p:cNvGrpSpPr/>
          <p:nvPr/>
        </p:nvGrpSpPr>
        <p:grpSpPr>
          <a:xfrm>
            <a:off x="4922265" y="2046477"/>
            <a:ext cx="3475354" cy="1402080"/>
            <a:chOff x="4922265" y="2046477"/>
            <a:chExt cx="3475354" cy="1402080"/>
          </a:xfrm>
        </p:grpSpPr>
        <p:sp>
          <p:nvSpPr>
            <p:cNvPr id="33" name="object 33"/>
            <p:cNvSpPr/>
            <p:nvPr/>
          </p:nvSpPr>
          <p:spPr>
            <a:xfrm>
              <a:off x="4928615" y="2052827"/>
              <a:ext cx="3462654" cy="1252855"/>
            </a:xfrm>
            <a:custGeom>
              <a:avLst/>
              <a:gdLst/>
              <a:ahLst/>
              <a:cxnLst/>
              <a:rect l="l" t="t" r="r" b="b"/>
              <a:pathLst>
                <a:path w="3462654" h="1252854">
                  <a:moveTo>
                    <a:pt x="1731264" y="0"/>
                  </a:moveTo>
                  <a:lnTo>
                    <a:pt x="1663281" y="473"/>
                  </a:lnTo>
                  <a:lnTo>
                    <a:pt x="1595962" y="1884"/>
                  </a:lnTo>
                  <a:lnTo>
                    <a:pt x="1529356" y="4213"/>
                  </a:lnTo>
                  <a:lnTo>
                    <a:pt x="1463509" y="7444"/>
                  </a:lnTo>
                  <a:lnTo>
                    <a:pt x="1398472" y="11559"/>
                  </a:lnTo>
                  <a:lnTo>
                    <a:pt x="1334290" y="16541"/>
                  </a:lnTo>
                  <a:lnTo>
                    <a:pt x="1271014" y="22373"/>
                  </a:lnTo>
                  <a:lnTo>
                    <a:pt x="1208690" y="29036"/>
                  </a:lnTo>
                  <a:lnTo>
                    <a:pt x="1147367" y="36514"/>
                  </a:lnTo>
                  <a:lnTo>
                    <a:pt x="1087093" y="44789"/>
                  </a:lnTo>
                  <a:lnTo>
                    <a:pt x="1027915" y="53844"/>
                  </a:lnTo>
                  <a:lnTo>
                    <a:pt x="969883" y="63661"/>
                  </a:lnTo>
                  <a:lnTo>
                    <a:pt x="913045" y="74223"/>
                  </a:lnTo>
                  <a:lnTo>
                    <a:pt x="857447" y="85513"/>
                  </a:lnTo>
                  <a:lnTo>
                    <a:pt x="803139" y="97513"/>
                  </a:lnTo>
                  <a:lnTo>
                    <a:pt x="750169" y="110205"/>
                  </a:lnTo>
                  <a:lnTo>
                    <a:pt x="698584" y="123573"/>
                  </a:lnTo>
                  <a:lnTo>
                    <a:pt x="648433" y="137599"/>
                  </a:lnTo>
                  <a:lnTo>
                    <a:pt x="599763" y="152266"/>
                  </a:lnTo>
                  <a:lnTo>
                    <a:pt x="552624" y="167556"/>
                  </a:lnTo>
                  <a:lnTo>
                    <a:pt x="507063" y="183451"/>
                  </a:lnTo>
                  <a:lnTo>
                    <a:pt x="463128" y="199935"/>
                  </a:lnTo>
                  <a:lnTo>
                    <a:pt x="420867" y="216989"/>
                  </a:lnTo>
                  <a:lnTo>
                    <a:pt x="380329" y="234598"/>
                  </a:lnTo>
                  <a:lnTo>
                    <a:pt x="341561" y="252742"/>
                  </a:lnTo>
                  <a:lnTo>
                    <a:pt x="304611" y="271405"/>
                  </a:lnTo>
                  <a:lnTo>
                    <a:pt x="269529" y="290570"/>
                  </a:lnTo>
                  <a:lnTo>
                    <a:pt x="236361" y="310218"/>
                  </a:lnTo>
                  <a:lnTo>
                    <a:pt x="175962" y="350897"/>
                  </a:lnTo>
                  <a:lnTo>
                    <a:pt x="123799" y="393303"/>
                  </a:lnTo>
                  <a:lnTo>
                    <a:pt x="80257" y="437297"/>
                  </a:lnTo>
                  <a:lnTo>
                    <a:pt x="45722" y="482739"/>
                  </a:lnTo>
                  <a:lnTo>
                    <a:pt x="20577" y="529490"/>
                  </a:lnTo>
                  <a:lnTo>
                    <a:pt x="5208" y="577411"/>
                  </a:lnTo>
                  <a:lnTo>
                    <a:pt x="0" y="626363"/>
                  </a:lnTo>
                  <a:lnTo>
                    <a:pt x="1310" y="650960"/>
                  </a:lnTo>
                  <a:lnTo>
                    <a:pt x="11647" y="699414"/>
                  </a:lnTo>
                  <a:lnTo>
                    <a:pt x="31951" y="746768"/>
                  </a:lnTo>
                  <a:lnTo>
                    <a:pt x="61840" y="792882"/>
                  </a:lnTo>
                  <a:lnTo>
                    <a:pt x="100926" y="837617"/>
                  </a:lnTo>
                  <a:lnTo>
                    <a:pt x="148827" y="880834"/>
                  </a:lnTo>
                  <a:lnTo>
                    <a:pt x="205156" y="922394"/>
                  </a:lnTo>
                  <a:lnTo>
                    <a:pt x="269529" y="962157"/>
                  </a:lnTo>
                  <a:lnTo>
                    <a:pt x="304611" y="981322"/>
                  </a:lnTo>
                  <a:lnTo>
                    <a:pt x="341561" y="999985"/>
                  </a:lnTo>
                  <a:lnTo>
                    <a:pt x="380329" y="1018129"/>
                  </a:lnTo>
                  <a:lnTo>
                    <a:pt x="420867" y="1035738"/>
                  </a:lnTo>
                  <a:lnTo>
                    <a:pt x="463128" y="1052792"/>
                  </a:lnTo>
                  <a:lnTo>
                    <a:pt x="507063" y="1069276"/>
                  </a:lnTo>
                  <a:lnTo>
                    <a:pt x="552624" y="1085171"/>
                  </a:lnTo>
                  <a:lnTo>
                    <a:pt x="599763" y="1100461"/>
                  </a:lnTo>
                  <a:lnTo>
                    <a:pt x="648433" y="1115128"/>
                  </a:lnTo>
                  <a:lnTo>
                    <a:pt x="698584" y="1129154"/>
                  </a:lnTo>
                  <a:lnTo>
                    <a:pt x="750169" y="1142522"/>
                  </a:lnTo>
                  <a:lnTo>
                    <a:pt x="803139" y="1155214"/>
                  </a:lnTo>
                  <a:lnTo>
                    <a:pt x="857447" y="1167214"/>
                  </a:lnTo>
                  <a:lnTo>
                    <a:pt x="913045" y="1178504"/>
                  </a:lnTo>
                  <a:lnTo>
                    <a:pt x="969883" y="1189066"/>
                  </a:lnTo>
                  <a:lnTo>
                    <a:pt x="1027915" y="1198883"/>
                  </a:lnTo>
                  <a:lnTo>
                    <a:pt x="1087093" y="1207938"/>
                  </a:lnTo>
                  <a:lnTo>
                    <a:pt x="1147367" y="1216213"/>
                  </a:lnTo>
                  <a:lnTo>
                    <a:pt x="1208690" y="1223691"/>
                  </a:lnTo>
                  <a:lnTo>
                    <a:pt x="1271014" y="1230354"/>
                  </a:lnTo>
                  <a:lnTo>
                    <a:pt x="1334290" y="1236186"/>
                  </a:lnTo>
                  <a:lnTo>
                    <a:pt x="1398472" y="1241168"/>
                  </a:lnTo>
                  <a:lnTo>
                    <a:pt x="1463509" y="1245283"/>
                  </a:lnTo>
                  <a:lnTo>
                    <a:pt x="1529356" y="1248514"/>
                  </a:lnTo>
                  <a:lnTo>
                    <a:pt x="1595962" y="1250843"/>
                  </a:lnTo>
                  <a:lnTo>
                    <a:pt x="1663281" y="1252254"/>
                  </a:lnTo>
                  <a:lnTo>
                    <a:pt x="1731264" y="1252727"/>
                  </a:lnTo>
                  <a:lnTo>
                    <a:pt x="1799246" y="1252254"/>
                  </a:lnTo>
                  <a:lnTo>
                    <a:pt x="1866565" y="1250843"/>
                  </a:lnTo>
                  <a:lnTo>
                    <a:pt x="1933171" y="1248514"/>
                  </a:lnTo>
                  <a:lnTo>
                    <a:pt x="1999018" y="1245283"/>
                  </a:lnTo>
                  <a:lnTo>
                    <a:pt x="2064055" y="1241168"/>
                  </a:lnTo>
                  <a:lnTo>
                    <a:pt x="2128237" y="1236186"/>
                  </a:lnTo>
                  <a:lnTo>
                    <a:pt x="2191513" y="1230354"/>
                  </a:lnTo>
                  <a:lnTo>
                    <a:pt x="2253837" y="1223691"/>
                  </a:lnTo>
                  <a:lnTo>
                    <a:pt x="2315160" y="1216213"/>
                  </a:lnTo>
                  <a:lnTo>
                    <a:pt x="2375434" y="1207938"/>
                  </a:lnTo>
                  <a:lnTo>
                    <a:pt x="2434612" y="1198883"/>
                  </a:lnTo>
                  <a:lnTo>
                    <a:pt x="2492644" y="1189066"/>
                  </a:lnTo>
                  <a:lnTo>
                    <a:pt x="2549482" y="1178504"/>
                  </a:lnTo>
                  <a:lnTo>
                    <a:pt x="2605080" y="1167214"/>
                  </a:lnTo>
                  <a:lnTo>
                    <a:pt x="2659388" y="1155214"/>
                  </a:lnTo>
                  <a:lnTo>
                    <a:pt x="2712358" y="1142522"/>
                  </a:lnTo>
                  <a:lnTo>
                    <a:pt x="2763943" y="1129154"/>
                  </a:lnTo>
                  <a:lnTo>
                    <a:pt x="2814094" y="1115128"/>
                  </a:lnTo>
                  <a:lnTo>
                    <a:pt x="2862764" y="1100461"/>
                  </a:lnTo>
                  <a:lnTo>
                    <a:pt x="2909903" y="1085171"/>
                  </a:lnTo>
                  <a:lnTo>
                    <a:pt x="2955464" y="1069276"/>
                  </a:lnTo>
                  <a:lnTo>
                    <a:pt x="2999399" y="1052792"/>
                  </a:lnTo>
                  <a:lnTo>
                    <a:pt x="3041660" y="1035738"/>
                  </a:lnTo>
                  <a:lnTo>
                    <a:pt x="3082198" y="1018129"/>
                  </a:lnTo>
                  <a:lnTo>
                    <a:pt x="3120966" y="999985"/>
                  </a:lnTo>
                  <a:lnTo>
                    <a:pt x="3157916" y="981322"/>
                  </a:lnTo>
                  <a:lnTo>
                    <a:pt x="3192998" y="962157"/>
                  </a:lnTo>
                  <a:lnTo>
                    <a:pt x="3226166" y="942509"/>
                  </a:lnTo>
                  <a:lnTo>
                    <a:pt x="3286565" y="901830"/>
                  </a:lnTo>
                  <a:lnTo>
                    <a:pt x="3338728" y="859424"/>
                  </a:lnTo>
                  <a:lnTo>
                    <a:pt x="3382270" y="815430"/>
                  </a:lnTo>
                  <a:lnTo>
                    <a:pt x="3416805" y="769988"/>
                  </a:lnTo>
                  <a:lnTo>
                    <a:pt x="3441950" y="723237"/>
                  </a:lnTo>
                  <a:lnTo>
                    <a:pt x="3457319" y="675316"/>
                  </a:lnTo>
                  <a:lnTo>
                    <a:pt x="3462528" y="626363"/>
                  </a:lnTo>
                  <a:lnTo>
                    <a:pt x="3461217" y="601767"/>
                  </a:lnTo>
                  <a:lnTo>
                    <a:pt x="3450880" y="553313"/>
                  </a:lnTo>
                  <a:lnTo>
                    <a:pt x="3430576" y="505959"/>
                  </a:lnTo>
                  <a:lnTo>
                    <a:pt x="3400687" y="459845"/>
                  </a:lnTo>
                  <a:lnTo>
                    <a:pt x="3361601" y="415110"/>
                  </a:lnTo>
                  <a:lnTo>
                    <a:pt x="3313700" y="371893"/>
                  </a:lnTo>
                  <a:lnTo>
                    <a:pt x="3257371" y="330333"/>
                  </a:lnTo>
                  <a:lnTo>
                    <a:pt x="3192998" y="290570"/>
                  </a:lnTo>
                  <a:lnTo>
                    <a:pt x="3157916" y="271405"/>
                  </a:lnTo>
                  <a:lnTo>
                    <a:pt x="3120966" y="252742"/>
                  </a:lnTo>
                  <a:lnTo>
                    <a:pt x="3082198" y="234598"/>
                  </a:lnTo>
                  <a:lnTo>
                    <a:pt x="3041660" y="216989"/>
                  </a:lnTo>
                  <a:lnTo>
                    <a:pt x="2999399" y="199935"/>
                  </a:lnTo>
                  <a:lnTo>
                    <a:pt x="2955464" y="183451"/>
                  </a:lnTo>
                  <a:lnTo>
                    <a:pt x="2909903" y="167556"/>
                  </a:lnTo>
                  <a:lnTo>
                    <a:pt x="2862764" y="152266"/>
                  </a:lnTo>
                  <a:lnTo>
                    <a:pt x="2814094" y="137599"/>
                  </a:lnTo>
                  <a:lnTo>
                    <a:pt x="2763943" y="123573"/>
                  </a:lnTo>
                  <a:lnTo>
                    <a:pt x="2712358" y="110205"/>
                  </a:lnTo>
                  <a:lnTo>
                    <a:pt x="2659388" y="97513"/>
                  </a:lnTo>
                  <a:lnTo>
                    <a:pt x="2605080" y="85513"/>
                  </a:lnTo>
                  <a:lnTo>
                    <a:pt x="2549482" y="74223"/>
                  </a:lnTo>
                  <a:lnTo>
                    <a:pt x="2492644" y="63661"/>
                  </a:lnTo>
                  <a:lnTo>
                    <a:pt x="2434612" y="53844"/>
                  </a:lnTo>
                  <a:lnTo>
                    <a:pt x="2375434" y="44789"/>
                  </a:lnTo>
                  <a:lnTo>
                    <a:pt x="2315160" y="36514"/>
                  </a:lnTo>
                  <a:lnTo>
                    <a:pt x="2253837" y="29036"/>
                  </a:lnTo>
                  <a:lnTo>
                    <a:pt x="2191513" y="22373"/>
                  </a:lnTo>
                  <a:lnTo>
                    <a:pt x="2128237" y="16541"/>
                  </a:lnTo>
                  <a:lnTo>
                    <a:pt x="2064055" y="11559"/>
                  </a:lnTo>
                  <a:lnTo>
                    <a:pt x="1999018" y="7444"/>
                  </a:lnTo>
                  <a:lnTo>
                    <a:pt x="1933171" y="4213"/>
                  </a:lnTo>
                  <a:lnTo>
                    <a:pt x="1866565" y="1884"/>
                  </a:lnTo>
                  <a:lnTo>
                    <a:pt x="1799246" y="473"/>
                  </a:lnTo>
                  <a:lnTo>
                    <a:pt x="17312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28615" y="2052827"/>
              <a:ext cx="3462654" cy="1252855"/>
            </a:xfrm>
            <a:custGeom>
              <a:avLst/>
              <a:gdLst/>
              <a:ahLst/>
              <a:cxnLst/>
              <a:rect l="l" t="t" r="r" b="b"/>
              <a:pathLst>
                <a:path w="3462654" h="1252854">
                  <a:moveTo>
                    <a:pt x="0" y="626363"/>
                  </a:moveTo>
                  <a:lnTo>
                    <a:pt x="5208" y="577411"/>
                  </a:lnTo>
                  <a:lnTo>
                    <a:pt x="20577" y="529490"/>
                  </a:lnTo>
                  <a:lnTo>
                    <a:pt x="45722" y="482739"/>
                  </a:lnTo>
                  <a:lnTo>
                    <a:pt x="80257" y="437297"/>
                  </a:lnTo>
                  <a:lnTo>
                    <a:pt x="123799" y="393303"/>
                  </a:lnTo>
                  <a:lnTo>
                    <a:pt x="175962" y="350897"/>
                  </a:lnTo>
                  <a:lnTo>
                    <a:pt x="236361" y="310218"/>
                  </a:lnTo>
                  <a:lnTo>
                    <a:pt x="269529" y="290570"/>
                  </a:lnTo>
                  <a:lnTo>
                    <a:pt x="304611" y="271405"/>
                  </a:lnTo>
                  <a:lnTo>
                    <a:pt x="341561" y="252742"/>
                  </a:lnTo>
                  <a:lnTo>
                    <a:pt x="380329" y="234598"/>
                  </a:lnTo>
                  <a:lnTo>
                    <a:pt x="420867" y="216989"/>
                  </a:lnTo>
                  <a:lnTo>
                    <a:pt x="463128" y="199935"/>
                  </a:lnTo>
                  <a:lnTo>
                    <a:pt x="507063" y="183451"/>
                  </a:lnTo>
                  <a:lnTo>
                    <a:pt x="552624" y="167556"/>
                  </a:lnTo>
                  <a:lnTo>
                    <a:pt x="599763" y="152266"/>
                  </a:lnTo>
                  <a:lnTo>
                    <a:pt x="648433" y="137599"/>
                  </a:lnTo>
                  <a:lnTo>
                    <a:pt x="698584" y="123573"/>
                  </a:lnTo>
                  <a:lnTo>
                    <a:pt x="750169" y="110205"/>
                  </a:lnTo>
                  <a:lnTo>
                    <a:pt x="803139" y="97513"/>
                  </a:lnTo>
                  <a:lnTo>
                    <a:pt x="857447" y="85513"/>
                  </a:lnTo>
                  <a:lnTo>
                    <a:pt x="913045" y="74223"/>
                  </a:lnTo>
                  <a:lnTo>
                    <a:pt x="969883" y="63661"/>
                  </a:lnTo>
                  <a:lnTo>
                    <a:pt x="1027915" y="53844"/>
                  </a:lnTo>
                  <a:lnTo>
                    <a:pt x="1087093" y="44789"/>
                  </a:lnTo>
                  <a:lnTo>
                    <a:pt x="1147367" y="36514"/>
                  </a:lnTo>
                  <a:lnTo>
                    <a:pt x="1208690" y="29036"/>
                  </a:lnTo>
                  <a:lnTo>
                    <a:pt x="1271014" y="22373"/>
                  </a:lnTo>
                  <a:lnTo>
                    <a:pt x="1334290" y="16541"/>
                  </a:lnTo>
                  <a:lnTo>
                    <a:pt x="1398472" y="11559"/>
                  </a:lnTo>
                  <a:lnTo>
                    <a:pt x="1463509" y="7444"/>
                  </a:lnTo>
                  <a:lnTo>
                    <a:pt x="1529356" y="4213"/>
                  </a:lnTo>
                  <a:lnTo>
                    <a:pt x="1595962" y="1884"/>
                  </a:lnTo>
                  <a:lnTo>
                    <a:pt x="1663281" y="473"/>
                  </a:lnTo>
                  <a:lnTo>
                    <a:pt x="1731264" y="0"/>
                  </a:lnTo>
                  <a:lnTo>
                    <a:pt x="1799246" y="473"/>
                  </a:lnTo>
                  <a:lnTo>
                    <a:pt x="1866565" y="1884"/>
                  </a:lnTo>
                  <a:lnTo>
                    <a:pt x="1933171" y="4213"/>
                  </a:lnTo>
                  <a:lnTo>
                    <a:pt x="1999018" y="7444"/>
                  </a:lnTo>
                  <a:lnTo>
                    <a:pt x="2064055" y="11559"/>
                  </a:lnTo>
                  <a:lnTo>
                    <a:pt x="2128237" y="16541"/>
                  </a:lnTo>
                  <a:lnTo>
                    <a:pt x="2191513" y="22373"/>
                  </a:lnTo>
                  <a:lnTo>
                    <a:pt x="2253837" y="29036"/>
                  </a:lnTo>
                  <a:lnTo>
                    <a:pt x="2315160" y="36514"/>
                  </a:lnTo>
                  <a:lnTo>
                    <a:pt x="2375434" y="44789"/>
                  </a:lnTo>
                  <a:lnTo>
                    <a:pt x="2434612" y="53844"/>
                  </a:lnTo>
                  <a:lnTo>
                    <a:pt x="2492644" y="63661"/>
                  </a:lnTo>
                  <a:lnTo>
                    <a:pt x="2549482" y="74223"/>
                  </a:lnTo>
                  <a:lnTo>
                    <a:pt x="2605080" y="85513"/>
                  </a:lnTo>
                  <a:lnTo>
                    <a:pt x="2659388" y="97513"/>
                  </a:lnTo>
                  <a:lnTo>
                    <a:pt x="2712358" y="110205"/>
                  </a:lnTo>
                  <a:lnTo>
                    <a:pt x="2763943" y="123573"/>
                  </a:lnTo>
                  <a:lnTo>
                    <a:pt x="2814094" y="137599"/>
                  </a:lnTo>
                  <a:lnTo>
                    <a:pt x="2862764" y="152266"/>
                  </a:lnTo>
                  <a:lnTo>
                    <a:pt x="2909903" y="167556"/>
                  </a:lnTo>
                  <a:lnTo>
                    <a:pt x="2955464" y="183451"/>
                  </a:lnTo>
                  <a:lnTo>
                    <a:pt x="2999399" y="199935"/>
                  </a:lnTo>
                  <a:lnTo>
                    <a:pt x="3041660" y="216989"/>
                  </a:lnTo>
                  <a:lnTo>
                    <a:pt x="3082198" y="234598"/>
                  </a:lnTo>
                  <a:lnTo>
                    <a:pt x="3120966" y="252742"/>
                  </a:lnTo>
                  <a:lnTo>
                    <a:pt x="3157916" y="271405"/>
                  </a:lnTo>
                  <a:lnTo>
                    <a:pt x="3192998" y="290570"/>
                  </a:lnTo>
                  <a:lnTo>
                    <a:pt x="3226166" y="310218"/>
                  </a:lnTo>
                  <a:lnTo>
                    <a:pt x="3286565" y="350897"/>
                  </a:lnTo>
                  <a:lnTo>
                    <a:pt x="3338728" y="393303"/>
                  </a:lnTo>
                  <a:lnTo>
                    <a:pt x="3382270" y="437297"/>
                  </a:lnTo>
                  <a:lnTo>
                    <a:pt x="3416805" y="482739"/>
                  </a:lnTo>
                  <a:lnTo>
                    <a:pt x="3441950" y="529490"/>
                  </a:lnTo>
                  <a:lnTo>
                    <a:pt x="3457319" y="577411"/>
                  </a:lnTo>
                  <a:lnTo>
                    <a:pt x="3462528" y="626363"/>
                  </a:lnTo>
                  <a:lnTo>
                    <a:pt x="3461217" y="650960"/>
                  </a:lnTo>
                  <a:lnTo>
                    <a:pt x="3450880" y="699414"/>
                  </a:lnTo>
                  <a:lnTo>
                    <a:pt x="3430576" y="746768"/>
                  </a:lnTo>
                  <a:lnTo>
                    <a:pt x="3400687" y="792882"/>
                  </a:lnTo>
                  <a:lnTo>
                    <a:pt x="3361601" y="837617"/>
                  </a:lnTo>
                  <a:lnTo>
                    <a:pt x="3313700" y="880834"/>
                  </a:lnTo>
                  <a:lnTo>
                    <a:pt x="3257371" y="922394"/>
                  </a:lnTo>
                  <a:lnTo>
                    <a:pt x="3192998" y="962157"/>
                  </a:lnTo>
                  <a:lnTo>
                    <a:pt x="3157916" y="981322"/>
                  </a:lnTo>
                  <a:lnTo>
                    <a:pt x="3120966" y="999985"/>
                  </a:lnTo>
                  <a:lnTo>
                    <a:pt x="3082198" y="1018129"/>
                  </a:lnTo>
                  <a:lnTo>
                    <a:pt x="3041660" y="1035738"/>
                  </a:lnTo>
                  <a:lnTo>
                    <a:pt x="2999399" y="1052792"/>
                  </a:lnTo>
                  <a:lnTo>
                    <a:pt x="2955464" y="1069276"/>
                  </a:lnTo>
                  <a:lnTo>
                    <a:pt x="2909903" y="1085171"/>
                  </a:lnTo>
                  <a:lnTo>
                    <a:pt x="2862764" y="1100461"/>
                  </a:lnTo>
                  <a:lnTo>
                    <a:pt x="2814094" y="1115128"/>
                  </a:lnTo>
                  <a:lnTo>
                    <a:pt x="2763943" y="1129154"/>
                  </a:lnTo>
                  <a:lnTo>
                    <a:pt x="2712358" y="1142522"/>
                  </a:lnTo>
                  <a:lnTo>
                    <a:pt x="2659388" y="1155214"/>
                  </a:lnTo>
                  <a:lnTo>
                    <a:pt x="2605080" y="1167214"/>
                  </a:lnTo>
                  <a:lnTo>
                    <a:pt x="2549482" y="1178504"/>
                  </a:lnTo>
                  <a:lnTo>
                    <a:pt x="2492644" y="1189066"/>
                  </a:lnTo>
                  <a:lnTo>
                    <a:pt x="2434612" y="1198883"/>
                  </a:lnTo>
                  <a:lnTo>
                    <a:pt x="2375434" y="1207938"/>
                  </a:lnTo>
                  <a:lnTo>
                    <a:pt x="2315160" y="1216213"/>
                  </a:lnTo>
                  <a:lnTo>
                    <a:pt x="2253837" y="1223691"/>
                  </a:lnTo>
                  <a:lnTo>
                    <a:pt x="2191513" y="1230354"/>
                  </a:lnTo>
                  <a:lnTo>
                    <a:pt x="2128237" y="1236186"/>
                  </a:lnTo>
                  <a:lnTo>
                    <a:pt x="2064055" y="1241168"/>
                  </a:lnTo>
                  <a:lnTo>
                    <a:pt x="1999018" y="1245283"/>
                  </a:lnTo>
                  <a:lnTo>
                    <a:pt x="1933171" y="1248514"/>
                  </a:lnTo>
                  <a:lnTo>
                    <a:pt x="1866565" y="1250843"/>
                  </a:lnTo>
                  <a:lnTo>
                    <a:pt x="1799246" y="1252254"/>
                  </a:lnTo>
                  <a:lnTo>
                    <a:pt x="1731264" y="1252727"/>
                  </a:lnTo>
                  <a:lnTo>
                    <a:pt x="1663281" y="1252254"/>
                  </a:lnTo>
                  <a:lnTo>
                    <a:pt x="1595962" y="1250843"/>
                  </a:lnTo>
                  <a:lnTo>
                    <a:pt x="1529356" y="1248514"/>
                  </a:lnTo>
                  <a:lnTo>
                    <a:pt x="1463509" y="1245283"/>
                  </a:lnTo>
                  <a:lnTo>
                    <a:pt x="1398472" y="1241168"/>
                  </a:lnTo>
                  <a:lnTo>
                    <a:pt x="1334290" y="1236186"/>
                  </a:lnTo>
                  <a:lnTo>
                    <a:pt x="1271014" y="1230354"/>
                  </a:lnTo>
                  <a:lnTo>
                    <a:pt x="1208690" y="1223691"/>
                  </a:lnTo>
                  <a:lnTo>
                    <a:pt x="1147367" y="1216213"/>
                  </a:lnTo>
                  <a:lnTo>
                    <a:pt x="1087093" y="1207938"/>
                  </a:lnTo>
                  <a:lnTo>
                    <a:pt x="1027915" y="1198883"/>
                  </a:lnTo>
                  <a:lnTo>
                    <a:pt x="969883" y="1189066"/>
                  </a:lnTo>
                  <a:lnTo>
                    <a:pt x="913045" y="1178504"/>
                  </a:lnTo>
                  <a:lnTo>
                    <a:pt x="857447" y="1167214"/>
                  </a:lnTo>
                  <a:lnTo>
                    <a:pt x="803139" y="1155214"/>
                  </a:lnTo>
                  <a:lnTo>
                    <a:pt x="750169" y="1142522"/>
                  </a:lnTo>
                  <a:lnTo>
                    <a:pt x="698584" y="1129154"/>
                  </a:lnTo>
                  <a:lnTo>
                    <a:pt x="648433" y="1115128"/>
                  </a:lnTo>
                  <a:lnTo>
                    <a:pt x="599763" y="1100461"/>
                  </a:lnTo>
                  <a:lnTo>
                    <a:pt x="552624" y="1085171"/>
                  </a:lnTo>
                  <a:lnTo>
                    <a:pt x="507063" y="1069276"/>
                  </a:lnTo>
                  <a:lnTo>
                    <a:pt x="463128" y="1052792"/>
                  </a:lnTo>
                  <a:lnTo>
                    <a:pt x="420867" y="1035738"/>
                  </a:lnTo>
                  <a:lnTo>
                    <a:pt x="380329" y="1018129"/>
                  </a:lnTo>
                  <a:lnTo>
                    <a:pt x="341561" y="999985"/>
                  </a:lnTo>
                  <a:lnTo>
                    <a:pt x="304611" y="981322"/>
                  </a:lnTo>
                  <a:lnTo>
                    <a:pt x="269529" y="962157"/>
                  </a:lnTo>
                  <a:lnTo>
                    <a:pt x="236361" y="942509"/>
                  </a:lnTo>
                  <a:lnTo>
                    <a:pt x="175962" y="901830"/>
                  </a:lnTo>
                  <a:lnTo>
                    <a:pt x="123799" y="859424"/>
                  </a:lnTo>
                  <a:lnTo>
                    <a:pt x="80257" y="815430"/>
                  </a:lnTo>
                  <a:lnTo>
                    <a:pt x="45722" y="769988"/>
                  </a:lnTo>
                  <a:lnTo>
                    <a:pt x="20577" y="723237"/>
                  </a:lnTo>
                  <a:lnTo>
                    <a:pt x="5208" y="675316"/>
                  </a:lnTo>
                  <a:lnTo>
                    <a:pt x="0" y="6263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8047" y="2060447"/>
              <a:ext cx="2010918" cy="89992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2723" y="2548127"/>
              <a:ext cx="1762505" cy="899922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958332" y="2171445"/>
            <a:ext cx="139890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 marR="5080" indent="-74930">
              <a:lnSpc>
                <a:spcPct val="100000"/>
              </a:lnSpc>
              <a:spcBef>
                <a:spcPts val="105"/>
              </a:spcBef>
            </a:pPr>
            <a:r>
              <a:rPr sz="3200" b="1" spc="30" dirty="0">
                <a:solidFill>
                  <a:srgbClr val="FFFFFF"/>
                </a:solidFill>
                <a:latin typeface="Arial"/>
                <a:cs typeface="Arial"/>
              </a:rPr>
              <a:t>Non</a:t>
            </a: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mi </a:t>
            </a:r>
            <a:r>
              <a:rPr sz="3200" b="1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65" dirty="0">
                <a:solidFill>
                  <a:srgbClr val="FFFFFF"/>
                </a:solidFill>
                <a:latin typeface="Arial"/>
                <a:cs typeface="Arial"/>
              </a:rPr>
              <a:t>piace!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72989" y="2904642"/>
            <a:ext cx="1420495" cy="87503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marL="347345" marR="327025" indent="-15240">
              <a:lnSpc>
                <a:spcPct val="100000"/>
              </a:lnSpc>
              <a:spcBef>
                <a:spcPts val="1165"/>
              </a:spcBef>
            </a:pP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 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formale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69235" y="1429511"/>
            <a:ext cx="1420495" cy="875030"/>
          </a:xfrm>
          <a:custGeom>
            <a:avLst/>
            <a:gdLst/>
            <a:ahLst/>
            <a:cxnLst/>
            <a:rect l="l" t="t" r="r" b="b"/>
            <a:pathLst>
              <a:path w="1420495" h="875030">
                <a:moveTo>
                  <a:pt x="1420367" y="0"/>
                </a:moveTo>
                <a:lnTo>
                  <a:pt x="0" y="0"/>
                </a:lnTo>
                <a:lnTo>
                  <a:pt x="0" y="874776"/>
                </a:lnTo>
                <a:lnTo>
                  <a:pt x="1420367" y="874776"/>
                </a:lnTo>
                <a:lnTo>
                  <a:pt x="14203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269235" y="1429511"/>
            <a:ext cx="1420495" cy="87503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65"/>
              </a:spcBef>
            </a:pP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Registro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colloquiale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12838" y="3809"/>
            <a:ext cx="3174184" cy="21930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804385" y="410971"/>
            <a:ext cx="9581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it-IT" sz="4400" kern="0" spc="-5" dirty="0">
                <a:solidFill>
                  <a:srgbClr val="0070C0"/>
                </a:solidFill>
              </a:rPr>
              <a:t>Lavoro per casa</a:t>
            </a:r>
            <a:endParaRPr lang="it-IT" sz="4400" kern="0" dirty="0">
              <a:solidFill>
                <a:srgbClr val="0070C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16981" y="2123389"/>
            <a:ext cx="475297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TED TALKS</a:t>
            </a:r>
          </a:p>
          <a:p>
            <a:r>
              <a:rPr lang="it-IT" sz="2400" dirty="0"/>
              <a:t>Il potere delle parole</a:t>
            </a:r>
            <a:endParaRPr lang="it-IT" sz="2400" dirty="0">
              <a:hlinkClick r:id="rId3"/>
            </a:endParaRPr>
          </a:p>
          <a:p>
            <a:endParaRPr lang="it-IT" dirty="0">
              <a:hlinkClick r:id="rId3"/>
            </a:endParaRPr>
          </a:p>
          <a:p>
            <a:r>
              <a:rPr lang="it-IT" dirty="0">
                <a:hlinkClick r:id="rId4"/>
              </a:rPr>
              <a:t>https://www.youtube.com/watch?v=BTZq2q_Cicg</a:t>
            </a:r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039" y="2047140"/>
            <a:ext cx="1066908" cy="167486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62000" y="1295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1a. Ascolta (e leggi)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553200" y="129540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1b. Leggi il capitolo 1 del libro. 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400" dirty="0"/>
              <a:t>Trovi il pdf in: </a:t>
            </a:r>
          </a:p>
          <a:p>
            <a:r>
              <a:rPr lang="it-IT" sz="2400" i="1" dirty="0"/>
              <a:t>01 – ‘Quante parole, quali parole’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493" y="2005819"/>
            <a:ext cx="1898650" cy="1066800"/>
          </a:xfrm>
          <a:prstGeom prst="rect">
            <a:avLst/>
          </a:prstGeom>
        </p:spPr>
      </p:pic>
      <p:sp>
        <p:nvSpPr>
          <p:cNvPr id="11" name="AutoShape 2" descr="TED talks, video di divulgazione scientifica e culturale | TorinoGiov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 flipH="1">
            <a:off x="726506" y="3722007"/>
            <a:ext cx="5410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 preferisci, puoi anche leggere.</a:t>
            </a:r>
          </a:p>
          <a:p>
            <a:r>
              <a:rPr lang="it-IT" sz="2400" dirty="0"/>
              <a:t>Trovi lo script dell’intervento nella scheda:</a:t>
            </a:r>
          </a:p>
          <a:p>
            <a:r>
              <a:rPr lang="it-IT" sz="2400" i="1" dirty="0"/>
              <a:t>01 – Script ‘Il potere delle parole’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16981" y="5181600"/>
            <a:ext cx="1059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2. Seleziona le informazioni per te più interessanti e riportale nella scheda ‘</a:t>
            </a:r>
            <a:r>
              <a:rPr lang="it-IT" sz="2800" i="1" dirty="0"/>
              <a:t>01 – L’importanza delle parole’. </a:t>
            </a:r>
          </a:p>
          <a:p>
            <a:r>
              <a:rPr lang="it-IT" sz="2400" i="1" dirty="0"/>
              <a:t>Condividerai il lavoro svolto con i tuoi compagni all’inizio della prossima lezione.</a:t>
            </a:r>
          </a:p>
        </p:txBody>
      </p:sp>
    </p:spTree>
    <p:extLst>
      <p:ext uri="{BB962C8B-B14F-4D97-AF65-F5344CB8AC3E}">
        <p14:creationId xmlns:p14="http://schemas.microsoft.com/office/powerpoint/2010/main" val="112055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19200" y="609600"/>
            <a:ext cx="9581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0070C0"/>
                </a:solidFill>
              </a:rPr>
              <a:t>INFORMAZIONI:</a:t>
            </a:r>
            <a:r>
              <a:rPr sz="4400" b="1" spc="-45" dirty="0">
                <a:solidFill>
                  <a:srgbClr val="0070C0"/>
                </a:solidFill>
              </a:rPr>
              <a:t> </a:t>
            </a:r>
            <a:r>
              <a:rPr sz="4400" b="1" spc="-10" dirty="0">
                <a:solidFill>
                  <a:srgbClr val="0070C0"/>
                </a:solidFill>
              </a:rPr>
              <a:t>PROGRAMMA</a:t>
            </a:r>
            <a:r>
              <a:rPr sz="4400" b="1" spc="-25" dirty="0">
                <a:solidFill>
                  <a:srgbClr val="0070C0"/>
                </a:solidFill>
              </a:rPr>
              <a:t> </a:t>
            </a:r>
            <a:r>
              <a:rPr sz="4400" b="1" dirty="0">
                <a:solidFill>
                  <a:srgbClr val="0070C0"/>
                </a:solidFill>
              </a:rPr>
              <a:t>DEL</a:t>
            </a:r>
            <a:r>
              <a:rPr sz="4400" b="1" spc="-10" dirty="0">
                <a:solidFill>
                  <a:srgbClr val="0070C0"/>
                </a:solidFill>
              </a:rPr>
              <a:t> </a:t>
            </a:r>
            <a:r>
              <a:rPr sz="4400" b="1" spc="-20" dirty="0">
                <a:solidFill>
                  <a:srgbClr val="0070C0"/>
                </a:solidFill>
              </a:rPr>
              <a:t>CORSO</a:t>
            </a:r>
            <a:endParaRPr sz="4400" b="1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4440" y="1981200"/>
            <a:ext cx="9357360" cy="3592008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69"/>
              </a:spcBef>
              <a:buClr>
                <a:srgbClr val="4471C4"/>
              </a:buClr>
              <a:buFont typeface="Symbol"/>
              <a:buChar char=""/>
              <a:tabLst>
                <a:tab pos="287020" algn="l"/>
              </a:tabLst>
            </a:pPr>
            <a:r>
              <a:rPr lang="it-IT" sz="3200" dirty="0">
                <a:latin typeface="Calibri"/>
                <a:cs typeface="Calibri"/>
              </a:rPr>
              <a:t>12 </a:t>
            </a:r>
            <a:r>
              <a:rPr sz="3200" spc="-10" dirty="0" err="1">
                <a:latin typeface="Calibri"/>
                <a:cs typeface="Calibri"/>
              </a:rPr>
              <a:t>lezion</a:t>
            </a:r>
            <a:r>
              <a:rPr lang="it-IT" sz="3200" spc="-10" dirty="0">
                <a:latin typeface="Calibri"/>
                <a:cs typeface="Calibri"/>
              </a:rPr>
              <a:t>i + le presentazioni finali</a:t>
            </a:r>
          </a:p>
          <a:p>
            <a:pPr marL="287020" indent="-274320">
              <a:lnSpc>
                <a:spcPct val="100000"/>
              </a:lnSpc>
              <a:spcBef>
                <a:spcPts val="869"/>
              </a:spcBef>
              <a:buClr>
                <a:srgbClr val="4471C4"/>
              </a:buClr>
              <a:buFont typeface="Symbol"/>
              <a:buChar char=""/>
              <a:tabLst>
                <a:tab pos="287020" algn="l"/>
              </a:tabLst>
            </a:pPr>
            <a:r>
              <a:rPr lang="it-IT" sz="3200" dirty="0">
                <a:latin typeface="Calibri"/>
                <a:cs typeface="Calibri"/>
              </a:rPr>
              <a:t>Dal 26 febbraio al 21 maggio</a:t>
            </a:r>
            <a:endParaRPr sz="3200" dirty="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4471C4"/>
              </a:buClr>
              <a:buFont typeface="Symbol"/>
              <a:buChar char=""/>
              <a:tabLst>
                <a:tab pos="287020" algn="l"/>
              </a:tabLst>
            </a:pPr>
            <a:r>
              <a:rPr lang="it-IT" sz="3200" spc="-5" dirty="0">
                <a:latin typeface="Calibri"/>
                <a:cs typeface="Calibri"/>
              </a:rPr>
              <a:t>Il mercoledì </a:t>
            </a:r>
            <a:r>
              <a:rPr sz="3200" spc="-5" dirty="0" err="1">
                <a:latin typeface="Calibri"/>
                <a:cs typeface="Calibri"/>
              </a:rPr>
              <a:t>dalle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</a:t>
            </a:r>
            <a:r>
              <a:rPr lang="it-IT" sz="3200" spc="-5" dirty="0">
                <a:latin typeface="Calibri"/>
                <a:cs typeface="Calibri"/>
              </a:rPr>
              <a:t>5</a:t>
            </a:r>
            <a:r>
              <a:rPr sz="3200" spc="-5" dirty="0">
                <a:latin typeface="Calibri"/>
                <a:cs typeface="Calibri"/>
              </a:rPr>
              <a:t>:00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alle 1</a:t>
            </a:r>
            <a:r>
              <a:rPr lang="it-IT" sz="3200" spc="-5" dirty="0">
                <a:latin typeface="Calibri"/>
                <a:cs typeface="Calibri"/>
              </a:rPr>
              <a:t>7</a:t>
            </a:r>
            <a:r>
              <a:rPr sz="3200" spc="-5" dirty="0">
                <a:latin typeface="Calibri"/>
                <a:cs typeface="Calibri"/>
              </a:rPr>
              <a:t>:</a:t>
            </a:r>
            <a:r>
              <a:rPr lang="it-IT" sz="3200" spc="-5" dirty="0">
                <a:latin typeface="Calibri"/>
                <a:cs typeface="Calibri"/>
              </a:rPr>
              <a:t>00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4471C4"/>
              </a:buClr>
              <a:tabLst>
                <a:tab pos="287020" algn="l"/>
              </a:tabLst>
            </a:pPr>
            <a:r>
              <a:rPr lang="it-IT" sz="3200" spc="-5" dirty="0">
                <a:latin typeface="Calibri"/>
                <a:cs typeface="Calibri"/>
              </a:rPr>
              <a:t>Pignolo o Piazzale Sant’Agostino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4471C4"/>
              </a:buClr>
              <a:tabLst>
                <a:tab pos="287020" algn="l"/>
              </a:tabLst>
            </a:pPr>
            <a:endParaRPr lang="it-IT" sz="32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4471C4"/>
              </a:buClr>
              <a:tabLst>
                <a:tab pos="287020" algn="l"/>
              </a:tabLst>
            </a:pPr>
            <a:r>
              <a:rPr lang="it-IT" sz="3200" b="1" spc="-5" dirty="0">
                <a:solidFill>
                  <a:srgbClr val="FF0000"/>
                </a:solidFill>
                <a:latin typeface="Calibri"/>
                <a:cs typeface="Calibri"/>
              </a:rPr>
              <a:t>Attenzione: mercoledì 12 marzo non ci sarà lezione!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5CF5E77-B8CC-AC82-22E8-E521678D7B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44291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" y="1273492"/>
            <a:ext cx="9906000" cy="498726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it-IT" sz="3200" spc="-5" dirty="0">
                <a:solidFill>
                  <a:srgbClr val="FF0000"/>
                </a:solidFill>
                <a:latin typeface="Calibri"/>
                <a:cs typeface="Calibri"/>
              </a:rPr>
              <a:t>MOODLE repository</a:t>
            </a: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en-GB" sz="3200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https://elearning15.unibg.it/course/view.php?id=184</a:t>
            </a:r>
            <a:r>
              <a:rPr lang="it-IT" sz="3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4471C4"/>
              </a:buClr>
              <a:buFont typeface="Symbol"/>
              <a:buChar char=""/>
              <a:tabLst>
                <a:tab pos="287020" algn="l"/>
              </a:tabLst>
            </a:pPr>
            <a:r>
              <a:rPr lang="it-IT" sz="3200" spc="-5" dirty="0">
                <a:solidFill>
                  <a:srgbClr val="44536A"/>
                </a:solidFill>
                <a:latin typeface="Calibri"/>
                <a:cs typeface="Calibri"/>
              </a:rPr>
              <a:t>Deposito dei materiali per u</a:t>
            </a:r>
            <a:r>
              <a:rPr lang="it-IT" sz="3200" spc="-10" dirty="0">
                <a:solidFill>
                  <a:srgbClr val="44536A"/>
                </a:solidFill>
                <a:latin typeface="Calibri"/>
                <a:cs typeface="Calibri"/>
              </a:rPr>
              <a:t>nità di lavoro</a:t>
            </a:r>
            <a:r>
              <a:rPr sz="3200" spc="-10" dirty="0">
                <a:solidFill>
                  <a:srgbClr val="44536A"/>
                </a:solidFill>
                <a:latin typeface="Calibri"/>
                <a:cs typeface="Calibri"/>
              </a:rPr>
              <a:t>.</a:t>
            </a:r>
            <a:r>
              <a:rPr lang="it-IT" sz="3200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4471C4"/>
              </a:buClr>
              <a:buFont typeface="Symbol"/>
              <a:buChar char=""/>
              <a:tabLst>
                <a:tab pos="287020" algn="l"/>
              </a:tabLst>
            </a:pPr>
            <a:r>
              <a:rPr lang="it-IT" sz="3000" spc="-5" dirty="0">
                <a:solidFill>
                  <a:srgbClr val="44536A"/>
                </a:solidFill>
                <a:latin typeface="Calibri"/>
                <a:cs typeface="Calibri"/>
              </a:rPr>
              <a:t>Una</a:t>
            </a:r>
            <a:r>
              <a:rPr sz="3000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000" spc="-10" dirty="0" err="1">
                <a:solidFill>
                  <a:srgbClr val="44536A"/>
                </a:solidFill>
                <a:latin typeface="Calibri"/>
                <a:cs typeface="Calibri"/>
              </a:rPr>
              <a:t>cartella</a:t>
            </a:r>
            <a:r>
              <a:rPr sz="3000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it-IT" sz="3000" spc="-10" dirty="0">
                <a:solidFill>
                  <a:srgbClr val="44536A"/>
                </a:solidFill>
                <a:latin typeface="Calibri"/>
                <a:cs typeface="Calibri"/>
              </a:rPr>
              <a:t>= una lezione: deposito de</a:t>
            </a:r>
            <a:r>
              <a:rPr sz="3000" dirty="0" err="1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000" spc="-10" dirty="0" err="1">
                <a:solidFill>
                  <a:srgbClr val="44536A"/>
                </a:solidFill>
                <a:latin typeface="Calibri"/>
                <a:cs typeface="Calibri"/>
              </a:rPr>
              <a:t>materiali</a:t>
            </a:r>
            <a:r>
              <a:rPr sz="3000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000" spc="-66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it-IT" sz="3000" spc="-10" dirty="0">
                <a:solidFill>
                  <a:srgbClr val="44536A"/>
                </a:solidFill>
                <a:latin typeface="Calibri"/>
                <a:cs typeface="Calibri"/>
              </a:rPr>
              <a:t>relativi all’argomento trattato</a:t>
            </a:r>
            <a:r>
              <a:rPr sz="3000" spc="-10" dirty="0">
                <a:solidFill>
                  <a:srgbClr val="44536A"/>
                </a:solidFill>
                <a:latin typeface="Calibri"/>
                <a:cs typeface="Calibri"/>
              </a:rPr>
              <a:t>.</a:t>
            </a:r>
            <a:r>
              <a:rPr lang="it-IT" sz="3000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4471C4"/>
              </a:buClr>
              <a:buFont typeface="Symbol"/>
              <a:buChar char=""/>
              <a:tabLst>
                <a:tab pos="287020" algn="l"/>
              </a:tabLst>
            </a:pPr>
            <a:r>
              <a:rPr lang="it-IT" sz="3000" spc="-10" dirty="0">
                <a:solidFill>
                  <a:srgbClr val="44536A"/>
                </a:solidFill>
                <a:latin typeface="Calibri"/>
                <a:cs typeface="Calibri"/>
              </a:rPr>
              <a:t>Dopo ogni lezione, sarà caricata la presentazione usata in aula.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4471C4"/>
              </a:buClr>
              <a:tabLst>
                <a:tab pos="287020" algn="l"/>
              </a:tabLst>
            </a:pPr>
            <a:endParaRPr lang="it-IT"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buClr>
                <a:srgbClr val="4471C4"/>
              </a:buClr>
              <a:tabLst>
                <a:tab pos="287020" algn="l"/>
              </a:tabLst>
            </a:pPr>
            <a:r>
              <a:rPr lang="it-IT" sz="30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Test finale e 3 CFU = obbligatoria la f</a:t>
            </a:r>
            <a:r>
              <a:rPr sz="3000" spc="-15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requenza</a:t>
            </a:r>
            <a:r>
              <a:rPr sz="30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sz="30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di almeno il 50% </a:t>
            </a:r>
            <a:r>
              <a:rPr lang="it-IT" sz="30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de</a:t>
            </a:r>
            <a:r>
              <a:rPr sz="3000" spc="-5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lle</a:t>
            </a:r>
            <a:r>
              <a:rPr sz="30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000" spc="-1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lezioni</a:t>
            </a:r>
            <a:r>
              <a:rPr lang="it-IT" sz="30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lang="it-IT" sz="3000" u="sng" spc="-5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" y="609600"/>
            <a:ext cx="9581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it-IT" sz="4400" b="1" kern="0" spc="-5" dirty="0">
                <a:solidFill>
                  <a:srgbClr val="0070C0"/>
                </a:solidFill>
              </a:rPr>
              <a:t>INFORMAZIONI:</a:t>
            </a:r>
            <a:r>
              <a:rPr lang="it-IT" sz="4400" b="1" kern="0" spc="-45" dirty="0">
                <a:solidFill>
                  <a:srgbClr val="0070C0"/>
                </a:solidFill>
              </a:rPr>
              <a:t> </a:t>
            </a:r>
            <a:r>
              <a:rPr lang="it-IT" sz="4400" b="1" kern="0" spc="-10" dirty="0">
                <a:solidFill>
                  <a:srgbClr val="0070C0"/>
                </a:solidFill>
              </a:rPr>
              <a:t>STRUMENTI </a:t>
            </a:r>
            <a:r>
              <a:rPr lang="it-IT" sz="4400" b="1" kern="0" dirty="0">
                <a:solidFill>
                  <a:srgbClr val="0070C0"/>
                </a:solidFill>
              </a:rPr>
              <a:t>DEL</a:t>
            </a:r>
            <a:r>
              <a:rPr lang="it-IT" sz="4400" b="1" kern="0" spc="-10" dirty="0">
                <a:solidFill>
                  <a:srgbClr val="0070C0"/>
                </a:solidFill>
              </a:rPr>
              <a:t> </a:t>
            </a:r>
            <a:r>
              <a:rPr lang="it-IT" sz="4400" b="1" kern="0" spc="-20" dirty="0">
                <a:solidFill>
                  <a:srgbClr val="0070C0"/>
                </a:solidFill>
              </a:rPr>
              <a:t>CORSO</a:t>
            </a:r>
            <a:endParaRPr lang="it-IT" sz="4400" b="1" kern="0" dirty="0">
              <a:solidFill>
                <a:srgbClr val="0070C0"/>
              </a:solidFill>
            </a:endParaRPr>
          </a:p>
        </p:txBody>
      </p:sp>
      <p:pic>
        <p:nvPicPr>
          <p:cNvPr id="2052" name="Picture 4" descr="Moodle – Istituto di Istruzione Superiore &quot;Euganeo&quot; – Este (PD)">
            <a:extLst>
              <a:ext uri="{FF2B5EF4-FFF2-40B4-BE49-F238E27FC236}">
                <a16:creationId xmlns:a16="http://schemas.microsoft.com/office/drawing/2014/main" id="{B8A75033-7825-65E9-5FFB-DA6BCF76B8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0" y="8429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" y="1676400"/>
            <a:ext cx="9906000" cy="3743331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it-IT" sz="3200" spc="-5" dirty="0">
                <a:solidFill>
                  <a:srgbClr val="FF0000"/>
                </a:solidFill>
                <a:latin typeface="Calibri"/>
                <a:cs typeface="Calibri"/>
              </a:rPr>
              <a:t>Il lavoro a casa, tra una lezione e l’altra, è molto importante.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4471C4"/>
              </a:buClr>
              <a:buFont typeface="Symbol"/>
              <a:buChar char=""/>
              <a:tabLst>
                <a:tab pos="287020" algn="l"/>
              </a:tabLst>
            </a:pPr>
            <a:r>
              <a:rPr lang="it-IT" sz="2800" spc="-5" dirty="0">
                <a:solidFill>
                  <a:srgbClr val="44536A"/>
                </a:solidFill>
                <a:latin typeface="Calibri"/>
                <a:cs typeface="Calibri"/>
              </a:rPr>
              <a:t>Consolidare i contenuti svolti in classe </a:t>
            </a:r>
            <a:r>
              <a:rPr lang="it-IT" sz="2800" u="sng" spc="-5" dirty="0">
                <a:solidFill>
                  <a:srgbClr val="44536A"/>
                </a:solidFill>
                <a:latin typeface="Calibri"/>
                <a:cs typeface="Calibri"/>
              </a:rPr>
              <a:t>in modo autonomo e operativo</a:t>
            </a:r>
            <a:r>
              <a:rPr lang="it-IT" sz="2800" spc="-5" dirty="0">
                <a:solidFill>
                  <a:srgbClr val="44536A"/>
                </a:solidFill>
                <a:latin typeface="Calibri"/>
                <a:cs typeface="Calibri"/>
              </a:rPr>
              <a:t>.</a:t>
            </a: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4471C4"/>
              </a:buClr>
              <a:buFont typeface="Symbol"/>
              <a:buChar char=""/>
              <a:tabLst>
                <a:tab pos="287020" algn="l"/>
              </a:tabLst>
            </a:pPr>
            <a:r>
              <a:rPr lang="it-IT" sz="30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Riflessione autonoma: memorizzare, riusare in modo personale ciò che si è visto in classe.</a:t>
            </a: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4471C4"/>
              </a:buClr>
              <a:buFont typeface="Symbol"/>
              <a:buChar char=""/>
              <a:tabLst>
                <a:tab pos="287020" algn="l"/>
              </a:tabLst>
            </a:pPr>
            <a:r>
              <a:rPr lang="it-IT" sz="30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Confronto con i compagni e confermare la validità di quello che avete imparato.</a:t>
            </a:r>
            <a:r>
              <a:rPr lang="it-IT" sz="3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it-IT" sz="3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1219200" y="609600"/>
            <a:ext cx="9581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it-IT" sz="4400" b="1" kern="0" spc="-5" dirty="0">
                <a:solidFill>
                  <a:srgbClr val="0070C0"/>
                </a:solidFill>
              </a:rPr>
              <a:t>INFORMAZIONI:</a:t>
            </a:r>
            <a:r>
              <a:rPr lang="it-IT" sz="4400" b="1" kern="0" spc="-45" dirty="0">
                <a:solidFill>
                  <a:srgbClr val="0070C0"/>
                </a:solidFill>
              </a:rPr>
              <a:t> </a:t>
            </a:r>
            <a:r>
              <a:rPr lang="it-IT" sz="4400" b="1" kern="0" spc="-10" dirty="0">
                <a:solidFill>
                  <a:srgbClr val="0070C0"/>
                </a:solidFill>
              </a:rPr>
              <a:t>LAVORO A CASA</a:t>
            </a:r>
            <a:endParaRPr lang="it-IT" sz="4400" b="1" kern="0" dirty="0">
              <a:solidFill>
                <a:srgbClr val="0070C0"/>
              </a:solidFill>
            </a:endParaRPr>
          </a:p>
        </p:txBody>
      </p:sp>
      <p:pic>
        <p:nvPicPr>
          <p:cNvPr id="1026" name="Picture 2" descr="studente che studia a casa 2173392 Arte vettoriale a Vecteezy">
            <a:extLst>
              <a:ext uri="{FF2B5EF4-FFF2-40B4-BE49-F238E27FC236}">
                <a16:creationId xmlns:a16="http://schemas.microsoft.com/office/drawing/2014/main" id="{D6F73F22-9126-0447-4118-3BB2C4AF4E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423" y="0"/>
            <a:ext cx="2981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6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" y="1316355"/>
            <a:ext cx="10363200" cy="42761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it-IT" sz="2800" b="1" spc="-10" dirty="0">
                <a:solidFill>
                  <a:srgbClr val="FF0000"/>
                </a:solidFill>
                <a:latin typeface="Calibri"/>
                <a:cs typeface="Calibri"/>
              </a:rPr>
              <a:t>Tipo di test: </a:t>
            </a:r>
          </a:p>
          <a:p>
            <a:pPr marL="469900" indent="-457200">
              <a:spcBef>
                <a:spcPts val="600"/>
              </a:spcBef>
              <a:buFontTx/>
              <a:buChar char="-"/>
            </a:pPr>
            <a:r>
              <a:rPr lang="it-IT" sz="2800" spc="-10" dirty="0">
                <a:solidFill>
                  <a:srgbClr val="44536A"/>
                </a:solidFill>
                <a:latin typeface="Calibri"/>
                <a:cs typeface="Calibri"/>
              </a:rPr>
              <a:t>Scrittura di una tesina su un argomento concordato e p</a:t>
            </a:r>
            <a:r>
              <a:rPr sz="2800" spc="-10" dirty="0" err="1">
                <a:solidFill>
                  <a:srgbClr val="44536A"/>
                </a:solidFill>
                <a:latin typeface="Calibri"/>
                <a:cs typeface="Calibri"/>
              </a:rPr>
              <a:t>resentazione</a:t>
            </a:r>
            <a:r>
              <a:rPr sz="2800" spc="-15" dirty="0">
                <a:solidFill>
                  <a:srgbClr val="44536A"/>
                </a:solidFill>
                <a:latin typeface="Calibri"/>
                <a:cs typeface="Calibri"/>
              </a:rPr>
              <a:t> orale</a:t>
            </a:r>
            <a:r>
              <a:rPr sz="2800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536A"/>
                </a:solidFill>
                <a:latin typeface="Calibri"/>
                <a:cs typeface="Calibri"/>
              </a:rPr>
              <a:t>con </a:t>
            </a:r>
            <a:r>
              <a:rPr sz="2800" spc="-10" dirty="0" err="1">
                <a:solidFill>
                  <a:srgbClr val="44536A"/>
                </a:solidFill>
                <a:latin typeface="Calibri"/>
                <a:cs typeface="Calibri"/>
              </a:rPr>
              <a:t>supporto</a:t>
            </a:r>
            <a:r>
              <a:rPr lang="it-IT" sz="2800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it-IT" sz="2800" dirty="0">
                <a:solidFill>
                  <a:srgbClr val="4471C4"/>
                </a:solidFill>
                <a:latin typeface="Symbol"/>
                <a:cs typeface="Calibri"/>
              </a:rPr>
              <a:t>- </a:t>
            </a:r>
            <a:r>
              <a:rPr lang="it-IT" sz="2800" dirty="0">
                <a:solidFill>
                  <a:srgbClr val="44536A"/>
                </a:solidFill>
                <a:cs typeface="Calibri"/>
              </a:rPr>
              <a:t>Argomento</a:t>
            </a:r>
            <a:r>
              <a:rPr lang="it-IT" sz="2800" spc="10" dirty="0">
                <a:solidFill>
                  <a:srgbClr val="44536A"/>
                </a:solidFill>
                <a:cs typeface="Calibri"/>
              </a:rPr>
              <a:t> </a:t>
            </a:r>
            <a:r>
              <a:rPr lang="it-IT" sz="2800" spc="-5" dirty="0">
                <a:solidFill>
                  <a:srgbClr val="44536A"/>
                </a:solidFill>
                <a:cs typeface="Calibri"/>
              </a:rPr>
              <a:t>da </a:t>
            </a:r>
            <a:r>
              <a:rPr lang="it-IT" sz="2800" spc="-15" dirty="0">
                <a:solidFill>
                  <a:srgbClr val="44536A"/>
                </a:solidFill>
                <a:cs typeface="Calibri"/>
              </a:rPr>
              <a:t>concordare</a:t>
            </a:r>
            <a:r>
              <a:rPr lang="it-IT" sz="2800" spc="-30" dirty="0">
                <a:solidFill>
                  <a:srgbClr val="44536A"/>
                </a:solidFill>
                <a:cs typeface="Calibri"/>
              </a:rPr>
              <a:t> </a:t>
            </a:r>
            <a:r>
              <a:rPr lang="it-IT" sz="2800" spc="-15" dirty="0">
                <a:solidFill>
                  <a:srgbClr val="44536A"/>
                </a:solidFill>
                <a:cs typeface="Calibri"/>
              </a:rPr>
              <a:t>entro</a:t>
            </a:r>
            <a:r>
              <a:rPr lang="it-IT" sz="2800" spc="-20" dirty="0">
                <a:solidFill>
                  <a:srgbClr val="44536A"/>
                </a:solidFill>
                <a:cs typeface="Calibri"/>
              </a:rPr>
              <a:t> </a:t>
            </a:r>
            <a:r>
              <a:rPr lang="it-IT" sz="2800" dirty="0">
                <a:solidFill>
                  <a:srgbClr val="44536A"/>
                </a:solidFill>
                <a:cs typeface="Calibri"/>
              </a:rPr>
              <a:t>la</a:t>
            </a:r>
            <a:r>
              <a:rPr lang="it-IT" sz="2800" spc="-10" dirty="0">
                <a:solidFill>
                  <a:srgbClr val="44536A"/>
                </a:solidFill>
                <a:cs typeface="Calibri"/>
              </a:rPr>
              <a:t> lezione 10.</a:t>
            </a:r>
          </a:p>
          <a:p>
            <a:pPr marL="469900" indent="-457200">
              <a:spcBef>
                <a:spcPts val="600"/>
              </a:spcBef>
              <a:buFontTx/>
              <a:buChar char="-"/>
            </a:pPr>
            <a:r>
              <a:rPr lang="it-IT" sz="2800" spc="-10" dirty="0">
                <a:solidFill>
                  <a:srgbClr val="44536A"/>
                </a:solidFill>
                <a:cs typeface="Calibri"/>
              </a:rPr>
              <a:t>Lettura di un articolo di giornale, riassunto e argomentazione delle proprie opinioni - 20’ di preparazione.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b="1" spc="-10" dirty="0" err="1">
                <a:solidFill>
                  <a:srgbClr val="FF0000"/>
                </a:solidFill>
                <a:latin typeface="Calibri"/>
                <a:cs typeface="Calibri"/>
              </a:rPr>
              <a:t>Struttura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test:</a:t>
            </a:r>
            <a:r>
              <a:rPr lang="it-IT"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15" dirty="0" err="1">
                <a:solidFill>
                  <a:srgbClr val="44536A"/>
                </a:solidFill>
                <a:latin typeface="Calibri"/>
                <a:cs typeface="Calibri"/>
              </a:rPr>
              <a:t>Seminario</a:t>
            </a:r>
            <a:r>
              <a:rPr sz="28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536A"/>
                </a:solidFill>
                <a:latin typeface="Calibri"/>
                <a:cs typeface="Calibri"/>
              </a:rPr>
              <a:t>di </a:t>
            </a:r>
            <a:r>
              <a:rPr sz="2800" dirty="0" err="1">
                <a:solidFill>
                  <a:srgbClr val="44536A"/>
                </a:solidFill>
                <a:latin typeface="Calibri"/>
                <a:cs typeface="Calibri"/>
              </a:rPr>
              <a:t>gruppo</a:t>
            </a:r>
            <a:r>
              <a:rPr sz="2800" dirty="0">
                <a:solidFill>
                  <a:srgbClr val="44536A"/>
                </a:solidFill>
                <a:latin typeface="Calibri"/>
                <a:cs typeface="Calibri"/>
              </a:rPr>
              <a:t>.</a:t>
            </a:r>
            <a:r>
              <a:rPr lang="it-IT" sz="2800" dirty="0">
                <a:solidFill>
                  <a:srgbClr val="4471C4"/>
                </a:solidFill>
                <a:latin typeface="Symbol"/>
                <a:cs typeface="Calibri"/>
              </a:rPr>
              <a:t> </a:t>
            </a:r>
            <a:r>
              <a:rPr lang="it-IT" sz="2800" spc="-10" dirty="0">
                <a:solidFill>
                  <a:srgbClr val="44536A"/>
                </a:solidFill>
                <a:cs typeface="Calibri"/>
              </a:rPr>
              <a:t>Sessioni di presentazione dei lavori finali: frequenza obbligatoria. </a:t>
            </a:r>
            <a:endParaRPr lang="it-IT" sz="2800" b="1" spc="-10" dirty="0">
              <a:solidFill>
                <a:srgbClr val="FF0000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it-IT" sz="2800" b="1" spc="-10" dirty="0">
                <a:solidFill>
                  <a:srgbClr val="FF0000"/>
                </a:solidFill>
                <a:latin typeface="Calibri"/>
                <a:cs typeface="Calibri"/>
              </a:rPr>
              <a:t>Modalità: 	</a:t>
            </a:r>
            <a:r>
              <a:rPr lang="it-IT" sz="2800" spc="-10" dirty="0">
                <a:solidFill>
                  <a:srgbClr val="00B050"/>
                </a:solidFill>
                <a:latin typeface="Calibri"/>
                <a:cs typeface="Calibri"/>
              </a:rPr>
              <a:t>Parleremo meglio di questo più avanti.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it-IT" sz="2800" spc="-10" dirty="0">
                <a:solidFill>
                  <a:srgbClr val="00B050"/>
                </a:solidFill>
                <a:latin typeface="Calibri"/>
                <a:cs typeface="Calibri"/>
              </a:rPr>
              <a:t>		Per ora non preoccupatevi </a:t>
            </a:r>
            <a:r>
              <a:rPr lang="it-IT" sz="2800" b="1" spc="-10" dirty="0">
                <a:solidFill>
                  <a:srgbClr val="00B050"/>
                </a:solidFill>
                <a:latin typeface="Calibri"/>
                <a:cs typeface="Calibri"/>
                <a:sym typeface="Wingdings" panose="05000000000000000000" pitchFamily="2" charset="2"/>
              </a:rPr>
              <a:t></a:t>
            </a:r>
            <a:r>
              <a:rPr lang="it-IT" sz="2800" spc="-10" dirty="0">
                <a:solidFill>
                  <a:srgbClr val="00B050"/>
                </a:solidFill>
                <a:latin typeface="Calibri"/>
                <a:cs typeface="Calibri"/>
              </a:rPr>
              <a:t>! </a:t>
            </a:r>
            <a:endParaRPr sz="28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5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" y="609600"/>
            <a:ext cx="9581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it-IT" sz="4400" b="1" kern="0" spc="-5" dirty="0">
                <a:solidFill>
                  <a:srgbClr val="0070C0"/>
                </a:solidFill>
              </a:rPr>
              <a:t>INFORMAZIONI:</a:t>
            </a:r>
            <a:r>
              <a:rPr lang="it-IT" sz="4400" b="1" kern="0" spc="-45" dirty="0">
                <a:solidFill>
                  <a:srgbClr val="0070C0"/>
                </a:solidFill>
              </a:rPr>
              <a:t> </a:t>
            </a:r>
            <a:r>
              <a:rPr lang="it-IT" sz="4400" b="1" kern="0" spc="-10" dirty="0">
                <a:solidFill>
                  <a:srgbClr val="0070C0"/>
                </a:solidFill>
              </a:rPr>
              <a:t>TEST</a:t>
            </a:r>
            <a:endParaRPr lang="it-IT" sz="4400" b="1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200" y="1600200"/>
            <a:ext cx="8534400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44536A"/>
                </a:solidFill>
                <a:latin typeface="Calibri"/>
                <a:cs typeface="Calibri"/>
              </a:rPr>
              <a:t>Osservare </a:t>
            </a:r>
            <a:r>
              <a:rPr sz="2800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44536A"/>
                </a:solidFill>
                <a:latin typeface="Calibri"/>
                <a:cs typeface="Calibri"/>
              </a:rPr>
              <a:t> analizzare</a:t>
            </a:r>
            <a:r>
              <a:rPr sz="28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536A"/>
                </a:solidFill>
                <a:latin typeface="Calibri"/>
                <a:cs typeface="Calibri"/>
              </a:rPr>
              <a:t>varie </a:t>
            </a:r>
            <a:r>
              <a:rPr sz="2800" b="1" spc="-5" dirty="0">
                <a:solidFill>
                  <a:srgbClr val="44536A"/>
                </a:solidFill>
                <a:latin typeface="Calibri"/>
                <a:cs typeface="Calibri"/>
              </a:rPr>
              <a:t>tipologie</a:t>
            </a:r>
            <a:r>
              <a:rPr sz="2800" b="1" spc="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4536A"/>
                </a:solidFill>
                <a:latin typeface="Calibri"/>
                <a:cs typeface="Calibri"/>
              </a:rPr>
              <a:t>di </a:t>
            </a:r>
            <a:r>
              <a:rPr sz="2800" b="1" spc="-15" dirty="0" err="1">
                <a:solidFill>
                  <a:srgbClr val="44536A"/>
                </a:solidFill>
                <a:latin typeface="Calibri"/>
                <a:cs typeface="Calibri"/>
              </a:rPr>
              <a:t>discorso</a:t>
            </a:r>
            <a:r>
              <a:rPr lang="it-IT" sz="2800" b="1" spc="-15" dirty="0">
                <a:solidFill>
                  <a:srgbClr val="44536A"/>
                </a:solidFill>
                <a:latin typeface="Calibri"/>
                <a:cs typeface="Calibri"/>
              </a:rPr>
              <a:t>.</a:t>
            </a:r>
            <a:endParaRPr sz="2800" b="1" dirty="0">
              <a:latin typeface="Calibri"/>
              <a:cs typeface="Calibri"/>
            </a:endParaRPr>
          </a:p>
          <a:p>
            <a:pPr marL="469900" marR="335915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30" dirty="0">
                <a:solidFill>
                  <a:srgbClr val="44536A"/>
                </a:solidFill>
                <a:latin typeface="Calibri"/>
                <a:cs typeface="Calibri"/>
              </a:rPr>
              <a:t>Fare</a:t>
            </a:r>
            <a:r>
              <a:rPr sz="2800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4536A"/>
                </a:solidFill>
                <a:latin typeface="Calibri"/>
                <a:cs typeface="Calibri"/>
              </a:rPr>
              <a:t>pratica</a:t>
            </a:r>
            <a:r>
              <a:rPr sz="28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536A"/>
                </a:solidFill>
                <a:latin typeface="Calibri"/>
                <a:cs typeface="Calibri"/>
              </a:rPr>
              <a:t>su</a:t>
            </a:r>
            <a:r>
              <a:rPr sz="2800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4536A"/>
                </a:solidFill>
                <a:latin typeface="Calibri"/>
                <a:cs typeface="Calibri"/>
              </a:rPr>
              <a:t>testi</a:t>
            </a:r>
            <a:r>
              <a:rPr sz="2800" b="1" spc="-5" dirty="0">
                <a:solidFill>
                  <a:srgbClr val="44536A"/>
                </a:solidFill>
                <a:latin typeface="Calibri"/>
                <a:cs typeface="Calibri"/>
              </a:rPr>
              <a:t> scritti</a:t>
            </a:r>
            <a:r>
              <a:rPr sz="2800" b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2800" b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4536A"/>
                </a:solidFill>
                <a:latin typeface="Calibri"/>
                <a:cs typeface="Calibri"/>
              </a:rPr>
              <a:t>orali</a:t>
            </a:r>
            <a:r>
              <a:rPr sz="28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4536A"/>
                </a:solidFill>
                <a:latin typeface="Calibri"/>
                <a:cs typeface="Calibri"/>
              </a:rPr>
              <a:t>complessi</a:t>
            </a:r>
            <a:r>
              <a:rPr sz="2800" spc="-5" dirty="0">
                <a:solidFill>
                  <a:srgbClr val="44536A"/>
                </a:solidFill>
                <a:latin typeface="Calibri"/>
                <a:cs typeface="Calibri"/>
              </a:rPr>
              <a:t>,</a:t>
            </a:r>
            <a:r>
              <a:rPr sz="2800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536A"/>
                </a:solidFill>
                <a:latin typeface="Calibri"/>
                <a:cs typeface="Calibri"/>
              </a:rPr>
              <a:t>di</a:t>
            </a:r>
            <a:r>
              <a:rPr sz="2800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5" dirty="0" err="1">
                <a:solidFill>
                  <a:srgbClr val="44536A"/>
                </a:solidFill>
                <a:latin typeface="Calibri"/>
                <a:cs typeface="Calibri"/>
              </a:rPr>
              <a:t>tipo</a:t>
            </a:r>
            <a:r>
              <a:rPr sz="2800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7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20" dirty="0" err="1">
                <a:solidFill>
                  <a:srgbClr val="44536A"/>
                </a:solidFill>
                <a:latin typeface="Calibri"/>
                <a:cs typeface="Calibri"/>
              </a:rPr>
              <a:t>argomentativo</a:t>
            </a:r>
            <a:r>
              <a:rPr lang="it-IT" sz="2800" spc="-20" dirty="0">
                <a:solidFill>
                  <a:srgbClr val="44536A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44536A"/>
                </a:solidFill>
                <a:latin typeface="Calibri"/>
                <a:cs typeface="Calibri"/>
              </a:rPr>
              <a:t>Parlare</a:t>
            </a:r>
            <a:r>
              <a:rPr sz="2800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pro</a:t>
            </a:r>
            <a:r>
              <a:rPr sz="2800" b="1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 o</a:t>
            </a:r>
            <a:r>
              <a:rPr sz="2800" b="1" spc="-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contro</a:t>
            </a:r>
            <a:r>
              <a:rPr sz="2800" b="1" spc="-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536A"/>
                </a:solidFill>
                <a:latin typeface="Calibri"/>
                <a:cs typeface="Calibri"/>
              </a:rPr>
              <a:t>una</a:t>
            </a:r>
            <a:r>
              <a:rPr sz="280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536A"/>
                </a:solidFill>
                <a:latin typeface="Calibri"/>
                <a:cs typeface="Calibri"/>
              </a:rPr>
              <a:t>tesi,</a:t>
            </a:r>
            <a:r>
              <a:rPr sz="2800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536A"/>
                </a:solidFill>
                <a:latin typeface="Calibri"/>
                <a:cs typeface="Calibri"/>
              </a:rPr>
              <a:t>nello</a:t>
            </a:r>
            <a:r>
              <a:rPr sz="280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536A"/>
                </a:solidFill>
                <a:latin typeface="Calibri"/>
                <a:cs typeface="Calibri"/>
              </a:rPr>
              <a:t>stile</a:t>
            </a:r>
            <a:r>
              <a:rPr sz="2800" spc="-5" dirty="0">
                <a:solidFill>
                  <a:srgbClr val="44536A"/>
                </a:solidFill>
                <a:latin typeface="Calibri"/>
                <a:cs typeface="Calibri"/>
              </a:rPr>
              <a:t> italiano</a:t>
            </a:r>
            <a:endParaRPr sz="2800" dirty="0">
              <a:latin typeface="Calibri"/>
              <a:cs typeface="Calibri"/>
            </a:endParaRPr>
          </a:p>
          <a:p>
            <a:pPr marL="469900" marR="941705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10" dirty="0" err="1">
                <a:solidFill>
                  <a:srgbClr val="44536A"/>
                </a:solidFill>
                <a:latin typeface="Calibri"/>
                <a:cs typeface="Calibri"/>
              </a:rPr>
              <a:t>Comunicare</a:t>
            </a:r>
            <a:r>
              <a:rPr sz="28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it-IT" sz="2800" b="1" dirty="0">
                <a:solidFill>
                  <a:srgbClr val="44536A"/>
                </a:solidFill>
                <a:latin typeface="Calibri"/>
                <a:cs typeface="Calibri"/>
              </a:rPr>
              <a:t>dati, </a:t>
            </a:r>
            <a:r>
              <a:rPr lang="it-IT" sz="2800" b="1" dirty="0" err="1">
                <a:solidFill>
                  <a:srgbClr val="44536A"/>
                </a:solidFill>
                <a:latin typeface="Calibri"/>
                <a:cs typeface="Calibri"/>
              </a:rPr>
              <a:t>contetti</a:t>
            </a:r>
            <a:r>
              <a:rPr lang="it-IT" sz="2800" b="1" dirty="0">
                <a:solidFill>
                  <a:srgbClr val="44536A"/>
                </a:solidFill>
                <a:latin typeface="Calibri"/>
                <a:cs typeface="Calibri"/>
              </a:rPr>
              <a:t>, </a:t>
            </a:r>
            <a:r>
              <a:rPr sz="2800" b="1" dirty="0" err="1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opinioni</a:t>
            </a:r>
            <a:r>
              <a:rPr sz="28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2800" b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4536A"/>
                </a:solidFill>
                <a:latin typeface="Calibri"/>
                <a:cs typeface="Calibri"/>
              </a:rPr>
              <a:t>idee </a:t>
            </a:r>
            <a:r>
              <a:rPr sz="2800" spc="-1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28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20" dirty="0" err="1">
                <a:solidFill>
                  <a:srgbClr val="44536A"/>
                </a:solidFill>
                <a:latin typeface="Calibri"/>
                <a:cs typeface="Calibri"/>
              </a:rPr>
              <a:t>diversi</a:t>
            </a:r>
            <a:r>
              <a:rPr lang="it-IT" sz="2800" spc="-20" dirty="0">
                <a:solidFill>
                  <a:srgbClr val="44536A"/>
                </a:solidFill>
                <a:latin typeface="Calibri"/>
                <a:cs typeface="Calibri"/>
              </a:rPr>
              <a:t> c</a:t>
            </a:r>
            <a:r>
              <a:rPr sz="2800" spc="-20" dirty="0" err="1">
                <a:solidFill>
                  <a:srgbClr val="44536A"/>
                </a:solidFill>
                <a:latin typeface="Calibri"/>
                <a:cs typeface="Calibri"/>
              </a:rPr>
              <a:t>ontesti</a:t>
            </a:r>
            <a:r>
              <a:rPr lang="it-IT" sz="2800" spc="-20" dirty="0">
                <a:solidFill>
                  <a:srgbClr val="44536A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44536A"/>
                </a:solidFill>
                <a:latin typeface="Calibri"/>
                <a:cs typeface="Calibri"/>
              </a:rPr>
              <a:t>Interagire</a:t>
            </a:r>
            <a:r>
              <a:rPr sz="2800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536A"/>
                </a:solidFill>
                <a:latin typeface="Calibri"/>
                <a:cs typeface="Calibri"/>
              </a:rPr>
              <a:t>intervenire</a:t>
            </a:r>
            <a:r>
              <a:rPr sz="28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536A"/>
                </a:solidFill>
                <a:latin typeface="Calibri"/>
                <a:cs typeface="Calibri"/>
              </a:rPr>
              <a:t>in </a:t>
            </a:r>
            <a:r>
              <a:rPr sz="2800" b="1" spc="-5" dirty="0" err="1">
                <a:solidFill>
                  <a:srgbClr val="44536A"/>
                </a:solidFill>
                <a:latin typeface="Calibri"/>
                <a:cs typeface="Calibri"/>
              </a:rPr>
              <a:t>situazioni</a:t>
            </a:r>
            <a:r>
              <a:rPr lang="it-IT" sz="2800" b="1" spc="-5" dirty="0">
                <a:solidFill>
                  <a:srgbClr val="44536A"/>
                </a:solidFill>
                <a:latin typeface="Calibri"/>
                <a:cs typeface="Calibri"/>
              </a:rPr>
              <a:t> diverse</a:t>
            </a:r>
            <a:r>
              <a:rPr lang="it-IT" sz="2800" spc="-5" dirty="0">
                <a:solidFill>
                  <a:srgbClr val="44536A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44536A"/>
                </a:solidFill>
                <a:latin typeface="Calibri"/>
                <a:cs typeface="Calibri"/>
              </a:rPr>
              <a:t>Esporre </a:t>
            </a:r>
            <a:r>
              <a:rPr sz="2800" dirty="0">
                <a:solidFill>
                  <a:srgbClr val="44536A"/>
                </a:solidFill>
                <a:latin typeface="Calibri"/>
                <a:cs typeface="Calibri"/>
              </a:rPr>
              <a:t>un</a:t>
            </a:r>
            <a:r>
              <a:rPr sz="2800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536A"/>
                </a:solidFill>
                <a:latin typeface="Calibri"/>
                <a:cs typeface="Calibri"/>
              </a:rPr>
              <a:t>proprio</a:t>
            </a:r>
            <a:r>
              <a:rPr sz="28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4536A"/>
                </a:solidFill>
                <a:latin typeface="Calibri"/>
                <a:cs typeface="Calibri"/>
              </a:rPr>
              <a:t>argomento</a:t>
            </a:r>
            <a:r>
              <a:rPr sz="28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536A"/>
                </a:solidFill>
                <a:latin typeface="Calibri"/>
                <a:cs typeface="Calibri"/>
              </a:rPr>
              <a:t>di</a:t>
            </a:r>
            <a:r>
              <a:rPr sz="2800" b="1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4536A"/>
                </a:solidFill>
                <a:latin typeface="Calibri"/>
                <a:cs typeface="Calibri"/>
              </a:rPr>
              <a:t>studio</a:t>
            </a:r>
            <a:r>
              <a:rPr sz="28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536A"/>
                </a:solidFill>
                <a:latin typeface="Calibri"/>
                <a:cs typeface="Calibri"/>
              </a:rPr>
              <a:t>o </a:t>
            </a:r>
            <a:r>
              <a:rPr sz="2800" b="1" spc="-25" dirty="0">
                <a:solidFill>
                  <a:srgbClr val="44536A"/>
                </a:solidFill>
                <a:latin typeface="Calibri"/>
                <a:cs typeface="Calibri"/>
              </a:rPr>
              <a:t>lavoro,</a:t>
            </a:r>
            <a:r>
              <a:rPr sz="28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536A"/>
                </a:solidFill>
                <a:latin typeface="Calibri"/>
                <a:cs typeface="Calibri"/>
              </a:rPr>
              <a:t>un </a:t>
            </a:r>
            <a:r>
              <a:rPr sz="2800" b="1" spc="-70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spc="-25" dirty="0" err="1">
                <a:solidFill>
                  <a:srgbClr val="44536A"/>
                </a:solidFill>
                <a:latin typeface="Calibri"/>
                <a:cs typeface="Calibri"/>
              </a:rPr>
              <a:t>testo</a:t>
            </a:r>
            <a:r>
              <a:rPr sz="2800" b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spc="-15" dirty="0" err="1">
                <a:solidFill>
                  <a:srgbClr val="44536A"/>
                </a:solidFill>
                <a:latin typeface="Calibri"/>
                <a:cs typeface="Calibri"/>
              </a:rPr>
              <a:t>celebrativo</a:t>
            </a:r>
            <a:r>
              <a:rPr lang="it-IT" sz="2800" b="1" spc="-15" dirty="0">
                <a:solidFill>
                  <a:srgbClr val="44536A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44536A"/>
                </a:solidFill>
                <a:latin typeface="Calibri"/>
                <a:cs typeface="Calibri"/>
              </a:rPr>
              <a:t>Comprendere</a:t>
            </a:r>
            <a:r>
              <a:rPr sz="2800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536A"/>
                </a:solidFill>
                <a:latin typeface="Calibri"/>
                <a:cs typeface="Calibri"/>
              </a:rPr>
              <a:t>e </a:t>
            </a:r>
            <a:r>
              <a:rPr sz="2800" spc="-15" dirty="0">
                <a:solidFill>
                  <a:srgbClr val="44536A"/>
                </a:solidFill>
                <a:latin typeface="Calibri"/>
                <a:cs typeface="Calibri"/>
              </a:rPr>
              <a:t>usare</a:t>
            </a:r>
            <a:r>
              <a:rPr sz="2800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4536A"/>
                </a:solidFill>
                <a:latin typeface="Calibri"/>
                <a:cs typeface="Calibri"/>
              </a:rPr>
              <a:t>diversi</a:t>
            </a:r>
            <a:r>
              <a:rPr sz="280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spc="-10" dirty="0" err="1">
                <a:solidFill>
                  <a:srgbClr val="44536A"/>
                </a:solidFill>
                <a:latin typeface="Calibri"/>
                <a:cs typeface="Calibri"/>
              </a:rPr>
              <a:t>registri</a:t>
            </a:r>
            <a:r>
              <a:rPr sz="28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b="1" spc="-10" dirty="0" err="1">
                <a:solidFill>
                  <a:srgbClr val="44536A"/>
                </a:solidFill>
                <a:latin typeface="Calibri"/>
                <a:cs typeface="Calibri"/>
              </a:rPr>
              <a:t>linguistici</a:t>
            </a:r>
            <a:r>
              <a:rPr lang="it-IT" sz="2800" b="1" spc="-10" dirty="0">
                <a:solidFill>
                  <a:srgbClr val="44536A"/>
                </a:solidFill>
                <a:latin typeface="Calibri"/>
                <a:cs typeface="Calibri"/>
              </a:rPr>
              <a:t>.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1219200" y="609600"/>
            <a:ext cx="9581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it-IT" sz="4400" b="1" kern="0" spc="-5" dirty="0">
                <a:solidFill>
                  <a:srgbClr val="0070C0"/>
                </a:solidFill>
              </a:rPr>
              <a:t>INFORMAZIONI:</a:t>
            </a:r>
            <a:r>
              <a:rPr lang="it-IT" sz="4400" b="1" kern="0" spc="-45" dirty="0">
                <a:solidFill>
                  <a:srgbClr val="0070C0"/>
                </a:solidFill>
              </a:rPr>
              <a:t> </a:t>
            </a:r>
            <a:r>
              <a:rPr lang="it-IT" sz="4400" b="1" kern="0" spc="-10" dirty="0">
                <a:solidFill>
                  <a:srgbClr val="0070C0"/>
                </a:solidFill>
              </a:rPr>
              <a:t>OBIETTIVI</a:t>
            </a:r>
            <a:r>
              <a:rPr lang="it-IT" sz="4400" b="1" kern="0" spc="-25" dirty="0">
                <a:solidFill>
                  <a:srgbClr val="0070C0"/>
                </a:solidFill>
              </a:rPr>
              <a:t> </a:t>
            </a:r>
            <a:r>
              <a:rPr lang="it-IT" sz="4400" b="1" kern="0" dirty="0">
                <a:solidFill>
                  <a:srgbClr val="0070C0"/>
                </a:solidFill>
              </a:rPr>
              <a:t>DEL</a:t>
            </a:r>
            <a:r>
              <a:rPr lang="it-IT" sz="4400" b="1" kern="0" spc="-10" dirty="0">
                <a:solidFill>
                  <a:srgbClr val="0070C0"/>
                </a:solidFill>
              </a:rPr>
              <a:t> </a:t>
            </a:r>
            <a:r>
              <a:rPr lang="it-IT" sz="4400" b="1" kern="0" spc="-20" dirty="0">
                <a:solidFill>
                  <a:srgbClr val="0070C0"/>
                </a:solidFill>
              </a:rPr>
              <a:t>CORSO</a:t>
            </a:r>
            <a:endParaRPr lang="it-IT" sz="4400" b="1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3960" y="1828800"/>
            <a:ext cx="912368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200" spc="-20" dirty="0">
                <a:solidFill>
                  <a:srgbClr val="44536A"/>
                </a:solidFill>
                <a:latin typeface="Calibri"/>
                <a:cs typeface="Calibri"/>
              </a:rPr>
              <a:t>Praticare </a:t>
            </a:r>
            <a:r>
              <a:rPr sz="3200" b="1" spc="-20" dirty="0">
                <a:solidFill>
                  <a:srgbClr val="44536A"/>
                </a:solidFill>
                <a:latin typeface="Calibri"/>
                <a:cs typeface="Calibri"/>
              </a:rPr>
              <a:t>strutture</a:t>
            </a:r>
            <a:r>
              <a:rPr sz="3200" b="1" spc="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44536A"/>
                </a:solidFill>
                <a:latin typeface="Calibri"/>
                <a:cs typeface="Calibri"/>
              </a:rPr>
              <a:t>complesse</a:t>
            </a:r>
            <a:endParaRPr sz="3200" b="1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srgbClr val="44536A"/>
                </a:solidFill>
                <a:latin typeface="Calibri"/>
                <a:cs typeface="Calibri"/>
              </a:rPr>
              <a:t>Arricchire</a:t>
            </a:r>
            <a:r>
              <a:rPr sz="3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4536A"/>
                </a:solidFill>
                <a:latin typeface="Calibri"/>
                <a:cs typeface="Calibri"/>
              </a:rPr>
              <a:t>il</a:t>
            </a:r>
            <a:r>
              <a:rPr sz="3200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44536A"/>
                </a:solidFill>
                <a:latin typeface="Calibri"/>
                <a:cs typeface="Calibri"/>
              </a:rPr>
              <a:t>vocabolario</a:t>
            </a:r>
            <a:r>
              <a:rPr sz="3200" spc="-5" dirty="0">
                <a:solidFill>
                  <a:srgbClr val="44536A"/>
                </a:solidFill>
                <a:latin typeface="Calibri"/>
                <a:cs typeface="Calibri"/>
              </a:rPr>
              <a:t> di</a:t>
            </a:r>
            <a:r>
              <a:rPr sz="3200" spc="-10" dirty="0">
                <a:solidFill>
                  <a:srgbClr val="44536A"/>
                </a:solidFill>
                <a:latin typeface="Calibri"/>
                <a:cs typeface="Calibri"/>
              </a:rPr>
              <a:t> nuove</a:t>
            </a:r>
            <a:r>
              <a:rPr sz="3200" spc="-5" dirty="0">
                <a:solidFill>
                  <a:srgbClr val="44536A"/>
                </a:solidFill>
                <a:latin typeface="Calibri"/>
                <a:cs typeface="Calibri"/>
              </a:rPr>
              <a:t> espressioni:</a:t>
            </a:r>
            <a:endParaRPr sz="32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Font typeface="Arial MT"/>
              <a:buChar char="•"/>
              <a:tabLst>
                <a:tab pos="926465" algn="l"/>
                <a:tab pos="927100" algn="l"/>
              </a:tabLst>
            </a:pPr>
            <a:r>
              <a:rPr sz="3200" b="1" spc="-5" dirty="0">
                <a:solidFill>
                  <a:srgbClr val="44536A"/>
                </a:solidFill>
                <a:latin typeface="Calibri"/>
                <a:cs typeface="Calibri"/>
              </a:rPr>
              <a:t>espressioni</a:t>
            </a:r>
            <a:r>
              <a:rPr sz="32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44536A"/>
                </a:solidFill>
                <a:latin typeface="Calibri"/>
                <a:cs typeface="Calibri"/>
              </a:rPr>
              <a:t>idiomatiche</a:t>
            </a:r>
            <a:endParaRPr sz="3200" b="1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Font typeface="Arial MT"/>
              <a:buChar char="•"/>
              <a:tabLst>
                <a:tab pos="926465" algn="l"/>
                <a:tab pos="927100" algn="l"/>
              </a:tabLst>
            </a:pPr>
            <a:r>
              <a:rPr sz="3200" b="1" spc="-15" dirty="0">
                <a:solidFill>
                  <a:srgbClr val="44536A"/>
                </a:solidFill>
                <a:latin typeface="Calibri"/>
                <a:cs typeface="Calibri"/>
              </a:rPr>
              <a:t>frasi</a:t>
            </a:r>
            <a:r>
              <a:rPr sz="3200" b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spc="-40" dirty="0">
                <a:solidFill>
                  <a:srgbClr val="44536A"/>
                </a:solidFill>
                <a:latin typeface="Calibri"/>
                <a:cs typeface="Calibri"/>
              </a:rPr>
              <a:t>fatte</a:t>
            </a:r>
            <a:r>
              <a:rPr sz="3200" b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44536A"/>
                </a:solidFill>
                <a:latin typeface="Calibri"/>
                <a:cs typeface="Calibri"/>
              </a:rPr>
              <a:t>(</a:t>
            </a:r>
            <a:r>
              <a:rPr sz="3200" b="1" spc="-5" dirty="0" err="1">
                <a:solidFill>
                  <a:srgbClr val="44536A"/>
                </a:solidFill>
                <a:latin typeface="Calibri"/>
                <a:cs typeface="Calibri"/>
              </a:rPr>
              <a:t>polirematiche</a:t>
            </a:r>
            <a:r>
              <a:rPr sz="3200" b="1" spc="-5" dirty="0">
                <a:solidFill>
                  <a:srgbClr val="44536A"/>
                </a:solidFill>
                <a:latin typeface="Calibri"/>
                <a:cs typeface="Calibri"/>
              </a:rPr>
              <a:t>)</a:t>
            </a:r>
            <a:r>
              <a:rPr lang="it-IT" sz="3200" b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it-IT" sz="3200" spc="-5" dirty="0">
                <a:solidFill>
                  <a:srgbClr val="44536A"/>
                </a:solidFill>
                <a:latin typeface="Calibri"/>
                <a:cs typeface="Calibri"/>
              </a:rPr>
              <a:t>es. ‘acqua e sapone’</a:t>
            </a:r>
            <a:endParaRPr sz="32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Font typeface="Arial MT"/>
              <a:buChar char="•"/>
              <a:tabLst>
                <a:tab pos="926465" algn="l"/>
                <a:tab pos="927100" algn="l"/>
              </a:tabLst>
            </a:pPr>
            <a:r>
              <a:rPr sz="3200" spc="-15" dirty="0">
                <a:solidFill>
                  <a:srgbClr val="44536A"/>
                </a:solidFill>
                <a:latin typeface="Calibri"/>
                <a:cs typeface="Calibri"/>
              </a:rPr>
              <a:t>connettivi</a:t>
            </a:r>
            <a:r>
              <a:rPr sz="3200" spc="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3200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4536A"/>
                </a:solidFill>
                <a:latin typeface="Calibri"/>
                <a:cs typeface="Calibri"/>
              </a:rPr>
              <a:t>elementi</a:t>
            </a:r>
            <a:r>
              <a:rPr sz="32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4536A"/>
                </a:solidFill>
                <a:latin typeface="Calibri"/>
                <a:cs typeface="Calibri"/>
              </a:rPr>
              <a:t>di</a:t>
            </a:r>
            <a:r>
              <a:rPr sz="32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44536A"/>
                </a:solidFill>
                <a:latin typeface="Calibri"/>
                <a:cs typeface="Calibri"/>
              </a:rPr>
              <a:t>coesione</a:t>
            </a:r>
            <a:r>
              <a:rPr sz="3200" b="1" spc="-5" dirty="0">
                <a:solidFill>
                  <a:srgbClr val="44536A"/>
                </a:solidFill>
                <a:latin typeface="Calibri"/>
                <a:cs typeface="Calibri"/>
              </a:rPr>
              <a:t> del </a:t>
            </a:r>
            <a:r>
              <a:rPr sz="3200" b="1" spc="-25" dirty="0">
                <a:solidFill>
                  <a:srgbClr val="44536A"/>
                </a:solidFill>
                <a:latin typeface="Calibri"/>
                <a:cs typeface="Calibri"/>
              </a:rPr>
              <a:t>testo</a:t>
            </a:r>
            <a:endParaRPr sz="3200" b="1" dirty="0">
              <a:latin typeface="Calibri"/>
              <a:cs typeface="Calibri"/>
            </a:endParaRPr>
          </a:p>
          <a:p>
            <a:pPr marL="926465" marR="5080" lvl="1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926465" algn="l"/>
                <a:tab pos="927100" algn="l"/>
              </a:tabLst>
            </a:pPr>
            <a:r>
              <a:rPr sz="3200" b="1" spc="-5" dirty="0">
                <a:solidFill>
                  <a:srgbClr val="44536A"/>
                </a:solidFill>
                <a:latin typeface="Calibri"/>
                <a:cs typeface="Calibri"/>
              </a:rPr>
              <a:t>elementi</a:t>
            </a:r>
            <a:r>
              <a:rPr sz="32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44536A"/>
                </a:solidFill>
                <a:latin typeface="Calibri"/>
                <a:cs typeface="Calibri"/>
              </a:rPr>
              <a:t>linguistici</a:t>
            </a:r>
            <a:r>
              <a:rPr sz="3200" b="1" spc="6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44536A"/>
                </a:solidFill>
                <a:latin typeface="Calibri"/>
                <a:cs typeface="Calibri"/>
              </a:rPr>
              <a:t>utili</a:t>
            </a:r>
            <a:r>
              <a:rPr sz="3200" spc="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4536A"/>
                </a:solidFill>
                <a:latin typeface="Calibri"/>
                <a:cs typeface="Calibri"/>
              </a:rPr>
              <a:t>per</a:t>
            </a:r>
            <a:r>
              <a:rPr sz="32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it-IT" sz="3200" spc="-20" dirty="0">
                <a:solidFill>
                  <a:srgbClr val="44536A"/>
                </a:solidFill>
                <a:latin typeface="Calibri"/>
                <a:cs typeface="Calibri"/>
              </a:rPr>
              <a:t>espandere </a:t>
            </a:r>
            <a:r>
              <a:rPr sz="3200" dirty="0">
                <a:solidFill>
                  <a:srgbClr val="44536A"/>
                </a:solidFill>
                <a:latin typeface="Calibri"/>
                <a:cs typeface="Calibri"/>
              </a:rPr>
              <a:t>le</a:t>
            </a:r>
            <a:r>
              <a:rPr sz="3200" spc="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4536A"/>
                </a:solidFill>
                <a:latin typeface="Calibri"/>
                <a:cs typeface="Calibri"/>
              </a:rPr>
              <a:t>parti</a:t>
            </a:r>
            <a:r>
              <a:rPr sz="3200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4536A"/>
                </a:solidFill>
                <a:latin typeface="Calibri"/>
                <a:cs typeface="Calibri"/>
              </a:rPr>
              <a:t>di</a:t>
            </a:r>
            <a:r>
              <a:rPr sz="3200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4536A"/>
                </a:solidFill>
                <a:latin typeface="Calibri"/>
                <a:cs typeface="Calibri"/>
              </a:rPr>
              <a:t>un </a:t>
            </a:r>
            <a:r>
              <a:rPr sz="3200" spc="-7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44536A"/>
                </a:solidFill>
                <a:latin typeface="Calibri"/>
                <a:cs typeface="Calibri"/>
              </a:rPr>
              <a:t>discorso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219200" y="609600"/>
            <a:ext cx="9581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0070C0"/>
                </a:solidFill>
              </a:rPr>
              <a:t>INFORMAZIONI:</a:t>
            </a:r>
            <a:r>
              <a:rPr sz="4400" b="1" spc="-45" dirty="0">
                <a:solidFill>
                  <a:srgbClr val="0070C0"/>
                </a:solidFill>
              </a:rPr>
              <a:t> </a:t>
            </a:r>
            <a:r>
              <a:rPr lang="it-IT" sz="4400" b="1" spc="-10" dirty="0">
                <a:solidFill>
                  <a:srgbClr val="0070C0"/>
                </a:solidFill>
              </a:rPr>
              <a:t>ELEMENTI LINGUISTICI</a:t>
            </a:r>
            <a:endParaRPr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19200" y="1447800"/>
            <a:ext cx="10119360" cy="5273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it-IT" sz="2800" spc="-5" dirty="0">
                <a:latin typeface="Calibri"/>
                <a:cs typeface="Calibri"/>
              </a:rPr>
              <a:t>Comunicazione </a:t>
            </a:r>
            <a:r>
              <a:rPr lang="it-IT" sz="2800" spc="-5">
                <a:latin typeface="Calibri"/>
                <a:cs typeface="Calibri"/>
              </a:rPr>
              <a:t>e identità</a:t>
            </a:r>
            <a:endParaRPr lang="it-IT" sz="2800" spc="-5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it-IT" sz="2800" spc="-5" dirty="0">
                <a:latin typeface="Calibri"/>
                <a:cs typeface="Calibri"/>
              </a:rPr>
              <a:t>La lingua dell’informazione nell’era dei </a:t>
            </a:r>
            <a:r>
              <a:rPr lang="it-IT" sz="2800" i="1" spc="-5" dirty="0">
                <a:latin typeface="Calibri"/>
                <a:cs typeface="Calibri"/>
              </a:rPr>
              <a:t>social network</a:t>
            </a: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it-IT" sz="2800" spc="-5" dirty="0">
                <a:latin typeface="Calibri"/>
                <a:cs typeface="Calibri"/>
              </a:rPr>
              <a:t>Rapporto tra uomini e animali domestici</a:t>
            </a: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it-IT" sz="2800" spc="-5" dirty="0">
                <a:latin typeface="Calibri"/>
                <a:cs typeface="Calibri"/>
              </a:rPr>
              <a:t>Immigrazione</a:t>
            </a: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it-IT" sz="2800" spc="-5" dirty="0">
                <a:latin typeface="Calibri"/>
                <a:cs typeface="Calibri"/>
              </a:rPr>
              <a:t>Decrescita demografica</a:t>
            </a: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it-IT" sz="2800" spc="-5" dirty="0">
                <a:latin typeface="Calibri"/>
                <a:cs typeface="Calibri"/>
              </a:rPr>
              <a:t>Matrimoni combinati</a:t>
            </a: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it-IT" sz="2800" spc="-5" dirty="0">
                <a:latin typeface="Calibri"/>
                <a:cs typeface="Calibri"/>
              </a:rPr>
              <a:t>Il dibattito sulle vaccinazioni Covid19</a:t>
            </a: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it-IT" sz="2800" spc="-5" dirty="0">
                <a:latin typeface="Calibri"/>
                <a:cs typeface="Calibri"/>
              </a:rPr>
              <a:t>Il linguaggio della pubblicità</a:t>
            </a: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it-IT" sz="2800" spc="-20" dirty="0">
                <a:latin typeface="Calibri"/>
                <a:cs typeface="Calibri"/>
              </a:rPr>
              <a:t>L’uso di </a:t>
            </a:r>
            <a:r>
              <a:rPr lang="it-IT" sz="2800" b="1" spc="-20" dirty="0">
                <a:latin typeface="Calibri"/>
                <a:cs typeface="Calibri"/>
              </a:rPr>
              <a:t>termini stranieri </a:t>
            </a:r>
            <a:r>
              <a:rPr lang="it-IT" sz="2800" spc="-20" dirty="0">
                <a:latin typeface="Calibri"/>
                <a:cs typeface="Calibri"/>
              </a:rPr>
              <a:t>nella lingua italiana (anglofilia linguistica)</a:t>
            </a: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it-IT" sz="2800" spc="-20" dirty="0">
                <a:latin typeface="Calibri"/>
                <a:cs typeface="Calibri"/>
              </a:rPr>
              <a:t>Cosa sta </a:t>
            </a:r>
            <a:r>
              <a:rPr lang="it-IT" sz="2800" b="1" spc="-20" dirty="0">
                <a:latin typeface="Calibri"/>
                <a:cs typeface="Calibri"/>
              </a:rPr>
              <a:t>‘sotto il </a:t>
            </a:r>
            <a:r>
              <a:rPr lang="it-IT" sz="2800" b="1" spc="-20" dirty="0" err="1">
                <a:latin typeface="Calibri"/>
                <a:cs typeface="Calibri"/>
              </a:rPr>
              <a:t>testo’</a:t>
            </a:r>
            <a:r>
              <a:rPr lang="it-IT" sz="2800" spc="-20" dirty="0">
                <a:latin typeface="Calibri"/>
                <a:cs typeface="Calibri"/>
              </a:rPr>
              <a:t>? Elementi extralinguistici e paralinguistici della comunicazione.</a:t>
            </a: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lang="it-IT" sz="2800" spc="-20" dirty="0">
                <a:latin typeface="Calibri"/>
                <a:cs typeface="Calibri"/>
              </a:rPr>
              <a:t>Parlare all’</a:t>
            </a:r>
            <a:r>
              <a:rPr lang="it-IT" sz="2800" b="1" spc="-20" dirty="0">
                <a:latin typeface="Calibri"/>
                <a:cs typeface="Calibri"/>
              </a:rPr>
              <a:t>esame orale </a:t>
            </a:r>
            <a:r>
              <a:rPr lang="it-IT" sz="2800" spc="-20" dirty="0">
                <a:latin typeface="Calibri"/>
                <a:cs typeface="Calibri"/>
              </a:rPr>
              <a:t>o a un </a:t>
            </a:r>
            <a:r>
              <a:rPr lang="it-IT" sz="2800" b="1" spc="-20" dirty="0">
                <a:latin typeface="Calibri"/>
                <a:cs typeface="Calibri"/>
              </a:rPr>
              <a:t>colloquio di lavoro</a:t>
            </a: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219200" y="609600"/>
            <a:ext cx="9581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0070C0"/>
                </a:solidFill>
              </a:rPr>
              <a:t>INFORMAZIONI:</a:t>
            </a:r>
            <a:r>
              <a:rPr sz="4400" b="1" spc="-45" dirty="0">
                <a:solidFill>
                  <a:srgbClr val="0070C0"/>
                </a:solidFill>
              </a:rPr>
              <a:t> </a:t>
            </a:r>
            <a:r>
              <a:rPr lang="it-IT" sz="4400" b="1" spc="-10" dirty="0">
                <a:solidFill>
                  <a:srgbClr val="0070C0"/>
                </a:solidFill>
              </a:rPr>
              <a:t>CONTENUTI DEL CORSO</a:t>
            </a:r>
            <a:endParaRPr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070C0"/>
                </a:solidFill>
              </a:rPr>
              <a:t>Lezione</a:t>
            </a:r>
            <a:r>
              <a:rPr b="1" spc="-60" dirty="0">
                <a:solidFill>
                  <a:srgbClr val="0070C0"/>
                </a:solidFill>
              </a:rPr>
              <a:t> </a:t>
            </a:r>
            <a:r>
              <a:rPr b="1" dirty="0">
                <a:solidFill>
                  <a:srgbClr val="0070C0"/>
                </a:solidFill>
              </a:rPr>
              <a:t>01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1089</Words>
  <Application>Microsoft Office PowerPoint</Application>
  <PresentationFormat>Widescreen</PresentationFormat>
  <Paragraphs>136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Aptos</vt:lpstr>
      <vt:lpstr>Arial</vt:lpstr>
      <vt:lpstr>Arial MT</vt:lpstr>
      <vt:lpstr>Bahnschrift</vt:lpstr>
      <vt:lpstr>Calibri</vt:lpstr>
      <vt:lpstr>Calibri Light</vt:lpstr>
      <vt:lpstr>Symbol</vt:lpstr>
      <vt:lpstr>Office Theme</vt:lpstr>
      <vt:lpstr>01 - Benvenuti!</vt:lpstr>
      <vt:lpstr>INFORMAZIONI: PROGRAMMA DEL CORSO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INFORMAZIONI: ELEMENTI LINGUISTICI</vt:lpstr>
      <vt:lpstr>INFORMAZIONI: CONTENUTI DEL CORSO</vt:lpstr>
      <vt:lpstr>Lezione 01</vt:lpstr>
      <vt:lpstr>Presentazione standard di PowerPoint</vt:lpstr>
      <vt:lpstr>Presentazione standard di PowerPoint</vt:lpstr>
      <vt:lpstr>Presentazione standard di PowerPoint</vt:lpstr>
      <vt:lpstr>Pensi che non riuscirai  mai a capire cosa  realmente vogliono dire  gli italiani?</vt:lpstr>
      <vt:lpstr>Presentazione standard di PowerPoint</vt:lpstr>
      <vt:lpstr>Presentazione standard di PowerPoint</vt:lpstr>
      <vt:lpstr>Presentazione standard di PowerPoint</vt:lpstr>
      <vt:lpstr>odioso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00 - Benvenuti!</dc:title>
  <dc:creator>dorellagiardini@gmail.com</dc:creator>
  <cp:lastModifiedBy>Dorella Giardini</cp:lastModifiedBy>
  <cp:revision>39</cp:revision>
  <cp:lastPrinted>2022-02-25T14:13:41Z</cp:lastPrinted>
  <dcterms:created xsi:type="dcterms:W3CDTF">2022-02-19T13:38:07Z</dcterms:created>
  <dcterms:modified xsi:type="dcterms:W3CDTF">2025-02-26T15:50:30Z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2022-02-19T00:00:00Z</vt:filetime>
  </property>
</Properties>
</file>