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8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70" r:id="rId13"/>
    <p:sldId id="271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F8FE"/>
    <a:srgbClr val="66FFCC"/>
    <a:srgbClr val="00FF00"/>
    <a:srgbClr val="00FF99"/>
    <a:srgbClr val="99FFCC"/>
    <a:srgbClr val="66FF99"/>
    <a:srgbClr val="CCFF99"/>
    <a:srgbClr val="FFFF99"/>
    <a:srgbClr val="CCFF66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11BC-0130-4AA6-8F46-C5E4374FBBAA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A592A-1DF7-441F-8533-93F3DA3A26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5958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11BC-0130-4AA6-8F46-C5E4374FBBAA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A592A-1DF7-441F-8533-93F3DA3A26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6330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11BC-0130-4AA6-8F46-C5E4374FBBAA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A592A-1DF7-441F-8533-93F3DA3A26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6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11BC-0130-4AA6-8F46-C5E4374FBBAA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A592A-1DF7-441F-8533-93F3DA3A26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1521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11BC-0130-4AA6-8F46-C5E4374FBBAA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A592A-1DF7-441F-8533-93F3DA3A26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163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11BC-0130-4AA6-8F46-C5E4374FBBAA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A592A-1DF7-441F-8533-93F3DA3A26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5332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11BC-0130-4AA6-8F46-C5E4374FBBAA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A592A-1DF7-441F-8533-93F3DA3A26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2300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11BC-0130-4AA6-8F46-C5E4374FBBAA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A592A-1DF7-441F-8533-93F3DA3A26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2793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11BC-0130-4AA6-8F46-C5E4374FBBAA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A592A-1DF7-441F-8533-93F3DA3A26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0164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11BC-0130-4AA6-8F46-C5E4374FBBAA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A592A-1DF7-441F-8533-93F3DA3A26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3290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11BC-0130-4AA6-8F46-C5E4374FBBAA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A592A-1DF7-441F-8533-93F3DA3A26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2979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211BC-0130-4AA6-8F46-C5E4374FBBAA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A592A-1DF7-441F-8533-93F3DA3A26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2583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0043C8"/>
            </a:gs>
            <a:gs pos="93000">
              <a:schemeClr val="accent2">
                <a:lumMod val="60000"/>
                <a:lumOff val="40000"/>
              </a:schemeClr>
            </a:gs>
            <a:gs pos="45000">
              <a:schemeClr val="accent2">
                <a:lumMod val="7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99" y="1019176"/>
            <a:ext cx="6920920" cy="5184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8915400" y="3119834"/>
            <a:ext cx="2643188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latin typeface="Book Antiqua" panose="02040602050305030304" pitchFamily="18" charset="0"/>
                <a:ea typeface="+mj-ea"/>
                <a:cs typeface="+mj-cs"/>
              </a:rPr>
              <a:t>Magritte,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it-IT" sz="4400" i="1" dirty="0">
                <a:latin typeface="Book Antiqua" panose="02040602050305030304" pitchFamily="18" charset="0"/>
                <a:ea typeface="+mj-ea"/>
                <a:cs typeface="+mj-cs"/>
              </a:rPr>
              <a:t>Gli amanti</a:t>
            </a:r>
          </a:p>
        </p:txBody>
      </p:sp>
    </p:spTree>
    <p:extLst>
      <p:ext uri="{BB962C8B-B14F-4D97-AF65-F5344CB8AC3E}">
        <p14:creationId xmlns:p14="http://schemas.microsoft.com/office/powerpoint/2010/main" val="2350727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9026" t="24636" r="5998" b="13083"/>
          <a:stretch/>
        </p:blipFill>
        <p:spPr bwMode="auto">
          <a:xfrm>
            <a:off x="225811" y="785810"/>
            <a:ext cx="11706906" cy="482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57669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9649" t="36538" r="6465" b="15021"/>
          <a:stretch/>
        </p:blipFill>
        <p:spPr bwMode="auto">
          <a:xfrm>
            <a:off x="-5225" y="1259522"/>
            <a:ext cx="12197225" cy="396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42623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Connettore 1 53"/>
          <p:cNvCxnSpPr/>
          <p:nvPr/>
        </p:nvCxnSpPr>
        <p:spPr>
          <a:xfrm>
            <a:off x="4798795" y="3247329"/>
            <a:ext cx="2886292" cy="0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1 54"/>
          <p:cNvCxnSpPr/>
          <p:nvPr/>
        </p:nvCxnSpPr>
        <p:spPr>
          <a:xfrm>
            <a:off x="6216168" y="3077535"/>
            <a:ext cx="0" cy="168588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1 60"/>
          <p:cNvCxnSpPr/>
          <p:nvPr/>
        </p:nvCxnSpPr>
        <p:spPr>
          <a:xfrm>
            <a:off x="6199919" y="1325975"/>
            <a:ext cx="0" cy="168588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CasellaDiTesto 61"/>
          <p:cNvSpPr txBox="1"/>
          <p:nvPr/>
        </p:nvSpPr>
        <p:spPr>
          <a:xfrm>
            <a:off x="5409069" y="1494564"/>
            <a:ext cx="1581700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Arial"/>
                <a:cs typeface="Arial"/>
              </a:rPr>
              <a:t>permette</a:t>
            </a:r>
          </a:p>
        </p:txBody>
      </p:sp>
      <p:cxnSp>
        <p:nvCxnSpPr>
          <p:cNvPr id="74" name="Connettore 2 73"/>
          <p:cNvCxnSpPr/>
          <p:nvPr/>
        </p:nvCxnSpPr>
        <p:spPr>
          <a:xfrm>
            <a:off x="6199919" y="1762355"/>
            <a:ext cx="0" cy="248259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/>
          <p:nvPr/>
        </p:nvCxnSpPr>
        <p:spPr>
          <a:xfrm>
            <a:off x="6209546" y="2651790"/>
            <a:ext cx="0" cy="168588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/>
          <p:cNvSpPr txBox="1"/>
          <p:nvPr/>
        </p:nvSpPr>
        <p:spPr>
          <a:xfrm>
            <a:off x="5398852" y="2800537"/>
            <a:ext cx="1581700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Arial"/>
                <a:cs typeface="Arial"/>
              </a:rPr>
              <a:t>perché</a:t>
            </a:r>
          </a:p>
        </p:txBody>
      </p:sp>
      <p:cxnSp>
        <p:nvCxnSpPr>
          <p:cNvPr id="38" name="Connettore 2 37"/>
          <p:cNvCxnSpPr/>
          <p:nvPr/>
        </p:nvCxnSpPr>
        <p:spPr>
          <a:xfrm>
            <a:off x="4798795" y="3240944"/>
            <a:ext cx="0" cy="262692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2 43"/>
          <p:cNvCxnSpPr/>
          <p:nvPr/>
        </p:nvCxnSpPr>
        <p:spPr>
          <a:xfrm>
            <a:off x="7685087" y="3240944"/>
            <a:ext cx="0" cy="262692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/>
        </p:nvCxnSpPr>
        <p:spPr>
          <a:xfrm>
            <a:off x="4798795" y="4380311"/>
            <a:ext cx="0" cy="168588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/>
        </p:nvCxnSpPr>
        <p:spPr>
          <a:xfrm>
            <a:off x="7685087" y="4380311"/>
            <a:ext cx="0" cy="168588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>
            <a:off x="4798795" y="4553537"/>
            <a:ext cx="2886292" cy="0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1 42"/>
          <p:cNvCxnSpPr/>
          <p:nvPr/>
        </p:nvCxnSpPr>
        <p:spPr>
          <a:xfrm>
            <a:off x="6216168" y="4546753"/>
            <a:ext cx="0" cy="168588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CasellaDiTesto 44"/>
          <p:cNvSpPr txBox="1"/>
          <p:nvPr/>
        </p:nvSpPr>
        <p:spPr>
          <a:xfrm>
            <a:off x="5425318" y="4715342"/>
            <a:ext cx="1581700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Arial"/>
                <a:cs typeface="Arial"/>
              </a:rPr>
              <a:t>tuttavia</a:t>
            </a:r>
          </a:p>
        </p:txBody>
      </p:sp>
      <p:cxnSp>
        <p:nvCxnSpPr>
          <p:cNvPr id="49" name="Connettore 2 48"/>
          <p:cNvCxnSpPr/>
          <p:nvPr/>
        </p:nvCxnSpPr>
        <p:spPr>
          <a:xfrm>
            <a:off x="6216168" y="4983133"/>
            <a:ext cx="0" cy="248259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ttangolo arrotondato 62">
            <a:extLst>
              <a:ext uri="{FF2B5EF4-FFF2-40B4-BE49-F238E27FC236}">
                <a16:creationId xmlns:a16="http://schemas.microsoft.com/office/drawing/2014/main" id="{EB69580A-D5EC-A64C-8608-BB402F50ABF1}"/>
              </a:ext>
            </a:extLst>
          </p:cNvPr>
          <p:cNvSpPr/>
          <p:nvPr/>
        </p:nvSpPr>
        <p:spPr>
          <a:xfrm>
            <a:off x="4947497" y="669216"/>
            <a:ext cx="2504844" cy="67397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prstClr val="black"/>
                </a:solidFill>
                <a:latin typeface="Arial"/>
                <a:ea typeface="+mj-ea"/>
                <a:cs typeface="Arial"/>
              </a:rPr>
              <a:t>L’ARTE</a:t>
            </a:r>
          </a:p>
        </p:txBody>
      </p:sp>
      <p:sp>
        <p:nvSpPr>
          <p:cNvPr id="24" name="Rettangolo arrotondato 73">
            <a:extLst>
              <a:ext uri="{FF2B5EF4-FFF2-40B4-BE49-F238E27FC236}">
                <a16:creationId xmlns:a16="http://schemas.microsoft.com/office/drawing/2014/main" id="{F31630F3-79AE-F545-8413-327B51D9FD68}"/>
              </a:ext>
            </a:extLst>
          </p:cNvPr>
          <p:cNvSpPr/>
          <p:nvPr/>
        </p:nvSpPr>
        <p:spPr>
          <a:xfrm>
            <a:off x="3758037" y="2010614"/>
            <a:ext cx="4887037" cy="63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latin typeface="Arial"/>
                <a:cs typeface="Arial"/>
              </a:rPr>
              <a:t>la contemplazione del</a:t>
            </a:r>
          </a:p>
          <a:p>
            <a:pPr algn="ctr"/>
            <a:r>
              <a:rPr lang="it-IT" b="1" dirty="0">
                <a:solidFill>
                  <a:schemeClr val="tx1"/>
                </a:solidFill>
                <a:latin typeface="Arial"/>
                <a:cs typeface="Arial"/>
              </a:rPr>
              <a:t>mondo delle idee</a:t>
            </a:r>
          </a:p>
        </p:txBody>
      </p:sp>
      <p:sp>
        <p:nvSpPr>
          <p:cNvPr id="25" name="Rettangolo arrotondato 74">
            <a:extLst>
              <a:ext uri="{FF2B5EF4-FFF2-40B4-BE49-F238E27FC236}">
                <a16:creationId xmlns:a16="http://schemas.microsoft.com/office/drawing/2014/main" id="{DE9B1C35-32A1-F840-8CA9-1F75014A55DF}"/>
              </a:ext>
            </a:extLst>
          </p:cNvPr>
          <p:cNvSpPr/>
          <p:nvPr/>
        </p:nvSpPr>
        <p:spPr>
          <a:xfrm>
            <a:off x="3804217" y="3497565"/>
            <a:ext cx="1984101" cy="88411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svincola l’oggetto dalla dimensione spazio-temporale</a:t>
            </a:r>
          </a:p>
        </p:txBody>
      </p:sp>
      <p:sp>
        <p:nvSpPr>
          <p:cNvPr id="26" name="Rettangolo arrotondato 74">
            <a:extLst>
              <a:ext uri="{FF2B5EF4-FFF2-40B4-BE49-F238E27FC236}">
                <a16:creationId xmlns:a16="http://schemas.microsoft.com/office/drawing/2014/main" id="{18AD4B5B-14E8-0440-86B9-7D5F43A7E96E}"/>
              </a:ext>
            </a:extLst>
          </p:cNvPr>
          <p:cNvSpPr/>
          <p:nvPr/>
        </p:nvSpPr>
        <p:spPr>
          <a:xfrm>
            <a:off x="6699413" y="3504842"/>
            <a:ext cx="1984101" cy="88411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sottrae l’oggetto contemplato al principio di causalità</a:t>
            </a:r>
          </a:p>
        </p:txBody>
      </p:sp>
      <p:sp>
        <p:nvSpPr>
          <p:cNvPr id="28" name="Rettangolo arrotondato 74">
            <a:extLst>
              <a:ext uri="{FF2B5EF4-FFF2-40B4-BE49-F238E27FC236}">
                <a16:creationId xmlns:a16="http://schemas.microsoft.com/office/drawing/2014/main" id="{D62A75C5-8ACB-D547-8449-122BF9670117}"/>
              </a:ext>
            </a:extLst>
          </p:cNvPr>
          <p:cNvSpPr/>
          <p:nvPr/>
        </p:nvSpPr>
        <p:spPr>
          <a:xfrm>
            <a:off x="5217496" y="5227670"/>
            <a:ext cx="1984101" cy="88411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libera dalla volontà solo in modo temporaneo </a:t>
            </a:r>
          </a:p>
        </p:txBody>
      </p:sp>
    </p:spTree>
    <p:extLst>
      <p:ext uri="{BB962C8B-B14F-4D97-AF65-F5344CB8AC3E}">
        <p14:creationId xmlns:p14="http://schemas.microsoft.com/office/powerpoint/2010/main" val="3423799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Connettore 1 53"/>
          <p:cNvCxnSpPr/>
          <p:nvPr/>
        </p:nvCxnSpPr>
        <p:spPr>
          <a:xfrm>
            <a:off x="4817267" y="3108783"/>
            <a:ext cx="2886292" cy="0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1 54"/>
          <p:cNvCxnSpPr/>
          <p:nvPr/>
        </p:nvCxnSpPr>
        <p:spPr>
          <a:xfrm>
            <a:off x="6234640" y="2938989"/>
            <a:ext cx="0" cy="168588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1 60"/>
          <p:cNvCxnSpPr/>
          <p:nvPr/>
        </p:nvCxnSpPr>
        <p:spPr>
          <a:xfrm>
            <a:off x="6199919" y="1150485"/>
            <a:ext cx="0" cy="168588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CasellaDiTesto 61"/>
          <p:cNvSpPr txBox="1"/>
          <p:nvPr/>
        </p:nvSpPr>
        <p:spPr>
          <a:xfrm>
            <a:off x="5409069" y="1319074"/>
            <a:ext cx="1581700" cy="307777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Arial"/>
                <a:cs typeface="Arial"/>
              </a:rPr>
              <a:t>si fonda sulla</a:t>
            </a:r>
          </a:p>
        </p:txBody>
      </p:sp>
      <p:cxnSp>
        <p:nvCxnSpPr>
          <p:cNvPr id="74" name="Connettore 2 73"/>
          <p:cNvCxnSpPr/>
          <p:nvPr/>
        </p:nvCxnSpPr>
        <p:spPr>
          <a:xfrm>
            <a:off x="6199919" y="1586865"/>
            <a:ext cx="0" cy="248259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/>
          <p:nvPr/>
        </p:nvCxnSpPr>
        <p:spPr>
          <a:xfrm>
            <a:off x="6228018" y="2513244"/>
            <a:ext cx="0" cy="168588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/>
          <p:cNvSpPr txBox="1"/>
          <p:nvPr/>
        </p:nvSpPr>
        <p:spPr>
          <a:xfrm>
            <a:off x="5417324" y="2661991"/>
            <a:ext cx="1581700" cy="307777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Arial"/>
                <a:cs typeface="Arial"/>
              </a:rPr>
              <a:t>la quale</a:t>
            </a:r>
          </a:p>
        </p:txBody>
      </p:sp>
      <p:cxnSp>
        <p:nvCxnSpPr>
          <p:cNvPr id="38" name="Connettore 2 37"/>
          <p:cNvCxnSpPr/>
          <p:nvPr/>
        </p:nvCxnSpPr>
        <p:spPr>
          <a:xfrm>
            <a:off x="4817267" y="3102398"/>
            <a:ext cx="0" cy="262692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2 43"/>
          <p:cNvCxnSpPr/>
          <p:nvPr/>
        </p:nvCxnSpPr>
        <p:spPr>
          <a:xfrm>
            <a:off x="7703559" y="3102398"/>
            <a:ext cx="0" cy="262692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ttangolo arrotondato 62">
            <a:extLst>
              <a:ext uri="{FF2B5EF4-FFF2-40B4-BE49-F238E27FC236}">
                <a16:creationId xmlns:a16="http://schemas.microsoft.com/office/drawing/2014/main" id="{F01934AB-BC18-2943-9AB6-03AC31446611}"/>
              </a:ext>
            </a:extLst>
          </p:cNvPr>
          <p:cNvSpPr/>
          <p:nvPr/>
        </p:nvSpPr>
        <p:spPr>
          <a:xfrm>
            <a:off x="4947497" y="480514"/>
            <a:ext cx="2504844" cy="673974"/>
          </a:xfrm>
          <a:prstGeom prst="roundRect">
            <a:avLst/>
          </a:prstGeom>
          <a:solidFill>
            <a:srgbClr val="00FF00"/>
          </a:solidFill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prstClr val="black"/>
                </a:solidFill>
                <a:latin typeface="Arial"/>
                <a:ea typeface="+mj-ea"/>
                <a:cs typeface="Arial"/>
              </a:rPr>
              <a:t>La morale</a:t>
            </a:r>
          </a:p>
        </p:txBody>
      </p:sp>
      <p:sp>
        <p:nvSpPr>
          <p:cNvPr id="17" name="Rettangolo arrotondato 73">
            <a:extLst>
              <a:ext uri="{FF2B5EF4-FFF2-40B4-BE49-F238E27FC236}">
                <a16:creationId xmlns:a16="http://schemas.microsoft.com/office/drawing/2014/main" id="{71EADE75-3A38-714D-B2A4-17A2A16478CF}"/>
              </a:ext>
            </a:extLst>
          </p:cNvPr>
          <p:cNvSpPr/>
          <p:nvPr/>
        </p:nvSpPr>
        <p:spPr>
          <a:xfrm>
            <a:off x="4565445" y="1835123"/>
            <a:ext cx="3276232" cy="673959"/>
          </a:xfrm>
          <a:prstGeom prst="roundRect">
            <a:avLst/>
          </a:prstGeom>
          <a:solidFill>
            <a:srgbClr val="00FF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>
                <a:solidFill>
                  <a:schemeClr val="tx1"/>
                </a:solidFill>
                <a:latin typeface="Arial"/>
                <a:cs typeface="Arial"/>
              </a:rPr>
              <a:t>Com</a:t>
            </a:r>
            <a:r>
              <a:rPr lang="it-IT" b="1" dirty="0">
                <a:solidFill>
                  <a:schemeClr val="tx1"/>
                </a:solidFill>
                <a:latin typeface="Arial"/>
                <a:cs typeface="Arial"/>
              </a:rPr>
              <a:t>-passione</a:t>
            </a:r>
          </a:p>
        </p:txBody>
      </p:sp>
      <p:sp>
        <p:nvSpPr>
          <p:cNvPr id="18" name="Rettangolo arrotondato 74">
            <a:extLst>
              <a:ext uri="{FF2B5EF4-FFF2-40B4-BE49-F238E27FC236}">
                <a16:creationId xmlns:a16="http://schemas.microsoft.com/office/drawing/2014/main" id="{0C234BDF-7624-BC45-9752-18377D864453}"/>
              </a:ext>
            </a:extLst>
          </p:cNvPr>
          <p:cNvSpPr/>
          <p:nvPr/>
        </p:nvSpPr>
        <p:spPr>
          <a:xfrm>
            <a:off x="3546915" y="3371474"/>
            <a:ext cx="2549078" cy="1097852"/>
          </a:xfrm>
          <a:prstGeom prst="roundRect">
            <a:avLst/>
          </a:prstGeom>
          <a:solidFill>
            <a:srgbClr val="00FF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Arial"/>
                <a:cs typeface="Arial"/>
              </a:rPr>
              <a:t>permette di riconoscere che gli altri sono anch’essi volontà</a:t>
            </a:r>
          </a:p>
        </p:txBody>
      </p:sp>
      <p:sp>
        <p:nvSpPr>
          <p:cNvPr id="19" name="Rettangolo arrotondato 74">
            <a:extLst>
              <a:ext uri="{FF2B5EF4-FFF2-40B4-BE49-F238E27FC236}">
                <a16:creationId xmlns:a16="http://schemas.microsoft.com/office/drawing/2014/main" id="{0E71EB98-72A5-2B4C-9103-AE058171663E}"/>
              </a:ext>
            </a:extLst>
          </p:cNvPr>
          <p:cNvSpPr/>
          <p:nvPr/>
        </p:nvSpPr>
        <p:spPr>
          <a:xfrm>
            <a:off x="6429016" y="3357649"/>
            <a:ext cx="2549086" cy="884116"/>
          </a:xfrm>
          <a:prstGeom prst="roundRect">
            <a:avLst/>
          </a:prstGeom>
          <a:solidFill>
            <a:srgbClr val="00FF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  <a:latin typeface="Arial"/>
                <a:cs typeface="Arial"/>
              </a:rPr>
              <a:t>spinge a esercitare la giustizia e la carità</a:t>
            </a:r>
          </a:p>
        </p:txBody>
      </p:sp>
      <p:cxnSp>
        <p:nvCxnSpPr>
          <p:cNvPr id="22" name="Connettore 1 21">
            <a:extLst>
              <a:ext uri="{FF2B5EF4-FFF2-40B4-BE49-F238E27FC236}">
                <a16:creationId xmlns:a16="http://schemas.microsoft.com/office/drawing/2014/main" id="{C4002E80-826A-2B49-869C-6E9ADBB7AB09}"/>
              </a:ext>
            </a:extLst>
          </p:cNvPr>
          <p:cNvCxnSpPr/>
          <p:nvPr/>
        </p:nvCxnSpPr>
        <p:spPr>
          <a:xfrm>
            <a:off x="4194984" y="5441401"/>
            <a:ext cx="155904" cy="0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EA45F8C0-E9B6-4840-989B-938703E8D9F3}"/>
              </a:ext>
            </a:extLst>
          </p:cNvPr>
          <p:cNvSpPr txBox="1"/>
          <p:nvPr/>
        </p:nvSpPr>
        <p:spPr>
          <a:xfrm>
            <a:off x="4350888" y="5261119"/>
            <a:ext cx="224836" cy="307777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Arial"/>
                <a:cs typeface="Arial"/>
              </a:rPr>
              <a:t>è</a:t>
            </a:r>
          </a:p>
        </p:txBody>
      </p: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6DFD6382-4ADC-4D45-89AE-50F1050973CF}"/>
              </a:ext>
            </a:extLst>
          </p:cNvPr>
          <p:cNvCxnSpPr/>
          <p:nvPr/>
        </p:nvCxnSpPr>
        <p:spPr>
          <a:xfrm>
            <a:off x="4588297" y="5441401"/>
            <a:ext cx="195589" cy="0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>
            <a:extLst>
              <a:ext uri="{FF2B5EF4-FFF2-40B4-BE49-F238E27FC236}">
                <a16:creationId xmlns:a16="http://schemas.microsoft.com/office/drawing/2014/main" id="{15F3C488-DAEA-CF46-BB69-AD6A53DEAD0B}"/>
              </a:ext>
            </a:extLst>
          </p:cNvPr>
          <p:cNvCxnSpPr/>
          <p:nvPr/>
        </p:nvCxnSpPr>
        <p:spPr>
          <a:xfrm>
            <a:off x="6578130" y="5452160"/>
            <a:ext cx="155904" cy="0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427DA938-9133-444F-B906-C48A65C75C38}"/>
              </a:ext>
            </a:extLst>
          </p:cNvPr>
          <p:cNvSpPr txBox="1"/>
          <p:nvPr/>
        </p:nvSpPr>
        <p:spPr>
          <a:xfrm>
            <a:off x="6712872" y="5109152"/>
            <a:ext cx="904600" cy="738664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Arial"/>
                <a:cs typeface="Arial"/>
              </a:rPr>
              <a:t>che conduce al</a:t>
            </a:r>
          </a:p>
        </p:txBody>
      </p: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2D8F65D2-A2F9-3E4A-AA39-B9BF37C989FE}"/>
              </a:ext>
            </a:extLst>
          </p:cNvPr>
          <p:cNvCxnSpPr/>
          <p:nvPr/>
        </p:nvCxnSpPr>
        <p:spPr>
          <a:xfrm>
            <a:off x="7646088" y="5467560"/>
            <a:ext cx="195589" cy="0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ttangolo arrotondato 62">
            <a:extLst>
              <a:ext uri="{FF2B5EF4-FFF2-40B4-BE49-F238E27FC236}">
                <a16:creationId xmlns:a16="http://schemas.microsoft.com/office/drawing/2014/main" id="{E5884326-30AF-C947-98C2-28EF8FBE8C8C}"/>
              </a:ext>
            </a:extLst>
          </p:cNvPr>
          <p:cNvSpPr/>
          <p:nvPr/>
        </p:nvSpPr>
        <p:spPr>
          <a:xfrm>
            <a:off x="2169609" y="5109152"/>
            <a:ext cx="2021969" cy="673974"/>
          </a:xfrm>
          <a:prstGeom prst="roundRect">
            <a:avLst/>
          </a:prstGeom>
          <a:solidFill>
            <a:srgbClr val="00FF00"/>
          </a:solidFill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prstClr val="black"/>
                </a:solidFill>
                <a:latin typeface="Arial"/>
                <a:ea typeface="+mj-ea"/>
                <a:cs typeface="Arial"/>
              </a:rPr>
              <a:t>L’ascesi</a:t>
            </a:r>
          </a:p>
        </p:txBody>
      </p:sp>
      <p:sp>
        <p:nvSpPr>
          <p:cNvPr id="31" name="Rettangolo arrotondato 73">
            <a:extLst>
              <a:ext uri="{FF2B5EF4-FFF2-40B4-BE49-F238E27FC236}">
                <a16:creationId xmlns:a16="http://schemas.microsoft.com/office/drawing/2014/main" id="{5546BC70-9594-FF4C-AB8E-1889D3567887}"/>
              </a:ext>
            </a:extLst>
          </p:cNvPr>
          <p:cNvSpPr/>
          <p:nvPr/>
        </p:nvSpPr>
        <p:spPr>
          <a:xfrm>
            <a:off x="4791193" y="4918634"/>
            <a:ext cx="1774364" cy="1097852"/>
          </a:xfrm>
          <a:prstGeom prst="roundRect">
            <a:avLst/>
          </a:prstGeom>
          <a:solidFill>
            <a:srgbClr val="00FF00"/>
          </a:solidFill>
          <a:ln w="1905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latin typeface="Arial"/>
                <a:cs typeface="Arial"/>
              </a:rPr>
              <a:t>la totale negazione</a:t>
            </a:r>
          </a:p>
          <a:p>
            <a:pPr algn="ctr"/>
            <a:r>
              <a:rPr lang="it-IT" b="1" dirty="0">
                <a:solidFill>
                  <a:schemeClr val="tx1"/>
                </a:solidFill>
                <a:latin typeface="Arial"/>
                <a:cs typeface="Arial"/>
              </a:rPr>
              <a:t>della volontà = </a:t>
            </a:r>
            <a:r>
              <a:rPr lang="it-IT" b="1" i="1" dirty="0" err="1">
                <a:solidFill>
                  <a:schemeClr val="tx1"/>
                </a:solidFill>
                <a:latin typeface="Arial"/>
                <a:cs typeface="Arial"/>
              </a:rPr>
              <a:t>noluntas</a:t>
            </a:r>
            <a:endParaRPr lang="it-IT" b="1" i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2" name="Rettangolo arrotondato 74">
            <a:extLst>
              <a:ext uri="{FF2B5EF4-FFF2-40B4-BE49-F238E27FC236}">
                <a16:creationId xmlns:a16="http://schemas.microsoft.com/office/drawing/2014/main" id="{70B3F572-FEC4-774A-9814-5BE0B898D6B8}"/>
              </a:ext>
            </a:extLst>
          </p:cNvPr>
          <p:cNvSpPr/>
          <p:nvPr/>
        </p:nvSpPr>
        <p:spPr>
          <a:xfrm>
            <a:off x="7841677" y="4999343"/>
            <a:ext cx="2549086" cy="884116"/>
          </a:xfrm>
          <a:prstGeom prst="roundRect">
            <a:avLst/>
          </a:prstGeom>
          <a:solidFill>
            <a:srgbClr val="00FF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chemeClr val="tx1"/>
                </a:solidFill>
                <a:latin typeface="Arial"/>
                <a:cs typeface="Arial"/>
              </a:rPr>
              <a:t>nulla</a:t>
            </a:r>
            <a:r>
              <a:rPr lang="it-IT" sz="2000" dirty="0">
                <a:solidFill>
                  <a:schemeClr val="tx1"/>
                </a:solidFill>
                <a:latin typeface="Arial"/>
                <a:cs typeface="Arial"/>
              </a:rPr>
              <a:t> nel senso di uno stato analogo al </a:t>
            </a:r>
            <a:r>
              <a:rPr lang="it-IT" sz="2000" i="1" dirty="0">
                <a:solidFill>
                  <a:schemeClr val="tx1"/>
                </a:solidFill>
                <a:latin typeface="Arial"/>
                <a:cs typeface="Arial"/>
              </a:rPr>
              <a:t>Nirvana</a:t>
            </a:r>
            <a:endParaRPr lang="it-IT" sz="20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9476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2888" y="365125"/>
            <a:ext cx="11949112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it-IT" sz="4900" b="1" dirty="0">
                <a:latin typeface="Agency FB" panose="020B0503020202020204" pitchFamily="34" charset="0"/>
              </a:rPr>
              <a:t>Arthur Schopenhauer</a:t>
            </a:r>
            <a:r>
              <a:rPr lang="it-IT" dirty="0"/>
              <a:t> </a:t>
            </a:r>
            <a:br>
              <a:rPr lang="it-IT" dirty="0"/>
            </a:br>
            <a:r>
              <a:rPr lang="it-IT" sz="4200" b="1" dirty="0">
                <a:latin typeface="Agency FB" panose="020B0503020202020204" pitchFamily="34" charset="0"/>
              </a:rPr>
              <a:t>(Danzica, 22 febbraio 1788 – Francoforte sul Meno, 21 settembre 1860)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42888" y="232568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“La vita e i sogni sono fogli di uno stesso libro. </a:t>
            </a:r>
          </a:p>
          <a:p>
            <a:pPr marL="0" indent="0">
              <a:buNone/>
            </a:pPr>
            <a:r>
              <a:rPr lang="it-IT" sz="3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Leggerli in ordine è vivere, sfogliarli </a:t>
            </a:r>
          </a:p>
          <a:p>
            <a:pPr marL="0" indent="0">
              <a:buNone/>
            </a:pPr>
            <a:r>
              <a:rPr lang="it-IT" sz="3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a caso è sognare” («Il mondo come </a:t>
            </a:r>
          </a:p>
          <a:p>
            <a:pPr marL="0" indent="0">
              <a:buNone/>
            </a:pPr>
            <a:r>
              <a:rPr lang="it-IT" sz="3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volontà e rappresentazione»)</a:t>
            </a:r>
          </a:p>
          <a:p>
            <a:pPr marL="0" indent="0">
              <a:buNone/>
            </a:pPr>
            <a:endParaRPr lang="it-IT" sz="36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113" y="2943225"/>
            <a:ext cx="48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022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Connettore 1 36"/>
          <p:cNvCxnSpPr/>
          <p:nvPr/>
        </p:nvCxnSpPr>
        <p:spPr>
          <a:xfrm>
            <a:off x="3711802" y="2075722"/>
            <a:ext cx="0" cy="168588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2 48"/>
          <p:cNvCxnSpPr/>
          <p:nvPr/>
        </p:nvCxnSpPr>
        <p:spPr>
          <a:xfrm>
            <a:off x="2636375" y="2234755"/>
            <a:ext cx="0" cy="180579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CasellaDiTesto 49"/>
          <p:cNvSpPr txBox="1"/>
          <p:nvPr/>
        </p:nvSpPr>
        <p:spPr>
          <a:xfrm>
            <a:off x="6997108" y="1828811"/>
            <a:ext cx="3150387" cy="307777"/>
          </a:xfrm>
          <a:prstGeom prst="rect">
            <a:avLst/>
          </a:prstGeom>
          <a:solidFill>
            <a:srgbClr val="ECF8F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Arial"/>
                <a:cs typeface="Arial"/>
              </a:rPr>
              <a:t>si allontana da Kant perché intende</a:t>
            </a:r>
          </a:p>
        </p:txBody>
      </p:sp>
      <p:cxnSp>
        <p:nvCxnSpPr>
          <p:cNvPr id="28" name="Connettore 2 27"/>
          <p:cNvCxnSpPr/>
          <p:nvPr/>
        </p:nvCxnSpPr>
        <p:spPr>
          <a:xfrm>
            <a:off x="4860398" y="2234755"/>
            <a:ext cx="0" cy="180579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/>
          <p:cNvSpPr txBox="1"/>
          <p:nvPr/>
        </p:nvSpPr>
        <p:spPr>
          <a:xfrm>
            <a:off x="2646536" y="1789168"/>
            <a:ext cx="2105005" cy="307777"/>
          </a:xfrm>
          <a:prstGeom prst="rect">
            <a:avLst/>
          </a:prstGeom>
          <a:solidFill>
            <a:srgbClr val="ECF8F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Arial"/>
                <a:cs typeface="Arial"/>
              </a:rPr>
              <a:t>riprende da Kant</a:t>
            </a:r>
          </a:p>
        </p:txBody>
      </p:sp>
      <p:cxnSp>
        <p:nvCxnSpPr>
          <p:cNvPr id="69" name="Connettore 1 68"/>
          <p:cNvCxnSpPr/>
          <p:nvPr/>
        </p:nvCxnSpPr>
        <p:spPr>
          <a:xfrm>
            <a:off x="2636376" y="2234754"/>
            <a:ext cx="2224023" cy="9556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1 47"/>
          <p:cNvCxnSpPr/>
          <p:nvPr/>
        </p:nvCxnSpPr>
        <p:spPr>
          <a:xfrm>
            <a:off x="8443438" y="1659723"/>
            <a:ext cx="0" cy="168588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1 52"/>
          <p:cNvCxnSpPr/>
          <p:nvPr/>
        </p:nvCxnSpPr>
        <p:spPr>
          <a:xfrm>
            <a:off x="3706180" y="1660222"/>
            <a:ext cx="0" cy="168588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1 53"/>
          <p:cNvCxnSpPr>
            <a:cxnSpLocks/>
          </p:cNvCxnSpPr>
          <p:nvPr/>
        </p:nvCxnSpPr>
        <p:spPr>
          <a:xfrm>
            <a:off x="3706180" y="1670650"/>
            <a:ext cx="4737258" cy="0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1 54"/>
          <p:cNvCxnSpPr/>
          <p:nvPr/>
        </p:nvCxnSpPr>
        <p:spPr>
          <a:xfrm>
            <a:off x="6096000" y="1491135"/>
            <a:ext cx="0" cy="168588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ttangolo arrotondato 62">
            <a:extLst>
              <a:ext uri="{FF2B5EF4-FFF2-40B4-BE49-F238E27FC236}">
                <a16:creationId xmlns:a16="http://schemas.microsoft.com/office/drawing/2014/main" id="{334EF20D-C0EB-F441-B83E-E943D19A114A}"/>
              </a:ext>
            </a:extLst>
          </p:cNvPr>
          <p:cNvSpPr/>
          <p:nvPr/>
        </p:nvSpPr>
        <p:spPr>
          <a:xfrm>
            <a:off x="3115638" y="986822"/>
            <a:ext cx="5966608" cy="498811"/>
          </a:xfrm>
          <a:prstGeom prst="roundRect">
            <a:avLst/>
          </a:prstGeom>
          <a:solidFill>
            <a:srgbClr val="ECF8FE"/>
          </a:solidFill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prstClr val="black"/>
                </a:solidFill>
                <a:latin typeface="Arial"/>
                <a:ea typeface="+mj-ea"/>
                <a:cs typeface="Arial"/>
              </a:rPr>
              <a:t>La filosofia di Schopenhauer</a:t>
            </a:r>
          </a:p>
        </p:txBody>
      </p:sp>
      <p:sp>
        <p:nvSpPr>
          <p:cNvPr id="38" name="Rettangolo arrotondato 73">
            <a:extLst>
              <a:ext uri="{FF2B5EF4-FFF2-40B4-BE49-F238E27FC236}">
                <a16:creationId xmlns:a16="http://schemas.microsoft.com/office/drawing/2014/main" id="{15014F38-B25E-F14F-B04C-7A63A6AB8532}"/>
              </a:ext>
            </a:extLst>
          </p:cNvPr>
          <p:cNvSpPr/>
          <p:nvPr/>
        </p:nvSpPr>
        <p:spPr>
          <a:xfrm>
            <a:off x="1630781" y="2420047"/>
            <a:ext cx="1985684" cy="1079427"/>
          </a:xfrm>
          <a:prstGeom prst="roundRect">
            <a:avLst/>
          </a:prstGeom>
          <a:solidFill>
            <a:srgbClr val="ECF8FE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Arial"/>
                <a:cs typeface="Arial"/>
              </a:rPr>
              <a:t>la distinzione tra fenomeno e noumeno</a:t>
            </a:r>
          </a:p>
        </p:txBody>
      </p:sp>
      <p:sp>
        <p:nvSpPr>
          <p:cNvPr id="40" name="Rettangolo arrotondato 73">
            <a:extLst>
              <a:ext uri="{FF2B5EF4-FFF2-40B4-BE49-F238E27FC236}">
                <a16:creationId xmlns:a16="http://schemas.microsoft.com/office/drawing/2014/main" id="{DAFFE4A8-85D9-1548-84A6-7C17461C27A5}"/>
              </a:ext>
            </a:extLst>
          </p:cNvPr>
          <p:cNvSpPr/>
          <p:nvPr/>
        </p:nvSpPr>
        <p:spPr>
          <a:xfrm>
            <a:off x="3861778" y="2412899"/>
            <a:ext cx="1985684" cy="1079427"/>
          </a:xfrm>
          <a:prstGeom prst="roundRect">
            <a:avLst/>
          </a:prstGeom>
          <a:solidFill>
            <a:srgbClr val="ECF8FE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Arial"/>
                <a:cs typeface="Arial"/>
              </a:rPr>
              <a:t>le forme pure a priori</a:t>
            </a:r>
          </a:p>
        </p:txBody>
      </p:sp>
      <p:cxnSp>
        <p:nvCxnSpPr>
          <p:cNvPr id="41" name="Connettore 1 40">
            <a:extLst>
              <a:ext uri="{FF2B5EF4-FFF2-40B4-BE49-F238E27FC236}">
                <a16:creationId xmlns:a16="http://schemas.microsoft.com/office/drawing/2014/main" id="{F132F6D3-59EF-A640-A415-E5251C4F833B}"/>
              </a:ext>
            </a:extLst>
          </p:cNvPr>
          <p:cNvCxnSpPr/>
          <p:nvPr/>
        </p:nvCxnSpPr>
        <p:spPr>
          <a:xfrm>
            <a:off x="8423168" y="2064726"/>
            <a:ext cx="0" cy="168588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>
            <a:extLst>
              <a:ext uri="{FF2B5EF4-FFF2-40B4-BE49-F238E27FC236}">
                <a16:creationId xmlns:a16="http://schemas.microsoft.com/office/drawing/2014/main" id="{8A4C3A6C-B96C-CC46-8FD6-51D1D76F8703}"/>
              </a:ext>
            </a:extLst>
          </p:cNvPr>
          <p:cNvCxnSpPr/>
          <p:nvPr/>
        </p:nvCxnSpPr>
        <p:spPr>
          <a:xfrm>
            <a:off x="7347741" y="2223759"/>
            <a:ext cx="0" cy="180579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2 43">
            <a:extLst>
              <a:ext uri="{FF2B5EF4-FFF2-40B4-BE49-F238E27FC236}">
                <a16:creationId xmlns:a16="http://schemas.microsoft.com/office/drawing/2014/main" id="{75368EAE-195B-F742-BA5E-17D8DBB3844A}"/>
              </a:ext>
            </a:extLst>
          </p:cNvPr>
          <p:cNvCxnSpPr/>
          <p:nvPr/>
        </p:nvCxnSpPr>
        <p:spPr>
          <a:xfrm>
            <a:off x="9571764" y="2223759"/>
            <a:ext cx="0" cy="180579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1 45">
            <a:extLst>
              <a:ext uri="{FF2B5EF4-FFF2-40B4-BE49-F238E27FC236}">
                <a16:creationId xmlns:a16="http://schemas.microsoft.com/office/drawing/2014/main" id="{BDC33C14-D019-E846-8611-A564B0B3F987}"/>
              </a:ext>
            </a:extLst>
          </p:cNvPr>
          <p:cNvCxnSpPr/>
          <p:nvPr/>
        </p:nvCxnSpPr>
        <p:spPr>
          <a:xfrm>
            <a:off x="7347742" y="2223758"/>
            <a:ext cx="2224023" cy="9556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ttangolo arrotondato 73">
            <a:extLst>
              <a:ext uri="{FF2B5EF4-FFF2-40B4-BE49-F238E27FC236}">
                <a16:creationId xmlns:a16="http://schemas.microsoft.com/office/drawing/2014/main" id="{D36B7063-7E7D-7F40-9D65-77C1EF6FDD7A}"/>
              </a:ext>
            </a:extLst>
          </p:cNvPr>
          <p:cNvSpPr/>
          <p:nvPr/>
        </p:nvSpPr>
        <p:spPr>
          <a:xfrm>
            <a:off x="6342147" y="2409051"/>
            <a:ext cx="1985684" cy="1079427"/>
          </a:xfrm>
          <a:prstGeom prst="roundRect">
            <a:avLst/>
          </a:prstGeom>
          <a:solidFill>
            <a:srgbClr val="ECF8FE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Arial"/>
                <a:cs typeface="Arial"/>
              </a:rPr>
              <a:t>il fenomeno</a:t>
            </a:r>
          </a:p>
        </p:txBody>
      </p:sp>
      <p:sp>
        <p:nvSpPr>
          <p:cNvPr id="52" name="Rettangolo arrotondato 73">
            <a:extLst>
              <a:ext uri="{FF2B5EF4-FFF2-40B4-BE49-F238E27FC236}">
                <a16:creationId xmlns:a16="http://schemas.microsoft.com/office/drawing/2014/main" id="{ED847A40-9E94-5341-8283-36231D8B10B5}"/>
              </a:ext>
            </a:extLst>
          </p:cNvPr>
          <p:cNvSpPr/>
          <p:nvPr/>
        </p:nvSpPr>
        <p:spPr>
          <a:xfrm>
            <a:off x="8573144" y="2401903"/>
            <a:ext cx="1985684" cy="1079427"/>
          </a:xfrm>
          <a:prstGeom prst="roundRect">
            <a:avLst/>
          </a:prstGeom>
          <a:solidFill>
            <a:srgbClr val="ECF8FE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Arial"/>
                <a:cs typeface="Arial"/>
              </a:rPr>
              <a:t>il noumeno</a:t>
            </a:r>
          </a:p>
        </p:txBody>
      </p:sp>
      <p:cxnSp>
        <p:nvCxnSpPr>
          <p:cNvPr id="59" name="Connettore 1 58">
            <a:extLst>
              <a:ext uri="{FF2B5EF4-FFF2-40B4-BE49-F238E27FC236}">
                <a16:creationId xmlns:a16="http://schemas.microsoft.com/office/drawing/2014/main" id="{D937C038-230F-6C41-9BD5-5FADDFCE384C}"/>
              </a:ext>
            </a:extLst>
          </p:cNvPr>
          <p:cNvCxnSpPr/>
          <p:nvPr/>
        </p:nvCxnSpPr>
        <p:spPr>
          <a:xfrm>
            <a:off x="7342409" y="3495625"/>
            <a:ext cx="0" cy="168588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7F5FF8B0-46C4-EE49-A043-6CED3D1B6218}"/>
              </a:ext>
            </a:extLst>
          </p:cNvPr>
          <p:cNvSpPr txBox="1"/>
          <p:nvPr/>
        </p:nvSpPr>
        <p:spPr>
          <a:xfrm>
            <a:off x="6279101" y="3664214"/>
            <a:ext cx="2105005" cy="307777"/>
          </a:xfrm>
          <a:prstGeom prst="rect">
            <a:avLst/>
          </a:prstGeom>
          <a:solidFill>
            <a:srgbClr val="ECF8F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Arial"/>
                <a:cs typeface="Arial"/>
              </a:rPr>
              <a:t>come</a:t>
            </a:r>
          </a:p>
        </p:txBody>
      </p:sp>
      <p:cxnSp>
        <p:nvCxnSpPr>
          <p:cNvPr id="63" name="Connettore 2 62">
            <a:extLst>
              <a:ext uri="{FF2B5EF4-FFF2-40B4-BE49-F238E27FC236}">
                <a16:creationId xmlns:a16="http://schemas.microsoft.com/office/drawing/2014/main" id="{BCB7448A-4EC4-3B40-99B4-56ABB437AA08}"/>
              </a:ext>
            </a:extLst>
          </p:cNvPr>
          <p:cNvCxnSpPr>
            <a:cxnSpLocks/>
          </p:cNvCxnSpPr>
          <p:nvPr/>
        </p:nvCxnSpPr>
        <p:spPr>
          <a:xfrm>
            <a:off x="7335722" y="3920099"/>
            <a:ext cx="0" cy="273520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1 63">
            <a:extLst>
              <a:ext uri="{FF2B5EF4-FFF2-40B4-BE49-F238E27FC236}">
                <a16:creationId xmlns:a16="http://schemas.microsoft.com/office/drawing/2014/main" id="{5A97FF1F-FAE5-DC4E-AC58-5CE6DABAE218}"/>
              </a:ext>
            </a:extLst>
          </p:cNvPr>
          <p:cNvCxnSpPr/>
          <p:nvPr/>
        </p:nvCxnSpPr>
        <p:spPr>
          <a:xfrm>
            <a:off x="9557583" y="3495625"/>
            <a:ext cx="0" cy="168588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7CE3B2A4-5584-9E49-AC7B-8D795B10B0BE}"/>
              </a:ext>
            </a:extLst>
          </p:cNvPr>
          <p:cNvSpPr txBox="1"/>
          <p:nvPr/>
        </p:nvSpPr>
        <p:spPr>
          <a:xfrm>
            <a:off x="8494275" y="3664214"/>
            <a:ext cx="2105005" cy="307777"/>
          </a:xfrm>
          <a:prstGeom prst="rect">
            <a:avLst/>
          </a:prstGeom>
          <a:solidFill>
            <a:srgbClr val="ECF8F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Arial"/>
                <a:cs typeface="Arial"/>
              </a:rPr>
              <a:t>come</a:t>
            </a:r>
          </a:p>
        </p:txBody>
      </p:sp>
      <p:cxnSp>
        <p:nvCxnSpPr>
          <p:cNvPr id="66" name="Connettore 2 65">
            <a:extLst>
              <a:ext uri="{FF2B5EF4-FFF2-40B4-BE49-F238E27FC236}">
                <a16:creationId xmlns:a16="http://schemas.microsoft.com/office/drawing/2014/main" id="{A13F2F54-F1CE-3546-91DA-90AD8F29FF8F}"/>
              </a:ext>
            </a:extLst>
          </p:cNvPr>
          <p:cNvCxnSpPr>
            <a:cxnSpLocks/>
          </p:cNvCxnSpPr>
          <p:nvPr/>
        </p:nvCxnSpPr>
        <p:spPr>
          <a:xfrm>
            <a:off x="9550896" y="3920099"/>
            <a:ext cx="0" cy="273520"/>
          </a:xfrm>
          <a:prstGeom prst="straightConnector1">
            <a:avLst/>
          </a:prstGeom>
          <a:ln w="19050" cmpd="sng">
            <a:solidFill>
              <a:schemeClr val="accent5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Rettangolo arrotondato 74">
            <a:extLst>
              <a:ext uri="{FF2B5EF4-FFF2-40B4-BE49-F238E27FC236}">
                <a16:creationId xmlns:a16="http://schemas.microsoft.com/office/drawing/2014/main" id="{8AB0A1CE-1B6F-4148-A448-A0C46B710330}"/>
              </a:ext>
            </a:extLst>
          </p:cNvPr>
          <p:cNvSpPr/>
          <p:nvPr/>
        </p:nvSpPr>
        <p:spPr>
          <a:xfrm>
            <a:off x="6360766" y="4185014"/>
            <a:ext cx="1984101" cy="1073617"/>
          </a:xfrm>
          <a:prstGeom prst="roundRect">
            <a:avLst/>
          </a:prstGeom>
          <a:solidFill>
            <a:srgbClr val="ECF8FE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  <a:latin typeface="Arial"/>
                <a:cs typeface="Arial"/>
              </a:rPr>
              <a:t>pura illusione</a:t>
            </a:r>
          </a:p>
          <a:p>
            <a:pPr algn="ctr"/>
            <a:r>
              <a:rPr lang="it-IT" sz="2000" dirty="0">
                <a:solidFill>
                  <a:schemeClr val="tx1"/>
                </a:solidFill>
                <a:latin typeface="Arial"/>
                <a:cs typeface="Arial"/>
              </a:rPr>
              <a:t>(«velo di Maya»)</a:t>
            </a:r>
          </a:p>
        </p:txBody>
      </p:sp>
      <p:sp>
        <p:nvSpPr>
          <p:cNvPr id="70" name="Rettangolo arrotondato 74">
            <a:extLst>
              <a:ext uri="{FF2B5EF4-FFF2-40B4-BE49-F238E27FC236}">
                <a16:creationId xmlns:a16="http://schemas.microsoft.com/office/drawing/2014/main" id="{36E1ABE3-516F-694A-9CA4-990568E22024}"/>
              </a:ext>
            </a:extLst>
          </p:cNvPr>
          <p:cNvSpPr/>
          <p:nvPr/>
        </p:nvSpPr>
        <p:spPr>
          <a:xfrm>
            <a:off x="8563909" y="4180509"/>
            <a:ext cx="1984101" cy="1073617"/>
          </a:xfrm>
          <a:prstGeom prst="roundRect">
            <a:avLst/>
          </a:prstGeom>
          <a:solidFill>
            <a:srgbClr val="ECF8FE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Arial"/>
                <a:cs typeface="Arial"/>
              </a:rPr>
              <a:t>conoscibile attraverso il nostro corpo</a:t>
            </a:r>
          </a:p>
        </p:txBody>
      </p:sp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9068117D-94B3-4CF0-BE5F-BC1ABB362219}"/>
              </a:ext>
            </a:extLst>
          </p:cNvPr>
          <p:cNvCxnSpPr/>
          <p:nvPr/>
        </p:nvCxnSpPr>
        <p:spPr>
          <a:xfrm>
            <a:off x="8407885" y="2264274"/>
            <a:ext cx="71106" cy="3220439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2CC5EDE-5191-4282-8553-CE7AA4460E44}"/>
              </a:ext>
            </a:extLst>
          </p:cNvPr>
          <p:cNvSpPr txBox="1"/>
          <p:nvPr/>
        </p:nvSpPr>
        <p:spPr>
          <a:xfrm>
            <a:off x="5308209" y="5529261"/>
            <a:ext cx="5126890" cy="1107996"/>
          </a:xfrm>
          <a:prstGeom prst="rect">
            <a:avLst/>
          </a:prstGeom>
          <a:solidFill>
            <a:srgbClr val="ECF8F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e perché ammette come uniche forme pure a priori </a:t>
            </a:r>
            <a:r>
              <a:rPr lang="it-IT" sz="2400" dirty="0"/>
              <a:t>lo spazio, il tempo e la causalità (principio di ragion sufficiente)</a:t>
            </a:r>
          </a:p>
        </p:txBody>
      </p:sp>
    </p:spTree>
    <p:extLst>
      <p:ext uri="{BB962C8B-B14F-4D97-AF65-F5344CB8AC3E}">
        <p14:creationId xmlns:p14="http://schemas.microsoft.com/office/powerpoint/2010/main" val="997203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9182" t="19100" r="6153" b="12807"/>
          <a:stretch/>
        </p:blipFill>
        <p:spPr bwMode="auto">
          <a:xfrm>
            <a:off x="303213" y="281623"/>
            <a:ext cx="11406494" cy="5976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80237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10895" t="55637" r="8333" b="8655"/>
          <a:stretch/>
        </p:blipFill>
        <p:spPr bwMode="auto">
          <a:xfrm>
            <a:off x="-10122" y="1465172"/>
            <a:ext cx="12202122" cy="324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43107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10583" t="18547" r="12223" b="13360"/>
          <a:stretch/>
        </p:blipFill>
        <p:spPr bwMode="auto">
          <a:xfrm>
            <a:off x="242571" y="430211"/>
            <a:ext cx="11760198" cy="583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03940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16653" t="37645" r="12379" b="23326"/>
          <a:stretch/>
        </p:blipFill>
        <p:spPr bwMode="auto">
          <a:xfrm>
            <a:off x="199221" y="1088708"/>
            <a:ext cx="11916000" cy="36842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93817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24434" t="34323" r="17203" b="16129"/>
          <a:stretch/>
        </p:blipFill>
        <p:spPr bwMode="auto">
          <a:xfrm>
            <a:off x="115253" y="562928"/>
            <a:ext cx="11689485" cy="558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2467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20700" t="33770" r="17202" b="23049"/>
          <a:stretch/>
        </p:blipFill>
        <p:spPr bwMode="auto">
          <a:xfrm>
            <a:off x="0" y="640398"/>
            <a:ext cx="12117092" cy="5076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235475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195</Words>
  <Application>Microsoft Office PowerPoint</Application>
  <PresentationFormat>Widescreen</PresentationFormat>
  <Paragraphs>41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0" baseType="lpstr">
      <vt:lpstr>Agency FB</vt:lpstr>
      <vt:lpstr>Arial</vt:lpstr>
      <vt:lpstr>Arial Narrow</vt:lpstr>
      <vt:lpstr>Book Antiqua</vt:lpstr>
      <vt:lpstr>Calibri</vt:lpstr>
      <vt:lpstr>Calibri Light</vt:lpstr>
      <vt:lpstr>Tema di Office</vt:lpstr>
      <vt:lpstr>Presentazione standard di PowerPoint</vt:lpstr>
      <vt:lpstr>Arthur Schopenhauer  (Danzica, 22 febbraio 1788 – Francoforte sul Meno, 21 settembre 1860)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Rosa</dc:creator>
  <cp:lastModifiedBy>Rosa Maria Marafioti</cp:lastModifiedBy>
  <cp:revision>10</cp:revision>
  <dcterms:created xsi:type="dcterms:W3CDTF">2021-10-08T06:39:46Z</dcterms:created>
  <dcterms:modified xsi:type="dcterms:W3CDTF">2021-10-21T20:57:28Z</dcterms:modified>
</cp:coreProperties>
</file>