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5" r:id="rId5"/>
    <p:sldId id="276" r:id="rId6"/>
    <p:sldId id="258" r:id="rId7"/>
    <p:sldId id="277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FFFF"/>
    <a:srgbClr val="00CC99"/>
    <a:srgbClr val="CCFFFF"/>
    <a:srgbClr val="00FFCC"/>
    <a:srgbClr val="00FF99"/>
    <a:srgbClr val="66FF99"/>
    <a:srgbClr val="99FF66"/>
    <a:srgbClr val="CC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D62A-25C9-4BCD-A001-E0666CC956F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29D3-005B-4833-8DDE-E0CE1E7AE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1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D62A-25C9-4BCD-A001-E0666CC956F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29D3-005B-4833-8DDE-E0CE1E7AE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50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D62A-25C9-4BCD-A001-E0666CC956F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29D3-005B-4833-8DDE-E0CE1E7AE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92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D62A-25C9-4BCD-A001-E0666CC956F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29D3-005B-4833-8DDE-E0CE1E7AE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09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D62A-25C9-4BCD-A001-E0666CC956F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29D3-005B-4833-8DDE-E0CE1E7AE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11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D62A-25C9-4BCD-A001-E0666CC956F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29D3-005B-4833-8DDE-E0CE1E7AE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56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D62A-25C9-4BCD-A001-E0666CC956F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29D3-005B-4833-8DDE-E0CE1E7AE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83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D62A-25C9-4BCD-A001-E0666CC956F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29D3-005B-4833-8DDE-E0CE1E7AE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72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D62A-25C9-4BCD-A001-E0666CC956F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29D3-005B-4833-8DDE-E0CE1E7AE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29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D62A-25C9-4BCD-A001-E0666CC956F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29D3-005B-4833-8DDE-E0CE1E7AE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8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D62A-25C9-4BCD-A001-E0666CC956F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929D3-005B-4833-8DDE-E0CE1E7AE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61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DD62A-25C9-4BCD-A001-E0666CC956F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29D3-005B-4833-8DDE-E0CE1E7AE1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5FF"/>
            </a:gs>
            <a:gs pos="94000">
              <a:srgbClr val="C10771"/>
            </a:gs>
            <a:gs pos="42000">
              <a:srgbClr val="C664B1"/>
            </a:gs>
            <a:gs pos="24000">
              <a:srgbClr val="CBC0F1"/>
            </a:gs>
            <a:gs pos="100000">
              <a:srgbClr val="E0ADF5"/>
            </a:gs>
            <a:gs pos="71000">
              <a:srgbClr val="FCC4D5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43" y="109338"/>
            <a:ext cx="4832460" cy="6156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080068" y="3187338"/>
            <a:ext cx="4284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600" b="1" dirty="0" err="1">
                <a:latin typeface="Book Antiqua" panose="02040602050305030304" pitchFamily="18" charset="0"/>
                <a:ea typeface="+mj-ea"/>
                <a:cs typeface="+mj-cs"/>
              </a:rPr>
              <a:t>Edvard</a:t>
            </a:r>
            <a:r>
              <a:rPr lang="it-IT" sz="3600" b="1" dirty="0"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ea typeface="+mj-ea"/>
                <a:cs typeface="+mj-cs"/>
              </a:rPr>
              <a:t>Munch</a:t>
            </a:r>
            <a:r>
              <a:rPr lang="it-IT" sz="3600" b="1" dirty="0">
                <a:latin typeface="Book Antiqua" panose="02040602050305030304" pitchFamily="18" charset="0"/>
                <a:ea typeface="+mj-ea"/>
                <a:cs typeface="+mj-cs"/>
              </a:rPr>
              <a:t>, </a:t>
            </a:r>
            <a:r>
              <a:rPr lang="it-IT" sz="4400" i="1" dirty="0">
                <a:latin typeface="Book Antiqua" panose="02040602050305030304" pitchFamily="18" charset="0"/>
                <a:ea typeface="+mj-ea"/>
                <a:cs typeface="+mj-cs"/>
              </a:rPr>
              <a:t>L’urlo</a:t>
            </a:r>
          </a:p>
        </p:txBody>
      </p:sp>
    </p:spTree>
    <p:extLst>
      <p:ext uri="{BB962C8B-B14F-4D97-AF65-F5344CB8AC3E}">
        <p14:creationId xmlns:p14="http://schemas.microsoft.com/office/powerpoint/2010/main" val="149402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43646" y="736312"/>
            <a:ext cx="761564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attimo =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temporalizzazione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dell’eterno</a:t>
            </a:r>
          </a:p>
        </p:txBody>
      </p:sp>
      <p:cxnSp>
        <p:nvCxnSpPr>
          <p:cNvPr id="6" name="Connettore diritto 5"/>
          <p:cNvCxnSpPr/>
          <p:nvPr/>
        </p:nvCxnSpPr>
        <p:spPr>
          <a:xfrm flipH="1">
            <a:off x="4258491" y="1463040"/>
            <a:ext cx="13063" cy="53557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355770" y="2117357"/>
            <a:ext cx="4114802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venuta di Cristo nel mondo</a:t>
            </a:r>
          </a:p>
        </p:txBody>
      </p:sp>
      <p:cxnSp>
        <p:nvCxnSpPr>
          <p:cNvPr id="9" name="Connettore diritto 8"/>
          <p:cNvCxnSpPr/>
          <p:nvPr/>
        </p:nvCxnSpPr>
        <p:spPr>
          <a:xfrm flipH="1">
            <a:off x="5682343" y="2640577"/>
            <a:ext cx="770708" cy="807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7981406" y="2666009"/>
            <a:ext cx="679268" cy="781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428309" y="3447702"/>
            <a:ext cx="6557555" cy="46166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la nascita                   con la fede del credente</a:t>
            </a:r>
          </a:p>
        </p:txBody>
      </p:sp>
      <p:cxnSp>
        <p:nvCxnSpPr>
          <p:cNvPr id="19" name="Connettore diritto 18"/>
          <p:cNvCxnSpPr/>
          <p:nvPr/>
        </p:nvCxnSpPr>
        <p:spPr>
          <a:xfrm>
            <a:off x="6453051" y="1403345"/>
            <a:ext cx="548640" cy="6885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862149" y="4402183"/>
            <a:ext cx="11011988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Tutto è divenire, dipendente dalla scelta dell’uomo o dalla volontà divina</a:t>
            </a:r>
          </a:p>
        </p:txBody>
      </p:sp>
      <p:cxnSp>
        <p:nvCxnSpPr>
          <p:cNvPr id="22" name="Connettore 2 21"/>
          <p:cNvCxnSpPr/>
          <p:nvPr/>
        </p:nvCxnSpPr>
        <p:spPr>
          <a:xfrm flipH="1">
            <a:off x="7328263" y="4924697"/>
            <a:ext cx="26126" cy="692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043646" y="5617029"/>
            <a:ext cx="6322423" cy="46166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si dà scienza né della storia, né della natura</a:t>
            </a:r>
          </a:p>
        </p:txBody>
      </p:sp>
    </p:spTree>
    <p:extLst>
      <p:ext uri="{BB962C8B-B14F-4D97-AF65-F5344CB8AC3E}">
        <p14:creationId xmlns:p14="http://schemas.microsoft.com/office/powerpoint/2010/main" val="329012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044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t-IT" sz="4800" b="1" dirty="0">
                <a:latin typeface="Agency FB" panose="020B0503020202020204" pitchFamily="34" charset="0"/>
              </a:rPr>
              <a:t>Søren Kierkegaard</a:t>
            </a:r>
            <a:br>
              <a:rPr lang="it-IT" sz="4000" b="1" dirty="0">
                <a:latin typeface="Agency FB" panose="020B0503020202020204" pitchFamily="34" charset="0"/>
              </a:rPr>
            </a:br>
            <a:r>
              <a:rPr lang="it-IT" sz="4000" b="1" dirty="0">
                <a:latin typeface="Agency FB" panose="020B0503020202020204" pitchFamily="34" charset="0"/>
              </a:rPr>
              <a:t>(Copenaghen, 5 maggio 1813 – Copenaghen, 11 novembre 1855) 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69" y="2294820"/>
            <a:ext cx="3866522" cy="2808000"/>
          </a:xfrm>
        </p:spPr>
      </p:pic>
      <p:sp>
        <p:nvSpPr>
          <p:cNvPr id="5" name="CasellaDiTesto 4"/>
          <p:cNvSpPr txBox="1"/>
          <p:nvPr/>
        </p:nvSpPr>
        <p:spPr>
          <a:xfrm>
            <a:off x="506581" y="1933303"/>
            <a:ext cx="69363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it-IT" dirty="0"/>
            </a:b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“Paradossale è la condizione umana. Esistere significa ‘poter scegliere’; anzi, essere possibilità. Ma ciò non costituisce la ricchezza, </a:t>
            </a:r>
            <a:r>
              <a:rPr lang="it-IT" sz="3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bensí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la miseria dell'uomo. La sua libertà di scelta non rappresenta la sua grandezza, ma il suo permanente dramma” («Aut-Aut»)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659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1673" t="29342" r="16424" b="24985"/>
          <a:stretch/>
        </p:blipFill>
        <p:spPr bwMode="auto">
          <a:xfrm>
            <a:off x="195402" y="1269681"/>
            <a:ext cx="11794974" cy="421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884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ttore 2 48"/>
          <p:cNvCxnSpPr/>
          <p:nvPr/>
        </p:nvCxnSpPr>
        <p:spPr>
          <a:xfrm>
            <a:off x="6129589" y="2042579"/>
            <a:ext cx="0" cy="233988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335046" y="1684439"/>
            <a:ext cx="1581700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/>
                <a:cs typeface="Arial"/>
              </a:rPr>
              <a:t>è la vita di</a:t>
            </a:r>
          </a:p>
        </p:txBody>
      </p:sp>
      <p:cxnSp>
        <p:nvCxnSpPr>
          <p:cNvPr id="53" name="Connettore 1 52"/>
          <p:cNvCxnSpPr/>
          <p:nvPr/>
        </p:nvCxnSpPr>
        <p:spPr>
          <a:xfrm>
            <a:off x="6125896" y="1481165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>
            <a:off x="7678022" y="4868587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/>
          <p:cNvSpPr txBox="1"/>
          <p:nvPr/>
        </p:nvSpPr>
        <p:spPr>
          <a:xfrm>
            <a:off x="5492194" y="5121113"/>
            <a:ext cx="1202903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conduce alla</a:t>
            </a:r>
          </a:p>
        </p:txBody>
      </p:sp>
      <p:cxnSp>
        <p:nvCxnSpPr>
          <p:cNvPr id="77" name="Connettore 1 76"/>
          <p:cNvCxnSpPr/>
          <p:nvPr/>
        </p:nvCxnSpPr>
        <p:spPr>
          <a:xfrm>
            <a:off x="6093121" y="5016976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4580230" y="5026212"/>
            <a:ext cx="3097792" cy="8024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/>
          <p:cNvCxnSpPr/>
          <p:nvPr/>
        </p:nvCxnSpPr>
        <p:spPr>
          <a:xfrm>
            <a:off x="6093645" y="5388191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4580230" y="4868587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129560" y="3224052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4580693" y="3396603"/>
            <a:ext cx="3097792" cy="8024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789843" y="3523763"/>
            <a:ext cx="1853638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è esemplificata da</a:t>
            </a:r>
          </a:p>
        </p:txBody>
      </p:sp>
      <p:cxnSp>
        <p:nvCxnSpPr>
          <p:cNvPr id="40" name="Connettore 1 39"/>
          <p:cNvCxnSpPr/>
          <p:nvPr/>
        </p:nvCxnSpPr>
        <p:spPr>
          <a:xfrm>
            <a:off x="4577029" y="3394817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7040159" y="3539151"/>
            <a:ext cx="1581700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comporta</a:t>
            </a:r>
          </a:p>
        </p:txBody>
      </p:sp>
      <p:cxnSp>
        <p:nvCxnSpPr>
          <p:cNvPr id="42" name="Connettore 1 41"/>
          <p:cNvCxnSpPr/>
          <p:nvPr/>
        </p:nvCxnSpPr>
        <p:spPr>
          <a:xfrm>
            <a:off x="7674821" y="3408717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4588821" y="3811334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7679980" y="3811334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arrotondato 62">
            <a:extLst>
              <a:ext uri="{FF2B5EF4-FFF2-40B4-BE49-F238E27FC236}">
                <a16:creationId xmlns:a16="http://schemas.microsoft.com/office/drawing/2014/main" id="{C84A8577-20AB-644A-82B2-E9A82E75A2D5}"/>
              </a:ext>
            </a:extLst>
          </p:cNvPr>
          <p:cNvSpPr/>
          <p:nvPr/>
        </p:nvSpPr>
        <p:spPr>
          <a:xfrm>
            <a:off x="4411947" y="807191"/>
            <a:ext cx="3427898" cy="673974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LA VITA ESTETICA</a:t>
            </a:r>
          </a:p>
        </p:txBody>
      </p:sp>
      <p:sp>
        <p:nvSpPr>
          <p:cNvPr id="26" name="Rettangolo arrotondato 73">
            <a:extLst>
              <a:ext uri="{FF2B5EF4-FFF2-40B4-BE49-F238E27FC236}">
                <a16:creationId xmlns:a16="http://schemas.microsoft.com/office/drawing/2014/main" id="{AD6C58C6-9E58-0146-B706-5AE1385E55BE}"/>
              </a:ext>
            </a:extLst>
          </p:cNvPr>
          <p:cNvSpPr/>
          <p:nvPr/>
        </p:nvSpPr>
        <p:spPr>
          <a:xfrm>
            <a:off x="3798051" y="2267362"/>
            <a:ext cx="4663276" cy="958533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colui che cerca il godimento immediato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e il piacere</a:t>
            </a:r>
          </a:p>
        </p:txBody>
      </p:sp>
      <p:sp>
        <p:nvSpPr>
          <p:cNvPr id="28" name="Rettangolo arrotondato 74">
            <a:extLst>
              <a:ext uri="{FF2B5EF4-FFF2-40B4-BE49-F238E27FC236}">
                <a16:creationId xmlns:a16="http://schemas.microsoft.com/office/drawing/2014/main" id="{BF8672A0-5F49-BD47-9A4B-86155247836A}"/>
              </a:ext>
            </a:extLst>
          </p:cNvPr>
          <p:cNvSpPr/>
          <p:nvPr/>
        </p:nvSpPr>
        <p:spPr>
          <a:xfrm>
            <a:off x="3547843" y="3993707"/>
            <a:ext cx="2095638" cy="884116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il seduttore</a:t>
            </a:r>
          </a:p>
        </p:txBody>
      </p:sp>
      <p:sp>
        <p:nvSpPr>
          <p:cNvPr id="31" name="Rettangolo arrotondato 74">
            <a:extLst>
              <a:ext uri="{FF2B5EF4-FFF2-40B4-BE49-F238E27FC236}">
                <a16:creationId xmlns:a16="http://schemas.microsoft.com/office/drawing/2014/main" id="{20C23BBA-EA25-9F4A-B5CE-2C14141D6CCA}"/>
              </a:ext>
            </a:extLst>
          </p:cNvPr>
          <p:cNvSpPr/>
          <p:nvPr/>
        </p:nvSpPr>
        <p:spPr>
          <a:xfrm>
            <a:off x="6627002" y="3991912"/>
            <a:ext cx="2095638" cy="884116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il ripetersi dell’identico e la perdita di identità</a:t>
            </a:r>
          </a:p>
        </p:txBody>
      </p:sp>
      <p:sp>
        <p:nvSpPr>
          <p:cNvPr id="32" name="Rettangolo arrotondato 74">
            <a:extLst>
              <a:ext uri="{FF2B5EF4-FFF2-40B4-BE49-F238E27FC236}">
                <a16:creationId xmlns:a16="http://schemas.microsoft.com/office/drawing/2014/main" id="{A685F989-F167-D049-BEB3-66B8898ADD4F}"/>
              </a:ext>
            </a:extLst>
          </p:cNvPr>
          <p:cNvSpPr/>
          <p:nvPr/>
        </p:nvSpPr>
        <p:spPr>
          <a:xfrm>
            <a:off x="5045301" y="5564474"/>
            <a:ext cx="2534941" cy="884116"/>
          </a:xfrm>
          <a:prstGeom prst="roundRect">
            <a:avLst/>
          </a:prstGeom>
          <a:solidFill>
            <a:srgbClr val="66FF9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Arial"/>
                <a:cs typeface="Arial"/>
              </a:rPr>
              <a:t>disperazione</a:t>
            </a:r>
          </a:p>
        </p:txBody>
      </p:sp>
    </p:spTree>
    <p:extLst>
      <p:ext uri="{BB962C8B-B14F-4D97-AF65-F5344CB8AC3E}">
        <p14:creationId xmlns:p14="http://schemas.microsoft.com/office/powerpoint/2010/main" val="366807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ttore 2 48"/>
          <p:cNvCxnSpPr/>
          <p:nvPr/>
        </p:nvCxnSpPr>
        <p:spPr>
          <a:xfrm>
            <a:off x="6108529" y="1682361"/>
            <a:ext cx="0" cy="233988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317650" y="1390570"/>
            <a:ext cx="1581700" cy="30777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è la vita di</a:t>
            </a:r>
          </a:p>
        </p:txBody>
      </p:sp>
      <p:cxnSp>
        <p:nvCxnSpPr>
          <p:cNvPr id="53" name="Connettore 1 52"/>
          <p:cNvCxnSpPr/>
          <p:nvPr/>
        </p:nvCxnSpPr>
        <p:spPr>
          <a:xfrm>
            <a:off x="6104836" y="1261624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>
            <a:off x="7656962" y="4517605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/>
          <p:cNvSpPr txBox="1"/>
          <p:nvPr/>
        </p:nvSpPr>
        <p:spPr>
          <a:xfrm>
            <a:off x="5471134" y="4770131"/>
            <a:ext cx="1202903" cy="30777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conduce alla</a:t>
            </a:r>
          </a:p>
        </p:txBody>
      </p:sp>
      <p:cxnSp>
        <p:nvCxnSpPr>
          <p:cNvPr id="77" name="Connettore 1 76"/>
          <p:cNvCxnSpPr/>
          <p:nvPr/>
        </p:nvCxnSpPr>
        <p:spPr>
          <a:xfrm>
            <a:off x="6072061" y="4665994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4559170" y="4675230"/>
            <a:ext cx="3097792" cy="8024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/>
          <p:cNvCxnSpPr/>
          <p:nvPr/>
        </p:nvCxnSpPr>
        <p:spPr>
          <a:xfrm>
            <a:off x="6072585" y="5037209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4559170" y="4517605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108500" y="2873070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4559633" y="3045621"/>
            <a:ext cx="3097792" cy="8024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768782" y="3172781"/>
            <a:ext cx="2055133" cy="30777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è esemplificata da</a:t>
            </a:r>
          </a:p>
        </p:txBody>
      </p:sp>
      <p:cxnSp>
        <p:nvCxnSpPr>
          <p:cNvPr id="40" name="Connettore 1 39"/>
          <p:cNvCxnSpPr/>
          <p:nvPr/>
        </p:nvCxnSpPr>
        <p:spPr>
          <a:xfrm>
            <a:off x="4555969" y="3043835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6866575" y="3186681"/>
            <a:ext cx="1581700" cy="30777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comporta</a:t>
            </a:r>
          </a:p>
        </p:txBody>
      </p:sp>
      <p:cxnSp>
        <p:nvCxnSpPr>
          <p:cNvPr id="42" name="Connettore 1 41"/>
          <p:cNvCxnSpPr/>
          <p:nvPr/>
        </p:nvCxnSpPr>
        <p:spPr>
          <a:xfrm>
            <a:off x="7653761" y="3057735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4567761" y="3460352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7658920" y="3460352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arrotondato 62">
            <a:extLst>
              <a:ext uri="{FF2B5EF4-FFF2-40B4-BE49-F238E27FC236}">
                <a16:creationId xmlns:a16="http://schemas.microsoft.com/office/drawing/2014/main" id="{C84A8577-20AB-644A-82B2-E9A82E75A2D5}"/>
              </a:ext>
            </a:extLst>
          </p:cNvPr>
          <p:cNvSpPr/>
          <p:nvPr/>
        </p:nvSpPr>
        <p:spPr>
          <a:xfrm>
            <a:off x="4382051" y="592064"/>
            <a:ext cx="3427898" cy="673974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LA VITA ETICA</a:t>
            </a:r>
          </a:p>
        </p:txBody>
      </p:sp>
      <p:sp>
        <p:nvSpPr>
          <p:cNvPr id="26" name="Rettangolo arrotondato 73">
            <a:extLst>
              <a:ext uri="{FF2B5EF4-FFF2-40B4-BE49-F238E27FC236}">
                <a16:creationId xmlns:a16="http://schemas.microsoft.com/office/drawing/2014/main" id="{AD6C58C6-9E58-0146-B706-5AE1385E55BE}"/>
              </a:ext>
            </a:extLst>
          </p:cNvPr>
          <p:cNvSpPr/>
          <p:nvPr/>
        </p:nvSpPr>
        <p:spPr>
          <a:xfrm>
            <a:off x="3776991" y="1907144"/>
            <a:ext cx="4663276" cy="958533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colui che sceglie l’impegno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e la responsabilità</a:t>
            </a:r>
          </a:p>
        </p:txBody>
      </p:sp>
      <p:sp>
        <p:nvSpPr>
          <p:cNvPr id="28" name="Rettangolo arrotondato 74">
            <a:extLst>
              <a:ext uri="{FF2B5EF4-FFF2-40B4-BE49-F238E27FC236}">
                <a16:creationId xmlns:a16="http://schemas.microsoft.com/office/drawing/2014/main" id="{BF8672A0-5F49-BD47-9A4B-86155247836A}"/>
              </a:ext>
            </a:extLst>
          </p:cNvPr>
          <p:cNvSpPr/>
          <p:nvPr/>
        </p:nvSpPr>
        <p:spPr>
          <a:xfrm>
            <a:off x="3526783" y="3642725"/>
            <a:ext cx="2095638" cy="884116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il marito fedele</a:t>
            </a:r>
          </a:p>
        </p:txBody>
      </p:sp>
      <p:sp>
        <p:nvSpPr>
          <p:cNvPr id="31" name="Rettangolo arrotondato 74">
            <a:extLst>
              <a:ext uri="{FF2B5EF4-FFF2-40B4-BE49-F238E27FC236}">
                <a16:creationId xmlns:a16="http://schemas.microsoft.com/office/drawing/2014/main" id="{20C23BBA-EA25-9F4A-B5CE-2C14141D6CCA}"/>
              </a:ext>
            </a:extLst>
          </p:cNvPr>
          <p:cNvSpPr/>
          <p:nvPr/>
        </p:nvSpPr>
        <p:spPr>
          <a:xfrm>
            <a:off x="6605942" y="3640930"/>
            <a:ext cx="2095638" cy="884116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l’omologazione e lo scontro con i propri limiti</a:t>
            </a:r>
          </a:p>
        </p:txBody>
      </p:sp>
      <p:sp>
        <p:nvSpPr>
          <p:cNvPr id="32" name="Rettangolo arrotondato 74">
            <a:extLst>
              <a:ext uri="{FF2B5EF4-FFF2-40B4-BE49-F238E27FC236}">
                <a16:creationId xmlns:a16="http://schemas.microsoft.com/office/drawing/2014/main" id="{A685F989-F167-D049-BEB3-66B8898ADD4F}"/>
              </a:ext>
            </a:extLst>
          </p:cNvPr>
          <p:cNvSpPr/>
          <p:nvPr/>
        </p:nvSpPr>
        <p:spPr>
          <a:xfrm>
            <a:off x="5057017" y="5245882"/>
            <a:ext cx="2596744" cy="884116"/>
          </a:xfrm>
          <a:prstGeom prst="roundRect">
            <a:avLst/>
          </a:prstGeom>
          <a:solidFill>
            <a:srgbClr val="CC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Arial"/>
                <a:cs typeface="Arial"/>
              </a:rPr>
              <a:t>disperazione</a:t>
            </a:r>
          </a:p>
        </p:txBody>
      </p:sp>
    </p:spTree>
    <p:extLst>
      <p:ext uri="{BB962C8B-B14F-4D97-AF65-F5344CB8AC3E}">
        <p14:creationId xmlns:p14="http://schemas.microsoft.com/office/powerpoint/2010/main" val="385747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8636" t="22145" r="23585" b="23325"/>
          <a:stretch/>
        </p:blipFill>
        <p:spPr bwMode="auto">
          <a:xfrm>
            <a:off x="1713548" y="255270"/>
            <a:ext cx="8994062" cy="61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677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ttore 2 48"/>
          <p:cNvCxnSpPr/>
          <p:nvPr/>
        </p:nvCxnSpPr>
        <p:spPr>
          <a:xfrm>
            <a:off x="6108529" y="1682361"/>
            <a:ext cx="0" cy="233988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317650" y="1390570"/>
            <a:ext cx="1581700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è la vita di</a:t>
            </a:r>
          </a:p>
        </p:txBody>
      </p:sp>
      <p:cxnSp>
        <p:nvCxnSpPr>
          <p:cNvPr id="53" name="Connettore 1 52"/>
          <p:cNvCxnSpPr/>
          <p:nvPr/>
        </p:nvCxnSpPr>
        <p:spPr>
          <a:xfrm>
            <a:off x="6104836" y="1261624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/>
          <p:cNvSpPr txBox="1"/>
          <p:nvPr/>
        </p:nvSpPr>
        <p:spPr>
          <a:xfrm>
            <a:off x="7070781" y="4620387"/>
            <a:ext cx="1202903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che è</a:t>
            </a:r>
          </a:p>
        </p:txBody>
      </p:sp>
      <p:cxnSp>
        <p:nvCxnSpPr>
          <p:cNvPr id="77" name="Connettore 1 76"/>
          <p:cNvCxnSpPr/>
          <p:nvPr/>
        </p:nvCxnSpPr>
        <p:spPr>
          <a:xfrm>
            <a:off x="7672233" y="4518310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/>
          <p:cNvCxnSpPr/>
          <p:nvPr/>
        </p:nvCxnSpPr>
        <p:spPr>
          <a:xfrm>
            <a:off x="7672757" y="4889525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108500" y="2863834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4559633" y="3036385"/>
            <a:ext cx="3097792" cy="8024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768782" y="3163545"/>
            <a:ext cx="1853637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è esemplificata da</a:t>
            </a:r>
          </a:p>
        </p:txBody>
      </p:sp>
      <p:cxnSp>
        <p:nvCxnSpPr>
          <p:cNvPr id="40" name="Connettore 1 39"/>
          <p:cNvCxnSpPr/>
          <p:nvPr/>
        </p:nvCxnSpPr>
        <p:spPr>
          <a:xfrm>
            <a:off x="4555969" y="3034599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6866575" y="3177445"/>
            <a:ext cx="1581700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comporta</a:t>
            </a:r>
          </a:p>
        </p:txBody>
      </p:sp>
      <p:cxnSp>
        <p:nvCxnSpPr>
          <p:cNvPr id="42" name="Connettore 1 41"/>
          <p:cNvCxnSpPr/>
          <p:nvPr/>
        </p:nvCxnSpPr>
        <p:spPr>
          <a:xfrm>
            <a:off x="7653761" y="3048499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4567761" y="3451116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7658920" y="3451116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arrotondato 62">
            <a:extLst>
              <a:ext uri="{FF2B5EF4-FFF2-40B4-BE49-F238E27FC236}">
                <a16:creationId xmlns:a16="http://schemas.microsoft.com/office/drawing/2014/main" id="{C84A8577-20AB-644A-82B2-E9A82E75A2D5}"/>
              </a:ext>
            </a:extLst>
          </p:cNvPr>
          <p:cNvSpPr/>
          <p:nvPr/>
        </p:nvSpPr>
        <p:spPr>
          <a:xfrm>
            <a:off x="4382051" y="592064"/>
            <a:ext cx="3427898" cy="673974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LA VITA RELIGIOSA</a:t>
            </a:r>
          </a:p>
        </p:txBody>
      </p:sp>
      <p:sp>
        <p:nvSpPr>
          <p:cNvPr id="26" name="Rettangolo arrotondato 73">
            <a:extLst>
              <a:ext uri="{FF2B5EF4-FFF2-40B4-BE49-F238E27FC236}">
                <a16:creationId xmlns:a16="http://schemas.microsoft.com/office/drawing/2014/main" id="{AD6C58C6-9E58-0146-B706-5AE1385E55BE}"/>
              </a:ext>
            </a:extLst>
          </p:cNvPr>
          <p:cNvSpPr/>
          <p:nvPr/>
        </p:nvSpPr>
        <p:spPr>
          <a:xfrm>
            <a:off x="3776991" y="1907144"/>
            <a:ext cx="4663276" cy="958533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colui che si affida completamente a Dio</a:t>
            </a:r>
          </a:p>
        </p:txBody>
      </p:sp>
      <p:sp>
        <p:nvSpPr>
          <p:cNvPr id="28" name="Rettangolo arrotondato 74">
            <a:extLst>
              <a:ext uri="{FF2B5EF4-FFF2-40B4-BE49-F238E27FC236}">
                <a16:creationId xmlns:a16="http://schemas.microsoft.com/office/drawing/2014/main" id="{BF8672A0-5F49-BD47-9A4B-86155247836A}"/>
              </a:ext>
            </a:extLst>
          </p:cNvPr>
          <p:cNvSpPr/>
          <p:nvPr/>
        </p:nvSpPr>
        <p:spPr>
          <a:xfrm>
            <a:off x="3526783" y="3633489"/>
            <a:ext cx="2095638" cy="884116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/>
                <a:cs typeface="Arial"/>
              </a:rPr>
              <a:t>Abramo</a:t>
            </a:r>
          </a:p>
        </p:txBody>
      </p:sp>
      <p:sp>
        <p:nvSpPr>
          <p:cNvPr id="31" name="Rettangolo arrotondato 74">
            <a:extLst>
              <a:ext uri="{FF2B5EF4-FFF2-40B4-BE49-F238E27FC236}">
                <a16:creationId xmlns:a16="http://schemas.microsoft.com/office/drawing/2014/main" id="{20C23BBA-EA25-9F4A-B5CE-2C14141D6CCA}"/>
              </a:ext>
            </a:extLst>
          </p:cNvPr>
          <p:cNvSpPr/>
          <p:nvPr/>
        </p:nvSpPr>
        <p:spPr>
          <a:xfrm>
            <a:off x="6605942" y="3631694"/>
            <a:ext cx="2095638" cy="884116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/>
                <a:cs typeface="Arial"/>
              </a:rPr>
              <a:t>l’angoscia</a:t>
            </a:r>
          </a:p>
        </p:txBody>
      </p:sp>
      <p:sp>
        <p:nvSpPr>
          <p:cNvPr id="32" name="Rettangolo arrotondato 74">
            <a:extLst>
              <a:ext uri="{FF2B5EF4-FFF2-40B4-BE49-F238E27FC236}">
                <a16:creationId xmlns:a16="http://schemas.microsoft.com/office/drawing/2014/main" id="{A685F989-F167-D049-BEB3-66B8898ADD4F}"/>
              </a:ext>
            </a:extLst>
          </p:cNvPr>
          <p:cNvSpPr/>
          <p:nvPr/>
        </p:nvSpPr>
        <p:spPr>
          <a:xfrm>
            <a:off x="6624414" y="5065808"/>
            <a:ext cx="2632128" cy="884116"/>
          </a:xfrm>
          <a:prstGeom prst="round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Arial"/>
                <a:cs typeface="Arial"/>
              </a:rPr>
              <a:t>prova della nostra libertà</a:t>
            </a:r>
          </a:p>
        </p:txBody>
      </p:sp>
    </p:spTree>
    <p:extLst>
      <p:ext uri="{BB962C8B-B14F-4D97-AF65-F5344CB8AC3E}">
        <p14:creationId xmlns:p14="http://schemas.microsoft.com/office/powerpoint/2010/main" val="331001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5875" t="22698" r="12378" b="25540"/>
          <a:stretch/>
        </p:blipFill>
        <p:spPr bwMode="auto">
          <a:xfrm>
            <a:off x="197803" y="854074"/>
            <a:ext cx="11751770" cy="48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82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5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0233" t="28234" r="24829" b="6716"/>
          <a:stretch/>
        </p:blipFill>
        <p:spPr bwMode="auto">
          <a:xfrm>
            <a:off x="1641770" y="329246"/>
            <a:ext cx="9084583" cy="6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1595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202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Agency FB</vt:lpstr>
      <vt:lpstr>Arial</vt:lpstr>
      <vt:lpstr>Arial Narrow</vt:lpstr>
      <vt:lpstr>Book Antiqua</vt:lpstr>
      <vt:lpstr>Calibri</vt:lpstr>
      <vt:lpstr>Calibri Light</vt:lpstr>
      <vt:lpstr>Times New Roman</vt:lpstr>
      <vt:lpstr>Tema di Office</vt:lpstr>
      <vt:lpstr>Presentazione standard di PowerPoint</vt:lpstr>
      <vt:lpstr>Søren Kierkegaard (Copenaghen, 5 maggio 1813 – Copenaghen, 11 novembre 1855)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</dc:creator>
  <cp:lastModifiedBy>Rosa Maria Marafioti</cp:lastModifiedBy>
  <cp:revision>8</cp:revision>
  <dcterms:created xsi:type="dcterms:W3CDTF">2021-10-08T13:55:35Z</dcterms:created>
  <dcterms:modified xsi:type="dcterms:W3CDTF">2021-10-21T20:40:14Z</dcterms:modified>
</cp:coreProperties>
</file>