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6" r:id="rId5"/>
    <p:sldId id="258" r:id="rId6"/>
    <p:sldId id="259" r:id="rId7"/>
    <p:sldId id="266" r:id="rId8"/>
    <p:sldId id="260" r:id="rId9"/>
    <p:sldId id="271" r:id="rId10"/>
    <p:sldId id="267" r:id="rId11"/>
    <p:sldId id="272" r:id="rId12"/>
    <p:sldId id="264" r:id="rId13"/>
    <p:sldId id="261" r:id="rId14"/>
    <p:sldId id="265" r:id="rId15"/>
    <p:sldId id="27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FFFF"/>
    <a:srgbClr val="3399FF"/>
    <a:srgbClr val="567ADE"/>
    <a:srgbClr val="54B48D"/>
    <a:srgbClr val="C6E6D9"/>
    <a:srgbClr val="FFC611"/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7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05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91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42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17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8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6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06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6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BCEC-86CF-45EA-9404-70718CACC5F4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0796-95CA-40EC-A1D4-49981780D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57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54B48D"/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977" y="5812337"/>
            <a:ext cx="10515600" cy="1325563"/>
          </a:xfrm>
        </p:spPr>
        <p:txBody>
          <a:bodyPr/>
          <a:lstStyle/>
          <a:p>
            <a:r>
              <a:rPr lang="it-IT" sz="2800" b="1" dirty="0" err="1">
                <a:latin typeface="Book Antiqua" panose="02040602050305030304" pitchFamily="18" charset="0"/>
              </a:rPr>
              <a:t>Pellizza</a:t>
            </a:r>
            <a:r>
              <a:rPr lang="it-IT" sz="2800" b="1" dirty="0">
                <a:latin typeface="Book Antiqua" panose="02040602050305030304" pitchFamily="18" charset="0"/>
              </a:rPr>
              <a:t> Da Volpedo</a:t>
            </a:r>
            <a:r>
              <a:rPr lang="it-IT" dirty="0"/>
              <a:t>, </a:t>
            </a:r>
            <a:r>
              <a:rPr lang="it-IT" sz="4000" i="1" dirty="0">
                <a:latin typeface="Book Antiqua" panose="02040602050305030304" pitchFamily="18" charset="0"/>
              </a:rPr>
              <a:t>Il quarto stato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67" y="103868"/>
            <a:ext cx="7958358" cy="5976000"/>
          </a:xfrm>
        </p:spPr>
      </p:pic>
    </p:spTree>
    <p:extLst>
      <p:ext uri="{BB962C8B-B14F-4D97-AF65-F5344CB8AC3E}">
        <p14:creationId xmlns:p14="http://schemas.microsoft.com/office/powerpoint/2010/main" val="261573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00650" y="314325"/>
            <a:ext cx="340042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Cicli economici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4363" y="1071562"/>
            <a:ext cx="11234737" cy="5632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-capitalistico: </a:t>
            </a:r>
          </a:p>
          <a:p>
            <a:pPr algn="just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M.D.M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(merce-denaro-merce) = la merce è venduta per soddisfare un certo bisogno; la vendita consente il guadagno di denaro; questo denaro è speso per acquistare un’altra merce che deve soddisfare un altro bisogno</a:t>
            </a:r>
          </a:p>
          <a:p>
            <a:pPr algn="just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Capitalistico:</a:t>
            </a:r>
          </a:p>
          <a:p>
            <a:pPr algn="just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D.M.D’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(denaro-merce-più denaro) = il denaro è investito per acquistare un certo tipo di merce, la quale sarà capace di produrre una somma di denaro maggiore rispetto a quella inizialmente investita. Questa particolare merce, acquistata nel sistema di produzione capitalistico e in grado di produrre più denaro di quello che è stato speso nel suo acquisto, è la “merce-lavoro”, cioè la forza-lavoro (= la capacità di lavorare) dell’operaio. Il denaro investito per acquistarla è il salario. La quantità di denaro maggiore, ottenuta grazie alla merce-lavoro, è il plus-valore. Il guadagno del capitalista è dato dal saggio del profitto.</a:t>
            </a:r>
          </a:p>
        </p:txBody>
      </p:sp>
    </p:spTree>
    <p:extLst>
      <p:ext uri="{BB962C8B-B14F-4D97-AF65-F5344CB8AC3E}">
        <p14:creationId xmlns:p14="http://schemas.microsoft.com/office/powerpoint/2010/main" val="43007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5319680" y="1279421"/>
            <a:ext cx="15817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investe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6110530" y="115047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13208" y="1556419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3723083" y="1715138"/>
            <a:ext cx="4700592" cy="3588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723083" y="1751025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8423675" y="1721262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717022" y="2571327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926172" y="2640705"/>
            <a:ext cx="15817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con cui paga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3717022" y="2917704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8450661" y="2889525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8442401" y="2544094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640221" y="2654605"/>
            <a:ext cx="15817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con cui paga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8475807" y="4341357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8464984" y="3995926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662804" y="4106437"/>
            <a:ext cx="15817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il quale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8497960" y="5808528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8487137" y="5463097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684957" y="5573608"/>
            <a:ext cx="15817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e questo genera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6609" y="148917"/>
            <a:ext cx="46537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formazione del plusvalore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5017299" y="518436"/>
            <a:ext cx="3286757" cy="612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IL CAPITALISTA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2301483" y="1942656"/>
            <a:ext cx="2831079" cy="62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il capitale costante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026862" y="1896827"/>
            <a:ext cx="2831079" cy="62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il capitale variabile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2301483" y="3098283"/>
            <a:ext cx="2831079" cy="9391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le materie prime e</a:t>
            </a:r>
          </a:p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i macchinari necessari</a:t>
            </a:r>
          </a:p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per la produzione</a:t>
            </a:r>
          </a:p>
        </p:txBody>
      </p:sp>
      <p:sp>
        <p:nvSpPr>
          <p:cNvPr id="42" name="Rettangolo arrotondato 41"/>
          <p:cNvSpPr/>
          <p:nvPr/>
        </p:nvSpPr>
        <p:spPr>
          <a:xfrm>
            <a:off x="7026862" y="3055635"/>
            <a:ext cx="2831079" cy="9391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il salario dei lavoratori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7060268" y="4519458"/>
            <a:ext cx="2831079" cy="9391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è più basso rispetto al valore delle merci che essi producono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7071598" y="5989106"/>
            <a:ext cx="2831079" cy="62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il plusvalore</a:t>
            </a:r>
          </a:p>
        </p:txBody>
      </p:sp>
    </p:spTree>
    <p:extLst>
      <p:ext uri="{BB962C8B-B14F-4D97-AF65-F5344CB8AC3E}">
        <p14:creationId xmlns:p14="http://schemas.microsoft.com/office/powerpoint/2010/main" val="101975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7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58092" y="222069"/>
            <a:ext cx="9248503" cy="64940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 che: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saggio del profitto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guadagno del capitalista;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capitale variabile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capitale investito nel pagamento dei salari degli operai;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capitale costante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capitale investito nelle macchine, nelle materie prime e in tutto quello che la fabbrica ha bisogno per funzionare efficacemente (per es. le competenze tecnico-scientifiche necessarie per pianificare al meglio la produzione),</a:t>
            </a:r>
          </a:p>
          <a:p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consegue: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068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61877" r="29870" b="23108"/>
          <a:stretch/>
        </p:blipFill>
        <p:spPr>
          <a:xfrm>
            <a:off x="1384647" y="927463"/>
            <a:ext cx="8952920" cy="190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50327" r="16104" b="35120"/>
          <a:stretch/>
        </p:blipFill>
        <p:spPr>
          <a:xfrm>
            <a:off x="940524" y="3344091"/>
            <a:ext cx="10829694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42950" y="1800225"/>
            <a:ext cx="3714750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cicliche di sovrapproduzione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dovute a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tendenza a produrre in eccesso la merce più venduta in un determinato periodo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anarchia produttiva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00850" y="1843088"/>
            <a:ext cx="360045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Caduta tendenziale del saggio del profitto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dovuta a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 capitale costante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71813" y="700088"/>
            <a:ext cx="485775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Tendenze dissolutrici dell’economia capitalista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07931" y="3638759"/>
            <a:ext cx="4957763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Diminuizione</a:t>
            </a:r>
            <a:r>
              <a:rPr lang="it-IT" dirty="0"/>
              <a:t> del capitale variabile mediante</a:t>
            </a:r>
          </a:p>
          <a:p>
            <a:pPr marL="342900" indent="-342900" algn="just">
              <a:buAutoNum type="arabicParenR"/>
            </a:pPr>
            <a:r>
              <a:rPr lang="it-IT" dirty="0" err="1"/>
              <a:t>diminuizione</a:t>
            </a:r>
            <a:r>
              <a:rPr lang="it-IT" dirty="0"/>
              <a:t> dei salari</a:t>
            </a:r>
          </a:p>
          <a:p>
            <a:pPr marL="342900" indent="-342900" algn="just">
              <a:buAutoNum type="arabicParenR"/>
            </a:pPr>
            <a:r>
              <a:rPr lang="it-IT" dirty="0"/>
              <a:t>licenziamento degli operai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71637" y="5285929"/>
            <a:ext cx="821531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Scissione della società in due classi, di cui quella proletaria è la più numerosa e disperata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71813" y="6205420"/>
            <a:ext cx="485775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Rivoluzione e vittoria del proletariato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57663" y="4643438"/>
            <a:ext cx="150018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Conseguenza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2957513" y="1069420"/>
            <a:ext cx="2185987" cy="730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915025" y="1069420"/>
            <a:ext cx="2871788" cy="7308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457700" y="3597414"/>
            <a:ext cx="1850231" cy="315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8043863" y="3064222"/>
            <a:ext cx="185737" cy="5559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93494" y="5012769"/>
            <a:ext cx="0" cy="273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8" idx="0"/>
          </p:cNvCxnSpPr>
          <p:nvPr/>
        </p:nvCxnSpPr>
        <p:spPr>
          <a:xfrm>
            <a:off x="5500688" y="5932260"/>
            <a:ext cx="0" cy="273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5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2191505" y="2083294"/>
            <a:ext cx="15817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implica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4646268" y="1760326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202378" y="313752"/>
            <a:ext cx="49023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superamento del capitalismo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2982355" y="195809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2972865" y="1953097"/>
            <a:ext cx="3141146" cy="999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006584" y="2390056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000528" y="3475487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209678" y="3544865"/>
            <a:ext cx="15817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3000528" y="3821864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323161" y="2073300"/>
            <a:ext cx="15817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ha due fasi</a:t>
            </a:r>
          </a:p>
        </p:txBody>
      </p:sp>
      <p:cxnSp>
        <p:nvCxnSpPr>
          <p:cNvPr id="41" name="Connettore 1 40"/>
          <p:cNvCxnSpPr/>
          <p:nvPr/>
        </p:nvCxnSpPr>
        <p:spPr>
          <a:xfrm>
            <a:off x="6114011" y="1948100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6138240" y="2380062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7368147" y="3040141"/>
            <a:ext cx="202169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7499099" y="2883987"/>
            <a:ext cx="5538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in cui</a:t>
            </a:r>
          </a:p>
        </p:txBody>
      </p:sp>
      <p:cxnSp>
        <p:nvCxnSpPr>
          <p:cNvPr id="46" name="Connettore 2 45"/>
          <p:cNvCxnSpPr/>
          <p:nvPr/>
        </p:nvCxnSpPr>
        <p:spPr>
          <a:xfrm>
            <a:off x="8005466" y="3040141"/>
            <a:ext cx="202169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6114011" y="3485597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323161" y="3592700"/>
            <a:ext cx="15817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per poi realizzare</a:t>
            </a:r>
          </a:p>
        </p:txBody>
      </p:sp>
      <p:cxnSp>
        <p:nvCxnSpPr>
          <p:cNvPr id="60" name="Connettore 2 59"/>
          <p:cNvCxnSpPr/>
          <p:nvPr/>
        </p:nvCxnSpPr>
        <p:spPr>
          <a:xfrm>
            <a:off x="6114011" y="3869699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7373391" y="4519784"/>
            <a:ext cx="202169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7504343" y="4363630"/>
            <a:ext cx="5538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in cui</a:t>
            </a:r>
          </a:p>
        </p:txBody>
      </p:sp>
      <p:cxnSp>
        <p:nvCxnSpPr>
          <p:cNvPr id="64" name="Connettore 2 63"/>
          <p:cNvCxnSpPr/>
          <p:nvPr/>
        </p:nvCxnSpPr>
        <p:spPr>
          <a:xfrm>
            <a:off x="8010710" y="4519784"/>
            <a:ext cx="202169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2402285" y="1121081"/>
            <a:ext cx="4477431" cy="631687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LA RIVOLUZIONE PROLETARIA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1762897" y="2560640"/>
            <a:ext cx="2476958" cy="914846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coscienza</a:t>
            </a:r>
            <a:b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</a:br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di classe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4875532" y="2560640"/>
            <a:ext cx="2476958" cy="914846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dittatura del proletariato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1762898" y="4002443"/>
            <a:ext cx="2476958" cy="974765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la consapevolezza da parte del proletariato di costituire un unico gruppo sociale 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4875532" y="4062361"/>
            <a:ext cx="2476958" cy="914846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il comunismo</a:t>
            </a:r>
          </a:p>
        </p:txBody>
      </p:sp>
      <p:sp>
        <p:nvSpPr>
          <p:cNvPr id="49" name="Rettangolo arrotondato 48"/>
          <p:cNvSpPr/>
          <p:nvPr/>
        </p:nvSpPr>
        <p:spPr>
          <a:xfrm>
            <a:off x="8207634" y="2500722"/>
            <a:ext cx="2306344" cy="974765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il proletariato s’impossessa con la forza dei mezzi di produzione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8228187" y="4015018"/>
            <a:ext cx="2306344" cy="974765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Arial"/>
                <a:cs typeface="Arial"/>
              </a:rPr>
              <a:t>non ci sono più proprietà privata e classi sociali</a:t>
            </a:r>
          </a:p>
        </p:txBody>
      </p:sp>
    </p:spTree>
    <p:extLst>
      <p:ext uri="{BB962C8B-B14F-4D97-AF65-F5344CB8AC3E}">
        <p14:creationId xmlns:p14="http://schemas.microsoft.com/office/powerpoint/2010/main" val="69135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Agency FB" panose="020B0503020202020204" pitchFamily="34" charset="0"/>
              </a:rPr>
              <a:t>Karl </a:t>
            </a:r>
            <a:r>
              <a:rPr lang="it-IT" b="1" dirty="0" err="1">
                <a:latin typeface="Agency FB" panose="020B0503020202020204" pitchFamily="34" charset="0"/>
              </a:rPr>
              <a:t>Marx</a:t>
            </a:r>
            <a:br>
              <a:rPr lang="it-IT" b="1" dirty="0">
                <a:latin typeface="Agency FB" panose="020B0503020202020204" pitchFamily="34" charset="0"/>
              </a:rPr>
            </a:br>
            <a:r>
              <a:rPr lang="it-IT" b="1" dirty="0">
                <a:latin typeface="Agency FB" panose="020B0503020202020204" pitchFamily="34" charset="0"/>
              </a:rPr>
              <a:t>(Treviri, 5 maggio 1818 – Londra, 14 marzo 1883)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348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“I filosofi hanno solo</a:t>
            </a:r>
            <a:r>
              <a:rPr lang="it-IT" sz="3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interpretato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il mondo in </a:t>
            </a:r>
          </a:p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modi diversi; si tratta però di </a:t>
            </a:r>
            <a:r>
              <a:rPr lang="it-IT" sz="3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mutarlo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(XI delle «Tesi su </a:t>
            </a:r>
            <a:r>
              <a:rPr lang="it-IT" sz="3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Feuerbach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»)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07" y="1864814"/>
            <a:ext cx="3305955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45705" r="18045" b="17671"/>
          <a:stretch/>
        </p:blipFill>
        <p:spPr>
          <a:xfrm>
            <a:off x="162106" y="1690688"/>
            <a:ext cx="12308757" cy="3636000"/>
          </a:xfrm>
        </p:spPr>
      </p:pic>
    </p:spTree>
    <p:extLst>
      <p:ext uri="{BB962C8B-B14F-4D97-AF65-F5344CB8AC3E}">
        <p14:creationId xmlns:p14="http://schemas.microsoft.com/office/powerpoint/2010/main" val="412862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t="19143" r="18313" b="21261"/>
          <a:stretch/>
        </p:blipFill>
        <p:spPr>
          <a:xfrm>
            <a:off x="670886" y="269963"/>
            <a:ext cx="1085022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6959" r="7664" b="13398"/>
          <a:stretch/>
        </p:blipFill>
        <p:spPr>
          <a:xfrm>
            <a:off x="0" y="1048871"/>
            <a:ext cx="12304191" cy="4968000"/>
          </a:xfrm>
        </p:spPr>
      </p:pic>
    </p:spTree>
    <p:extLst>
      <p:ext uri="{BB962C8B-B14F-4D97-AF65-F5344CB8AC3E}">
        <p14:creationId xmlns:p14="http://schemas.microsoft.com/office/powerpoint/2010/main" val="1057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7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4687" r="13102" b="13713"/>
          <a:stretch/>
        </p:blipFill>
        <p:spPr>
          <a:xfrm>
            <a:off x="100646" y="1008529"/>
            <a:ext cx="12091354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9126" y="485775"/>
            <a:ext cx="4200524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cinque epoche storiche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7212" y="1714500"/>
            <a:ext cx="11044237" cy="45243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Comunità primitiva, senza proprietà privata</a:t>
            </a:r>
          </a:p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Società asiatica, con forme comunitarie di proprietà</a:t>
            </a:r>
          </a:p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Società antica, in cui vige una distinzione tra schiavi e uomini liberi</a:t>
            </a:r>
          </a:p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Società feudale, in cui l’economia si basa sull’agricoltura</a:t>
            </a:r>
          </a:p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Società borghese, il cui sistema economico è il capitalismo</a:t>
            </a:r>
          </a:p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Società socialista, in cui non ci sarà proprietà privata, divisione del lavoro, distinzione in classi sociali, guerra, e in cui tutti saranno liberi ed eguali</a:t>
            </a:r>
          </a:p>
        </p:txBody>
      </p:sp>
    </p:spTree>
    <p:extLst>
      <p:ext uri="{BB962C8B-B14F-4D97-AF65-F5344CB8AC3E}">
        <p14:creationId xmlns:p14="http://schemas.microsoft.com/office/powerpoint/2010/main" val="386864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26072" r="7013" b="27961"/>
          <a:stretch/>
        </p:blipFill>
        <p:spPr>
          <a:xfrm>
            <a:off x="0" y="1619793"/>
            <a:ext cx="1213834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5257586" y="1897532"/>
            <a:ext cx="15817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ha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6044772" y="1768586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92616" y="217998"/>
            <a:ext cx="1620893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6047450" y="2174530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11682" y="2356560"/>
            <a:ext cx="4554874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820774" y="2369136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814713" y="3189438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927235" y="3290500"/>
            <a:ext cx="15817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che dipende da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3806074" y="3630488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4590213" y="1095799"/>
            <a:ext cx="2919072" cy="665586"/>
          </a:xfrm>
          <a:prstGeom prst="roundRect">
            <a:avLst/>
          </a:prstGeom>
          <a:solidFill>
            <a:schemeClr val="bg2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LA MERCE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2064660" y="2557677"/>
            <a:ext cx="3482829" cy="642253"/>
          </a:xfrm>
          <a:prstGeom prst="round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un valore d’uso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2092669" y="3816196"/>
            <a:ext cx="3482829" cy="939183"/>
          </a:xfrm>
          <a:prstGeom prst="round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le qualità con cui la merce soddisfa</a:t>
            </a:r>
          </a:p>
          <a:p>
            <a:pPr algn="ctr"/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un bisogno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8372617" y="2353962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8366556" y="3174264"/>
            <a:ext cx="0" cy="14040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575706" y="3243642"/>
            <a:ext cx="15817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che dipende da</a:t>
            </a:r>
          </a:p>
        </p:txBody>
      </p:sp>
      <p:cxnSp>
        <p:nvCxnSpPr>
          <p:cNvPr id="41" name="Connettore 2 40"/>
          <p:cNvCxnSpPr/>
          <p:nvPr/>
        </p:nvCxnSpPr>
        <p:spPr>
          <a:xfrm>
            <a:off x="8366556" y="3520641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ttangolo arrotondato 41"/>
          <p:cNvSpPr/>
          <p:nvPr/>
        </p:nvSpPr>
        <p:spPr>
          <a:xfrm>
            <a:off x="6616503" y="2542503"/>
            <a:ext cx="3482829" cy="642253"/>
          </a:xfrm>
          <a:prstGeom prst="round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un valore di scambio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6616503" y="3720778"/>
            <a:ext cx="3610702" cy="1301388"/>
          </a:xfrm>
          <a:prstGeom prst="round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la quantità di lavoro necessario alla sua produzione in un’epoca storica</a:t>
            </a:r>
          </a:p>
        </p:txBody>
      </p:sp>
    </p:spTree>
    <p:extLst>
      <p:ext uri="{BB962C8B-B14F-4D97-AF65-F5344CB8AC3E}">
        <p14:creationId xmlns:p14="http://schemas.microsoft.com/office/powerpoint/2010/main" val="170815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597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Pellizza Da Volpedo, Il quarto stato</vt:lpstr>
      <vt:lpstr>Karl Marx (Treviri, 5 maggio 1818 – Londra, 14 marzo 1883)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 Maria Marafioti</cp:lastModifiedBy>
  <cp:revision>12</cp:revision>
  <dcterms:created xsi:type="dcterms:W3CDTF">2021-09-30T18:55:47Z</dcterms:created>
  <dcterms:modified xsi:type="dcterms:W3CDTF">2021-10-21T20:30:30Z</dcterms:modified>
</cp:coreProperties>
</file>