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94C07"/>
    <a:srgbClr val="0099CC"/>
    <a:srgbClr val="66FFCC"/>
    <a:srgbClr val="99FFCC"/>
    <a:srgbClr val="66FFFF"/>
    <a:srgbClr val="CCFF99"/>
    <a:srgbClr val="FFFF66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8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67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4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0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0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8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2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7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59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5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FC68-B885-4C8F-8166-1884D4D9EA2F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BDA0-C9B1-4527-BBE5-E43C4AF2E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11000">
              <a:schemeClr val="accent4">
                <a:lumMod val="0"/>
                <a:lumOff val="100000"/>
              </a:schemeClr>
            </a:gs>
            <a:gs pos="88000">
              <a:srgbClr val="FFCC00"/>
            </a:gs>
            <a:gs pos="100000">
              <a:srgbClr val="FA5817"/>
            </a:gs>
            <a:gs pos="3000">
              <a:srgbClr val="FA6326"/>
            </a:gs>
            <a:gs pos="56000">
              <a:srgbClr val="FB7945"/>
            </a:gs>
            <a:gs pos="8000">
              <a:srgbClr val="FCA683"/>
            </a:gs>
            <a:gs pos="16000">
              <a:srgbClr val="F94C0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60" y="157161"/>
            <a:ext cx="4145590" cy="64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72325" y="2771776"/>
            <a:ext cx="4271963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atin typeface="Book Antiqua" panose="02040602050305030304" pitchFamily="18" charset="0"/>
              </a:rPr>
              <a:t>Paul Klee,</a:t>
            </a:r>
            <a:endParaRPr lang="it-IT" sz="4800" b="1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5400" i="1" dirty="0" smtClean="0">
                <a:latin typeface="Book Antiqua" panose="02040602050305030304" pitchFamily="18" charset="0"/>
              </a:rPr>
              <a:t>Funambolo</a:t>
            </a:r>
            <a:endParaRPr lang="it-IT" sz="5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081" t="31556" r="15802" b="42701"/>
          <a:stretch/>
        </p:blipFill>
        <p:spPr bwMode="auto">
          <a:xfrm>
            <a:off x="185419" y="1686876"/>
            <a:ext cx="11794972" cy="29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" y="334645"/>
            <a:ext cx="10693350" cy="61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9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" y="274321"/>
            <a:ext cx="11233710" cy="63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3" y="125955"/>
            <a:ext cx="11484000" cy="658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4279" t="41798" r="15802" b="16405"/>
          <a:stretch/>
        </p:blipFill>
        <p:spPr bwMode="auto">
          <a:xfrm>
            <a:off x="161729" y="1018856"/>
            <a:ext cx="11750910" cy="46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3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3773" t="62835" r="15802" b="9485"/>
          <a:stretch/>
        </p:blipFill>
        <p:spPr bwMode="auto">
          <a:xfrm>
            <a:off x="176307" y="1431605"/>
            <a:ext cx="11899036" cy="36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3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8" y="378000"/>
            <a:ext cx="10907135" cy="64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2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8948" t="20760" r="19226" b="33014"/>
          <a:stretch/>
        </p:blipFill>
        <p:spPr bwMode="auto">
          <a:xfrm>
            <a:off x="236501" y="558798"/>
            <a:ext cx="11774043" cy="59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9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234" y="213253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“Lo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spirito libero odia tutte le abitudini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regole, tutto ciò che è durevole e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definitivo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perciò lacera sempre di nuovo,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dolore, </a:t>
            </a: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rete intorno a sé […]. Egli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deve imparare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ad amare là dove prima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odiava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e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viceversa”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(«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Umano troppo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umano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»)</a:t>
            </a:r>
            <a:endParaRPr lang="it-IT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4753" y="236498"/>
            <a:ext cx="9054081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b="1" dirty="0">
                <a:latin typeface="Agency FB" panose="020B0503020202020204" pitchFamily="34" charset="0"/>
              </a:rPr>
              <a:t>Friedrich Wilhelm Nietzsche </a:t>
            </a:r>
            <a:r>
              <a:rPr lang="it-IT" altLang="it-IT" b="1" dirty="0" smtClean="0">
                <a:latin typeface="Agency FB" panose="020B0503020202020204" pitchFamily="34" charset="0"/>
              </a:rPr>
              <a:t/>
            </a:r>
            <a:br>
              <a:rPr lang="it-IT" altLang="it-IT" b="1" dirty="0" smtClean="0">
                <a:latin typeface="Agency FB" panose="020B0503020202020204" pitchFamily="34" charset="0"/>
              </a:rPr>
            </a:br>
            <a:r>
              <a:rPr lang="it-IT" altLang="it-IT" sz="3800" b="1" dirty="0" smtClean="0">
                <a:latin typeface="Agency FB" panose="020B0503020202020204" pitchFamily="34" charset="0"/>
              </a:rPr>
              <a:t>(</a:t>
            </a:r>
            <a:r>
              <a:rPr lang="it-IT" altLang="it-IT" sz="3800" b="1" dirty="0" err="1" smtClean="0">
                <a:latin typeface="Agency FB" panose="020B0503020202020204" pitchFamily="34" charset="0"/>
              </a:rPr>
              <a:t>Röcken</a:t>
            </a:r>
            <a:r>
              <a:rPr lang="it-IT" altLang="it-IT" sz="3800" b="1" dirty="0">
                <a:latin typeface="Agency FB" panose="020B0503020202020204" pitchFamily="34" charset="0"/>
              </a:rPr>
              <a:t>, 15 ottobre 1844 – Weimar, 25 agosto 1900) 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33" y="1878982"/>
            <a:ext cx="3888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93668" y="339635"/>
            <a:ext cx="7315200" cy="646331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Fasi della sua filosofia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1257" y="2288347"/>
            <a:ext cx="2978330" cy="452431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wagneriano-schopenhaueriano</a:t>
            </a:r>
          </a:p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Scritti giovanili:</a:t>
            </a: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nascita della tragedia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(1872),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Considerazioni inattuali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(1872-1876),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filosofia nell’epoca tragica dei Greci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(1873),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verità e menzogna in senso extra-morale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(1873)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28998" y="2288347"/>
            <a:ext cx="2730138" cy="421653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«illuministico» o «filosofia del mattino»</a:t>
            </a:r>
          </a:p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Scritti intermedi:</a:t>
            </a: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Umano, troppo umano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(1878-1880),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Aurora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(1881),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gaia scienza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(1882),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idilli di Messina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(1882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66114" y="1558179"/>
            <a:ext cx="1828800" cy="34163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di Zarathustra o «filosofia del meriggio»</a:t>
            </a:r>
          </a:p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Scritti maturi:</a:t>
            </a: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Così parlò Zarathustra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(1883-1885)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72154" y="1595021"/>
            <a:ext cx="2899954" cy="526297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Ultimo periodo o «filosofia del tramonto»</a:t>
            </a:r>
          </a:p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Scritti degli ultimi anni:</a:t>
            </a: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di là del bene e del male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(1886),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Genealogia della morale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(1887),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caso Wagner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Crepuscolo degli idoli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L’Anticristo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Ecce homo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contra Wagner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(1888)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142309" y="985966"/>
            <a:ext cx="1698171" cy="1302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206240" y="985966"/>
            <a:ext cx="52251" cy="1302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107577" y="985966"/>
            <a:ext cx="1358537" cy="572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596743" y="985966"/>
            <a:ext cx="2475411" cy="609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392" t="41520" r="15646" b="21665"/>
          <a:stretch/>
        </p:blipFill>
        <p:spPr bwMode="auto">
          <a:xfrm>
            <a:off x="277147" y="951548"/>
            <a:ext cx="11780726" cy="51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174" y="141959"/>
            <a:ext cx="10957560" cy="59340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nascita della tragedia dallo spirito della musica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E7A180-573C-FA43-B4BB-8814361B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2" y="1868440"/>
            <a:ext cx="4648200" cy="17896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Apollineo</a:t>
            </a:r>
          </a:p>
          <a:p>
            <a:pPr indent="0" algn="ctr">
              <a:buNone/>
            </a:pPr>
            <a: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Ordine e misura.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Forma. Finito. Stasi. Luce. Serenità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9113062-ED5C-A445-B981-57953479F80E}"/>
              </a:ext>
            </a:extLst>
          </p:cNvPr>
          <p:cNvSpPr/>
          <p:nvPr/>
        </p:nvSpPr>
        <p:spPr>
          <a:xfrm>
            <a:off x="6025526" y="1809918"/>
            <a:ext cx="5830711" cy="17949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Dionisiaco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Distruzione e potenza creatrice. Caos. Divenire. Infinito. Oscurità. </a:t>
            </a:r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nquietudine</a:t>
            </a:r>
            <a:endParaRPr lang="it-I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0EBAC9C-4A85-2143-AB17-9126E9189E42}"/>
              </a:ext>
            </a:extLst>
          </p:cNvPr>
          <p:cNvSpPr/>
          <p:nvPr/>
        </p:nvSpPr>
        <p:spPr>
          <a:xfrm>
            <a:off x="0" y="3658052"/>
            <a:ext cx="6393543" cy="28018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400" dirty="0" smtClean="0"/>
              <a:t>Risultato di una </a:t>
            </a:r>
            <a:r>
              <a:rPr lang="it-IT" sz="2400" dirty="0"/>
              <a:t>fuga di fronte al </a:t>
            </a:r>
            <a:r>
              <a:rPr lang="it-IT" sz="2400" dirty="0" smtClean="0"/>
              <a:t>divenire,</a:t>
            </a:r>
            <a:r>
              <a:rPr lang="it-IT" sz="2400" dirty="0"/>
              <a:t> </a:t>
            </a:r>
            <a:r>
              <a:rPr lang="it-IT" sz="2400" dirty="0" smtClean="0"/>
              <a:t>espresso </a:t>
            </a:r>
            <a:r>
              <a:rPr lang="it-IT" sz="2400" dirty="0"/>
              <a:t>artisticamente da scultura e </a:t>
            </a:r>
            <a:r>
              <a:rPr lang="it-IT" sz="2400" dirty="0" smtClean="0"/>
              <a:t>poesia epica; prevale a partire da Euripide e con l’imporsi della filosofia socratica</a:t>
            </a:r>
            <a:endParaRPr lang="it-IT" sz="2400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EFE07B9-6588-D54A-8D70-C96EF3C3ECE2}"/>
              </a:ext>
            </a:extLst>
          </p:cNvPr>
          <p:cNvSpPr/>
          <p:nvPr/>
        </p:nvSpPr>
        <p:spPr>
          <a:xfrm>
            <a:off x="6509174" y="3644548"/>
            <a:ext cx="5347063" cy="307663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Dimensione primordiale alla base di tutto, espressa artisticamente nella musica e nella poesia lirica; in equilibrio con l’apollineo nelle opere di Eschilo e Sofocle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2561" y="1091575"/>
            <a:ext cx="11600786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due impulsi di base dello spirito greco, espressione dei principi a fondamento del reale, sono</a:t>
            </a:r>
            <a:endParaRPr lang="it-I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H="1">
            <a:off x="2943225" y="1537851"/>
            <a:ext cx="1414463" cy="330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6815138" y="1537851"/>
            <a:ext cx="985837" cy="272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2645" y="0"/>
            <a:ext cx="1604964" cy="542925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storia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5872" t="36815" r="19226" b="38550"/>
          <a:stretch/>
        </p:blipFill>
        <p:spPr bwMode="auto">
          <a:xfrm>
            <a:off x="1984045" y="542925"/>
            <a:ext cx="5990772" cy="37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4591" t="62835" r="19537" b="20557"/>
          <a:stretch/>
        </p:blipFill>
        <p:spPr bwMode="auto">
          <a:xfrm>
            <a:off x="0" y="4250925"/>
            <a:ext cx="12067545" cy="20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18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972" t="33217" r="18914" b="37995"/>
          <a:stretch/>
        </p:blipFill>
        <p:spPr bwMode="auto">
          <a:xfrm>
            <a:off x="154328" y="1270636"/>
            <a:ext cx="11926212" cy="38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28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2201" y="107950"/>
            <a:ext cx="7967662" cy="6635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Storia di un </a:t>
            </a:r>
            <a:r>
              <a:rPr lang="it-I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 </a:t>
            </a:r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Crepuscolo degli idoli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589" y="657224"/>
            <a:ext cx="12063412" cy="62007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Il mondo vero, attingibile dal saggio, dal pio, dal virtuoso, – egli vive in esso,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 stesso è questo mondo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 forma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antica dell’idea, relativamente intelligente, semplice, persuasiva. Trascrizione della tesi “Io, Platone,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verità”).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Il mondo vero, per il momento inattingibile, ma promesso al saggio, al pio, al virtuoso (“al peccatore che fa penitenza”).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(Progresso dell’idea: essa diventa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sottile,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capziosa,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inafferrabile –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diventa donna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cristianizza...).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Il mondo vero, inattingibile, indimostrabile,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impromettibile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già in quanto pensato una consolazione, un obbligo, un imperativo.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fondo l’antico sole, ma attraverso nebbia e scetticismo; la idea sublimata, pallida, nordica,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königsbergica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Il mondo vero – inattingibile. Comunque non raggiunto. E in quanto non raggiunto, anche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sconosciuto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 conseguenza neppure consolante, salvifico, vincolante: a che ci potrebbe vincolare qualcosa di sconosciuto?...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(Grigio mattino. Primo sbadiglio della ragione. Canto del gallo del positivismo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Il “mondo vero” – un’idea, che non serve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niente, nemmeno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vincolante – un’idea divenuta inutile e superflua,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un’idea confutata: eliminiamola!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(Giorno chiaro; prima colazione; ritorno del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 della serenità; Platone rosso di vergogna; baccano indiavolato di tutti gli spiriti liberi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Abbiamo tolto di mezzo il mondo vero: quale mondo ci è rimasto? forse quello apparente?... Ma no!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mondo vero abbiamo eliminato anche quello apparente</a:t>
            </a:r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(Mezzogiorno; momento dell’ombra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corta, fine del lunghissimo errore; apogeo dell’umanità: INCIPIT ZARATHUSTRA).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5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4434" t="18269" r="22650" b="7548"/>
          <a:stretch/>
        </p:blipFill>
        <p:spPr bwMode="auto">
          <a:xfrm>
            <a:off x="1901825" y="105413"/>
            <a:ext cx="8403597" cy="66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0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346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Presentazione standard di PowerPoint</vt:lpstr>
      <vt:lpstr>Friedrich Wilhelm Nietzsche  (Röcken, 15 ottobre 1844 – Weimar, 25 agosto 1900)  </vt:lpstr>
      <vt:lpstr>Presentazione standard di PowerPoint</vt:lpstr>
      <vt:lpstr>Presentazione standard di PowerPoint</vt:lpstr>
      <vt:lpstr>La nascita della tragedia dallo spirito della musica</vt:lpstr>
      <vt:lpstr>La storia</vt:lpstr>
      <vt:lpstr>Presentazione standard di PowerPoint</vt:lpstr>
      <vt:lpstr>Storia di un errore (da Crepuscolo degli idoli)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</cp:lastModifiedBy>
  <cp:revision>17</cp:revision>
  <dcterms:created xsi:type="dcterms:W3CDTF">2021-10-10T20:46:09Z</dcterms:created>
  <dcterms:modified xsi:type="dcterms:W3CDTF">2021-10-11T07:23:25Z</dcterms:modified>
</cp:coreProperties>
</file>