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0" r:id="rId4"/>
    <p:sldId id="259" r:id="rId5"/>
    <p:sldId id="261" r:id="rId6"/>
    <p:sldId id="262" r:id="rId7"/>
    <p:sldId id="257" r:id="rId8"/>
    <p:sldId id="256" r:id="rId9"/>
    <p:sldId id="263" r:id="rId10"/>
    <p:sldId id="264" r:id="rId11"/>
    <p:sldId id="25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25E"/>
    <a:srgbClr val="A81893"/>
    <a:srgbClr val="3AB7F6"/>
    <a:srgbClr val="9E74F2"/>
    <a:srgbClr val="E757B4"/>
    <a:srgbClr val="738BF1"/>
    <a:srgbClr val="99FFCC"/>
    <a:srgbClr val="9999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96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55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03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0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55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31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4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6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99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78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93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BCD5-82E0-440D-BE06-1A3A1808EADD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BFE6-7594-4995-A881-81A751460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3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250">
              <a:srgbClr val="3AB7F6"/>
            </a:gs>
            <a:gs pos="81000">
              <a:srgbClr val="AAA3EF"/>
            </a:gs>
            <a:gs pos="94000">
              <a:srgbClr val="9E74F2"/>
            </a:gs>
            <a:gs pos="52000">
              <a:srgbClr val="FE525E"/>
            </a:gs>
            <a:gs pos="73000">
              <a:srgbClr val="E757B4"/>
            </a:gs>
            <a:gs pos="18000">
              <a:srgbClr val="738BF1"/>
            </a:gs>
            <a:gs pos="99500">
              <a:srgbClr val="A81893"/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1" y="404810"/>
            <a:ext cx="4549090" cy="626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477124" y="2514600"/>
            <a:ext cx="35290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800" b="1" dirty="0">
                <a:latin typeface="Book Antiqua" panose="02040602050305030304" pitchFamily="18" charset="0"/>
                <a:ea typeface="+mj-ea"/>
                <a:cs typeface="+mj-cs"/>
              </a:rPr>
              <a:t>Giorgio De </a:t>
            </a:r>
            <a:r>
              <a:rPr lang="it-IT" sz="2800" b="1" dirty="0" smtClean="0">
                <a:latin typeface="Book Antiqua" panose="02040602050305030304" pitchFamily="18" charset="0"/>
                <a:ea typeface="+mj-ea"/>
                <a:cs typeface="+mj-cs"/>
              </a:rPr>
              <a:t>Chirico,</a:t>
            </a:r>
            <a:r>
              <a:rPr lang="it-IT" sz="2800" i="1" dirty="0">
                <a:latin typeface="Book Antiqua" panose="02040602050305030304" pitchFamily="18" charset="0"/>
              </a:rPr>
              <a:t> </a:t>
            </a:r>
            <a:r>
              <a:rPr lang="it-IT" sz="3600" i="1" dirty="0">
                <a:latin typeface="Book Antiqua" panose="02040602050305030304" pitchFamily="18" charset="0"/>
              </a:rPr>
              <a:t>Oreste ed Elettra</a:t>
            </a:r>
          </a:p>
          <a:p>
            <a:endParaRPr lang="it-IT" sz="2800" b="1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4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730" t="18865" r="1681" b="36523"/>
          <a:stretch/>
        </p:blipFill>
        <p:spPr bwMode="auto">
          <a:xfrm>
            <a:off x="131763" y="1407161"/>
            <a:ext cx="11955211" cy="32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6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40874" y="196574"/>
            <a:ext cx="4833257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Pulsioni alla base della vita psichica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6204" y="896163"/>
            <a:ext cx="10398035" cy="3046988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disagio della civiltà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(1930)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piacere = domina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pulsioni e la loro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soddisfazione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realtà = governa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processo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secondario 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il quale ci si rappresenta non ciò che è piacevole, ma ciò che è reale, anche se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spiacevole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civiltà è una situazione di compromesso tra le istanze di questi due principi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6204" y="4180344"/>
            <a:ext cx="10541726" cy="2677656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di là del principio di piacere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(1920) 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("Eros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 =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comprendente libido e pulsione di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autoconservazione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("Thanatos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 =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manifesta in tendenze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auto-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eterodistruttive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guerra non potrà mai essere evitata del tutto 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738" y="365125"/>
            <a:ext cx="11887200" cy="1325563"/>
          </a:xfrm>
          <a:solidFill>
            <a:srgbClr val="CCCCFF"/>
          </a:solidFill>
        </p:spPr>
        <p:txBody>
          <a:bodyPr>
            <a:noAutofit/>
          </a:bodyPr>
          <a:lstStyle/>
          <a:p>
            <a:pPr algn="ctr"/>
            <a:r>
              <a:rPr lang="it-IT" sz="4800" b="1" dirty="0">
                <a:latin typeface="Agency FB" panose="020B0503020202020204" pitchFamily="34" charset="0"/>
              </a:rPr>
              <a:t>Sigmund </a:t>
            </a:r>
            <a:r>
              <a:rPr lang="it-IT" sz="4800" b="1" dirty="0">
                <a:latin typeface="Agency FB" panose="020B0503020202020204" pitchFamily="34" charset="0"/>
              </a:rPr>
              <a:t>Freud</a:t>
            </a:r>
            <a:r>
              <a:rPr lang="it-IT" sz="4800" b="1" dirty="0">
                <a:latin typeface="Agency FB" panose="020B0503020202020204" pitchFamily="34" charset="0"/>
              </a:rPr>
              <a:t/>
            </a:r>
            <a:br>
              <a:rPr lang="it-IT" sz="4800" b="1" dirty="0">
                <a:latin typeface="Agency FB" panose="020B0503020202020204" pitchFamily="34" charset="0"/>
              </a:rPr>
            </a:br>
            <a:r>
              <a:rPr lang="it-IT" b="1" dirty="0">
                <a:latin typeface="Agency FB" panose="020B0503020202020204" pitchFamily="34" charset="0"/>
              </a:rPr>
              <a:t>(</a:t>
            </a:r>
            <a:r>
              <a:rPr lang="it-IT" b="1" dirty="0" err="1">
                <a:latin typeface="Agency FB" panose="020B0503020202020204" pitchFamily="34" charset="0"/>
              </a:rPr>
              <a:t>Freiberg</a:t>
            </a:r>
            <a:r>
              <a:rPr lang="it-IT" b="1" dirty="0">
                <a:latin typeface="Agency FB" panose="020B0503020202020204" pitchFamily="34" charset="0"/>
              </a:rPr>
              <a:t>, 6 maggio 1856 – Hampstead, 23 settembre 1939)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8175" y="24757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“Il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prezzo del progresso si paga con la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riduzione della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felicità, dovuta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all'intensificarsi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del </a:t>
            </a:r>
            <a:endParaRPr lang="it-IT" sz="3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senso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di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colpa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”</a:t>
            </a:r>
            <a:b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(«Il disagio della civiltà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»)</a:t>
            </a:r>
          </a:p>
          <a:p>
            <a:pPr marL="0" indent="0" algn="just">
              <a:buNone/>
            </a:pPr>
            <a:endParaRPr lang="it-IT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04" y="1983581"/>
            <a:ext cx="3435023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514" t="24636" r="2574" b="41041"/>
          <a:stretch/>
        </p:blipFill>
        <p:spPr bwMode="auto">
          <a:xfrm>
            <a:off x="184587" y="1066163"/>
            <a:ext cx="11864876" cy="32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36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C26EF14-87CF-874F-AFEF-9AC9BA48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8" y="405414"/>
            <a:ext cx="6178415" cy="5904000"/>
          </a:xfrm>
          <a:prstGeom prst="rect">
            <a:avLst/>
          </a:prstGeom>
        </p:spPr>
      </p:pic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B8DF9301-E2CD-3F48-B3F2-4D92B720CD19}"/>
              </a:ext>
            </a:extLst>
          </p:cNvPr>
          <p:cNvSpPr/>
          <p:nvPr/>
        </p:nvSpPr>
        <p:spPr>
          <a:xfrm>
            <a:off x="6304428" y="1079904"/>
            <a:ext cx="11287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A94C2678-A544-0B49-B893-B8082C91B739}"/>
              </a:ext>
            </a:extLst>
          </p:cNvPr>
          <p:cNvSpPr/>
          <p:nvPr/>
        </p:nvSpPr>
        <p:spPr>
          <a:xfrm>
            <a:off x="6278037" y="2532033"/>
            <a:ext cx="11287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E513627B-C7A9-CD4A-A674-D8C0047BD491}"/>
              </a:ext>
            </a:extLst>
          </p:cNvPr>
          <p:cNvSpPr/>
          <p:nvPr/>
        </p:nvSpPr>
        <p:spPr>
          <a:xfrm>
            <a:off x="6297485" y="4801527"/>
            <a:ext cx="11287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4FDE092-AD40-B54E-860B-912395CFC20E}"/>
              </a:ext>
            </a:extLst>
          </p:cNvPr>
          <p:cNvSpPr/>
          <p:nvPr/>
        </p:nvSpPr>
        <p:spPr>
          <a:xfrm>
            <a:off x="7433140" y="862020"/>
            <a:ext cx="4586288" cy="11607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 = Parte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 della sfera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psichica = la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consapevole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0617B12-F293-1E40-A2B6-D263D8E553AC}"/>
              </a:ext>
            </a:extLst>
          </p:cNvPr>
          <p:cNvSpPr/>
          <p:nvPr/>
        </p:nvSpPr>
        <p:spPr>
          <a:xfrm>
            <a:off x="7433140" y="2305706"/>
            <a:ext cx="4716864" cy="1462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Preconscio = Contenuti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psichici latenti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coscienza,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temporaneamente dimenticati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EE96AF5-43AD-C34F-8F02-0EA85AF61D39}"/>
              </a:ext>
            </a:extLst>
          </p:cNvPr>
          <p:cNvSpPr/>
          <p:nvPr/>
        </p:nvSpPr>
        <p:spPr>
          <a:xfrm>
            <a:off x="7433140" y="4459433"/>
            <a:ext cx="4646989" cy="1622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Inconscio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desideri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pulsioni, ricordi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rimossi e mantenuti tali tramite una resistenza psichica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4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873" t="23709" r="822" b="20717"/>
          <a:stretch/>
        </p:blipFill>
        <p:spPr bwMode="auto">
          <a:xfrm>
            <a:off x="204448" y="1434148"/>
            <a:ext cx="11735809" cy="38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2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6449" t="21669" r="1969" b="28875"/>
          <a:stretch/>
        </p:blipFill>
        <p:spPr bwMode="auto">
          <a:xfrm>
            <a:off x="226376" y="1652905"/>
            <a:ext cx="11741800" cy="35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3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F04AFBE7-7A06-C34B-A1A9-52922E38066C}"/>
              </a:ext>
            </a:extLst>
          </p:cNvPr>
          <p:cNvSpPr/>
          <p:nvPr/>
        </p:nvSpPr>
        <p:spPr>
          <a:xfrm>
            <a:off x="3829050" y="183140"/>
            <a:ext cx="3918347" cy="5857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due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livelli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 del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sogno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40B2D3-0FE9-BA4A-A7AF-D33D99A13843}"/>
              </a:ext>
            </a:extLst>
          </p:cNvPr>
          <p:cNvSpPr/>
          <p:nvPr/>
        </p:nvSpPr>
        <p:spPr>
          <a:xfrm>
            <a:off x="1933794" y="1342570"/>
            <a:ext cx="3328987" cy="1123539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contenuto manifesto</a:t>
            </a:r>
            <a:endParaRPr lang="it-IT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ciò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viene espresso dalle immagini della stessa scena onirica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6F5C5A8-AEAB-5642-8B5E-AE40CD100258}"/>
              </a:ext>
            </a:extLst>
          </p:cNvPr>
          <p:cNvSpPr/>
          <p:nvPr/>
        </p:nvSpPr>
        <p:spPr>
          <a:xfrm>
            <a:off x="7426147" y="1044314"/>
            <a:ext cx="3421856" cy="197495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contenuto </a:t>
            </a:r>
            <a:r>
              <a:rPr lang="it-IT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latente</a:t>
            </a:r>
            <a:endParaRPr lang="it-IT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desideri inconsci che si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manifestano «celati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«travestiti»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immagini della scena onirica. Lo psicanalista deve interpretare il contenuto manifesto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affinchè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venga alla luce quello latente.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EF647C9-630B-3542-B83B-2FCACA3DD3C5}"/>
              </a:ext>
            </a:extLst>
          </p:cNvPr>
          <p:cNvCxnSpPr/>
          <p:nvPr/>
        </p:nvCxnSpPr>
        <p:spPr>
          <a:xfrm flipH="1">
            <a:off x="3919538" y="768927"/>
            <a:ext cx="1419225" cy="573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99471B0-24E0-554A-A710-B718B26E474B}"/>
              </a:ext>
            </a:extLst>
          </p:cNvPr>
          <p:cNvCxnSpPr/>
          <p:nvPr/>
        </p:nvCxnSpPr>
        <p:spPr>
          <a:xfrm>
            <a:off x="6392683" y="768927"/>
            <a:ext cx="1033464" cy="573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219200" y="2743200"/>
            <a:ext cx="2379087" cy="64633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il risultato del «lavoro onirico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 implica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49D835F-E71F-3A44-9709-0F74A0C37FC8}"/>
              </a:ext>
            </a:extLst>
          </p:cNvPr>
          <p:cNvSpPr/>
          <p:nvPr/>
        </p:nvSpPr>
        <p:spPr>
          <a:xfrm>
            <a:off x="285751" y="3969326"/>
            <a:ext cx="3543299" cy="138588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DRAMMATIZZAZIONE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pensiero astratto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configura in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 concrete (da cui sono esclusi nessi logici)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D198589-28CE-B343-A38E-77B5179F1A91}"/>
              </a:ext>
            </a:extLst>
          </p:cNvPr>
          <p:cNvSpPr/>
          <p:nvPr/>
        </p:nvSpPr>
        <p:spPr>
          <a:xfrm>
            <a:off x="5856900" y="3333253"/>
            <a:ext cx="2457342" cy="14236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CONDENSAZIONE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elemento della scena onirica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più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significati; corrisponde alla metafora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9DD4D6A-D72C-F04E-9AE9-6FF460B1790D}"/>
              </a:ext>
            </a:extLst>
          </p:cNvPr>
          <p:cNvSpPr/>
          <p:nvPr/>
        </p:nvSpPr>
        <p:spPr>
          <a:xfrm>
            <a:off x="8414472" y="3402590"/>
            <a:ext cx="3514725" cy="112871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SOVRADETERMINAZIONE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della scena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onirica corrisponde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più significati latenti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31E5F8B-7F6E-A941-AAB2-8E687EE4BC48}"/>
              </a:ext>
            </a:extLst>
          </p:cNvPr>
          <p:cNvSpPr/>
          <p:nvPr/>
        </p:nvSpPr>
        <p:spPr>
          <a:xfrm>
            <a:off x="2907508" y="5497235"/>
            <a:ext cx="4157660" cy="124301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del contenuto latente si manifesta nella scena manifesta più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volte,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attraverso immagini diverse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B22468B-C6BD-7E4A-9D07-F77497FAC69A}"/>
              </a:ext>
            </a:extLst>
          </p:cNvPr>
          <p:cNvSpPr/>
          <p:nvPr/>
        </p:nvSpPr>
        <p:spPr>
          <a:xfrm>
            <a:off x="7747397" y="5110323"/>
            <a:ext cx="3786188" cy="151447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SPOSTAMENTO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’attenzione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viene spostata dall’elemento direttamente connesso al desiderio rimosso ad altri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secondari; corrisponde alla metonimia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2 4"/>
          <p:cNvCxnSpPr>
            <a:stCxn id="2" idx="2"/>
          </p:cNvCxnSpPr>
          <p:nvPr/>
        </p:nvCxnSpPr>
        <p:spPr>
          <a:xfrm flipH="1">
            <a:off x="2130355" y="3389531"/>
            <a:ext cx="278389" cy="57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2" idx="3"/>
          </p:cNvCxnSpPr>
          <p:nvPr/>
        </p:nvCxnSpPr>
        <p:spPr>
          <a:xfrm>
            <a:off x="3598287" y="3066366"/>
            <a:ext cx="2258613" cy="486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3598287" y="2859291"/>
            <a:ext cx="5656549" cy="51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598287" y="3372673"/>
            <a:ext cx="1069070" cy="2124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3598287" y="3412451"/>
            <a:ext cx="4149110" cy="2466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/>
          <p:cNvCxnSpPr>
            <a:stCxn id="13" idx="2"/>
          </p:cNvCxnSpPr>
          <p:nvPr/>
        </p:nvCxnSpPr>
        <p:spPr>
          <a:xfrm flipH="1">
            <a:off x="3020939" y="2466109"/>
            <a:ext cx="577349" cy="268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75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6794" y="4860852"/>
            <a:ext cx="1985554" cy="175432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ORALE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(dalla nascita a un anno e mezzo)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zona erogena è la bocca, mediante la suzione.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35976" y="4885176"/>
            <a:ext cx="2547257" cy="147732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FASE ANALE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 1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 mezzo 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 anni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zona erogena è l’ano, mediante le funzioni escrementizie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11140" y="1582257"/>
            <a:ext cx="4519749" cy="203132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cap="al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Fase </a:t>
            </a:r>
            <a:r>
              <a:rPr lang="it-IT" cap="al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fallica 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 3 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4-6 anni)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bambino acquisisce la consapevolezza del proprio organo sessuale, che diventa oggetto di attrazione e paura di perdita (complesso di castrazione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). In questa fase ha luogo il complesso di Edipo.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22622" y="4893939"/>
            <a:ext cx="3461657" cy="175432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genitale 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(dagli 11-14 anni, inizio della pubertà)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 erogena sono i genitali, mediante la masturbazione o il coito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712924" y="3982914"/>
            <a:ext cx="1881052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 di latenza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5565" y="4263118"/>
            <a:ext cx="3174274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Fasi della sessualità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501949" y="5352779"/>
            <a:ext cx="12340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6283233" y="3612032"/>
            <a:ext cx="1227907" cy="1273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8" idx="2"/>
            <a:endCxn id="7" idx="0"/>
          </p:cNvCxnSpPr>
          <p:nvPr/>
        </p:nvCxnSpPr>
        <p:spPr>
          <a:xfrm>
            <a:off x="9653450" y="4352246"/>
            <a:ext cx="1" cy="541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>
            <a:endCxn id="8" idx="0"/>
          </p:cNvCxnSpPr>
          <p:nvPr/>
        </p:nvCxnSpPr>
        <p:spPr>
          <a:xfrm>
            <a:off x="9653450" y="3612032"/>
            <a:ext cx="0" cy="370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C9FF791C-A1F2-0841-B448-6CE6BE8C2245}"/>
              </a:ext>
            </a:extLst>
          </p:cNvPr>
          <p:cNvSpPr/>
          <p:nvPr/>
        </p:nvSpPr>
        <p:spPr>
          <a:xfrm>
            <a:off x="2945837" y="131737"/>
            <a:ext cx="4375231" cy="246540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rima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dirty="0">
                <a:solidFill>
                  <a:schemeClr val="tx1"/>
                </a:solidFill>
              </a:rPr>
              <a:t>Freud si identificava con la </a:t>
            </a:r>
            <a:r>
              <a:rPr lang="it-IT" dirty="0" smtClean="0">
                <a:solidFill>
                  <a:schemeClr val="tx1"/>
                </a:solidFill>
              </a:rPr>
              <a:t>genitalità = coito al fine della procreazione</a:t>
            </a:r>
            <a:endParaRPr lang="it-IT" dirty="0">
              <a:solidFill>
                <a:schemeClr val="tx1"/>
              </a:solidFill>
            </a:endParaRP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Freud svincola la </a:t>
            </a:r>
            <a:r>
              <a:rPr lang="it-IT" dirty="0">
                <a:solidFill>
                  <a:schemeClr val="tx1"/>
                </a:solidFill>
              </a:rPr>
              <a:t>sessualità </a:t>
            </a:r>
            <a:r>
              <a:rPr lang="it-IT" dirty="0" smtClean="0">
                <a:solidFill>
                  <a:schemeClr val="tx1"/>
                </a:solidFill>
              </a:rPr>
              <a:t>dalla genitalità e afferma che essa interessa la vita psichica dell’individuo sin dalla sua infanzia. Un fenomeno connesso alla sessualità, ma non legato alla genitalità, è per es. la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7F6AD4B-9535-A64D-A66D-C2C98798C302}"/>
              </a:ext>
            </a:extLst>
          </p:cNvPr>
          <p:cNvSpPr/>
          <p:nvPr/>
        </p:nvSpPr>
        <p:spPr>
          <a:xfrm>
            <a:off x="130951" y="2592233"/>
            <a:ext cx="3576578" cy="132232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sublimazione </a:t>
            </a:r>
            <a:r>
              <a:rPr lang="it-IT" dirty="0">
                <a:solidFill>
                  <a:schemeClr val="tx1"/>
                </a:solidFill>
              </a:rPr>
              <a:t>= trasferimento di una carica sessuale </a:t>
            </a:r>
            <a:r>
              <a:rPr lang="it-IT" dirty="0" smtClean="0">
                <a:solidFill>
                  <a:schemeClr val="tx1"/>
                </a:solidFill>
              </a:rPr>
              <a:t>(libidica) su </a:t>
            </a:r>
            <a:r>
              <a:rPr lang="it-IT" dirty="0">
                <a:solidFill>
                  <a:schemeClr val="tx1"/>
                </a:solidFill>
              </a:rPr>
              <a:t>un oggetto </a:t>
            </a:r>
            <a:r>
              <a:rPr lang="it-IT" dirty="0" smtClean="0">
                <a:solidFill>
                  <a:schemeClr val="tx1"/>
                </a:solidFill>
              </a:rPr>
              <a:t>e in un ambito non sessuale: lavoro, </a:t>
            </a:r>
            <a:r>
              <a:rPr lang="it-IT" dirty="0">
                <a:solidFill>
                  <a:schemeClr val="tx1"/>
                </a:solidFill>
              </a:rPr>
              <a:t>arte, scienza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2651" y="132845"/>
            <a:ext cx="2273186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sessualità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9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567" t="30171" r="29186" b="23879"/>
          <a:stretch/>
        </p:blipFill>
        <p:spPr bwMode="auto">
          <a:xfrm>
            <a:off x="459702" y="319087"/>
            <a:ext cx="11295184" cy="6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23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6|0.5|0.5|0.5|0.5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0.6|0.4|0.2|0.5|0.3|0.6|0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472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Sigmund Freud (Freiberg, 6 maggio 1856 – Hampstead, 23 settembre 1939)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</cp:lastModifiedBy>
  <cp:revision>21</cp:revision>
  <dcterms:created xsi:type="dcterms:W3CDTF">2021-10-14T19:16:11Z</dcterms:created>
  <dcterms:modified xsi:type="dcterms:W3CDTF">2021-10-15T14:02:50Z</dcterms:modified>
</cp:coreProperties>
</file>