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4" r:id="rId3"/>
    <p:sldId id="263" r:id="rId4"/>
    <p:sldId id="256" r:id="rId5"/>
    <p:sldId id="261" r:id="rId6"/>
    <p:sldId id="262" r:id="rId7"/>
    <p:sldId id="257" r:id="rId8"/>
    <p:sldId id="258" r:id="rId9"/>
    <p:sldId id="260" r:id="rId10"/>
    <p:sldId id="259" r:id="rId11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BFDC3"/>
    <a:srgbClr val="09F3FF"/>
    <a:srgbClr val="6699FF"/>
    <a:srgbClr val="3399FF"/>
    <a:srgbClr val="3366FF"/>
    <a:srgbClr val="00CC99"/>
    <a:srgbClr val="009999"/>
    <a:srgbClr val="0099CC"/>
    <a:srgbClr val="00FFCC"/>
    <a:srgbClr val="15C9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96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E0B5B-3952-4F2B-A2FD-5F6BBCAE77F8}" type="datetimeFigureOut">
              <a:rPr lang="it-IT" smtClean="0"/>
              <a:t>16/10/2021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2C2E9-D3B5-484E-86A9-977CA2292D0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06005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E0B5B-3952-4F2B-A2FD-5F6BBCAE77F8}" type="datetimeFigureOut">
              <a:rPr lang="it-IT" smtClean="0"/>
              <a:t>16/10/2021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2C2E9-D3B5-484E-86A9-977CA2292D0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87929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E0B5B-3952-4F2B-A2FD-5F6BBCAE77F8}" type="datetimeFigureOut">
              <a:rPr lang="it-IT" smtClean="0"/>
              <a:t>16/10/2021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2C2E9-D3B5-484E-86A9-977CA2292D0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7473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E0B5B-3952-4F2B-A2FD-5F6BBCAE77F8}" type="datetimeFigureOut">
              <a:rPr lang="it-IT" smtClean="0"/>
              <a:t>16/10/2021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2C2E9-D3B5-484E-86A9-977CA2292D0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47590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E0B5B-3952-4F2B-A2FD-5F6BBCAE77F8}" type="datetimeFigureOut">
              <a:rPr lang="it-IT" smtClean="0"/>
              <a:t>16/10/2021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2C2E9-D3B5-484E-86A9-977CA2292D0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474354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E0B5B-3952-4F2B-A2FD-5F6BBCAE77F8}" type="datetimeFigureOut">
              <a:rPr lang="it-IT" smtClean="0"/>
              <a:t>16/10/2021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2C2E9-D3B5-484E-86A9-977CA2292D0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391710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E0B5B-3952-4F2B-A2FD-5F6BBCAE77F8}" type="datetimeFigureOut">
              <a:rPr lang="it-IT" smtClean="0"/>
              <a:t>16/10/2021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2C2E9-D3B5-484E-86A9-977CA2292D0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233534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E0B5B-3952-4F2B-A2FD-5F6BBCAE77F8}" type="datetimeFigureOut">
              <a:rPr lang="it-IT" smtClean="0"/>
              <a:t>16/10/2021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2C2E9-D3B5-484E-86A9-977CA2292D0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446890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E0B5B-3952-4F2B-A2FD-5F6BBCAE77F8}" type="datetimeFigureOut">
              <a:rPr lang="it-IT" smtClean="0"/>
              <a:t>16/10/2021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2C2E9-D3B5-484E-86A9-977CA2292D0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932440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E0B5B-3952-4F2B-A2FD-5F6BBCAE77F8}" type="datetimeFigureOut">
              <a:rPr lang="it-IT" smtClean="0"/>
              <a:t>16/10/2021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2C2E9-D3B5-484E-86A9-977CA2292D0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48368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E0B5B-3952-4F2B-A2FD-5F6BBCAE77F8}" type="datetimeFigureOut">
              <a:rPr lang="it-IT" smtClean="0"/>
              <a:t>16/10/2021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2C2E9-D3B5-484E-86A9-977CA2292D0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38272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FE0B5B-3952-4F2B-A2FD-5F6BBCAE77F8}" type="datetimeFigureOut">
              <a:rPr lang="it-IT" smtClean="0"/>
              <a:t>16/10/2021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62C2E9-D3B5-484E-86A9-977CA2292D0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85427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1000">
              <a:srgbClr val="00FFCC"/>
            </a:gs>
            <a:gs pos="38000">
              <a:srgbClr val="3366FF"/>
            </a:gs>
            <a:gs pos="24000">
              <a:srgbClr val="6699FF"/>
            </a:gs>
            <a:gs pos="53000">
              <a:srgbClr val="3399FF"/>
            </a:gs>
            <a:gs pos="81000">
              <a:srgbClr val="09F3FF"/>
            </a:gs>
            <a:gs pos="29000">
              <a:srgbClr val="6699FF"/>
            </a:gs>
            <a:gs pos="91000">
              <a:srgbClr val="2A99C3"/>
            </a:gs>
            <a:gs pos="94000">
              <a:srgbClr val="09F3FF"/>
            </a:gs>
            <a:gs pos="68000">
              <a:srgbClr val="009999"/>
            </a:gs>
          </a:gsLst>
          <a:path path="circle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925" y="528101"/>
            <a:ext cx="6961809" cy="5148000"/>
          </a:xfrm>
          <a:prstGeom prst="rect">
            <a:avLst/>
          </a:prstGeom>
          <a:gradFill flip="none" rotWithShape="1">
            <a:gsLst>
              <a:gs pos="0">
                <a:srgbClr val="0099CC"/>
              </a:gs>
              <a:gs pos="32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</p:pic>
      <p:sp>
        <p:nvSpPr>
          <p:cNvPr id="7" name="CasellaDiTesto 6"/>
          <p:cNvSpPr txBox="1"/>
          <p:nvPr/>
        </p:nvSpPr>
        <p:spPr>
          <a:xfrm>
            <a:off x="8443913" y="2501937"/>
            <a:ext cx="30146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>
                <a:latin typeface="Book Antiqua" panose="02040602050305030304" pitchFamily="18" charset="0"/>
                <a:ea typeface="+mj-ea"/>
                <a:cs typeface="+mj-cs"/>
              </a:rPr>
              <a:t>Salvador </a:t>
            </a:r>
            <a:r>
              <a:rPr lang="it-IT" sz="3200" b="1" dirty="0" err="1">
                <a:latin typeface="Book Antiqua" panose="02040602050305030304" pitchFamily="18" charset="0"/>
                <a:ea typeface="+mj-ea"/>
                <a:cs typeface="+mj-cs"/>
              </a:rPr>
              <a:t>Dalì</a:t>
            </a:r>
            <a:r>
              <a:rPr lang="it-IT" sz="3200" b="1" dirty="0">
                <a:latin typeface="Book Antiqua" panose="02040602050305030304" pitchFamily="18" charset="0"/>
                <a:ea typeface="+mj-ea"/>
                <a:cs typeface="+mj-cs"/>
              </a:rPr>
              <a:t>, </a:t>
            </a:r>
            <a:r>
              <a:rPr lang="it-IT" sz="4000" i="1" dirty="0">
                <a:latin typeface="Book Antiqua" panose="02040602050305030304" pitchFamily="18" charset="0"/>
                <a:ea typeface="+mj-ea"/>
                <a:cs typeface="+mj-cs"/>
              </a:rPr>
              <a:t>L’occhio</a:t>
            </a:r>
            <a:endParaRPr lang="it-IT" sz="4000" i="1" dirty="0">
              <a:latin typeface="Book Antiqua" panose="02040602050305030304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53725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C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4629150" y="540602"/>
            <a:ext cx="3914775" cy="461665"/>
          </a:xfrm>
          <a:prstGeom prst="rect">
            <a:avLst/>
          </a:prstGeom>
          <a:solidFill>
            <a:srgbClr val="99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mondo della vita (</a:t>
            </a:r>
            <a:r>
              <a:rPr lang="it-IT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Lebenswelt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it-I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1514475" y="1578679"/>
            <a:ext cx="4743450" cy="830997"/>
          </a:xfrm>
          <a:prstGeom prst="rect">
            <a:avLst/>
          </a:prstGeom>
          <a:solidFill>
            <a:srgbClr val="99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matematizzazione galileiana della natura («</a:t>
            </a:r>
            <a:r>
              <a:rPr lang="it-IT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sustruzione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della scienza)</a:t>
            </a:r>
            <a:endParaRPr lang="it-I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571500" y="2971800"/>
            <a:ext cx="2843212" cy="3046988"/>
          </a:xfrm>
          <a:prstGeom prst="rect">
            <a:avLst/>
          </a:prstGeom>
          <a:solidFill>
            <a:srgbClr val="99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predominio tecnologico, imposizione di «scienze di fatti», trasformazione dell’essere umano in un </a:t>
            </a:r>
            <a:r>
              <a:rPr lang="it-IT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«uomo 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 fatto», perdita del senso</a:t>
            </a:r>
            <a:endParaRPr lang="it-I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4000502" y="4538991"/>
            <a:ext cx="3014662" cy="523220"/>
          </a:xfrm>
          <a:prstGeom prst="rect">
            <a:avLst/>
          </a:prstGeom>
          <a:solidFill>
            <a:srgbClr val="99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 fenomenologia </a:t>
            </a:r>
            <a:endParaRPr lang="it-IT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5686425" y="5437138"/>
            <a:ext cx="3771900" cy="1200329"/>
          </a:xfrm>
          <a:prstGeom prst="rect">
            <a:avLst/>
          </a:prstGeom>
          <a:solidFill>
            <a:srgbClr val="99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ricostruisce storicamente l’imporsi dell’oggettivismo scientifico</a:t>
            </a:r>
            <a:endParaRPr lang="it-I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9701213" y="4800601"/>
            <a:ext cx="2286000" cy="1938992"/>
          </a:xfrm>
          <a:prstGeom prst="rect">
            <a:avLst/>
          </a:prstGeom>
          <a:solidFill>
            <a:srgbClr val="99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svela la prassi </a:t>
            </a:r>
            <a:r>
              <a:rPr lang="it-IT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-teoretica come </a:t>
            </a:r>
            <a:r>
              <a:rPr lang="it-IT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priori 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soggettivo della scienza</a:t>
            </a:r>
            <a:endParaRPr lang="it-I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8829678" y="2409676"/>
            <a:ext cx="2900363" cy="1938992"/>
          </a:xfrm>
          <a:prstGeom prst="rect">
            <a:avLst/>
          </a:prstGeom>
          <a:solidFill>
            <a:srgbClr val="99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riconduce la scienza al servizio del progresso razionale dell’umanità, ritornando al</a:t>
            </a:r>
            <a:endParaRPr lang="it-I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Connettore 2 11"/>
          <p:cNvCxnSpPr/>
          <p:nvPr/>
        </p:nvCxnSpPr>
        <p:spPr>
          <a:xfrm flipH="1">
            <a:off x="4000502" y="1016555"/>
            <a:ext cx="614361" cy="56212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2 13"/>
          <p:cNvCxnSpPr>
            <a:endCxn id="6" idx="0"/>
          </p:cNvCxnSpPr>
          <p:nvPr/>
        </p:nvCxnSpPr>
        <p:spPr>
          <a:xfrm flipH="1">
            <a:off x="1993106" y="2409676"/>
            <a:ext cx="492919" cy="56212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2 15"/>
          <p:cNvCxnSpPr/>
          <p:nvPr/>
        </p:nvCxnSpPr>
        <p:spPr>
          <a:xfrm flipV="1">
            <a:off x="3414712" y="5062211"/>
            <a:ext cx="585790" cy="95657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diritto 17"/>
          <p:cNvCxnSpPr/>
          <p:nvPr/>
        </p:nvCxnSpPr>
        <p:spPr>
          <a:xfrm>
            <a:off x="7015164" y="5062211"/>
            <a:ext cx="314324" cy="37492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diritto 19"/>
          <p:cNvCxnSpPr/>
          <p:nvPr/>
        </p:nvCxnSpPr>
        <p:spPr>
          <a:xfrm flipV="1">
            <a:off x="7015164" y="4800601"/>
            <a:ext cx="2686049" cy="26161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2 21"/>
          <p:cNvCxnSpPr/>
          <p:nvPr/>
        </p:nvCxnSpPr>
        <p:spPr>
          <a:xfrm flipV="1">
            <a:off x="7015164" y="3131582"/>
            <a:ext cx="1814514" cy="140740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Arco 22"/>
          <p:cNvSpPr/>
          <p:nvPr/>
        </p:nvSpPr>
        <p:spPr>
          <a:xfrm>
            <a:off x="8043863" y="185738"/>
            <a:ext cx="3686178" cy="4162930"/>
          </a:xfrm>
          <a:prstGeom prst="arc">
            <a:avLst>
              <a:gd name="adj1" fmla="val 13583569"/>
              <a:gd name="adj2" fmla="val 4351901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24" name="CasellaDiTesto 23"/>
          <p:cNvSpPr txBox="1"/>
          <p:nvPr/>
        </p:nvSpPr>
        <p:spPr>
          <a:xfrm>
            <a:off x="107157" y="206455"/>
            <a:ext cx="4293393" cy="95410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Crisi delle scienze europee e suo superamento</a:t>
            </a:r>
            <a:endParaRPr lang="it-IT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263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57163" y="365125"/>
            <a:ext cx="12034837" cy="1325563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it-IT" b="1" dirty="0">
                <a:latin typeface="Agency FB" panose="020B0503020202020204" pitchFamily="34" charset="0"/>
              </a:rPr>
              <a:t>Edmund</a:t>
            </a:r>
            <a:r>
              <a:rPr lang="it-IT" b="1" dirty="0">
                <a:latin typeface="Agency FB" panose="020B0503020202020204" pitchFamily="34" charset="0"/>
              </a:rPr>
              <a:t> </a:t>
            </a:r>
            <a:r>
              <a:rPr lang="it-IT" b="1" dirty="0" err="1">
                <a:latin typeface="Agency FB" panose="020B0503020202020204" pitchFamily="34" charset="0"/>
              </a:rPr>
              <a:t>Husserl</a:t>
            </a:r>
            <a:r>
              <a:rPr lang="it-IT" b="1" dirty="0">
                <a:latin typeface="Agency FB" panose="020B0503020202020204" pitchFamily="34" charset="0"/>
              </a:rPr>
              <a:t> </a:t>
            </a:r>
            <a:r>
              <a:rPr lang="it-IT" b="1" dirty="0">
                <a:latin typeface="Agency FB" panose="020B0503020202020204" pitchFamily="34" charset="0"/>
              </a:rPr>
              <a:t/>
            </a:r>
            <a:br>
              <a:rPr lang="it-IT" b="1" dirty="0">
                <a:latin typeface="Agency FB" panose="020B0503020202020204" pitchFamily="34" charset="0"/>
              </a:rPr>
            </a:br>
            <a:r>
              <a:rPr lang="it-IT" sz="4000" b="1" dirty="0">
                <a:latin typeface="Agency FB" panose="020B0503020202020204" pitchFamily="34" charset="0"/>
              </a:rPr>
              <a:t>(</a:t>
            </a:r>
            <a:r>
              <a:rPr lang="it-IT" sz="4000" b="1" dirty="0" err="1">
                <a:latin typeface="Agency FB" panose="020B0503020202020204" pitchFamily="34" charset="0"/>
              </a:rPr>
              <a:t>Proßnitz</a:t>
            </a:r>
            <a:r>
              <a:rPr lang="it-IT" sz="4000" b="1" dirty="0">
                <a:latin typeface="Agency FB" panose="020B0503020202020204" pitchFamily="34" charset="0"/>
              </a:rPr>
              <a:t>, 8 aprile 1859 – Friburgo in </a:t>
            </a:r>
            <a:r>
              <a:rPr lang="it-IT" sz="4000" b="1" dirty="0" err="1">
                <a:latin typeface="Agency FB" panose="020B0503020202020204" pitchFamily="34" charset="0"/>
              </a:rPr>
              <a:t>Brisgovia</a:t>
            </a:r>
            <a:r>
              <a:rPr lang="it-IT" sz="4000" b="1" dirty="0">
                <a:latin typeface="Agency FB" panose="020B0503020202020204" pitchFamily="34" charset="0"/>
              </a:rPr>
              <a:t>, 26 aprile 1938) 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2164636"/>
            <a:ext cx="8301037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it-IT" sz="36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“Sin </a:t>
            </a:r>
            <a:r>
              <a:rPr lang="it-IT" sz="36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dai suoi primi inizi la filosofia ha avanzato la pretesa di essere scienza rigorosa e, precisamente, la scienza in grado di soddisfare le più alte esigenze teoretiche e di rendere </a:t>
            </a:r>
            <a:r>
              <a:rPr lang="it-IT" sz="36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possibile, </a:t>
            </a:r>
            <a:r>
              <a:rPr lang="it-IT" sz="36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in prospettiva etico-religiosa, una vita regolata da pure norme </a:t>
            </a:r>
            <a:r>
              <a:rPr lang="it-IT" sz="36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razionali” </a:t>
            </a:r>
          </a:p>
          <a:p>
            <a:pPr marL="0" indent="0" algn="just">
              <a:buNone/>
            </a:pPr>
            <a:r>
              <a:rPr lang="it-IT" sz="36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(«La filosofia come scienza rigorosa</a:t>
            </a:r>
            <a:r>
              <a:rPr lang="it-IT" sz="36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»</a:t>
            </a:r>
            <a:r>
              <a:rPr lang="it-IT" sz="36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)</a:t>
            </a:r>
            <a:endParaRPr lang="it-IT" sz="3600" b="1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1983" y="1982305"/>
            <a:ext cx="3338283" cy="4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426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4014788" y="385763"/>
            <a:ext cx="2757487" cy="461665"/>
          </a:xfrm>
          <a:prstGeom prst="rect">
            <a:avLst/>
          </a:prstGeom>
          <a:solidFill>
            <a:srgbClr val="00FF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Crisi dei fondamenti</a:t>
            </a:r>
            <a:endParaRPr lang="it-I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728662" y="847428"/>
            <a:ext cx="2700338" cy="1200329"/>
          </a:xfrm>
          <a:prstGeom prst="rect">
            <a:avLst/>
          </a:prstGeom>
          <a:solidFill>
            <a:srgbClr val="00FF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nascita delle geometrie non-euclidee</a:t>
            </a:r>
            <a:endParaRPr lang="it-I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7229475" y="847428"/>
            <a:ext cx="4257675" cy="1569660"/>
          </a:xfrm>
          <a:prstGeom prst="rect">
            <a:avLst/>
          </a:prstGeom>
          <a:solidFill>
            <a:srgbClr val="00FF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critica al sistema hegeliano e alla pretesa di poter attingere un’autocoscienza e una verità assoluta</a:t>
            </a:r>
            <a:endParaRPr lang="it-I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2614613" y="2477988"/>
            <a:ext cx="4300538" cy="1569660"/>
          </a:xfrm>
          <a:prstGeom prst="rect">
            <a:avLst/>
          </a:prstGeom>
          <a:solidFill>
            <a:srgbClr val="00FF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reazione alla crisi mediante un «ritorno a Kant» che intende estendere il suo proposito </a:t>
            </a:r>
            <a:r>
              <a:rPr lang="it-IT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fondativo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alla scienza in generale</a:t>
            </a:r>
            <a:endParaRPr lang="it-I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4014788" y="4297770"/>
            <a:ext cx="5557838" cy="461665"/>
          </a:xfrm>
          <a:prstGeom prst="rect">
            <a:avLst/>
          </a:prstGeom>
          <a:solidFill>
            <a:srgbClr val="00FF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ritorno alle origini della conoscenza, </a:t>
            </a:r>
            <a:r>
              <a:rPr lang="it-IT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cioé</a:t>
            </a:r>
            <a:endParaRPr lang="it-IT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357188" y="5014022"/>
            <a:ext cx="3657600" cy="1569660"/>
          </a:xfrm>
          <a:prstGeom prst="rect">
            <a:avLst/>
          </a:prstGeom>
          <a:solidFill>
            <a:srgbClr val="00FF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 pensare come attività che si attua nel giudizio (neokantismo di Marburgo: Cohen, </a:t>
            </a:r>
            <a:r>
              <a:rPr lang="it-IT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Natorp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Cassirer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it-I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4514850" y="5028309"/>
            <a:ext cx="3514725" cy="1569660"/>
          </a:xfrm>
          <a:prstGeom prst="rect">
            <a:avLst/>
          </a:prstGeom>
          <a:solidFill>
            <a:srgbClr val="00FF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 valore come essere ideale e atemporale (neokantismo del Baden: </a:t>
            </a:r>
            <a:r>
              <a:rPr lang="it-IT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Windelband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Rickert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it-I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8286751" y="5014022"/>
            <a:ext cx="3686176" cy="1569660"/>
          </a:xfrm>
          <a:prstGeom prst="rect">
            <a:avLst/>
          </a:prstGeom>
          <a:solidFill>
            <a:srgbClr val="00FF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alla coscienza pura come fonte costitutiva del senso di ogni realtà (fenomenologia di </a:t>
            </a:r>
            <a:r>
              <a:rPr lang="it-IT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Husserl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it-I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Connettore diritto 12"/>
          <p:cNvCxnSpPr/>
          <p:nvPr/>
        </p:nvCxnSpPr>
        <p:spPr>
          <a:xfrm flipH="1">
            <a:off x="2914650" y="500063"/>
            <a:ext cx="1100138" cy="34736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diritto 14"/>
          <p:cNvCxnSpPr>
            <a:stCxn id="4" idx="3"/>
          </p:cNvCxnSpPr>
          <p:nvPr/>
        </p:nvCxnSpPr>
        <p:spPr>
          <a:xfrm>
            <a:off x="6772275" y="616596"/>
            <a:ext cx="1371600" cy="23083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2 16"/>
          <p:cNvCxnSpPr/>
          <p:nvPr/>
        </p:nvCxnSpPr>
        <p:spPr>
          <a:xfrm flipH="1">
            <a:off x="5229225" y="847428"/>
            <a:ext cx="14288" cy="163056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ttore 2 22"/>
          <p:cNvCxnSpPr/>
          <p:nvPr/>
        </p:nvCxnSpPr>
        <p:spPr>
          <a:xfrm>
            <a:off x="5393531" y="4047648"/>
            <a:ext cx="1064419" cy="25012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ttore diritto 24"/>
          <p:cNvCxnSpPr/>
          <p:nvPr/>
        </p:nvCxnSpPr>
        <p:spPr>
          <a:xfrm flipH="1">
            <a:off x="3271838" y="4759435"/>
            <a:ext cx="742950" cy="2545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ttore diritto 26"/>
          <p:cNvCxnSpPr/>
          <p:nvPr/>
        </p:nvCxnSpPr>
        <p:spPr>
          <a:xfrm>
            <a:off x="6457950" y="4759435"/>
            <a:ext cx="0" cy="2688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ttore diritto 28"/>
          <p:cNvCxnSpPr>
            <a:endCxn id="11" idx="0"/>
          </p:cNvCxnSpPr>
          <p:nvPr/>
        </p:nvCxnSpPr>
        <p:spPr>
          <a:xfrm>
            <a:off x="9572626" y="4759435"/>
            <a:ext cx="557213" cy="2545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5362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3368992" y="558029"/>
            <a:ext cx="578684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Caratteri della fenomenologia di </a:t>
            </a:r>
            <a:r>
              <a:rPr lang="it-IT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Husserl</a:t>
            </a:r>
            <a:endParaRPr lang="it-IT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2"/>
          <a:srcRect l="11437" t="34829" r="18789" b="15042"/>
          <a:stretch/>
        </p:blipFill>
        <p:spPr bwMode="auto">
          <a:xfrm>
            <a:off x="142875" y="1338580"/>
            <a:ext cx="11855345" cy="478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87950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/>
          <a:srcRect l="9510" t="28190" r="6732" b="24307"/>
          <a:stretch/>
        </p:blipFill>
        <p:spPr bwMode="auto">
          <a:xfrm>
            <a:off x="292711" y="1474468"/>
            <a:ext cx="11628981" cy="370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03761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/>
          <a:srcRect l="11772" t="22347" r="6054" b="22898"/>
          <a:stretch/>
        </p:blipFill>
        <p:spPr bwMode="auto">
          <a:xfrm>
            <a:off x="164118" y="1268414"/>
            <a:ext cx="11821900" cy="442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56786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4614863" y="1485901"/>
            <a:ext cx="1228725" cy="461665"/>
          </a:xfrm>
          <a:prstGeom prst="rect">
            <a:avLst/>
          </a:prstGeom>
          <a:solidFill>
            <a:srgbClr val="66FF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epoché</a:t>
            </a:r>
            <a:endParaRPr lang="it-IT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3571875" y="2314575"/>
            <a:ext cx="3657600" cy="461665"/>
          </a:xfrm>
          <a:prstGeom prst="rect">
            <a:avLst/>
          </a:prstGeom>
          <a:solidFill>
            <a:srgbClr val="66FF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riduzione fenomenologica</a:t>
            </a:r>
            <a:endParaRPr lang="it-I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1443037" y="4457700"/>
            <a:ext cx="2486025" cy="461665"/>
          </a:xfrm>
          <a:prstGeom prst="rect">
            <a:avLst/>
          </a:prstGeom>
          <a:solidFill>
            <a:srgbClr val="66FF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riduzione eidetica</a:t>
            </a:r>
            <a:endParaRPr lang="it-I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5843588" y="3186113"/>
            <a:ext cx="3200400" cy="461665"/>
          </a:xfrm>
          <a:prstGeom prst="rect">
            <a:avLst/>
          </a:prstGeom>
          <a:solidFill>
            <a:srgbClr val="66FF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riduzione trascendentale</a:t>
            </a:r>
            <a:endParaRPr lang="it-I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Connettore diritto 8"/>
          <p:cNvCxnSpPr/>
          <p:nvPr/>
        </p:nvCxnSpPr>
        <p:spPr>
          <a:xfrm>
            <a:off x="5057775" y="1947566"/>
            <a:ext cx="0" cy="36700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2 10"/>
          <p:cNvCxnSpPr/>
          <p:nvPr/>
        </p:nvCxnSpPr>
        <p:spPr>
          <a:xfrm flipV="1">
            <a:off x="3986212" y="3652690"/>
            <a:ext cx="1857376" cy="80501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diritto 13"/>
          <p:cNvCxnSpPr/>
          <p:nvPr/>
        </p:nvCxnSpPr>
        <p:spPr>
          <a:xfrm flipH="1">
            <a:off x="3700463" y="2776240"/>
            <a:ext cx="728664" cy="64070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diritto 15"/>
          <p:cNvCxnSpPr/>
          <p:nvPr/>
        </p:nvCxnSpPr>
        <p:spPr>
          <a:xfrm>
            <a:off x="5843588" y="2776240"/>
            <a:ext cx="757237" cy="40987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asellaDiTesto 17"/>
          <p:cNvSpPr txBox="1"/>
          <p:nvPr/>
        </p:nvSpPr>
        <p:spPr>
          <a:xfrm>
            <a:off x="1571625" y="3416945"/>
            <a:ext cx="3486150" cy="461665"/>
          </a:xfrm>
          <a:prstGeom prst="rect">
            <a:avLst/>
          </a:prstGeom>
          <a:solidFill>
            <a:srgbClr val="66FF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(intuizione categoriale)</a:t>
            </a:r>
            <a:endParaRPr lang="it-I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2" name="Connettore diritto 21"/>
          <p:cNvCxnSpPr>
            <a:endCxn id="6" idx="0"/>
          </p:cNvCxnSpPr>
          <p:nvPr/>
        </p:nvCxnSpPr>
        <p:spPr>
          <a:xfrm flipH="1">
            <a:off x="2686050" y="3878610"/>
            <a:ext cx="714375" cy="57909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asellaDiTesto 24"/>
          <p:cNvSpPr txBox="1"/>
          <p:nvPr/>
        </p:nvSpPr>
        <p:spPr>
          <a:xfrm>
            <a:off x="7772400" y="4800600"/>
            <a:ext cx="2957513" cy="1200329"/>
          </a:xfrm>
          <a:prstGeom prst="rect">
            <a:avLst/>
          </a:prstGeom>
          <a:solidFill>
            <a:srgbClr val="66FF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Io trascendentale</a:t>
            </a:r>
          </a:p>
          <a:p>
            <a:pPr algn="just"/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(in cui si costituisce il senso di tutta la realtà)</a:t>
            </a:r>
            <a:endParaRPr lang="it-I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7" name="Connettore 2 26"/>
          <p:cNvCxnSpPr/>
          <p:nvPr/>
        </p:nvCxnSpPr>
        <p:spPr>
          <a:xfrm>
            <a:off x="8629651" y="3647777"/>
            <a:ext cx="14287" cy="115282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7640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3557588" y="500063"/>
            <a:ext cx="4443412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 coscienza interna del tempo</a:t>
            </a:r>
            <a:endParaRPr lang="it-IT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257176" y="2057400"/>
            <a:ext cx="1885949" cy="523220"/>
          </a:xfrm>
          <a:prstGeom prst="rect">
            <a:avLst/>
          </a:prstGeom>
          <a:solidFill>
            <a:srgbClr val="66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ritenzione</a:t>
            </a:r>
            <a:endParaRPr lang="it-IT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2436019" y="2057400"/>
            <a:ext cx="3343275" cy="523220"/>
          </a:xfrm>
          <a:prstGeom prst="rect">
            <a:avLst/>
          </a:prstGeom>
          <a:solidFill>
            <a:srgbClr val="66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impressione</a:t>
            </a:r>
            <a:r>
              <a:rPr lang="it-IT" dirty="0" smtClean="0"/>
              <a:t> </a:t>
            </a:r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originaria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6072188" y="2057400"/>
            <a:ext cx="2614613" cy="523220"/>
          </a:xfrm>
          <a:prstGeom prst="rect">
            <a:avLst/>
          </a:prstGeom>
          <a:solidFill>
            <a:srgbClr val="66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protenzione</a:t>
            </a:r>
            <a:endParaRPr lang="it-IT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3443288" y="2914650"/>
            <a:ext cx="864394" cy="523220"/>
          </a:xfrm>
          <a:prstGeom prst="rect">
            <a:avLst/>
          </a:prstGeom>
          <a:solidFill>
            <a:srgbClr val="66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ora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471490" y="2886075"/>
            <a:ext cx="1500187" cy="523220"/>
          </a:xfrm>
          <a:prstGeom prst="rect">
            <a:avLst/>
          </a:prstGeom>
          <a:solidFill>
            <a:srgbClr val="66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già stato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6418659" y="2861935"/>
            <a:ext cx="1921669" cy="523220"/>
          </a:xfrm>
          <a:prstGeom prst="rect">
            <a:avLst/>
          </a:prstGeom>
          <a:solidFill>
            <a:srgbClr val="66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non ancora</a:t>
            </a:r>
          </a:p>
        </p:txBody>
      </p:sp>
      <p:sp>
        <p:nvSpPr>
          <p:cNvPr id="12" name="Arco 11"/>
          <p:cNvSpPr/>
          <p:nvPr/>
        </p:nvSpPr>
        <p:spPr>
          <a:xfrm>
            <a:off x="114300" y="1509057"/>
            <a:ext cx="8758238" cy="3228975"/>
          </a:xfrm>
          <a:prstGeom prst="arc">
            <a:avLst>
              <a:gd name="adj1" fmla="val 21128681"/>
              <a:gd name="adj2" fmla="val 11239971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CasellaDiTesto 12"/>
          <p:cNvSpPr txBox="1"/>
          <p:nvPr/>
        </p:nvSpPr>
        <p:spPr>
          <a:xfrm>
            <a:off x="2950369" y="4738032"/>
            <a:ext cx="2828925" cy="954107"/>
          </a:xfrm>
          <a:prstGeom prst="rect">
            <a:avLst/>
          </a:prstGeom>
          <a:solidFill>
            <a:srgbClr val="66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fase del «presente fluente-vivente»</a:t>
            </a:r>
            <a:endParaRPr lang="it-IT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5779294" y="5073251"/>
            <a:ext cx="2586038" cy="400110"/>
          </a:xfrm>
          <a:prstGeom prst="rect">
            <a:avLst/>
          </a:prstGeom>
          <a:solidFill>
            <a:srgbClr val="66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fondamento del tempo</a:t>
            </a:r>
            <a:endParaRPr lang="it-IT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8872538" y="3561812"/>
            <a:ext cx="3171824" cy="3046988"/>
          </a:xfrm>
          <a:prstGeom prst="rect">
            <a:avLst/>
          </a:prstGeom>
          <a:solidFill>
            <a:srgbClr val="66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della natura</a:t>
            </a:r>
          </a:p>
          <a:p>
            <a:endParaRPr lang="it-I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della storia (dell’intersoggettività trascendentale)</a:t>
            </a:r>
          </a:p>
          <a:p>
            <a:endParaRPr lang="it-I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della scienza (conoscenza oggettiva)</a:t>
            </a:r>
            <a:endParaRPr lang="it-I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Connettore diritto 16"/>
          <p:cNvCxnSpPr/>
          <p:nvPr/>
        </p:nvCxnSpPr>
        <p:spPr>
          <a:xfrm flipV="1">
            <a:off x="8340328" y="3887896"/>
            <a:ext cx="532210" cy="119741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diritto 18"/>
          <p:cNvCxnSpPr>
            <a:stCxn id="14" idx="3"/>
          </p:cNvCxnSpPr>
          <p:nvPr/>
        </p:nvCxnSpPr>
        <p:spPr>
          <a:xfrm flipV="1">
            <a:off x="8365332" y="4738032"/>
            <a:ext cx="494704" cy="5352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diritto 20"/>
          <p:cNvCxnSpPr/>
          <p:nvPr/>
        </p:nvCxnSpPr>
        <p:spPr>
          <a:xfrm>
            <a:off x="8371583" y="5473361"/>
            <a:ext cx="500955" cy="47023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ttore diritto 22"/>
          <p:cNvCxnSpPr>
            <a:stCxn id="5" idx="3"/>
            <a:endCxn id="6" idx="1"/>
          </p:cNvCxnSpPr>
          <p:nvPr/>
        </p:nvCxnSpPr>
        <p:spPr>
          <a:xfrm>
            <a:off x="2143125" y="2319010"/>
            <a:ext cx="29289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ttore diritto 24"/>
          <p:cNvCxnSpPr>
            <a:stCxn id="6" idx="3"/>
            <a:endCxn id="7" idx="1"/>
          </p:cNvCxnSpPr>
          <p:nvPr/>
        </p:nvCxnSpPr>
        <p:spPr>
          <a:xfrm>
            <a:off x="5779294" y="2319010"/>
            <a:ext cx="29289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ttore diritto 26"/>
          <p:cNvCxnSpPr>
            <a:stCxn id="9" idx="3"/>
            <a:endCxn id="8" idx="1"/>
          </p:cNvCxnSpPr>
          <p:nvPr/>
        </p:nvCxnSpPr>
        <p:spPr>
          <a:xfrm>
            <a:off x="1971677" y="3147685"/>
            <a:ext cx="1471611" cy="285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ttore diritto 28"/>
          <p:cNvCxnSpPr>
            <a:stCxn id="8" idx="3"/>
            <a:endCxn id="10" idx="1"/>
          </p:cNvCxnSpPr>
          <p:nvPr/>
        </p:nvCxnSpPr>
        <p:spPr>
          <a:xfrm flipV="1">
            <a:off x="4307682" y="3123545"/>
            <a:ext cx="2110977" cy="5271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ttore diritto 30"/>
          <p:cNvCxnSpPr/>
          <p:nvPr/>
        </p:nvCxnSpPr>
        <p:spPr>
          <a:xfrm>
            <a:off x="1042988" y="2580620"/>
            <a:ext cx="28575" cy="30545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ttore diritto 32"/>
          <p:cNvCxnSpPr>
            <a:endCxn id="8" idx="0"/>
          </p:cNvCxnSpPr>
          <p:nvPr/>
        </p:nvCxnSpPr>
        <p:spPr>
          <a:xfrm flipH="1">
            <a:off x="3875485" y="2580620"/>
            <a:ext cx="96440" cy="33403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ttore diritto 34"/>
          <p:cNvCxnSpPr/>
          <p:nvPr/>
        </p:nvCxnSpPr>
        <p:spPr>
          <a:xfrm>
            <a:off x="7086600" y="2580620"/>
            <a:ext cx="57150" cy="28131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2716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CC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/>
          <a:srcRect l="13357" t="26978" r="10241" b="20482"/>
          <a:stretch/>
        </p:blipFill>
        <p:spPr bwMode="auto">
          <a:xfrm>
            <a:off x="0" y="697547"/>
            <a:ext cx="12128873" cy="4824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52097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</TotalTime>
  <Words>304</Words>
  <Application>Microsoft Office PowerPoint</Application>
  <PresentationFormat>Widescreen</PresentationFormat>
  <Paragraphs>42</Paragraphs>
  <Slides>10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8" baseType="lpstr">
      <vt:lpstr>Agency FB</vt:lpstr>
      <vt:lpstr>Arial</vt:lpstr>
      <vt:lpstr>Arial Narrow</vt:lpstr>
      <vt:lpstr>Book Antiqua</vt:lpstr>
      <vt:lpstr>Calibri</vt:lpstr>
      <vt:lpstr>Calibri Light</vt:lpstr>
      <vt:lpstr>Times New Roman</vt:lpstr>
      <vt:lpstr>Tema di Office</vt:lpstr>
      <vt:lpstr>Presentazione standard di PowerPoint</vt:lpstr>
      <vt:lpstr>Edmund Husserl  (Proßnitz, 8 aprile 1859 – Friburgo in Brisgovia, 26 aprile 1938) 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Rosa</dc:creator>
  <cp:lastModifiedBy>Rosa</cp:lastModifiedBy>
  <cp:revision>29</cp:revision>
  <dcterms:created xsi:type="dcterms:W3CDTF">2021-10-16T16:07:42Z</dcterms:created>
  <dcterms:modified xsi:type="dcterms:W3CDTF">2021-10-16T20:32:50Z</dcterms:modified>
</cp:coreProperties>
</file>