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57"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3300"/>
    <a:srgbClr val="FF6600"/>
    <a:srgbClr val="FDF55D"/>
    <a:srgbClr val="FDF32F"/>
    <a:srgbClr val="FB6637"/>
    <a:srgbClr val="F8CF3A"/>
    <a:srgbClr val="36F856"/>
    <a:srgbClr val="1065F0"/>
    <a:srgbClr val="07F9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96"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66C8984-F96F-4310-BD26-EE8905C47545}" type="datetimeFigureOut">
              <a:rPr lang="it-IT" smtClean="0"/>
              <a:t>15/10/2021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252AA8-429F-41A6-A5EB-6639118BF406}" type="slidenum">
              <a:rPr lang="it-IT" smtClean="0"/>
              <a:t>‹N›</a:t>
            </a:fld>
            <a:endParaRPr lang="it-IT"/>
          </a:p>
        </p:txBody>
      </p:sp>
    </p:spTree>
    <p:extLst>
      <p:ext uri="{BB962C8B-B14F-4D97-AF65-F5344CB8AC3E}">
        <p14:creationId xmlns:p14="http://schemas.microsoft.com/office/powerpoint/2010/main" val="21279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66C8984-F96F-4310-BD26-EE8905C47545}" type="datetimeFigureOut">
              <a:rPr lang="it-IT" smtClean="0"/>
              <a:t>15/10/2021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252AA8-429F-41A6-A5EB-6639118BF406}" type="slidenum">
              <a:rPr lang="it-IT" smtClean="0"/>
              <a:t>‹N›</a:t>
            </a:fld>
            <a:endParaRPr lang="it-IT"/>
          </a:p>
        </p:txBody>
      </p:sp>
    </p:spTree>
    <p:extLst>
      <p:ext uri="{BB962C8B-B14F-4D97-AF65-F5344CB8AC3E}">
        <p14:creationId xmlns:p14="http://schemas.microsoft.com/office/powerpoint/2010/main" val="81877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66C8984-F96F-4310-BD26-EE8905C47545}" type="datetimeFigureOut">
              <a:rPr lang="it-IT" smtClean="0"/>
              <a:t>15/10/2021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252AA8-429F-41A6-A5EB-6639118BF406}" type="slidenum">
              <a:rPr lang="it-IT" smtClean="0"/>
              <a:t>‹N›</a:t>
            </a:fld>
            <a:endParaRPr lang="it-IT"/>
          </a:p>
        </p:txBody>
      </p:sp>
    </p:spTree>
    <p:extLst>
      <p:ext uri="{BB962C8B-B14F-4D97-AF65-F5344CB8AC3E}">
        <p14:creationId xmlns:p14="http://schemas.microsoft.com/office/powerpoint/2010/main" val="52164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66C8984-F96F-4310-BD26-EE8905C47545}" type="datetimeFigureOut">
              <a:rPr lang="it-IT" smtClean="0"/>
              <a:t>15/10/2021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252AA8-429F-41A6-A5EB-6639118BF406}" type="slidenum">
              <a:rPr lang="it-IT" smtClean="0"/>
              <a:t>‹N›</a:t>
            </a:fld>
            <a:endParaRPr lang="it-IT"/>
          </a:p>
        </p:txBody>
      </p:sp>
    </p:spTree>
    <p:extLst>
      <p:ext uri="{BB962C8B-B14F-4D97-AF65-F5344CB8AC3E}">
        <p14:creationId xmlns:p14="http://schemas.microsoft.com/office/powerpoint/2010/main" val="3844725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166C8984-F96F-4310-BD26-EE8905C47545}" type="datetimeFigureOut">
              <a:rPr lang="it-IT" smtClean="0"/>
              <a:t>15/10/2021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252AA8-429F-41A6-A5EB-6639118BF406}" type="slidenum">
              <a:rPr lang="it-IT" smtClean="0"/>
              <a:t>‹N›</a:t>
            </a:fld>
            <a:endParaRPr lang="it-IT"/>
          </a:p>
        </p:txBody>
      </p:sp>
    </p:spTree>
    <p:extLst>
      <p:ext uri="{BB962C8B-B14F-4D97-AF65-F5344CB8AC3E}">
        <p14:creationId xmlns:p14="http://schemas.microsoft.com/office/powerpoint/2010/main" val="291120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66C8984-F96F-4310-BD26-EE8905C47545}" type="datetimeFigureOut">
              <a:rPr lang="it-IT" smtClean="0"/>
              <a:t>15/10/2021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252AA8-429F-41A6-A5EB-6639118BF406}" type="slidenum">
              <a:rPr lang="it-IT" smtClean="0"/>
              <a:t>‹N›</a:t>
            </a:fld>
            <a:endParaRPr lang="it-IT"/>
          </a:p>
        </p:txBody>
      </p:sp>
    </p:spTree>
    <p:extLst>
      <p:ext uri="{BB962C8B-B14F-4D97-AF65-F5344CB8AC3E}">
        <p14:creationId xmlns:p14="http://schemas.microsoft.com/office/powerpoint/2010/main" val="3493110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66C8984-F96F-4310-BD26-EE8905C47545}" type="datetimeFigureOut">
              <a:rPr lang="it-IT" smtClean="0"/>
              <a:t>15/10/2021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3252AA8-429F-41A6-A5EB-6639118BF406}" type="slidenum">
              <a:rPr lang="it-IT" smtClean="0"/>
              <a:t>‹N›</a:t>
            </a:fld>
            <a:endParaRPr lang="it-IT"/>
          </a:p>
        </p:txBody>
      </p:sp>
    </p:spTree>
    <p:extLst>
      <p:ext uri="{BB962C8B-B14F-4D97-AF65-F5344CB8AC3E}">
        <p14:creationId xmlns:p14="http://schemas.microsoft.com/office/powerpoint/2010/main" val="1493391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66C8984-F96F-4310-BD26-EE8905C47545}" type="datetimeFigureOut">
              <a:rPr lang="it-IT" smtClean="0"/>
              <a:t>15/10/2021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3252AA8-429F-41A6-A5EB-6639118BF406}" type="slidenum">
              <a:rPr lang="it-IT" smtClean="0"/>
              <a:t>‹N›</a:t>
            </a:fld>
            <a:endParaRPr lang="it-IT"/>
          </a:p>
        </p:txBody>
      </p:sp>
    </p:spTree>
    <p:extLst>
      <p:ext uri="{BB962C8B-B14F-4D97-AF65-F5344CB8AC3E}">
        <p14:creationId xmlns:p14="http://schemas.microsoft.com/office/powerpoint/2010/main" val="1175064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66C8984-F96F-4310-BD26-EE8905C47545}" type="datetimeFigureOut">
              <a:rPr lang="it-IT" smtClean="0"/>
              <a:t>15/10/2021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3252AA8-429F-41A6-A5EB-6639118BF406}" type="slidenum">
              <a:rPr lang="it-IT" smtClean="0"/>
              <a:t>‹N›</a:t>
            </a:fld>
            <a:endParaRPr lang="it-IT"/>
          </a:p>
        </p:txBody>
      </p:sp>
    </p:spTree>
    <p:extLst>
      <p:ext uri="{BB962C8B-B14F-4D97-AF65-F5344CB8AC3E}">
        <p14:creationId xmlns:p14="http://schemas.microsoft.com/office/powerpoint/2010/main" val="3952233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166C8984-F96F-4310-BD26-EE8905C47545}" type="datetimeFigureOut">
              <a:rPr lang="it-IT" smtClean="0"/>
              <a:t>15/10/2021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252AA8-429F-41A6-A5EB-6639118BF406}" type="slidenum">
              <a:rPr lang="it-IT" smtClean="0"/>
              <a:t>‹N›</a:t>
            </a:fld>
            <a:endParaRPr lang="it-IT"/>
          </a:p>
        </p:txBody>
      </p:sp>
    </p:spTree>
    <p:extLst>
      <p:ext uri="{BB962C8B-B14F-4D97-AF65-F5344CB8AC3E}">
        <p14:creationId xmlns:p14="http://schemas.microsoft.com/office/powerpoint/2010/main" val="197267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166C8984-F96F-4310-BD26-EE8905C47545}" type="datetimeFigureOut">
              <a:rPr lang="it-IT" smtClean="0"/>
              <a:t>15/10/2021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252AA8-429F-41A6-A5EB-6639118BF406}" type="slidenum">
              <a:rPr lang="it-IT" smtClean="0"/>
              <a:t>‹N›</a:t>
            </a:fld>
            <a:endParaRPr lang="it-IT"/>
          </a:p>
        </p:txBody>
      </p:sp>
    </p:spTree>
    <p:extLst>
      <p:ext uri="{BB962C8B-B14F-4D97-AF65-F5344CB8AC3E}">
        <p14:creationId xmlns:p14="http://schemas.microsoft.com/office/powerpoint/2010/main" val="818486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C8984-F96F-4310-BD26-EE8905C47545}" type="datetimeFigureOut">
              <a:rPr lang="it-IT" smtClean="0"/>
              <a:t>15/10/2021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52AA8-429F-41A6-A5EB-6639118BF406}" type="slidenum">
              <a:rPr lang="it-IT" smtClean="0"/>
              <a:t>‹N›</a:t>
            </a:fld>
            <a:endParaRPr lang="it-IT"/>
          </a:p>
        </p:txBody>
      </p:sp>
    </p:spTree>
    <p:extLst>
      <p:ext uri="{BB962C8B-B14F-4D97-AF65-F5344CB8AC3E}">
        <p14:creationId xmlns:p14="http://schemas.microsoft.com/office/powerpoint/2010/main" val="1364368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t/url?q=http://amoreciao.blogspot.com/2013/03/fatica-e-sacrificio-damore.html&amp;sa=U&amp;ei=eKVmU6_YAoy34wSvwYHQAQ&amp;ved=0CEIQ9QEwCg&amp;usg=AFQjCNFKxBW_Ec-VzuMELM5yPEX62nsyHg"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1000">
              <a:srgbClr val="36F856"/>
            </a:gs>
            <a:gs pos="51000">
              <a:srgbClr val="1065F0"/>
            </a:gs>
            <a:gs pos="88000">
              <a:srgbClr val="FB6637"/>
            </a:gs>
            <a:gs pos="96000">
              <a:srgbClr val="FDF32F"/>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4" name="Immagine 3" descr="https://encrypted-tbn3.gstatic.com/images?q=tbn:ANd9GcRn7S9R6o7bIn_-guG6wiOjTwrwbRgdgue9-_DOtKLDyLDopNDHzOKuaw">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8146" y="226060"/>
            <a:ext cx="3625402" cy="3600000"/>
          </a:xfrm>
          <a:prstGeom prst="rect">
            <a:avLst/>
          </a:prstGeom>
          <a:noFill/>
          <a:ln>
            <a:noFill/>
          </a:ln>
        </p:spPr>
      </p:pic>
      <p:sp>
        <p:nvSpPr>
          <p:cNvPr id="5" name="CasellaDiTesto 4"/>
          <p:cNvSpPr txBox="1"/>
          <p:nvPr/>
        </p:nvSpPr>
        <p:spPr>
          <a:xfrm>
            <a:off x="1189290" y="3956539"/>
            <a:ext cx="7040310" cy="2677656"/>
          </a:xfrm>
          <a:prstGeom prst="rect">
            <a:avLst/>
          </a:prstGeom>
          <a:solidFill>
            <a:srgbClr val="CCFFFF"/>
          </a:solidFill>
        </p:spPr>
        <p:txBody>
          <a:bodyPr wrap="square" rtlCol="0">
            <a:spAutoFit/>
          </a:bodyPr>
          <a:lstStyle/>
          <a:p>
            <a:pPr algn="just"/>
            <a:r>
              <a:rPr lang="it-IT" sz="2600" dirty="0">
                <a:latin typeface="Times New Roman" panose="02020603050405020304" pitchFamily="18" charset="0"/>
                <a:cs typeface="Times New Roman" panose="02020603050405020304" pitchFamily="18" charset="0"/>
              </a:rPr>
              <a:t>Spesso il male di vivere ho incontrato:</a:t>
            </a:r>
          </a:p>
          <a:p>
            <a:pPr algn="just"/>
            <a:r>
              <a:rPr lang="it-IT" sz="2600" dirty="0">
                <a:latin typeface="Times New Roman" panose="02020603050405020304" pitchFamily="18" charset="0"/>
                <a:cs typeface="Times New Roman" panose="02020603050405020304" pitchFamily="18" charset="0"/>
              </a:rPr>
              <a:t>era il rivo strozzato che gorgoglia,</a:t>
            </a:r>
            <a:br>
              <a:rPr lang="it-IT" sz="2600" dirty="0">
                <a:latin typeface="Times New Roman" panose="02020603050405020304" pitchFamily="18" charset="0"/>
                <a:cs typeface="Times New Roman" panose="02020603050405020304" pitchFamily="18" charset="0"/>
              </a:rPr>
            </a:br>
            <a:r>
              <a:rPr lang="it-IT" sz="2600" dirty="0">
                <a:latin typeface="Times New Roman" panose="02020603050405020304" pitchFamily="18" charset="0"/>
                <a:cs typeface="Times New Roman" panose="02020603050405020304" pitchFamily="18" charset="0"/>
              </a:rPr>
              <a:t>era l'incartocciarsi della foglia</a:t>
            </a:r>
            <a:br>
              <a:rPr lang="it-IT" sz="2600" dirty="0">
                <a:latin typeface="Times New Roman" panose="02020603050405020304" pitchFamily="18" charset="0"/>
                <a:cs typeface="Times New Roman" panose="02020603050405020304" pitchFamily="18" charset="0"/>
              </a:rPr>
            </a:br>
            <a:r>
              <a:rPr lang="it-IT" sz="2600" dirty="0">
                <a:latin typeface="Times New Roman" panose="02020603050405020304" pitchFamily="18" charset="0"/>
                <a:cs typeface="Times New Roman" panose="02020603050405020304" pitchFamily="18" charset="0"/>
              </a:rPr>
              <a:t>riarsa, era il cavallo </a:t>
            </a:r>
            <a:r>
              <a:rPr lang="it-IT" sz="2600" dirty="0" smtClean="0">
                <a:latin typeface="Times New Roman" panose="02020603050405020304" pitchFamily="18" charset="0"/>
                <a:cs typeface="Times New Roman" panose="02020603050405020304" pitchFamily="18" charset="0"/>
              </a:rPr>
              <a:t>stramazzato. </a:t>
            </a:r>
          </a:p>
          <a:p>
            <a:pPr algn="just"/>
            <a:endParaRPr lang="it-IT" sz="800" dirty="0" smtClean="0">
              <a:latin typeface="Times New Roman" panose="02020603050405020304" pitchFamily="18" charset="0"/>
              <a:cs typeface="Times New Roman" panose="02020603050405020304" pitchFamily="18" charset="0"/>
            </a:endParaRPr>
          </a:p>
          <a:p>
            <a:r>
              <a:rPr lang="it-IT" sz="2600" dirty="0" smtClean="0">
                <a:latin typeface="Book Antiqua" panose="02040602050305030304" pitchFamily="18" charset="0"/>
                <a:ea typeface="+mj-ea"/>
                <a:cs typeface="+mj-cs"/>
              </a:rPr>
              <a:t>Eugenio </a:t>
            </a:r>
            <a:r>
              <a:rPr lang="it-IT" sz="2600" dirty="0">
                <a:latin typeface="Book Antiqua" panose="02040602050305030304" pitchFamily="18" charset="0"/>
                <a:ea typeface="+mj-ea"/>
                <a:cs typeface="+mj-cs"/>
              </a:rPr>
              <a:t>Montale, </a:t>
            </a:r>
            <a:r>
              <a:rPr lang="it-IT" sz="2800" i="1" dirty="0" smtClean="0">
                <a:latin typeface="Book Antiqua" panose="02040602050305030304" pitchFamily="18" charset="0"/>
              </a:rPr>
              <a:t>Spesso il male di vivere ho incontrato</a:t>
            </a:r>
            <a:endParaRPr lang="it-IT" sz="2800" i="1" dirty="0">
              <a:latin typeface="Book Antiqua" panose="02040602050305030304" pitchFamily="18" charset="0"/>
            </a:endParaRPr>
          </a:p>
        </p:txBody>
      </p:sp>
      <p:sp>
        <p:nvSpPr>
          <p:cNvPr id="6" name="CasellaDiTesto 5"/>
          <p:cNvSpPr txBox="1"/>
          <p:nvPr/>
        </p:nvSpPr>
        <p:spPr>
          <a:xfrm>
            <a:off x="4436269" y="226060"/>
            <a:ext cx="6922294" cy="3447098"/>
          </a:xfrm>
          <a:prstGeom prst="rect">
            <a:avLst/>
          </a:prstGeom>
          <a:solidFill>
            <a:srgbClr val="CCFFFF"/>
          </a:solidFill>
        </p:spPr>
        <p:txBody>
          <a:bodyPr wrap="square" rtlCol="0">
            <a:spAutoFit/>
          </a:bodyPr>
          <a:lstStyle/>
          <a:p>
            <a:pPr algn="just"/>
            <a:r>
              <a:rPr lang="it-IT" sz="2600" dirty="0" smtClean="0">
                <a:latin typeface="Times New Roman" panose="02020603050405020304" pitchFamily="18" charset="0"/>
                <a:cs typeface="Times New Roman" panose="02020603050405020304" pitchFamily="18" charset="0"/>
              </a:rPr>
              <a:t>Per </a:t>
            </a:r>
            <a:r>
              <a:rPr lang="it-IT" sz="2600" dirty="0">
                <a:latin typeface="Times New Roman" panose="02020603050405020304" pitchFamily="18" charset="0"/>
                <a:cs typeface="Times New Roman" panose="02020603050405020304" pitchFamily="18" charset="0"/>
              </a:rPr>
              <a:t>punizione, Zeus decise che Sisifo avrebbe dovuto spingere un masso dalla base alla cima di un monte. Tuttavia, ogni volta che Sisifo raggiungeva la cima, il masso rotolava nuovamente alla base del monte. Ogni volta, e per l'eternità, Sisifo avrebbe dovuto ricominciare da capo la sua scalata senza mai </a:t>
            </a:r>
            <a:r>
              <a:rPr lang="it-IT" sz="2600" dirty="0" smtClean="0">
                <a:latin typeface="Times New Roman" panose="02020603050405020304" pitchFamily="18" charset="0"/>
                <a:cs typeface="Times New Roman" panose="02020603050405020304" pitchFamily="18" charset="0"/>
              </a:rPr>
              <a:t>riuscirci.</a:t>
            </a:r>
          </a:p>
          <a:p>
            <a:pPr algn="just"/>
            <a:endParaRPr lang="it-IT" sz="800" dirty="0" smtClean="0">
              <a:latin typeface="Times New Roman" panose="02020603050405020304" pitchFamily="18" charset="0"/>
              <a:cs typeface="Times New Roman" panose="02020603050405020304" pitchFamily="18" charset="0"/>
            </a:endParaRPr>
          </a:p>
          <a:p>
            <a:r>
              <a:rPr lang="it-IT" sz="2800" i="1" dirty="0" smtClean="0">
                <a:latin typeface="Book Antiqua" panose="02040602050305030304" pitchFamily="18" charset="0"/>
              </a:rPr>
              <a:t>Mito </a:t>
            </a:r>
            <a:r>
              <a:rPr lang="it-IT" sz="2800" i="1" dirty="0">
                <a:latin typeface="Book Antiqua" panose="02040602050305030304" pitchFamily="18" charset="0"/>
              </a:rPr>
              <a:t>di </a:t>
            </a:r>
            <a:r>
              <a:rPr lang="it-IT" sz="2800" i="1" dirty="0" smtClean="0">
                <a:latin typeface="Book Antiqua" panose="02040602050305030304" pitchFamily="18" charset="0"/>
              </a:rPr>
              <a:t>Sisifo</a:t>
            </a:r>
            <a:endParaRPr lang="it-IT" sz="2800" dirty="0"/>
          </a:p>
        </p:txBody>
      </p:sp>
      <p:pic>
        <p:nvPicPr>
          <p:cNvPr id="7" name="Immagin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6763" y="4353878"/>
            <a:ext cx="3497277" cy="2340000"/>
          </a:xfrm>
          <a:prstGeom prst="rect">
            <a:avLst/>
          </a:prstGeom>
        </p:spPr>
      </p:pic>
    </p:spTree>
    <p:extLst>
      <p:ext uri="{BB962C8B-B14F-4D97-AF65-F5344CB8AC3E}">
        <p14:creationId xmlns:p14="http://schemas.microsoft.com/office/powerpoint/2010/main" val="1513307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286550" y="172183"/>
            <a:ext cx="11616422" cy="6516000"/>
          </a:xfrm>
          <a:prstGeom prst="rect">
            <a:avLst/>
          </a:prstGeom>
        </p:spPr>
      </p:pic>
    </p:spTree>
    <p:extLst>
      <p:ext uri="{BB962C8B-B14F-4D97-AF65-F5344CB8AC3E}">
        <p14:creationId xmlns:p14="http://schemas.microsoft.com/office/powerpoint/2010/main" val="3712028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660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DF55D"/>
          </a:solidFill>
        </p:spPr>
        <p:txBody>
          <a:bodyPr>
            <a:noAutofit/>
          </a:bodyPr>
          <a:lstStyle/>
          <a:p>
            <a:pPr algn="ctr"/>
            <a:r>
              <a:rPr lang="it-IT" sz="5400" b="1" dirty="0">
                <a:latin typeface="Agency FB" panose="020B0503020202020204" pitchFamily="34" charset="0"/>
              </a:rPr>
              <a:t>Jean-Paul</a:t>
            </a:r>
            <a:r>
              <a:rPr lang="it-IT" sz="5400" b="1" dirty="0">
                <a:latin typeface="Agency FB" panose="020B0503020202020204" pitchFamily="34" charset="0"/>
              </a:rPr>
              <a:t> Sartre </a:t>
            </a:r>
            <a:r>
              <a:rPr lang="it-IT" sz="5400" b="1" dirty="0" smtClean="0">
                <a:latin typeface="Agency FB" panose="020B0503020202020204" pitchFamily="34" charset="0"/>
              </a:rPr>
              <a:t/>
            </a:r>
            <a:br>
              <a:rPr lang="it-IT" sz="5400" b="1" dirty="0" smtClean="0">
                <a:latin typeface="Agency FB" panose="020B0503020202020204" pitchFamily="34" charset="0"/>
              </a:rPr>
            </a:br>
            <a:r>
              <a:rPr lang="it-IT" sz="4800" b="1" dirty="0" smtClean="0">
                <a:latin typeface="Agency FB" panose="020B0503020202020204" pitchFamily="34" charset="0"/>
              </a:rPr>
              <a:t>(</a:t>
            </a:r>
            <a:r>
              <a:rPr lang="it-IT" sz="4800" b="1" dirty="0">
                <a:latin typeface="Agency FB" panose="020B0503020202020204" pitchFamily="34" charset="0"/>
              </a:rPr>
              <a:t>Parigi</a:t>
            </a:r>
            <a:r>
              <a:rPr lang="it-IT" sz="4800" b="1" dirty="0">
                <a:latin typeface="Agency FB" panose="020B0503020202020204" pitchFamily="34" charset="0"/>
              </a:rPr>
              <a:t>, 21 giugno 1905 – Parigi, 15 aprile 1980)</a:t>
            </a:r>
          </a:p>
        </p:txBody>
      </p:sp>
      <p:sp>
        <p:nvSpPr>
          <p:cNvPr id="3" name="Segnaposto contenuto 2"/>
          <p:cNvSpPr>
            <a:spLocks noGrp="1"/>
          </p:cNvSpPr>
          <p:nvPr>
            <p:ph idx="1"/>
          </p:nvPr>
        </p:nvSpPr>
        <p:spPr>
          <a:xfrm>
            <a:off x="223839" y="2239962"/>
            <a:ext cx="7291386" cy="4351338"/>
          </a:xfrm>
        </p:spPr>
        <p:txBody>
          <a:bodyPr/>
          <a:lstStyle/>
          <a:p>
            <a:pPr marL="0" indent="0" algn="just">
              <a:buNone/>
            </a:pPr>
            <a:r>
              <a:rPr lang="it-IT" sz="3400" b="1" dirty="0">
                <a:latin typeface="Arial Narrow" panose="020B0606020202030204" pitchFamily="34" charset="0"/>
                <a:cs typeface="Times New Roman" panose="02020603050405020304" pitchFamily="18" charset="0"/>
              </a:rPr>
              <a:t>“L'essenziale </a:t>
            </a:r>
            <a:r>
              <a:rPr lang="it-IT" sz="3400" b="1" dirty="0">
                <a:latin typeface="Arial Narrow" panose="020B0606020202030204" pitchFamily="34" charset="0"/>
                <a:cs typeface="Times New Roman" panose="02020603050405020304" pitchFamily="18" charset="0"/>
              </a:rPr>
              <a:t>è la contingenza. </a:t>
            </a:r>
            <a:endParaRPr lang="it-IT" sz="3400" b="1" dirty="0" smtClean="0">
              <a:latin typeface="Arial Narrow" panose="020B0606020202030204" pitchFamily="34" charset="0"/>
              <a:cs typeface="Times New Roman" panose="02020603050405020304" pitchFamily="18" charset="0"/>
            </a:endParaRPr>
          </a:p>
          <a:p>
            <a:pPr marL="0" indent="0" algn="just">
              <a:buNone/>
            </a:pPr>
            <a:r>
              <a:rPr lang="it-IT" sz="3400" b="1" dirty="0" smtClean="0">
                <a:latin typeface="Arial Narrow" panose="020B0606020202030204" pitchFamily="34" charset="0"/>
                <a:cs typeface="Times New Roman" panose="02020603050405020304" pitchFamily="18" charset="0"/>
              </a:rPr>
              <a:t>Voglio </a:t>
            </a:r>
            <a:r>
              <a:rPr lang="it-IT" sz="3400" b="1" dirty="0">
                <a:latin typeface="Arial Narrow" panose="020B0606020202030204" pitchFamily="34" charset="0"/>
                <a:cs typeface="Times New Roman" panose="02020603050405020304" pitchFamily="18" charset="0"/>
              </a:rPr>
              <a:t>dire che, per definizione, </a:t>
            </a:r>
            <a:endParaRPr lang="it-IT" sz="3400" b="1" dirty="0" smtClean="0">
              <a:latin typeface="Arial Narrow" panose="020B0606020202030204" pitchFamily="34" charset="0"/>
              <a:cs typeface="Times New Roman" panose="02020603050405020304" pitchFamily="18" charset="0"/>
            </a:endParaRPr>
          </a:p>
          <a:p>
            <a:pPr marL="0" indent="0" algn="just">
              <a:buNone/>
            </a:pPr>
            <a:r>
              <a:rPr lang="it-IT" sz="3400" b="1" dirty="0" smtClean="0">
                <a:latin typeface="Arial Narrow" panose="020B0606020202030204" pitchFamily="34" charset="0"/>
                <a:cs typeface="Times New Roman" panose="02020603050405020304" pitchFamily="18" charset="0"/>
              </a:rPr>
              <a:t>l'esistenza </a:t>
            </a:r>
            <a:r>
              <a:rPr lang="it-IT" sz="3400" b="1" dirty="0">
                <a:latin typeface="Arial Narrow" panose="020B0606020202030204" pitchFamily="34" charset="0"/>
                <a:cs typeface="Times New Roman" panose="02020603050405020304" pitchFamily="18" charset="0"/>
              </a:rPr>
              <a:t>non è la necessità. </a:t>
            </a:r>
            <a:endParaRPr lang="it-IT" sz="3400" b="1" dirty="0" smtClean="0">
              <a:latin typeface="Arial Narrow" panose="020B0606020202030204" pitchFamily="34" charset="0"/>
              <a:cs typeface="Times New Roman" panose="02020603050405020304" pitchFamily="18" charset="0"/>
            </a:endParaRPr>
          </a:p>
          <a:p>
            <a:pPr marL="0" indent="0" algn="just">
              <a:buNone/>
            </a:pPr>
            <a:r>
              <a:rPr lang="it-IT" sz="3400" b="1" dirty="0" smtClean="0">
                <a:latin typeface="Arial Narrow" panose="020B0606020202030204" pitchFamily="34" charset="0"/>
                <a:cs typeface="Times New Roman" panose="02020603050405020304" pitchFamily="18" charset="0"/>
              </a:rPr>
              <a:t>Esistere </a:t>
            </a:r>
            <a:r>
              <a:rPr lang="it-IT" sz="3400" b="1" dirty="0">
                <a:latin typeface="Arial Narrow" panose="020B0606020202030204" pitchFamily="34" charset="0"/>
                <a:cs typeface="Times New Roman" panose="02020603050405020304" pitchFamily="18" charset="0"/>
              </a:rPr>
              <a:t>è esser lì, semplicemente; </a:t>
            </a:r>
            <a:endParaRPr lang="it-IT" sz="3400" b="1" dirty="0" smtClean="0">
              <a:latin typeface="Arial Narrow" panose="020B0606020202030204" pitchFamily="34" charset="0"/>
              <a:cs typeface="Times New Roman" panose="02020603050405020304" pitchFamily="18" charset="0"/>
            </a:endParaRPr>
          </a:p>
          <a:p>
            <a:pPr marL="0" indent="0" algn="just">
              <a:buNone/>
            </a:pPr>
            <a:r>
              <a:rPr lang="it-IT" sz="3400" b="1" dirty="0" smtClean="0">
                <a:latin typeface="Arial Narrow" panose="020B0606020202030204" pitchFamily="34" charset="0"/>
                <a:cs typeface="Times New Roman" panose="02020603050405020304" pitchFamily="18" charset="0"/>
              </a:rPr>
              <a:t>gli </a:t>
            </a:r>
            <a:r>
              <a:rPr lang="it-IT" sz="3400" b="1" dirty="0">
                <a:latin typeface="Arial Narrow" panose="020B0606020202030204" pitchFamily="34" charset="0"/>
                <a:cs typeface="Times New Roman" panose="02020603050405020304" pitchFamily="18" charset="0"/>
              </a:rPr>
              <a:t>esistenti appaiono, si lasciano </a:t>
            </a:r>
            <a:endParaRPr lang="it-IT" sz="3400" b="1" dirty="0" smtClean="0">
              <a:latin typeface="Arial Narrow" panose="020B0606020202030204" pitchFamily="34" charset="0"/>
              <a:cs typeface="Times New Roman" panose="02020603050405020304" pitchFamily="18" charset="0"/>
            </a:endParaRPr>
          </a:p>
          <a:p>
            <a:pPr marL="0" indent="0" algn="just">
              <a:buNone/>
            </a:pPr>
            <a:r>
              <a:rPr lang="it-IT" sz="3400" b="1" dirty="0" smtClean="0">
                <a:latin typeface="Arial Narrow" panose="020B0606020202030204" pitchFamily="34" charset="0"/>
                <a:cs typeface="Times New Roman" panose="02020603050405020304" pitchFamily="18" charset="0"/>
              </a:rPr>
              <a:t>incontrare</a:t>
            </a:r>
            <a:r>
              <a:rPr lang="it-IT" sz="3400" b="1" dirty="0">
                <a:latin typeface="Arial Narrow" panose="020B0606020202030204" pitchFamily="34" charset="0"/>
                <a:cs typeface="Times New Roman" panose="02020603050405020304" pitchFamily="18" charset="0"/>
              </a:rPr>
              <a:t>, ma non li si può mai </a:t>
            </a:r>
            <a:r>
              <a:rPr lang="it-IT" sz="3400" b="1" dirty="0">
                <a:latin typeface="Arial Narrow" panose="020B0606020202030204" pitchFamily="34" charset="0"/>
                <a:cs typeface="Times New Roman" panose="02020603050405020304" pitchFamily="18" charset="0"/>
              </a:rPr>
              <a:t>dedurre”</a:t>
            </a:r>
          </a:p>
          <a:p>
            <a:pPr marL="0" indent="0" algn="just">
              <a:buNone/>
            </a:pPr>
            <a:r>
              <a:rPr lang="it-IT" sz="3400" b="1" dirty="0">
                <a:latin typeface="Arial Narrow" panose="020B0606020202030204" pitchFamily="34" charset="0"/>
                <a:cs typeface="Times New Roman" panose="02020603050405020304" pitchFamily="18" charset="0"/>
              </a:rPr>
              <a:t> («La nausea»)</a:t>
            </a:r>
            <a:endParaRPr lang="it-IT" sz="3400" b="1" dirty="0">
              <a:latin typeface="Arial Narrow" panose="020B0606020202030204" pitchFamily="34" charset="0"/>
              <a:cs typeface="Times New Roman" panose="02020603050405020304" pitchFamily="18" charset="0"/>
            </a:endParaRPr>
          </a:p>
          <a:p>
            <a:pPr marL="0" indent="0">
              <a:buNone/>
            </a:pP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1924" y="1935825"/>
            <a:ext cx="4284000" cy="4284000"/>
          </a:xfrm>
          <a:prstGeom prst="rect">
            <a:avLst/>
          </a:prstGeom>
        </p:spPr>
      </p:pic>
    </p:spTree>
    <p:extLst>
      <p:ext uri="{BB962C8B-B14F-4D97-AF65-F5344CB8AC3E}">
        <p14:creationId xmlns:p14="http://schemas.microsoft.com/office/powerpoint/2010/main" val="1781051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pic>
        <p:nvPicPr>
          <p:cNvPr id="4" name="Immagine 3"/>
          <p:cNvPicPr>
            <a:picLocks noChangeAspect="1"/>
          </p:cNvPicPr>
          <p:nvPr/>
        </p:nvPicPr>
        <p:blipFill rotWithShape="1">
          <a:blip r:embed="rId2"/>
          <a:srcRect l="20378" t="18925" r="15548" b="14431"/>
          <a:stretch/>
        </p:blipFill>
        <p:spPr bwMode="auto">
          <a:xfrm>
            <a:off x="226668" y="209865"/>
            <a:ext cx="11661059" cy="6444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9876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99</Words>
  <Application>Microsoft Office PowerPoint</Application>
  <PresentationFormat>Widescreen</PresentationFormat>
  <Paragraphs>15</Paragraphs>
  <Slides>4</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4</vt:i4>
      </vt:variant>
    </vt:vector>
  </HeadingPairs>
  <TitlesOfParts>
    <vt:vector size="12" baseType="lpstr">
      <vt:lpstr>Agency FB</vt:lpstr>
      <vt:lpstr>Arial</vt:lpstr>
      <vt:lpstr>Arial Narrow</vt:lpstr>
      <vt:lpstr>Book Antiqua</vt:lpstr>
      <vt:lpstr>Calibri</vt:lpstr>
      <vt:lpstr>Calibri Light</vt:lpstr>
      <vt:lpstr>Times New Roman</vt:lpstr>
      <vt:lpstr>Tema di Office</vt:lpstr>
      <vt:lpstr>Presentazione standard di PowerPoint</vt:lpstr>
      <vt:lpstr>Presentazione standard di PowerPoint</vt:lpstr>
      <vt:lpstr>Jean-Paul Sartre  (Parigi, 21 giugno 1905 – Parigi, 15 aprile 1980)</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Rosa</dc:creator>
  <cp:lastModifiedBy>Rosa</cp:lastModifiedBy>
  <cp:revision>8</cp:revision>
  <dcterms:created xsi:type="dcterms:W3CDTF">2021-10-15T19:15:07Z</dcterms:created>
  <dcterms:modified xsi:type="dcterms:W3CDTF">2021-10-15T20:17:26Z</dcterms:modified>
</cp:coreProperties>
</file>