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62" r:id="rId4"/>
    <p:sldId id="263" r:id="rId5"/>
    <p:sldId id="256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a Maria Marafioti" initials="RMM" lastIdx="1" clrIdx="0">
    <p:extLst>
      <p:ext uri="{19B8F6BF-5375-455C-9EA6-DF929625EA0E}">
        <p15:presenceInfo xmlns:p15="http://schemas.microsoft.com/office/powerpoint/2012/main" userId="dc16c1ebcf23c5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CCFF"/>
    <a:srgbClr val="33CCCC"/>
    <a:srgbClr val="99FFCC"/>
    <a:srgbClr val="CC66FF"/>
    <a:srgbClr val="CC99FF"/>
    <a:srgbClr val="CCECFF"/>
    <a:srgbClr val="FFCCFF"/>
    <a:srgbClr val="FFCC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676E14-A6F2-41D0-8E80-C2ABFF76E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2E88B1C-7609-4C4C-AA24-E9B70FF78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6135A8-051D-421B-92F6-CD4851B0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D513-6089-421A-8B11-A3DB318F0E4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4EE611-0B9F-4E78-AC33-8D22324D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9BD252-C8AA-4F3D-8BAE-E4DF2F5E2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7E52-BDD3-44D1-BEB8-2DCB895F4F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558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35BD5-F76A-4887-8E8D-ED5B1ECF0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4299EA5-0F51-42C3-B751-823472393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673658-DFBB-46CF-A96E-47951151C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D513-6089-421A-8B11-A3DB318F0E4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3C1CB8-4D5D-4300-9801-0F360B7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98E08A-919C-43E8-8571-5AA542CC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7E52-BDD3-44D1-BEB8-2DCB895F4F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66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A7E9E82-CFB2-4DCC-9E88-8675E1454F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A5141CA-A310-4008-B22A-FEEF25740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7EB69C-8F6D-49C5-A9C6-0ADC6893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D513-6089-421A-8B11-A3DB318F0E4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D76476-D824-4679-B934-7DEE879F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580D07-EB6B-4503-B9D0-92C2B3C4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7E52-BDD3-44D1-BEB8-2DCB895F4F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337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19BB94-7C68-4052-984A-0C372E0A8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22C6F2-F934-44E0-90D6-40268886B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D54FCB-42CC-4D4B-8BF6-E7411C47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D513-6089-421A-8B11-A3DB318F0E4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4EF2E6-53D9-41D4-8A3D-D290785B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3CC9B6-E167-45C5-84FB-219001A0F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7E52-BDD3-44D1-BEB8-2DCB895F4F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32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10BBF8-D10F-4E92-8766-94AC61CA5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82C9A2-631A-4103-8B48-5A1B11D63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6F7094-65E2-46F1-A316-C6A4677ED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D513-6089-421A-8B11-A3DB318F0E4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77906C-2184-4865-B3AA-3A953C395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1910E0-181F-46F1-9A14-8C9A9628C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7E52-BDD3-44D1-BEB8-2DCB895F4F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764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E2EFB5-ACEB-4737-B1FD-18680ECD9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490E3B-95D5-4D9B-BB68-48DDA3C0B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A23A806-3E4B-458C-B53E-221A3ABC4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C0DCA0F-E2CA-434E-81E5-672CB2E64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D513-6089-421A-8B11-A3DB318F0E4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B2E2B8-9ACE-4785-9A7B-248F22460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659E872-A1B3-4BAC-A8F3-6FB13693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7E52-BDD3-44D1-BEB8-2DCB895F4F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81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B51863-6311-497D-80BE-E65387936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00AA9F7-079A-4EDF-937E-FA979BB88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109D4F-005B-4807-987D-6C9FBD047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AFDB5AC-CAEA-454E-9B67-9F9C59205F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01365BF-B6F3-4AF0-8D48-F9346C41C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B5DDC4B-0600-4505-8948-5C111681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D513-6089-421A-8B11-A3DB318F0E4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85F8285-9370-4352-A0E6-4C280372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2BF8BF6-3AA5-47D1-89F0-8D66CD64A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7E52-BDD3-44D1-BEB8-2DCB895F4F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1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420780-5FB3-4EE5-823D-C0C4D2888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DA2E45D-6BE8-4485-BA29-5E511F0C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D513-6089-421A-8B11-A3DB318F0E4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2AB80D-BA85-4C25-B060-E909AAE56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5B8B379-EFAD-40CB-AC18-A2F9F9CC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7E52-BDD3-44D1-BEB8-2DCB895F4F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15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A1D7169-D8DD-4544-BDB0-12336388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D513-6089-421A-8B11-A3DB318F0E4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79ACA33-C401-435A-BA30-F5AFBF4DC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E9B50AA-7642-45A5-B78A-45CD96C86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7E52-BDD3-44D1-BEB8-2DCB895F4F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42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3114D5-BBF8-47F0-9163-93FA3F8DE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CC1A1F-FCAC-4780-80B6-FDEACC9C1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DC88E9-6397-4528-AD1E-6CC14FF13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2FA92E-9EBB-4E67-8761-AF762E1B7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D513-6089-421A-8B11-A3DB318F0E4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56EBD4A-D83E-45D6-9E06-4477AB46F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433798-4482-4263-88B2-8F5C106F6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7E52-BDD3-44D1-BEB8-2DCB895F4F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68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94C25C-3C99-4309-858C-59A38FA46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1E69502-49BB-484A-98D3-097C5AA76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B0BD473-A531-468E-9D09-BB6E0B13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8B38744-8531-4786-B188-DFA62493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D513-6089-421A-8B11-A3DB318F0E4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C0E3E7-3E15-4D1A-A1A1-715FC8156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03AED66-A84E-4925-9539-8F01CC013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7E52-BDD3-44D1-BEB8-2DCB895F4F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94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7813AE7-3E01-42AB-B312-B78407D2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0093F55-B6A7-447D-948F-3DB34AEE9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17A4DC-2495-4A29-BFD8-F31C9DE85D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9D513-6089-421A-8B11-A3DB318F0E41}" type="datetimeFigureOut">
              <a:rPr lang="it-IT" smtClean="0"/>
              <a:t>12/12/2021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24FEA0-631A-4475-B39A-538BB9132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16D289-D129-45AC-8FF0-8A7AEAF0C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A7E52-BDD3-44D1-BEB8-2DCB895F4F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93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3000">
              <a:srgbClr val="33F5EC"/>
            </a:gs>
            <a:gs pos="81500">
              <a:srgbClr val="B213F1"/>
            </a:gs>
            <a:gs pos="52000">
              <a:srgbClr val="34F5DE"/>
            </a:gs>
            <a:gs pos="32000">
              <a:srgbClr val="BEBEE5"/>
            </a:gs>
            <a:gs pos="39000">
              <a:srgbClr val="37F792"/>
            </a:gs>
            <a:gs pos="99000">
              <a:schemeClr val="accent1">
                <a:lumMod val="45000"/>
                <a:lumOff val="55000"/>
              </a:schemeClr>
            </a:gs>
            <a:gs pos="26000">
              <a:srgbClr val="E87AFA"/>
            </a:gs>
            <a:gs pos="12000">
              <a:srgbClr val="249C9C"/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1B3C1EC-2BD8-4F82-9AB3-3AA885813E0E}"/>
              </a:ext>
            </a:extLst>
          </p:cNvPr>
          <p:cNvSpPr txBox="1"/>
          <p:nvPr/>
        </p:nvSpPr>
        <p:spPr>
          <a:xfrm>
            <a:off x="2570921" y="136218"/>
            <a:ext cx="6175513" cy="830997"/>
          </a:xfrm>
          <a:prstGeom prst="rect">
            <a:avLst/>
          </a:prstGeom>
          <a:solidFill>
            <a:srgbClr val="DFD2EE"/>
          </a:solidFill>
        </p:spPr>
        <p:txBody>
          <a:bodyPr wrap="square" rtlCol="0">
            <a:spAutoFit/>
          </a:bodyPr>
          <a:lstStyle/>
          <a:p>
            <a:r>
              <a:rPr lang="it-IT" sz="4800" b="1" dirty="0">
                <a:latin typeface="Agency FB" panose="020B0503020202020204" pitchFamily="34" charset="0"/>
                <a:ea typeface="+mj-ea"/>
                <a:cs typeface="+mj-cs"/>
              </a:rPr>
              <a:t>La “crisi” dei fondamenti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96B966A-6570-430A-84FE-B31CB93CD6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93" y="1197887"/>
            <a:ext cx="6457754" cy="460800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546ECD5-C18D-43A2-BE67-47B7E3615B97}"/>
              </a:ext>
            </a:extLst>
          </p:cNvPr>
          <p:cNvSpPr txBox="1"/>
          <p:nvPr/>
        </p:nvSpPr>
        <p:spPr>
          <a:xfrm>
            <a:off x="251793" y="6036559"/>
            <a:ext cx="3617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Book Antiqua" panose="02040602050305030304" pitchFamily="18" charset="0"/>
              </a:rPr>
              <a:t>Jackson Pollock, </a:t>
            </a:r>
            <a:r>
              <a:rPr lang="it-IT" sz="2400" i="1" dirty="0">
                <a:latin typeface="Book Antiqua" panose="02040602050305030304" pitchFamily="18" charset="0"/>
              </a:rPr>
              <a:t>The Key</a:t>
            </a:r>
            <a:endParaRPr lang="it-IT" sz="2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4BF330A-A4DD-40E0-936C-FD6B82E099C4}"/>
              </a:ext>
            </a:extLst>
          </p:cNvPr>
          <p:cNvSpPr txBox="1"/>
          <p:nvPr/>
        </p:nvSpPr>
        <p:spPr>
          <a:xfrm>
            <a:off x="8150087" y="2239617"/>
            <a:ext cx="3352800" cy="2160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42DE81A-1447-427C-8EF2-7D3735914140}"/>
              </a:ext>
            </a:extLst>
          </p:cNvPr>
          <p:cNvSpPr txBox="1"/>
          <p:nvPr/>
        </p:nvSpPr>
        <p:spPr>
          <a:xfrm>
            <a:off x="6864626" y="1197887"/>
            <a:ext cx="522135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“</a:t>
            </a:r>
            <a:r>
              <a:rPr lang="it-IT" altLang="it-IT" sz="3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Il nostro compito [dei fisici] non è penetrare l'essenza delle cose, di cui peraltro non conosciamo il significato, ma sviluppare concetti che ci permettano di parlare in modo fruttuoso dei fenomeni naturali</a:t>
            </a:r>
            <a:r>
              <a:rPr lang="it-IT" sz="3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”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(dalla lettera di Niels Bohr a H.P.E. Hansen del 20 luglio 1935)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6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F0D7FE6-8D57-4346-9EE6-3548F9548479}"/>
              </a:ext>
            </a:extLst>
          </p:cNvPr>
          <p:cNvSpPr txBox="1"/>
          <p:nvPr/>
        </p:nvSpPr>
        <p:spPr>
          <a:xfrm>
            <a:off x="3313045" y="278295"/>
            <a:ext cx="524786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“crisi” della matematica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99E6E41-8AE3-42F3-9C9F-8C5C0B01D03C}"/>
              </a:ext>
            </a:extLst>
          </p:cNvPr>
          <p:cNvSpPr txBox="1"/>
          <p:nvPr/>
        </p:nvSpPr>
        <p:spPr>
          <a:xfrm>
            <a:off x="3405810" y="1233316"/>
            <a:ext cx="515509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/>
              <a:t>prime geometrie </a:t>
            </a:r>
            <a:r>
              <a:rPr lang="it-IT" sz="2800" dirty="0">
                <a:cs typeface="Times New Roman" panose="02020603050405020304" pitchFamily="18" charset="0"/>
              </a:rPr>
              <a:t>“ </a:t>
            </a:r>
            <a:r>
              <a:rPr lang="it-IT" sz="2800" dirty="0"/>
              <a:t>non-euclidee</a:t>
            </a:r>
            <a:r>
              <a:rPr lang="it-IT" sz="2800" dirty="0">
                <a:cs typeface="Times New Roman" panose="02020603050405020304" pitchFamily="18" charset="0"/>
              </a:rPr>
              <a:t> ”</a:t>
            </a:r>
            <a:endParaRPr lang="it-IT" sz="28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32B5C8C-5B67-477B-A903-2ACEE1ABE9C2}"/>
              </a:ext>
            </a:extLst>
          </p:cNvPr>
          <p:cNvSpPr txBox="1"/>
          <p:nvPr/>
        </p:nvSpPr>
        <p:spPr>
          <a:xfrm>
            <a:off x="781878" y="2491409"/>
            <a:ext cx="2650435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iperbolica (</a:t>
            </a:r>
            <a:r>
              <a:rPr lang="it-IT" sz="2800" dirty="0" err="1"/>
              <a:t>Loba</a:t>
            </a:r>
            <a:r>
              <a:rPr lang="it-IT" sz="2800" dirty="0" err="1">
                <a:cs typeface="Times New Roman" panose="02020603050405020304" pitchFamily="18" charset="0"/>
              </a:rPr>
              <a:t>č</a:t>
            </a:r>
            <a:r>
              <a:rPr lang="it-IT" sz="2800" dirty="0" err="1"/>
              <a:t>evskij</a:t>
            </a:r>
            <a:r>
              <a:rPr lang="it-IT" sz="2800" dirty="0"/>
              <a:t> e </a:t>
            </a:r>
            <a:r>
              <a:rPr lang="it-IT" sz="2800" dirty="0" err="1"/>
              <a:t>Bolyai</a:t>
            </a:r>
            <a:r>
              <a:rPr lang="it-IT" sz="2800" dirty="0"/>
              <a:t>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14D0CAB-8BED-4444-959F-247AC224DF69}"/>
              </a:ext>
            </a:extLst>
          </p:cNvPr>
          <p:cNvSpPr txBox="1"/>
          <p:nvPr/>
        </p:nvSpPr>
        <p:spPr>
          <a:xfrm>
            <a:off x="4552121" y="2491409"/>
            <a:ext cx="2822713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/>
              <a:t>ellittica (Riemann)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95341EE-8858-4098-AD3E-AA1EE78C27FB}"/>
              </a:ext>
            </a:extLst>
          </p:cNvPr>
          <p:cNvSpPr txBox="1"/>
          <p:nvPr/>
        </p:nvSpPr>
        <p:spPr>
          <a:xfrm>
            <a:off x="8176591" y="2488264"/>
            <a:ext cx="2915478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prospettiva assiomatica (Hilbert)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521A7B5-B661-42A9-BF9B-AB02527D78A2}"/>
              </a:ext>
            </a:extLst>
          </p:cNvPr>
          <p:cNvSpPr txBox="1"/>
          <p:nvPr/>
        </p:nvSpPr>
        <p:spPr>
          <a:xfrm>
            <a:off x="119269" y="4350581"/>
            <a:ext cx="397565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- La somma degli angoli interni di un triangolo è minore di 180 gradi</a:t>
            </a:r>
          </a:p>
          <a:p>
            <a:pPr algn="just"/>
            <a:r>
              <a:rPr lang="it-IT" sz="2400" dirty="0"/>
              <a:t>- Per un punto esterno a una retta passano almeno due parallele alla retta data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B7F2155-B75F-4FC0-9C40-A79784A21DC4}"/>
              </a:ext>
            </a:extLst>
          </p:cNvPr>
          <p:cNvSpPr txBox="1"/>
          <p:nvPr/>
        </p:nvSpPr>
        <p:spPr>
          <a:xfrm>
            <a:off x="4684644" y="4235656"/>
            <a:ext cx="3101008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it-IT" sz="2400" dirty="0"/>
              <a:t>La somma degli angoli interni di un triangolo è maggiore di 180 gradi</a:t>
            </a:r>
          </a:p>
          <a:p>
            <a:pPr marL="285750" indent="-285750" algn="just">
              <a:buFontTx/>
              <a:buChar char="-"/>
            </a:pPr>
            <a:r>
              <a:rPr lang="it-IT" sz="2400" dirty="0"/>
              <a:t>Non esistono rette tra loro parallele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D6BA738-48A3-4720-A2FA-996706CFCED2}"/>
              </a:ext>
            </a:extLst>
          </p:cNvPr>
          <p:cNvSpPr txBox="1"/>
          <p:nvPr/>
        </p:nvSpPr>
        <p:spPr>
          <a:xfrm>
            <a:off x="8454890" y="4604988"/>
            <a:ext cx="3008244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La definizione degli enti geometrici dipende dal sistema di assiomi assunto come riferimento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AFFAD0C0-E6FF-4A24-BEB0-E4491A723B93}"/>
              </a:ext>
            </a:extLst>
          </p:cNvPr>
          <p:cNvCxnSpPr>
            <a:cxnSpLocks/>
          </p:cNvCxnSpPr>
          <p:nvPr/>
        </p:nvCxnSpPr>
        <p:spPr>
          <a:xfrm flipH="1">
            <a:off x="2663687" y="1756536"/>
            <a:ext cx="1570688" cy="73172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4EB97845-1AED-4992-8DFA-80BC0D6AF3E6}"/>
              </a:ext>
            </a:extLst>
          </p:cNvPr>
          <p:cNvCxnSpPr>
            <a:cxnSpLocks/>
          </p:cNvCxnSpPr>
          <p:nvPr/>
        </p:nvCxnSpPr>
        <p:spPr>
          <a:xfrm>
            <a:off x="5844209" y="1756536"/>
            <a:ext cx="0" cy="7317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8CAF4E28-3E24-469E-8031-FC9C997E1511}"/>
              </a:ext>
            </a:extLst>
          </p:cNvPr>
          <p:cNvCxnSpPr/>
          <p:nvPr/>
        </p:nvCxnSpPr>
        <p:spPr>
          <a:xfrm>
            <a:off x="7805530" y="1756536"/>
            <a:ext cx="1709531" cy="73172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4EDFC7BE-2C29-4E2F-B5BE-85FEE6A37EAB}"/>
              </a:ext>
            </a:extLst>
          </p:cNvPr>
          <p:cNvCxnSpPr>
            <a:stCxn id="8" idx="2"/>
            <a:endCxn id="11" idx="0"/>
          </p:cNvCxnSpPr>
          <p:nvPr/>
        </p:nvCxnSpPr>
        <p:spPr>
          <a:xfrm flipH="1">
            <a:off x="2107095" y="3876404"/>
            <a:ext cx="1" cy="47417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5F86FAA4-C58E-421F-AE09-72CC597393E9}"/>
              </a:ext>
            </a:extLst>
          </p:cNvPr>
          <p:cNvCxnSpPr>
            <a:stCxn id="9" idx="2"/>
          </p:cNvCxnSpPr>
          <p:nvPr/>
        </p:nvCxnSpPr>
        <p:spPr>
          <a:xfrm>
            <a:off x="5963478" y="3014629"/>
            <a:ext cx="19879" cy="12260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0B8F4108-01E7-425E-97C7-369608149289}"/>
              </a:ext>
            </a:extLst>
          </p:cNvPr>
          <p:cNvCxnSpPr>
            <a:cxnSpLocks/>
          </p:cNvCxnSpPr>
          <p:nvPr/>
        </p:nvCxnSpPr>
        <p:spPr>
          <a:xfrm>
            <a:off x="9707215" y="3873259"/>
            <a:ext cx="0" cy="73172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459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53377F6-FBDE-44F1-A36D-B28B6A61E3A4}"/>
              </a:ext>
            </a:extLst>
          </p:cNvPr>
          <p:cNvSpPr txBox="1"/>
          <p:nvPr/>
        </p:nvSpPr>
        <p:spPr>
          <a:xfrm>
            <a:off x="3140771" y="559174"/>
            <a:ext cx="6758609" cy="52322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/>
              <a:t>Il problema dei fondamenti della matematica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E6AB0EB-90AE-4E6C-8BAA-A4F470066B3D}"/>
              </a:ext>
            </a:extLst>
          </p:cNvPr>
          <p:cNvSpPr txBox="1"/>
          <p:nvPr/>
        </p:nvSpPr>
        <p:spPr>
          <a:xfrm>
            <a:off x="5393635" y="1630017"/>
            <a:ext cx="2266122" cy="461665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emerge con il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24CF583-C72A-482F-83E0-413AF49F73C9}"/>
              </a:ext>
            </a:extLst>
          </p:cNvPr>
          <p:cNvSpPr txBox="1"/>
          <p:nvPr/>
        </p:nvSpPr>
        <p:spPr>
          <a:xfrm>
            <a:off x="1378227" y="2597354"/>
            <a:ext cx="10071652" cy="52322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/>
              <a:t>riduzionismo (tentativo di ricondurre la matematica all’aritmetica)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9811250-9474-456A-9FC1-5BF5D72F4140}"/>
              </a:ext>
            </a:extLst>
          </p:cNvPr>
          <p:cNvSpPr txBox="1"/>
          <p:nvPr/>
        </p:nvSpPr>
        <p:spPr>
          <a:xfrm>
            <a:off x="5658679" y="3429000"/>
            <a:ext cx="2001078" cy="461665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e dà origine 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D7C29B8-5DF5-43D9-9318-90B9BCE9914E}"/>
              </a:ext>
            </a:extLst>
          </p:cNvPr>
          <p:cNvSpPr txBox="1"/>
          <p:nvPr/>
        </p:nvSpPr>
        <p:spPr>
          <a:xfrm>
            <a:off x="1106555" y="4023343"/>
            <a:ext cx="2040835" cy="52322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/>
              <a:t>logicismo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E584B5A-14DF-4F34-895D-510577D9939D}"/>
              </a:ext>
            </a:extLst>
          </p:cNvPr>
          <p:cNvSpPr txBox="1"/>
          <p:nvPr/>
        </p:nvSpPr>
        <p:spPr>
          <a:xfrm>
            <a:off x="5294244" y="4199091"/>
            <a:ext cx="2729948" cy="52322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/>
              <a:t>intuizionismo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C8979F8-F0F6-4FB5-AF39-C8BE375E547D}"/>
              </a:ext>
            </a:extLst>
          </p:cNvPr>
          <p:cNvSpPr txBox="1"/>
          <p:nvPr/>
        </p:nvSpPr>
        <p:spPr>
          <a:xfrm>
            <a:off x="8852456" y="4074276"/>
            <a:ext cx="2597423" cy="52322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/>
              <a:t>formalismo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165A2EF-11CF-4775-8317-D21D618A7AFE}"/>
              </a:ext>
            </a:extLst>
          </p:cNvPr>
          <p:cNvSpPr txBox="1"/>
          <p:nvPr/>
        </p:nvSpPr>
        <p:spPr>
          <a:xfrm>
            <a:off x="530087" y="5327374"/>
            <a:ext cx="3193773" cy="892552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dirty="0"/>
              <a:t>riduzione della matematica alla logica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FB1192C-6B74-470A-95DE-542B093C9338}"/>
              </a:ext>
            </a:extLst>
          </p:cNvPr>
          <p:cNvSpPr txBox="1"/>
          <p:nvPr/>
        </p:nvSpPr>
        <p:spPr>
          <a:xfrm>
            <a:off x="4744279" y="5155434"/>
            <a:ext cx="3087757" cy="1692771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dirty="0"/>
              <a:t>fondazione della matematica in un’intuizione originaria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9419FDA-E599-4682-A9C1-F71BA8088941}"/>
              </a:ext>
            </a:extLst>
          </p:cNvPr>
          <p:cNvSpPr txBox="1"/>
          <p:nvPr/>
        </p:nvSpPr>
        <p:spPr>
          <a:xfrm>
            <a:off x="8415139" y="5076259"/>
            <a:ext cx="2968483" cy="1692771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600" dirty="0"/>
              <a:t>dimostrazione della coerenza della matematica con la </a:t>
            </a:r>
            <a:r>
              <a:rPr lang="it-IT" sz="2600" dirty="0">
                <a:cs typeface="Times New Roman" panose="02020603050405020304" pitchFamily="18" charset="0"/>
              </a:rPr>
              <a:t>“</a:t>
            </a:r>
            <a:r>
              <a:rPr lang="it-IT" sz="2600" dirty="0"/>
              <a:t>meta-matematica</a:t>
            </a:r>
            <a:r>
              <a:rPr lang="it-IT" sz="2600" dirty="0">
                <a:cs typeface="Times New Roman" panose="02020603050405020304" pitchFamily="18" charset="0"/>
              </a:rPr>
              <a:t>”</a:t>
            </a:r>
            <a:r>
              <a:rPr lang="it-IT" sz="2600" dirty="0"/>
              <a:t> 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65313C61-4B4F-4661-9D18-7731C2B00242}"/>
              </a:ext>
            </a:extLst>
          </p:cNvPr>
          <p:cNvCxnSpPr>
            <a:cxnSpLocks/>
          </p:cNvCxnSpPr>
          <p:nvPr/>
        </p:nvCxnSpPr>
        <p:spPr>
          <a:xfrm flipH="1">
            <a:off x="6314660" y="1102469"/>
            <a:ext cx="1" cy="5076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EE77FDEE-1C8F-43E5-A455-AF40798D024C}"/>
              </a:ext>
            </a:extLst>
          </p:cNvPr>
          <p:cNvCxnSpPr/>
          <p:nvPr/>
        </p:nvCxnSpPr>
        <p:spPr>
          <a:xfrm>
            <a:off x="6288157" y="2126979"/>
            <a:ext cx="0" cy="4703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0B7480F2-666C-4816-8316-4EAB52C8708D}"/>
              </a:ext>
            </a:extLst>
          </p:cNvPr>
          <p:cNvCxnSpPr>
            <a:stCxn id="4" idx="2"/>
          </p:cNvCxnSpPr>
          <p:nvPr/>
        </p:nvCxnSpPr>
        <p:spPr>
          <a:xfrm>
            <a:off x="6414053" y="3120574"/>
            <a:ext cx="0" cy="3084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D1485CAC-EFDE-406A-9274-1ADDB0DC992B}"/>
              </a:ext>
            </a:extLst>
          </p:cNvPr>
          <p:cNvCxnSpPr/>
          <p:nvPr/>
        </p:nvCxnSpPr>
        <p:spPr>
          <a:xfrm flipH="1">
            <a:off x="3147390" y="3890665"/>
            <a:ext cx="2511289" cy="1836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45600349-307A-47A5-81B8-8EC6E89EA54F}"/>
              </a:ext>
            </a:extLst>
          </p:cNvPr>
          <p:cNvCxnSpPr>
            <a:stCxn id="5" idx="2"/>
            <a:endCxn id="7" idx="0"/>
          </p:cNvCxnSpPr>
          <p:nvPr/>
        </p:nvCxnSpPr>
        <p:spPr>
          <a:xfrm>
            <a:off x="6659218" y="3890665"/>
            <a:ext cx="0" cy="3084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4A751628-0EDC-421D-ABCF-690849CA5349}"/>
              </a:ext>
            </a:extLst>
          </p:cNvPr>
          <p:cNvCxnSpPr/>
          <p:nvPr/>
        </p:nvCxnSpPr>
        <p:spPr>
          <a:xfrm>
            <a:off x="7659757" y="3890665"/>
            <a:ext cx="1192699" cy="1836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ECD36893-C0F4-49B7-89CC-6F550B3D71C1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>
            <a:off x="2126973" y="4546563"/>
            <a:ext cx="1" cy="7808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725A0782-CE11-4530-AB3E-244A65780F04}"/>
              </a:ext>
            </a:extLst>
          </p:cNvPr>
          <p:cNvCxnSpPr/>
          <p:nvPr/>
        </p:nvCxnSpPr>
        <p:spPr>
          <a:xfrm>
            <a:off x="6526696" y="4722311"/>
            <a:ext cx="0" cy="43312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6E9E9A13-E0CE-44C5-BEA5-35F6EE33F5C3}"/>
              </a:ext>
            </a:extLst>
          </p:cNvPr>
          <p:cNvCxnSpPr>
            <a:stCxn id="8" idx="2"/>
          </p:cNvCxnSpPr>
          <p:nvPr/>
        </p:nvCxnSpPr>
        <p:spPr>
          <a:xfrm flipH="1">
            <a:off x="10151167" y="4597496"/>
            <a:ext cx="1" cy="47876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08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E03C8D2-B54A-4965-BEDF-AE73F3ACE2B8}"/>
              </a:ext>
            </a:extLst>
          </p:cNvPr>
          <p:cNvSpPr txBox="1"/>
          <p:nvPr/>
        </p:nvSpPr>
        <p:spPr>
          <a:xfrm>
            <a:off x="2610679" y="717142"/>
            <a:ext cx="7593496" cy="492443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600" dirty="0"/>
              <a:t>la crisi della matematica tradizionale culmina nei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7D38771-DA1F-4E80-BC3A-B03756D74646}"/>
              </a:ext>
            </a:extLst>
          </p:cNvPr>
          <p:cNvSpPr txBox="1"/>
          <p:nvPr/>
        </p:nvSpPr>
        <p:spPr>
          <a:xfrm>
            <a:off x="2915478" y="1895061"/>
            <a:ext cx="6493565" cy="584775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dirty="0"/>
              <a:t>teoremi dell’incompletezza di </a:t>
            </a:r>
            <a:r>
              <a:rPr lang="it-IT" sz="3200" dirty="0" err="1"/>
              <a:t>G</a:t>
            </a:r>
            <a:r>
              <a:rPr lang="it-IT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ödel</a:t>
            </a:r>
            <a:endParaRPr lang="it-IT" sz="32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D4C4E9F-FF05-4DCC-A090-8F3D47E961FF}"/>
              </a:ext>
            </a:extLst>
          </p:cNvPr>
          <p:cNvSpPr txBox="1"/>
          <p:nvPr/>
        </p:nvSpPr>
        <p:spPr>
          <a:xfrm>
            <a:off x="1709531" y="4333461"/>
            <a:ext cx="8772938" cy="1200329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3600" dirty="0"/>
              <a:t>non si può dimostrare contemporaneamente la coerenza e la completezza dell’aritmetica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640B6F5-27B7-4732-9BCB-6218E2317C95}"/>
              </a:ext>
            </a:extLst>
          </p:cNvPr>
          <p:cNvSpPr txBox="1"/>
          <p:nvPr/>
        </p:nvSpPr>
        <p:spPr>
          <a:xfrm>
            <a:off x="5102087" y="2931731"/>
            <a:ext cx="2822713" cy="523220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/>
              <a:t>secondo cui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3EA5C399-8623-4F45-8613-13BBA24D7E4A}"/>
              </a:ext>
            </a:extLst>
          </p:cNvPr>
          <p:cNvCxnSpPr>
            <a:cxnSpLocks/>
            <a:endCxn id="3" idx="0"/>
          </p:cNvCxnSpPr>
          <p:nvPr/>
        </p:nvCxnSpPr>
        <p:spPr>
          <a:xfrm>
            <a:off x="6162261" y="1209585"/>
            <a:ext cx="0" cy="6854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A57B119A-F612-4548-A785-D0CC20ED8010}"/>
              </a:ext>
            </a:extLst>
          </p:cNvPr>
          <p:cNvCxnSpPr>
            <a:stCxn id="3" idx="2"/>
          </p:cNvCxnSpPr>
          <p:nvPr/>
        </p:nvCxnSpPr>
        <p:spPr>
          <a:xfrm flipH="1">
            <a:off x="6162260" y="2479836"/>
            <a:ext cx="1" cy="4518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43041578-776C-4FCB-BC71-0E19A74FEA3A}"/>
              </a:ext>
            </a:extLst>
          </p:cNvPr>
          <p:cNvCxnSpPr>
            <a:endCxn id="4" idx="0"/>
          </p:cNvCxnSpPr>
          <p:nvPr/>
        </p:nvCxnSpPr>
        <p:spPr>
          <a:xfrm>
            <a:off x="6096000" y="3551583"/>
            <a:ext cx="0" cy="7818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60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B957E89-B169-4C5E-BE75-75E9E497B91E}"/>
              </a:ext>
            </a:extLst>
          </p:cNvPr>
          <p:cNvSpPr txBox="1"/>
          <p:nvPr/>
        </p:nvSpPr>
        <p:spPr>
          <a:xfrm>
            <a:off x="172278" y="993913"/>
            <a:ext cx="11635409" cy="58477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Principali teorie della “rivoluzione” nella fisica otto-novecentesca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83A612D-AE4E-47B3-9C0A-43026BE22041}"/>
              </a:ext>
            </a:extLst>
          </p:cNvPr>
          <p:cNvSpPr txBox="1"/>
          <p:nvPr/>
        </p:nvSpPr>
        <p:spPr>
          <a:xfrm>
            <a:off x="357809" y="3203713"/>
            <a:ext cx="3114261" cy="58477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Arial"/>
                <a:cs typeface="Arial"/>
              </a:rPr>
              <a:t>termodinamica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F10FDB8-DDDA-443E-852B-2E345C582BAC}"/>
              </a:ext>
            </a:extLst>
          </p:cNvPr>
          <p:cNvSpPr txBox="1"/>
          <p:nvPr/>
        </p:nvSpPr>
        <p:spPr>
          <a:xfrm>
            <a:off x="1649896" y="5054024"/>
            <a:ext cx="3644347" cy="58477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Arial"/>
                <a:cs typeface="Arial"/>
              </a:rPr>
              <a:t>elettromagnetismo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1511457-CB30-4565-9929-DA22BA95AF3F}"/>
              </a:ext>
            </a:extLst>
          </p:cNvPr>
          <p:cNvSpPr txBox="1"/>
          <p:nvPr/>
        </p:nvSpPr>
        <p:spPr>
          <a:xfrm>
            <a:off x="4638261" y="3211995"/>
            <a:ext cx="4041913" cy="58477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Arial"/>
                <a:cs typeface="Arial"/>
              </a:rPr>
              <a:t>teoria della relatività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A0ADBBC-F22C-4CAE-8726-9D9F656B7539}"/>
              </a:ext>
            </a:extLst>
          </p:cNvPr>
          <p:cNvSpPr txBox="1"/>
          <p:nvPr/>
        </p:nvSpPr>
        <p:spPr>
          <a:xfrm>
            <a:off x="8680174" y="4598504"/>
            <a:ext cx="3127513" cy="58477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Arial"/>
                <a:cs typeface="Arial"/>
              </a:rPr>
              <a:t>teoria dei quanti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D078D9EF-3B70-4FDE-8C40-092A1BED402C}"/>
              </a:ext>
            </a:extLst>
          </p:cNvPr>
          <p:cNvCxnSpPr>
            <a:endCxn id="5" idx="0"/>
          </p:cNvCxnSpPr>
          <p:nvPr/>
        </p:nvCxnSpPr>
        <p:spPr>
          <a:xfrm flipH="1">
            <a:off x="1914940" y="1578688"/>
            <a:ext cx="2842590" cy="162502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34232254-9DC4-4875-88AE-3373C92C5F29}"/>
              </a:ext>
            </a:extLst>
          </p:cNvPr>
          <p:cNvCxnSpPr>
            <a:cxnSpLocks/>
          </p:cNvCxnSpPr>
          <p:nvPr/>
        </p:nvCxnSpPr>
        <p:spPr>
          <a:xfrm flipH="1">
            <a:off x="4007556" y="1578688"/>
            <a:ext cx="988514" cy="347533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A66BB02D-93D2-42B4-8E92-6E14DDF9CFD0}"/>
              </a:ext>
            </a:extLst>
          </p:cNvPr>
          <p:cNvCxnSpPr/>
          <p:nvPr/>
        </p:nvCxnSpPr>
        <p:spPr>
          <a:xfrm>
            <a:off x="5400261" y="1578688"/>
            <a:ext cx="1099931" cy="162502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397FE65F-90DD-452E-8FC1-916DC1E4150C}"/>
              </a:ext>
            </a:extLst>
          </p:cNvPr>
          <p:cNvCxnSpPr/>
          <p:nvPr/>
        </p:nvCxnSpPr>
        <p:spPr>
          <a:xfrm>
            <a:off x="5797826" y="1570406"/>
            <a:ext cx="5512905" cy="314736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84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AB17B05-FBB9-4387-A654-4AC18701757F}"/>
              </a:ext>
            </a:extLst>
          </p:cNvPr>
          <p:cNvSpPr txBox="1"/>
          <p:nvPr/>
        </p:nvSpPr>
        <p:spPr>
          <a:xfrm>
            <a:off x="927654" y="339444"/>
            <a:ext cx="4108174" cy="64633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Arial"/>
                <a:cs typeface="Arial"/>
              </a:rPr>
              <a:t>termodinamica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91B3041-145B-4E3C-8FED-32DAEB849C1A}"/>
              </a:ext>
            </a:extLst>
          </p:cNvPr>
          <p:cNvSpPr txBox="1"/>
          <p:nvPr/>
        </p:nvSpPr>
        <p:spPr>
          <a:xfrm>
            <a:off x="6877877" y="185531"/>
            <a:ext cx="4386469" cy="64633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Arial"/>
                <a:cs typeface="Arial"/>
              </a:rPr>
              <a:t>elettromagnetismo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DE0B222-A7CC-4DF6-A446-B827C2A1A79F}"/>
              </a:ext>
            </a:extLst>
          </p:cNvPr>
          <p:cNvSpPr txBox="1"/>
          <p:nvPr/>
        </p:nvSpPr>
        <p:spPr>
          <a:xfrm>
            <a:off x="1010483" y="1946441"/>
            <a:ext cx="3392554" cy="954107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secondo principio della termodinamica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5184384-6D47-4217-BD68-23BC4194C39F}"/>
              </a:ext>
            </a:extLst>
          </p:cNvPr>
          <p:cNvSpPr txBox="1"/>
          <p:nvPr/>
        </p:nvSpPr>
        <p:spPr>
          <a:xfrm>
            <a:off x="149089" y="3962325"/>
            <a:ext cx="2425148" cy="1077218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dirty="0"/>
              <a:t>irreversibilità del tempo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4F7907E-1BCB-47E9-957D-2BA8543A1513}"/>
              </a:ext>
            </a:extLst>
          </p:cNvPr>
          <p:cNvSpPr txBox="1"/>
          <p:nvPr/>
        </p:nvSpPr>
        <p:spPr>
          <a:xfrm>
            <a:off x="3014870" y="3816626"/>
            <a:ext cx="2610678" cy="181588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impossibilità di un uso totale della natura da parte dell’uomo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5100E7A-C766-441C-ADED-8A6508E2A3EE}"/>
              </a:ext>
            </a:extLst>
          </p:cNvPr>
          <p:cNvSpPr txBox="1"/>
          <p:nvPr/>
        </p:nvSpPr>
        <p:spPr>
          <a:xfrm>
            <a:off x="6096000" y="3538329"/>
            <a:ext cx="2133600" cy="138499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la base della natura è immateriale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128D3A6-A6E2-486F-A00D-18655F32FFFD}"/>
              </a:ext>
            </a:extLst>
          </p:cNvPr>
          <p:cNvSpPr txBox="1"/>
          <p:nvPr/>
        </p:nvSpPr>
        <p:spPr>
          <a:xfrm>
            <a:off x="8574157" y="3538330"/>
            <a:ext cx="3617843" cy="138499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la natura è descrivibile solo spazio-temporalmente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5AA86E0C-E155-40FE-AE77-413A60B30B54}"/>
              </a:ext>
            </a:extLst>
          </p:cNvPr>
          <p:cNvCxnSpPr>
            <a:cxnSpLocks/>
          </p:cNvCxnSpPr>
          <p:nvPr/>
        </p:nvCxnSpPr>
        <p:spPr>
          <a:xfrm>
            <a:off x="2590804" y="985775"/>
            <a:ext cx="0" cy="9606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AC8123BB-2C1E-4C4C-B30A-1A4D0C7726C3}"/>
              </a:ext>
            </a:extLst>
          </p:cNvPr>
          <p:cNvCxnSpPr/>
          <p:nvPr/>
        </p:nvCxnSpPr>
        <p:spPr>
          <a:xfrm flipH="1">
            <a:off x="834887" y="2922970"/>
            <a:ext cx="1113183" cy="10966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1955321A-C6DA-4503-8EC9-2EE4ED1D2E7A}"/>
              </a:ext>
            </a:extLst>
          </p:cNvPr>
          <p:cNvCxnSpPr/>
          <p:nvPr/>
        </p:nvCxnSpPr>
        <p:spPr>
          <a:xfrm>
            <a:off x="3014870" y="2936818"/>
            <a:ext cx="1457739" cy="9260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C6B69677-9A5E-4A9F-A222-422F84B4E15D}"/>
              </a:ext>
            </a:extLst>
          </p:cNvPr>
          <p:cNvCxnSpPr>
            <a:endCxn id="8" idx="0"/>
          </p:cNvCxnSpPr>
          <p:nvPr/>
        </p:nvCxnSpPr>
        <p:spPr>
          <a:xfrm flipH="1">
            <a:off x="7162800" y="831862"/>
            <a:ext cx="1411357" cy="27064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352567F8-4DA2-4F4F-A511-A417CE41BA33}"/>
              </a:ext>
            </a:extLst>
          </p:cNvPr>
          <p:cNvCxnSpPr/>
          <p:nvPr/>
        </p:nvCxnSpPr>
        <p:spPr>
          <a:xfrm>
            <a:off x="9448800" y="831862"/>
            <a:ext cx="1258957" cy="27064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004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B2469C5-873E-4BDF-B55E-C2F1505CF2F4}"/>
              </a:ext>
            </a:extLst>
          </p:cNvPr>
          <p:cNvSpPr txBox="1"/>
          <p:nvPr/>
        </p:nvSpPr>
        <p:spPr>
          <a:xfrm>
            <a:off x="3657599" y="437321"/>
            <a:ext cx="4386470" cy="646331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600" dirty="0"/>
              <a:t>teoria della relatività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F2193DB-F111-463B-A0DC-DF402D992047}"/>
              </a:ext>
            </a:extLst>
          </p:cNvPr>
          <p:cNvSpPr txBox="1"/>
          <p:nvPr/>
        </p:nvSpPr>
        <p:spPr>
          <a:xfrm>
            <a:off x="371061" y="2928731"/>
            <a:ext cx="2584174" cy="1384995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è impossibile una conoscenza </a:t>
            </a:r>
            <a:r>
              <a:rPr lang="it-IT" sz="2800" dirty="0">
                <a:cs typeface="Times New Roman" panose="02020603050405020304" pitchFamily="18" charset="0"/>
              </a:rPr>
              <a:t>“assoluta”</a:t>
            </a:r>
            <a:endParaRPr lang="it-IT" sz="28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52E84B0-1D41-4D5F-9663-B3193FA3A256}"/>
              </a:ext>
            </a:extLst>
          </p:cNvPr>
          <p:cNvSpPr txBox="1"/>
          <p:nvPr/>
        </p:nvSpPr>
        <p:spPr>
          <a:xfrm>
            <a:off x="3485322" y="2859157"/>
            <a:ext cx="2438401" cy="1815882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il tempo è relativo al sistema di riferimento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3EDB00A-9589-467A-9682-FE1767251B29}"/>
              </a:ext>
            </a:extLst>
          </p:cNvPr>
          <p:cNvSpPr txBox="1"/>
          <p:nvPr/>
        </p:nvSpPr>
        <p:spPr>
          <a:xfrm>
            <a:off x="6268279" y="2935357"/>
            <a:ext cx="2332383" cy="1815882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vi è un </a:t>
            </a:r>
            <a:r>
              <a:rPr lang="it-IT" sz="2800" i="1" dirty="0"/>
              <a:t>continuum</a:t>
            </a:r>
            <a:r>
              <a:rPr lang="it-IT" sz="2800" dirty="0"/>
              <a:t> spazio-temporale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9EC3B8F-5634-4D6C-A956-87FF974FA5EF}"/>
              </a:ext>
            </a:extLst>
          </p:cNvPr>
          <p:cNvSpPr txBox="1"/>
          <p:nvPr/>
        </p:nvSpPr>
        <p:spPr>
          <a:xfrm>
            <a:off x="9064487" y="2935357"/>
            <a:ext cx="2332383" cy="1384995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la massa è equivalente all’energia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E5D9F963-6C36-4A32-AF10-8E45D0A396F9}"/>
              </a:ext>
            </a:extLst>
          </p:cNvPr>
          <p:cNvCxnSpPr>
            <a:cxnSpLocks/>
          </p:cNvCxnSpPr>
          <p:nvPr/>
        </p:nvCxnSpPr>
        <p:spPr>
          <a:xfrm flipH="1">
            <a:off x="1762539" y="1151426"/>
            <a:ext cx="2597426" cy="174266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FB66353A-1BBC-4E38-82FB-EF3C805A362B}"/>
              </a:ext>
            </a:extLst>
          </p:cNvPr>
          <p:cNvCxnSpPr>
            <a:cxnSpLocks/>
          </p:cNvCxnSpPr>
          <p:nvPr/>
        </p:nvCxnSpPr>
        <p:spPr>
          <a:xfrm>
            <a:off x="4856920" y="1168891"/>
            <a:ext cx="1" cy="170773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DA019846-5544-4AA8-AB89-E5139C6E32E6}"/>
              </a:ext>
            </a:extLst>
          </p:cNvPr>
          <p:cNvCxnSpPr/>
          <p:nvPr/>
        </p:nvCxnSpPr>
        <p:spPr>
          <a:xfrm>
            <a:off x="5353878" y="1083652"/>
            <a:ext cx="2259496" cy="181043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FD299A24-5A7B-4ABD-8B87-D40D4A459344}"/>
              </a:ext>
            </a:extLst>
          </p:cNvPr>
          <p:cNvCxnSpPr>
            <a:endCxn id="6" idx="0"/>
          </p:cNvCxnSpPr>
          <p:nvPr/>
        </p:nvCxnSpPr>
        <p:spPr>
          <a:xfrm>
            <a:off x="6665843" y="1083652"/>
            <a:ext cx="3564836" cy="185170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12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C76EBB-8CEA-4813-B68C-5C876077A481}"/>
              </a:ext>
            </a:extLst>
          </p:cNvPr>
          <p:cNvSpPr txBox="1"/>
          <p:nvPr/>
        </p:nvSpPr>
        <p:spPr>
          <a:xfrm>
            <a:off x="3949149" y="410818"/>
            <a:ext cx="2743200" cy="523220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/>
              <a:t>teoria dei quanti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65D364D-8958-441C-B0EF-017DB904DF63}"/>
              </a:ext>
            </a:extLst>
          </p:cNvPr>
          <p:cNvSpPr txBox="1"/>
          <p:nvPr/>
        </p:nvSpPr>
        <p:spPr>
          <a:xfrm>
            <a:off x="357809" y="1948070"/>
            <a:ext cx="2743200" cy="1815882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l’energia si </a:t>
            </a:r>
            <a:r>
              <a:rPr lang="it-IT" sz="2800" dirty="0">
                <a:cs typeface="Times New Roman" panose="02020603050405020304" pitchFamily="18" charset="0"/>
              </a:rPr>
              <a:t>“</a:t>
            </a:r>
            <a:r>
              <a:rPr lang="it-IT" sz="2800" dirty="0"/>
              <a:t>quantizza</a:t>
            </a:r>
            <a:r>
              <a:rPr kumimoji="0" lang="it-IT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”</a:t>
            </a:r>
            <a:r>
              <a:rPr lang="it-IT" sz="2800" dirty="0"/>
              <a:t> in complessioni discrete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3626675-CDFA-4EE8-BD77-2FF6BD35FCB0}"/>
              </a:ext>
            </a:extLst>
          </p:cNvPr>
          <p:cNvSpPr txBox="1"/>
          <p:nvPr/>
        </p:nvSpPr>
        <p:spPr>
          <a:xfrm>
            <a:off x="3949149" y="1901904"/>
            <a:ext cx="2928730" cy="954107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principio di complementarietà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AEC5EDD-0CEF-4BB7-A145-0C730BCED0B8}"/>
              </a:ext>
            </a:extLst>
          </p:cNvPr>
          <p:cNvSpPr txBox="1"/>
          <p:nvPr/>
        </p:nvSpPr>
        <p:spPr>
          <a:xfrm>
            <a:off x="7023652" y="1948070"/>
            <a:ext cx="4187687" cy="954107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principio d’indeterminazione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A774AA9-9BDC-4D70-A996-319A2AC9C1A8}"/>
              </a:ext>
            </a:extLst>
          </p:cNvPr>
          <p:cNvSpPr txBox="1"/>
          <p:nvPr/>
        </p:nvSpPr>
        <p:spPr>
          <a:xfrm>
            <a:off x="2789583" y="5493075"/>
            <a:ext cx="6612834" cy="954107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la struttura della natura non è </a:t>
            </a:r>
            <a:r>
              <a:rPr lang="it-IT" sz="2800" dirty="0">
                <a:cs typeface="Times New Roman" panose="02020603050405020304" pitchFamily="18" charset="0"/>
              </a:rPr>
              <a:t>“</a:t>
            </a:r>
            <a:r>
              <a:rPr lang="it-IT" sz="2800" dirty="0"/>
              <a:t>continua</a:t>
            </a:r>
            <a:r>
              <a:rPr kumimoji="0" lang="it-IT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”</a:t>
            </a:r>
            <a:r>
              <a:rPr lang="it-IT" sz="2800" dirty="0"/>
              <a:t> e non è descrivibile univocamente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BC7C2FFD-E4D3-4752-B316-B82CBB0D8B92}"/>
              </a:ext>
            </a:extLst>
          </p:cNvPr>
          <p:cNvCxnSpPr/>
          <p:nvPr/>
        </p:nvCxnSpPr>
        <p:spPr>
          <a:xfrm flipH="1">
            <a:off x="2120348" y="934038"/>
            <a:ext cx="2186609" cy="10140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78D2A334-8DAA-4AA0-AA08-9A8FFCC74928}"/>
              </a:ext>
            </a:extLst>
          </p:cNvPr>
          <p:cNvCxnSpPr>
            <a:stCxn id="2" idx="2"/>
            <a:endCxn id="6" idx="0"/>
          </p:cNvCxnSpPr>
          <p:nvPr/>
        </p:nvCxnSpPr>
        <p:spPr>
          <a:xfrm>
            <a:off x="5320749" y="934038"/>
            <a:ext cx="92765" cy="9678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E333359A-78DB-4290-857C-851E16863007}"/>
              </a:ext>
            </a:extLst>
          </p:cNvPr>
          <p:cNvCxnSpPr/>
          <p:nvPr/>
        </p:nvCxnSpPr>
        <p:spPr>
          <a:xfrm>
            <a:off x="6321287" y="934038"/>
            <a:ext cx="2385393" cy="9678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o 15">
            <a:extLst>
              <a:ext uri="{FF2B5EF4-FFF2-40B4-BE49-F238E27FC236}">
                <a16:creationId xmlns:a16="http://schemas.microsoft.com/office/drawing/2014/main" id="{91B00F91-397A-4B4A-9766-21FCE9E04BFC}"/>
              </a:ext>
            </a:extLst>
          </p:cNvPr>
          <p:cNvSpPr/>
          <p:nvPr/>
        </p:nvSpPr>
        <p:spPr>
          <a:xfrm>
            <a:off x="503583" y="2137625"/>
            <a:ext cx="11184834" cy="3319895"/>
          </a:xfrm>
          <a:prstGeom prst="arc">
            <a:avLst>
              <a:gd name="adj1" fmla="val 20963279"/>
              <a:gd name="adj2" fmla="val 1080213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564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8374141-106F-4A25-8F55-7546B1061241}"/>
              </a:ext>
            </a:extLst>
          </p:cNvPr>
          <p:cNvSpPr txBox="1"/>
          <p:nvPr/>
        </p:nvSpPr>
        <p:spPr>
          <a:xfrm>
            <a:off x="3419061" y="556591"/>
            <a:ext cx="5698435" cy="584775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Conseguenza di queste teorie: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ED67BA1-F760-4FED-ADC7-360AEFC2D905}"/>
              </a:ext>
            </a:extLst>
          </p:cNvPr>
          <p:cNvSpPr txBox="1"/>
          <p:nvPr/>
        </p:nvSpPr>
        <p:spPr>
          <a:xfrm>
            <a:off x="79513" y="2191338"/>
            <a:ext cx="11920229" cy="553998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000" dirty="0"/>
              <a:t>la natura è un soggetto vivente che non si comporta in modo deterministico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1EC03EC-7BC3-4400-8793-E7569CC09739}"/>
              </a:ext>
            </a:extLst>
          </p:cNvPr>
          <p:cNvSpPr txBox="1"/>
          <p:nvPr/>
        </p:nvSpPr>
        <p:spPr>
          <a:xfrm>
            <a:off x="3737112" y="3470390"/>
            <a:ext cx="5698435" cy="553998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000" dirty="0"/>
              <a:t>è possibile la libertà umana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6F06040-8167-4077-9C29-C22C7F76C906}"/>
              </a:ext>
            </a:extLst>
          </p:cNvPr>
          <p:cNvSpPr txBox="1"/>
          <p:nvPr/>
        </p:nvSpPr>
        <p:spPr>
          <a:xfrm>
            <a:off x="1272209" y="4903304"/>
            <a:ext cx="10071652" cy="553998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000" dirty="0"/>
              <a:t>è necessaria un’etica della responsabilità non antropocentrica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FC08038E-C996-47E8-A0A3-7516FE52E0ED}"/>
              </a:ext>
            </a:extLst>
          </p:cNvPr>
          <p:cNvCxnSpPr>
            <a:cxnSpLocks/>
          </p:cNvCxnSpPr>
          <p:nvPr/>
        </p:nvCxnSpPr>
        <p:spPr>
          <a:xfrm>
            <a:off x="5804452" y="1141366"/>
            <a:ext cx="0" cy="104997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5E8FE465-697A-4068-AC80-DC746EA22338}"/>
              </a:ext>
            </a:extLst>
          </p:cNvPr>
          <p:cNvCxnSpPr/>
          <p:nvPr/>
        </p:nvCxnSpPr>
        <p:spPr>
          <a:xfrm>
            <a:off x="5870713" y="2745336"/>
            <a:ext cx="0" cy="68366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E9D8C366-CE38-4000-80AE-D00678F3EE0D}"/>
              </a:ext>
            </a:extLst>
          </p:cNvPr>
          <p:cNvCxnSpPr>
            <a:cxnSpLocks/>
          </p:cNvCxnSpPr>
          <p:nvPr/>
        </p:nvCxnSpPr>
        <p:spPr>
          <a:xfrm>
            <a:off x="5804452" y="4024388"/>
            <a:ext cx="0" cy="8789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399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361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Agency FB</vt:lpstr>
      <vt:lpstr>Arial</vt:lpstr>
      <vt:lpstr>Arial Narrow</vt:lpstr>
      <vt:lpstr>Book Antiqua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 Maria Marafioti</dc:creator>
  <cp:lastModifiedBy>Rosa Maria Marafioti</cp:lastModifiedBy>
  <cp:revision>25</cp:revision>
  <dcterms:created xsi:type="dcterms:W3CDTF">2021-12-11T18:22:27Z</dcterms:created>
  <dcterms:modified xsi:type="dcterms:W3CDTF">2021-12-12T21:09:47Z</dcterms:modified>
</cp:coreProperties>
</file>