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8" r:id="rId4"/>
    <p:sldId id="257" r:id="rId5"/>
    <p:sldId id="258" r:id="rId6"/>
    <p:sldId id="259" r:id="rId7"/>
    <p:sldId id="260" r:id="rId8"/>
    <p:sldId id="265" r:id="rId9"/>
    <p:sldId id="264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CCCCFF"/>
    <a:srgbClr val="CC0099"/>
    <a:srgbClr val="6666FF"/>
    <a:srgbClr val="FF99FF"/>
    <a:srgbClr val="FF0066"/>
    <a:srgbClr val="FF9999"/>
    <a:srgbClr val="FF3300"/>
    <a:srgbClr val="CC0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A7854A-E23A-4133-AD79-CF5120783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C61108-76D2-4598-95E8-1A014490E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D19B6C-FCD8-4CC1-A44A-A0550523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6B28AE-7B22-4947-B681-B0095561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447711-95F9-4072-9F98-1B7378B6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42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35E4DD-F2A6-4A69-97F7-2C2A0237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C1F1A6-D9C4-4072-A57B-69966AFFE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07B4AB-F8AD-4CF3-AB20-CEC697B2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AF4D0-23E7-4B1B-B7A1-FDFF58271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DADEDB-DA18-4233-9F21-08BCB98B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04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E28E325-7FB3-4421-A531-B187E1628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F042FF-45AD-48EB-9DB4-7062B05B8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55EF17-B4AD-4115-95E6-E81C528A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DCDDC9-FDAD-456B-B74E-15E2E551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BBBE51-2B4B-4EEE-85F8-0ACD0334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91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E13E2F-8126-4604-843C-225A4A6C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FF1699-3ED7-4881-9EA6-1279B174A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C34FA8-816B-4B0B-AE39-8EBC71C2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85EE0A-7931-42A1-B1F1-6CAFEC97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12573A-01B7-47CF-A351-DAE275CD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10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86BA8B-8494-44F0-AD6D-7EF0E0B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3BFE8C-9E88-45C7-9FD3-52171F77A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5F003B-6DB7-4665-9085-3D31434E7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640380-59DF-4119-AC3C-E9B08C1C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7C6E60-F8DF-496C-8884-C6E76582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40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791F8-E13A-476E-99A6-2B2AA178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95955F-5538-4665-B5F6-DD27AE465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11C17E-4662-4640-9FD6-B38A82CD3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AF6F8F-4874-40D0-9DE1-E2880734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C0516B-79EA-4A07-A8CB-FCDD4AD9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4413E1-E8DD-4EBB-9774-D03352EE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39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CCFBC2-6340-4B50-A8E5-66892D02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F0F018-A928-4943-A398-99AE90ACD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AB9C3CE-F6C0-45F3-8852-C93339792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4C95EC-7185-428B-9EAE-543243045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1F325C-8D43-48CE-BEA1-498525FC8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B32F6CC-B55C-4B2F-AF77-6D6B9092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CC9DF8C-F565-4E45-986A-A19CB299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D659F02-F8E1-4D2F-BF25-82162655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72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523277-661D-46EC-9383-363DA6F73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0649618-C316-4928-B533-310E4ED6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37F718-0E67-4736-A81B-E9B6D814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82911D-A766-47C9-AAB0-7601B980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43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E41052-7EBC-4301-AD9B-0AD377C7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14C5428-D27B-4C00-A439-09FD3241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86CD66-0653-42A8-B2BD-8C425098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55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312C4F-F724-4184-A044-3B301256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3EC832-DB86-4223-A488-AE80FA72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562EB2-2CED-45A2-AFC1-E276750A0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F82FEA-0757-400B-BE4F-40A6AE0EF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444DAD-2D55-42F6-8048-20E8C6C6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2D1DE8-0243-43F6-B794-0E688277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6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8FD7D2-6CD9-475E-A3F9-AA0623B0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1D8C402-0B7E-45CA-81AC-5F0CE9CCC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DAE2BDF-D7D3-43EC-9C41-C476C1B3F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652773-1502-4E28-A3B8-0B921B41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BC1CA7-5D95-4D1B-B35A-A799381E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E178E1-14B8-416B-B919-6C2DF3EE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2BD2AB-91B2-41B5-BF94-2180647F8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187A1D-D606-4B15-8394-E76847A82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CBD628-B9F0-4BB3-A333-21D61E237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24E3-BAD1-45EE-A0ED-150F6D5276EF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E63803-5D32-4F7C-8F7A-FC911A1B9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FE9084-B5D6-46FD-A179-9762DCA82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BE4D-C4D7-4490-89E9-52DAD012DD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98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53E402"/>
            </a:gs>
            <a:gs pos="67000">
              <a:srgbClr val="33F5EC"/>
            </a:gs>
            <a:gs pos="81500">
              <a:srgbClr val="B213F1"/>
            </a:gs>
            <a:gs pos="66000">
              <a:srgbClr val="34F5DE"/>
            </a:gs>
            <a:gs pos="68000">
              <a:srgbClr val="BEBEE5"/>
            </a:gs>
            <a:gs pos="74000">
              <a:srgbClr val="37F792"/>
            </a:gs>
            <a:gs pos="99000">
              <a:schemeClr val="accent1">
                <a:lumMod val="45000"/>
                <a:lumOff val="55000"/>
              </a:schemeClr>
            </a:gs>
            <a:gs pos="62000">
              <a:srgbClr val="E87AFA"/>
            </a:gs>
            <a:gs pos="92000">
              <a:srgbClr val="249C9C"/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BD6E595-2A93-498C-AF90-6C1599DAA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239" y="565499"/>
            <a:ext cx="7561383" cy="548956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2CF83D-B815-4B1D-AC54-028061A3F34B}"/>
              </a:ext>
            </a:extLst>
          </p:cNvPr>
          <p:cNvSpPr txBox="1"/>
          <p:nvPr/>
        </p:nvSpPr>
        <p:spPr>
          <a:xfrm>
            <a:off x="4577862" y="6210009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Book Antiqua" panose="02040602050305030304" pitchFamily="18" charset="0"/>
              </a:rPr>
              <a:t>Igino Pagliani, </a:t>
            </a:r>
            <a:r>
              <a:rPr lang="it-IT" sz="2400" i="1" dirty="0">
                <a:latin typeface="Book Antiqua" panose="02040602050305030304" pitchFamily="18" charset="0"/>
              </a:rPr>
              <a:t>Palafitte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1517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A375A2-460F-4C64-B0B4-673FE4E5C618}"/>
              </a:ext>
            </a:extLst>
          </p:cNvPr>
          <p:cNvSpPr txBox="1"/>
          <p:nvPr/>
        </p:nvSpPr>
        <p:spPr>
          <a:xfrm>
            <a:off x="1887414" y="210179"/>
            <a:ext cx="7573108" cy="830997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 lo storicismo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teoria che pretende di cogliere un senso intrinseco alla totalità della storia):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0E216A-AF70-43FC-8C56-3FAE89B47AEE}"/>
              </a:ext>
            </a:extLst>
          </p:cNvPr>
          <p:cNvSpPr txBox="1"/>
          <p:nvPr/>
        </p:nvSpPr>
        <p:spPr>
          <a:xfrm>
            <a:off x="4185138" y="1277815"/>
            <a:ext cx="2977662" cy="2308324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non esiste un senso precostituito della storia, perché il senso dipende dalle decisioni e dalle interpretazioni umane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5B8913-76B7-4416-8258-5BFF4553BE5A}"/>
              </a:ext>
            </a:extLst>
          </p:cNvPr>
          <p:cNvSpPr txBox="1"/>
          <p:nvPr/>
        </p:nvSpPr>
        <p:spPr>
          <a:xfrm>
            <a:off x="1828800" y="3714257"/>
            <a:ext cx="8534400" cy="46166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non si può cogliere la totalità della storia (e neanche della natura)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3859D6-9506-4857-9C1C-F055AF4ECFF4}"/>
              </a:ext>
            </a:extLst>
          </p:cNvPr>
          <p:cNvSpPr txBox="1"/>
          <p:nvPr/>
        </p:nvSpPr>
        <p:spPr>
          <a:xfrm>
            <a:off x="4114799" y="4412561"/>
            <a:ext cx="3598985" cy="120032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non si può predire il futuro, perché la storia dipende dalla libertà umana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36DEE9E-8B24-4762-BB45-47ACCF0D21AD}"/>
              </a:ext>
            </a:extLst>
          </p:cNvPr>
          <p:cNvSpPr txBox="1"/>
          <p:nvPr/>
        </p:nvSpPr>
        <p:spPr>
          <a:xfrm>
            <a:off x="2784230" y="5849529"/>
            <a:ext cx="5779477" cy="46166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porta al fanatismo e supporta il totalitarismo</a:t>
            </a:r>
          </a:p>
        </p:txBody>
      </p:sp>
    </p:spTree>
    <p:extLst>
      <p:ext uri="{BB962C8B-B14F-4D97-AF65-F5344CB8AC3E}">
        <p14:creationId xmlns:p14="http://schemas.microsoft.com/office/powerpoint/2010/main" val="87094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CCCD07F-1DEF-49D9-B3F0-1E01A51561C5}"/>
              </a:ext>
            </a:extLst>
          </p:cNvPr>
          <p:cNvSpPr txBox="1"/>
          <p:nvPr/>
        </p:nvSpPr>
        <p:spPr>
          <a:xfrm>
            <a:off x="4097215" y="274601"/>
            <a:ext cx="4278923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Società chiusa e società aperta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BB0A6A7-F22C-4567-A1D9-601E7CDCD5A3}"/>
              </a:ext>
            </a:extLst>
          </p:cNvPr>
          <p:cNvSpPr txBox="1"/>
          <p:nvPr/>
        </p:nvSpPr>
        <p:spPr>
          <a:xfrm>
            <a:off x="1547445" y="1000086"/>
            <a:ext cx="1793631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per Bergson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580689F-1B55-41B6-A4DC-8B3580E8B6EF}"/>
              </a:ext>
            </a:extLst>
          </p:cNvPr>
          <p:cNvSpPr txBox="1"/>
          <p:nvPr/>
        </p:nvSpPr>
        <p:spPr>
          <a:xfrm>
            <a:off x="8991601" y="1000087"/>
            <a:ext cx="1652954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per Popper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A6206A-13FA-440A-A1D8-00E9BB1F94D3}"/>
              </a:ext>
            </a:extLst>
          </p:cNvPr>
          <p:cNvSpPr txBox="1"/>
          <p:nvPr/>
        </p:nvSpPr>
        <p:spPr>
          <a:xfrm>
            <a:off x="152398" y="1751204"/>
            <a:ext cx="2004646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società chiusa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137761B-1A7D-48BD-BC1F-D51F7DD2BE26}"/>
              </a:ext>
            </a:extLst>
          </p:cNvPr>
          <p:cNvSpPr txBox="1"/>
          <p:nvPr/>
        </p:nvSpPr>
        <p:spPr>
          <a:xfrm>
            <a:off x="3575539" y="1751203"/>
            <a:ext cx="2004646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società aperta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10428F-9992-4936-9CF5-709F1A2D46FF}"/>
              </a:ext>
            </a:extLst>
          </p:cNvPr>
          <p:cNvSpPr txBox="1"/>
          <p:nvPr/>
        </p:nvSpPr>
        <p:spPr>
          <a:xfrm>
            <a:off x="6852139" y="1798096"/>
            <a:ext cx="2004646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società chiusa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0DB9D7-A67D-485F-AE30-D76AD53AEF80}"/>
              </a:ext>
            </a:extLst>
          </p:cNvPr>
          <p:cNvSpPr txBox="1"/>
          <p:nvPr/>
        </p:nvSpPr>
        <p:spPr>
          <a:xfrm>
            <a:off x="9818078" y="1798095"/>
            <a:ext cx="2004646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società aperta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E47C156-7E3B-4232-92AD-F9DB79EFFFC6}"/>
              </a:ext>
            </a:extLst>
          </p:cNvPr>
          <p:cNvSpPr txBox="1"/>
          <p:nvPr/>
        </p:nvSpPr>
        <p:spPr>
          <a:xfrm>
            <a:off x="281354" y="3700028"/>
            <a:ext cx="2965938" cy="2677656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dominata da una morale dell’obbligazione e da una religione statica; l’individuo è solo una parte del tutto e ha minima libertà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8539231-5F33-4E0B-8099-023D64618BFE}"/>
              </a:ext>
            </a:extLst>
          </p:cNvPr>
          <p:cNvSpPr txBox="1"/>
          <p:nvPr/>
        </p:nvSpPr>
        <p:spPr>
          <a:xfrm>
            <a:off x="3423139" y="2567641"/>
            <a:ext cx="2813538" cy="415498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caratterizzata da una morale assoluta e dal misticismo; l’individuo segue la sua coscienza, è valorizzata la sua creatività, è supportato il progresso individuale e collettivo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BE8D038-8744-493A-A4B4-E973824552EE}"/>
              </a:ext>
            </a:extLst>
          </p:cNvPr>
          <p:cNvSpPr txBox="1"/>
          <p:nvPr/>
        </p:nvSpPr>
        <p:spPr>
          <a:xfrm>
            <a:off x="6600093" y="3074746"/>
            <a:ext cx="2813538" cy="3046988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organizzata secondo rigide norme di comportamento; l’individuo è sottoposto a un controllo soffocante attraverso istituzioni politiche autoritarie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179DBDE-DF80-4979-BBF7-FCF9D59F5C46}"/>
              </a:ext>
            </a:extLst>
          </p:cNvPr>
          <p:cNvSpPr txBox="1"/>
          <p:nvPr/>
        </p:nvSpPr>
        <p:spPr>
          <a:xfrm>
            <a:off x="9777047" y="2790092"/>
            <a:ext cx="2321167" cy="37856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salvaguarda la libertà mediante istituzioni democratiche </a:t>
            </a:r>
            <a:r>
              <a:rPr lang="it-IT" sz="2400" dirty="0" err="1"/>
              <a:t>autocorregibili</a:t>
            </a:r>
            <a:r>
              <a:rPr lang="it-IT" sz="2400" dirty="0"/>
              <a:t>; valorizza il confronto, la critica e le proposte di riforma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17C830E-CCA5-4DE9-8E07-8B3FC9745426}"/>
              </a:ext>
            </a:extLst>
          </p:cNvPr>
          <p:cNvCxnSpPr/>
          <p:nvPr/>
        </p:nvCxnSpPr>
        <p:spPr>
          <a:xfrm flipH="1">
            <a:off x="3341076" y="760767"/>
            <a:ext cx="785447" cy="2393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A68BADA-3816-4814-9401-58C237B2F34E}"/>
              </a:ext>
            </a:extLst>
          </p:cNvPr>
          <p:cNvCxnSpPr/>
          <p:nvPr/>
        </p:nvCxnSpPr>
        <p:spPr>
          <a:xfrm>
            <a:off x="8376138" y="715856"/>
            <a:ext cx="615463" cy="284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EC50FC0-1D00-49EC-B478-7DD0172762F1}"/>
              </a:ext>
            </a:extLst>
          </p:cNvPr>
          <p:cNvCxnSpPr/>
          <p:nvPr/>
        </p:nvCxnSpPr>
        <p:spPr>
          <a:xfrm flipH="1">
            <a:off x="1453662" y="1461751"/>
            <a:ext cx="814755" cy="2894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B01209E-D0C6-468E-9463-E360CCEDE9A4}"/>
              </a:ext>
            </a:extLst>
          </p:cNvPr>
          <p:cNvCxnSpPr>
            <a:stCxn id="3" idx="2"/>
            <a:endCxn id="6" idx="0"/>
          </p:cNvCxnSpPr>
          <p:nvPr/>
        </p:nvCxnSpPr>
        <p:spPr>
          <a:xfrm>
            <a:off x="2444261" y="1461751"/>
            <a:ext cx="2133601" cy="2894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D49009D-0D45-4375-A0E1-9D084C68DEFA}"/>
              </a:ext>
            </a:extLst>
          </p:cNvPr>
          <p:cNvCxnSpPr/>
          <p:nvPr/>
        </p:nvCxnSpPr>
        <p:spPr>
          <a:xfrm flipH="1">
            <a:off x="8135818" y="1472364"/>
            <a:ext cx="1430216" cy="3122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342DECB-6E09-4619-9875-07C49EBD0EB3}"/>
              </a:ext>
            </a:extLst>
          </p:cNvPr>
          <p:cNvCxnSpPr>
            <a:endCxn id="8" idx="0"/>
          </p:cNvCxnSpPr>
          <p:nvPr/>
        </p:nvCxnSpPr>
        <p:spPr>
          <a:xfrm>
            <a:off x="9993924" y="1473785"/>
            <a:ext cx="826477" cy="3243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B515A3A5-F27A-43B8-BC73-1657133AF9C9}"/>
              </a:ext>
            </a:extLst>
          </p:cNvPr>
          <p:cNvCxnSpPr>
            <a:stCxn id="5" idx="2"/>
          </p:cNvCxnSpPr>
          <p:nvPr/>
        </p:nvCxnSpPr>
        <p:spPr>
          <a:xfrm>
            <a:off x="1154721" y="2212869"/>
            <a:ext cx="0" cy="148715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3097BCF0-6548-4370-B603-CBB9B1B0A4F2}"/>
              </a:ext>
            </a:extLst>
          </p:cNvPr>
          <p:cNvCxnSpPr>
            <a:stCxn id="6" idx="2"/>
          </p:cNvCxnSpPr>
          <p:nvPr/>
        </p:nvCxnSpPr>
        <p:spPr>
          <a:xfrm>
            <a:off x="4577862" y="2212868"/>
            <a:ext cx="0" cy="3547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E509B830-7FEC-4CCB-AF6B-4B156EEBDF33}"/>
              </a:ext>
            </a:extLst>
          </p:cNvPr>
          <p:cNvCxnSpPr>
            <a:stCxn id="7" idx="2"/>
          </p:cNvCxnSpPr>
          <p:nvPr/>
        </p:nvCxnSpPr>
        <p:spPr>
          <a:xfrm>
            <a:off x="7854462" y="2259761"/>
            <a:ext cx="0" cy="81498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0A7AC48D-B6C8-4D37-A9E2-8B081FC89F2D}"/>
              </a:ext>
            </a:extLst>
          </p:cNvPr>
          <p:cNvCxnSpPr>
            <a:stCxn id="8" idx="2"/>
          </p:cNvCxnSpPr>
          <p:nvPr/>
        </p:nvCxnSpPr>
        <p:spPr>
          <a:xfrm>
            <a:off x="10820401" y="2259760"/>
            <a:ext cx="0" cy="5303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09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2660ED8-AD1B-488C-86E4-6E6E24B6B62B}"/>
              </a:ext>
            </a:extLst>
          </p:cNvPr>
          <p:cNvSpPr txBox="1"/>
          <p:nvPr/>
        </p:nvSpPr>
        <p:spPr>
          <a:xfrm>
            <a:off x="3985845" y="339969"/>
            <a:ext cx="3810001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Caratteri </a:t>
            </a:r>
            <a:r>
              <a:rPr 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della democrazia: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DDBDB4-1900-4125-A651-8C91D71D80CD}"/>
              </a:ext>
            </a:extLst>
          </p:cNvPr>
          <p:cNvSpPr txBox="1"/>
          <p:nvPr/>
        </p:nvSpPr>
        <p:spPr>
          <a:xfrm>
            <a:off x="3540369" y="1507397"/>
            <a:ext cx="5720862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i governati possono controllare i governanti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7E4544F-98D0-4AF6-94F6-E394A0B92A81}"/>
              </a:ext>
            </a:extLst>
          </p:cNvPr>
          <p:cNvSpPr txBox="1"/>
          <p:nvPr/>
        </p:nvSpPr>
        <p:spPr>
          <a:xfrm>
            <a:off x="2719754" y="2500646"/>
            <a:ext cx="7315199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i governanti possono essere destituiti (ma senza violenza)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7D5E9E-6757-4C6C-B00B-33580822C9A6}"/>
              </a:ext>
            </a:extLst>
          </p:cNvPr>
          <p:cNvSpPr txBox="1"/>
          <p:nvPr/>
        </p:nvSpPr>
        <p:spPr>
          <a:xfrm>
            <a:off x="3681047" y="3520553"/>
            <a:ext cx="5580184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il potere dei governanti dev’essere limitato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B1192E7-968E-475B-8AE0-21CD110FE7EB}"/>
              </a:ext>
            </a:extLst>
          </p:cNvPr>
          <p:cNvSpPr txBox="1"/>
          <p:nvPr/>
        </p:nvSpPr>
        <p:spPr>
          <a:xfrm>
            <a:off x="1852246" y="4771292"/>
            <a:ext cx="887437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i cambiamenti vanno realizzati con le riforme e non con la rivoluzione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14D040-DFD1-4B3F-B95A-033E13934840}"/>
              </a:ext>
            </a:extLst>
          </p:cNvPr>
          <p:cNvSpPr txBox="1"/>
          <p:nvPr/>
        </p:nvSpPr>
        <p:spPr>
          <a:xfrm>
            <a:off x="715108" y="5732584"/>
            <a:ext cx="10937630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le decisioni, sempre revocabili, vengono prese attraverso un dialogo libero e razionale</a:t>
            </a:r>
          </a:p>
        </p:txBody>
      </p:sp>
    </p:spTree>
    <p:extLst>
      <p:ext uri="{BB962C8B-B14F-4D97-AF65-F5344CB8AC3E}">
        <p14:creationId xmlns:p14="http://schemas.microsoft.com/office/powerpoint/2010/main" val="361669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4B796CC-CE2F-4D04-878F-FA6F30992CB8}"/>
              </a:ext>
            </a:extLst>
          </p:cNvPr>
          <p:cNvSpPr txBox="1"/>
          <p:nvPr/>
        </p:nvSpPr>
        <p:spPr>
          <a:xfrm>
            <a:off x="1242647" y="410308"/>
            <a:ext cx="7620000" cy="1077218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it-IT" sz="3200" b="1" dirty="0">
                <a:latin typeface="Agency FB" panose="020B0503020202020204" pitchFamily="34" charset="0"/>
                <a:ea typeface="+mj-ea"/>
                <a:cs typeface="+mj-cs"/>
              </a:rPr>
              <a:t>Karl Popper </a:t>
            </a:r>
          </a:p>
          <a:p>
            <a:pPr algn="just"/>
            <a:r>
              <a:rPr lang="it-IT" sz="3200" b="1" dirty="0">
                <a:latin typeface="Agency FB" panose="020B0503020202020204" pitchFamily="34" charset="0"/>
                <a:ea typeface="+mj-ea"/>
                <a:cs typeface="+mj-cs"/>
              </a:rPr>
              <a:t>(Vienna, 28 luglio 1902 – Londra, 17 settembre 1994)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C2EA8D-45C6-4D44-825F-B63554432757}"/>
              </a:ext>
            </a:extLst>
          </p:cNvPr>
          <p:cNvSpPr txBox="1"/>
          <p:nvPr/>
        </p:nvSpPr>
        <p:spPr>
          <a:xfrm>
            <a:off x="187568" y="1886111"/>
            <a:ext cx="8557846" cy="381642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“Non esiste alcun criterio generale di verità. Ma ciò non legittima la conclusione che la scelta fra teorie concorrenti sia arbitraria: significa soltanto e molto semplicemente che noi possiamo sempre errare nella nostra scelta, che possiamo sempre vederci sfuggire la verità o che possiamo non raggiungerla, che non possiamo mai pretendere la certezza; che noi insomma siamo fallibili” </a:t>
            </a:r>
          </a:p>
          <a:p>
            <a:pPr algn="just"/>
            <a:r>
              <a:rPr lang="it-IT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La società aperta  i suoi nemici</a:t>
            </a:r>
            <a:r>
              <a:rPr lang="it-IT" sz="2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it-IT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56854AA-D61D-4C7C-8679-3BDD7094D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47" y="3222210"/>
            <a:ext cx="3141785" cy="334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0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4C302C-DC13-46B5-960A-5E6326D07DAC}"/>
              </a:ext>
            </a:extLst>
          </p:cNvPr>
          <p:cNvSpPr txBox="1"/>
          <p:nvPr/>
        </p:nvSpPr>
        <p:spPr>
          <a:xfrm>
            <a:off x="4595447" y="293077"/>
            <a:ext cx="2825262" cy="523220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neopositivismo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704331F-23E2-4C79-84E5-71A83557073E}"/>
              </a:ext>
            </a:extLst>
          </p:cNvPr>
          <p:cNvSpPr txBox="1"/>
          <p:nvPr/>
        </p:nvSpPr>
        <p:spPr>
          <a:xfrm>
            <a:off x="316524" y="1360900"/>
            <a:ext cx="2215661" cy="46166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scienza unificata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8DBA62-2E2A-49C1-91A0-45DEA781F337}"/>
              </a:ext>
            </a:extLst>
          </p:cNvPr>
          <p:cNvSpPr txBox="1"/>
          <p:nvPr/>
        </p:nvSpPr>
        <p:spPr>
          <a:xfrm>
            <a:off x="2001715" y="2828835"/>
            <a:ext cx="2274278" cy="1200329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metafisica, etica e religione non hanno senso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BDB32A1-5881-412B-AAD5-FFD7BF1C52A2}"/>
              </a:ext>
            </a:extLst>
          </p:cNvPr>
          <p:cNvSpPr txBox="1"/>
          <p:nvPr/>
        </p:nvSpPr>
        <p:spPr>
          <a:xfrm>
            <a:off x="2813538" y="1360899"/>
            <a:ext cx="2168770" cy="830997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criterio di significanza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5170B3-88FD-4B54-AFB4-CC4383D8C0D4}"/>
              </a:ext>
            </a:extLst>
          </p:cNvPr>
          <p:cNvSpPr txBox="1"/>
          <p:nvPr/>
        </p:nvSpPr>
        <p:spPr>
          <a:xfrm>
            <a:off x="8127023" y="1330422"/>
            <a:ext cx="2168770" cy="830997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linguaggio formale ideale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0C639DF-8139-4BA8-B1F3-56049B6A10CE}"/>
              </a:ext>
            </a:extLst>
          </p:cNvPr>
          <p:cNvSpPr txBox="1"/>
          <p:nvPr/>
        </p:nvSpPr>
        <p:spPr>
          <a:xfrm>
            <a:off x="10668000" y="1319243"/>
            <a:ext cx="1524000" cy="1569660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filosofia come analisi del linguaggio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E8BF30E-801A-4404-96DD-629899D03C2E}"/>
              </a:ext>
            </a:extLst>
          </p:cNvPr>
          <p:cNvSpPr txBox="1"/>
          <p:nvPr/>
        </p:nvSpPr>
        <p:spPr>
          <a:xfrm>
            <a:off x="5621216" y="1360899"/>
            <a:ext cx="1957754" cy="1569660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alla base della scienza vi sono i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protocolli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endParaRPr lang="it-IT" sz="24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212557-8A84-4B78-B3D9-26D5048B243B}"/>
              </a:ext>
            </a:extLst>
          </p:cNvPr>
          <p:cNvSpPr txBox="1"/>
          <p:nvPr/>
        </p:nvSpPr>
        <p:spPr>
          <a:xfrm>
            <a:off x="3897923" y="4431323"/>
            <a:ext cx="3364523" cy="1938992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i protocolli vanno verificati empiricamente (concezione raffigurativa della verità) (principio di verificazione di Schlick)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E803EB-7BBF-47D2-8EB9-72A05875700A}"/>
              </a:ext>
            </a:extLst>
          </p:cNvPr>
          <p:cNvSpPr txBox="1"/>
          <p:nvPr/>
        </p:nvSpPr>
        <p:spPr>
          <a:xfrm>
            <a:off x="8036172" y="4246657"/>
            <a:ext cx="3569676" cy="2308324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i protocolli devono stare alla base di un sistema linguistico logicamente coerente (concezione </a:t>
            </a:r>
            <a:r>
              <a:rPr lang="it-IT" sz="2400" dirty="0" err="1"/>
              <a:t>coerentistica</a:t>
            </a:r>
            <a:r>
              <a:rPr lang="it-IT" sz="2400" dirty="0"/>
              <a:t> della verità)   (</a:t>
            </a:r>
            <a:r>
              <a:rPr lang="it-IT" sz="2400" dirty="0" err="1"/>
              <a:t>Neurath</a:t>
            </a:r>
            <a:r>
              <a:rPr lang="it-IT" sz="2400" dirty="0"/>
              <a:t>)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1850A562-510E-4DC4-98F9-3A578CF0DCCD}"/>
              </a:ext>
            </a:extLst>
          </p:cNvPr>
          <p:cNvCxnSpPr>
            <a:endCxn id="4" idx="0"/>
          </p:cNvCxnSpPr>
          <p:nvPr/>
        </p:nvCxnSpPr>
        <p:spPr>
          <a:xfrm flipH="1">
            <a:off x="3138854" y="2191896"/>
            <a:ext cx="483577" cy="63693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A1DB44C3-19A8-4D4F-9338-61AD479AFFA1}"/>
              </a:ext>
            </a:extLst>
          </p:cNvPr>
          <p:cNvCxnSpPr/>
          <p:nvPr/>
        </p:nvCxnSpPr>
        <p:spPr>
          <a:xfrm flipH="1">
            <a:off x="5263661" y="2930559"/>
            <a:ext cx="1021373" cy="15007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43AEC94-66F6-4E49-AA5F-11D5A4533163}"/>
              </a:ext>
            </a:extLst>
          </p:cNvPr>
          <p:cNvCxnSpPr>
            <a:endCxn id="11" idx="0"/>
          </p:cNvCxnSpPr>
          <p:nvPr/>
        </p:nvCxnSpPr>
        <p:spPr>
          <a:xfrm>
            <a:off x="7025786" y="2930559"/>
            <a:ext cx="2795224" cy="13160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0F77EAF-1AE5-4634-B30C-DDA805E9E4C9}"/>
              </a:ext>
            </a:extLst>
          </p:cNvPr>
          <p:cNvCxnSpPr>
            <a:cxnSpLocks/>
          </p:cNvCxnSpPr>
          <p:nvPr/>
        </p:nvCxnSpPr>
        <p:spPr>
          <a:xfrm flipH="1">
            <a:off x="2353456" y="816016"/>
            <a:ext cx="2241991" cy="5448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9C15E58-F6C2-4844-8D54-7AA165861907}"/>
              </a:ext>
            </a:extLst>
          </p:cNvPr>
          <p:cNvCxnSpPr/>
          <p:nvPr/>
        </p:nvCxnSpPr>
        <p:spPr>
          <a:xfrm flipH="1">
            <a:off x="4595447" y="816297"/>
            <a:ext cx="668214" cy="502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193396C-DC3F-405F-AC4A-6828AE4E2632}"/>
              </a:ext>
            </a:extLst>
          </p:cNvPr>
          <p:cNvCxnSpPr>
            <a:endCxn id="8" idx="0"/>
          </p:cNvCxnSpPr>
          <p:nvPr/>
        </p:nvCxnSpPr>
        <p:spPr>
          <a:xfrm>
            <a:off x="6285034" y="816016"/>
            <a:ext cx="315059" cy="5448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7687F43-0CC2-45B7-969D-84DB7DF70E32}"/>
              </a:ext>
            </a:extLst>
          </p:cNvPr>
          <p:cNvCxnSpPr/>
          <p:nvPr/>
        </p:nvCxnSpPr>
        <p:spPr>
          <a:xfrm>
            <a:off x="6650646" y="816016"/>
            <a:ext cx="2423016" cy="5032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D1A12FA4-7E23-4308-AD8F-6C1AF5A5C4A8}"/>
              </a:ext>
            </a:extLst>
          </p:cNvPr>
          <p:cNvCxnSpPr/>
          <p:nvPr/>
        </p:nvCxnSpPr>
        <p:spPr>
          <a:xfrm>
            <a:off x="7420709" y="806508"/>
            <a:ext cx="3657599" cy="5085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9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6587B3-D6DE-45AA-BFB6-A615FD38CFAF}"/>
              </a:ext>
            </a:extLst>
          </p:cNvPr>
          <p:cNvSpPr txBox="1"/>
          <p:nvPr/>
        </p:nvSpPr>
        <p:spPr>
          <a:xfrm>
            <a:off x="4126523" y="111424"/>
            <a:ext cx="3036277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falsificazionismo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BE5175-A475-4B84-9B33-BD09AA945EE4}"/>
              </a:ext>
            </a:extLst>
          </p:cNvPr>
          <p:cNvSpPr txBox="1"/>
          <p:nvPr/>
        </p:nvSpPr>
        <p:spPr>
          <a:xfrm>
            <a:off x="187572" y="750277"/>
            <a:ext cx="11769966" cy="43088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Criterio di demarcazione (fra scienza e non-scienza): è scientifica una teoria che può essere confutata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5FEEE464-15D2-4921-85A1-FF62A09D84FD}"/>
              </a:ext>
            </a:extLst>
          </p:cNvPr>
          <p:cNvCxnSpPr/>
          <p:nvPr/>
        </p:nvCxnSpPr>
        <p:spPr>
          <a:xfrm>
            <a:off x="2274277" y="1154915"/>
            <a:ext cx="0" cy="4923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E6E98D-E4EA-47DA-89B6-92707D413039}"/>
              </a:ext>
            </a:extLst>
          </p:cNvPr>
          <p:cNvSpPr txBox="1"/>
          <p:nvPr/>
        </p:nvSpPr>
        <p:spPr>
          <a:xfrm>
            <a:off x="967154" y="1647284"/>
            <a:ext cx="2872153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ogni controllo di una teoria è un tentativo di falsificazione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25A26BE-9D94-413E-A5B0-3AE8F92A2F83}"/>
              </a:ext>
            </a:extLst>
          </p:cNvPr>
          <p:cNvSpPr txBox="1"/>
          <p:nvPr/>
        </p:nvSpPr>
        <p:spPr>
          <a:xfrm>
            <a:off x="726831" y="2995500"/>
            <a:ext cx="3399692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una teoria è falsificabile se esiste almeno un suo falsificatore potenziale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B457C2B-2898-4AFB-80E2-B1A241A3C65F}"/>
              </a:ext>
            </a:extLst>
          </p:cNvPr>
          <p:cNvSpPr txBox="1"/>
          <p:nvPr/>
        </p:nvSpPr>
        <p:spPr>
          <a:xfrm>
            <a:off x="1019910" y="4321104"/>
            <a:ext cx="2836983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verificabilità e falsificabilità sono asimmetrici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A35E256-C0C0-4538-AD28-6F0E7FC10196}"/>
              </a:ext>
            </a:extLst>
          </p:cNvPr>
          <p:cNvSpPr txBox="1"/>
          <p:nvPr/>
        </p:nvSpPr>
        <p:spPr>
          <a:xfrm>
            <a:off x="298939" y="5697957"/>
            <a:ext cx="4278923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una teoria non falsificata è corroborata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7B1606C-B79A-4E7B-8F35-FCE216A394A5}"/>
              </a:ext>
            </a:extLst>
          </p:cNvPr>
          <p:cNvSpPr txBox="1"/>
          <p:nvPr/>
        </p:nvSpPr>
        <p:spPr>
          <a:xfrm>
            <a:off x="7162800" y="1544623"/>
            <a:ext cx="3048000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la controllabilità coincide con la falsificabilità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34F242A-CAB2-41E0-AE70-F57EF1A3805A}"/>
              </a:ext>
            </a:extLst>
          </p:cNvPr>
          <p:cNvSpPr txBox="1"/>
          <p:nvPr/>
        </p:nvSpPr>
        <p:spPr>
          <a:xfrm>
            <a:off x="6424245" y="2870226"/>
            <a:ext cx="5427786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deve esistere almeno un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asserto di base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 che possa entrare logicamente in conflitto con la teoria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E0134F2-FF44-4A6E-9D92-6E4643C430E6}"/>
              </a:ext>
            </a:extLst>
          </p:cNvPr>
          <p:cNvSpPr txBox="1"/>
          <p:nvPr/>
        </p:nvSpPr>
        <p:spPr>
          <a:xfrm>
            <a:off x="6424245" y="4195829"/>
            <a:ext cx="5287107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più conferme non verificano una teoria (critica all’induzione), mentre basta una sola smentita per falsificarla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E840411-B665-4A2B-B62B-D8C281CC05A9}"/>
              </a:ext>
            </a:extLst>
          </p:cNvPr>
          <p:cNvSpPr txBox="1"/>
          <p:nvPr/>
        </p:nvSpPr>
        <p:spPr>
          <a:xfrm>
            <a:off x="5486400" y="5521432"/>
            <a:ext cx="6471138" cy="120032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una teoria è corroborata quando supera il confronto con un’esperienza potenzialmente falsificante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09E7B14-072E-48E5-9057-1689622CB5F7}"/>
              </a:ext>
            </a:extLst>
          </p:cNvPr>
          <p:cNvCxnSpPr/>
          <p:nvPr/>
        </p:nvCxnSpPr>
        <p:spPr>
          <a:xfrm>
            <a:off x="3839307" y="2259171"/>
            <a:ext cx="332349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52A86D7-4E21-4F0A-BB70-2E0787C055BB}"/>
              </a:ext>
            </a:extLst>
          </p:cNvPr>
          <p:cNvCxnSpPr>
            <a:stCxn id="8" idx="3"/>
          </p:cNvCxnSpPr>
          <p:nvPr/>
        </p:nvCxnSpPr>
        <p:spPr>
          <a:xfrm flipV="1">
            <a:off x="4126523" y="3595664"/>
            <a:ext cx="2297722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69484D1D-0843-471B-BB95-66AB6B6FFFD4}"/>
              </a:ext>
            </a:extLst>
          </p:cNvPr>
          <p:cNvCxnSpPr/>
          <p:nvPr/>
        </p:nvCxnSpPr>
        <p:spPr>
          <a:xfrm>
            <a:off x="3856893" y="4681609"/>
            <a:ext cx="256735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70B73156-D496-4B40-BC57-851387CE36B8}"/>
              </a:ext>
            </a:extLst>
          </p:cNvPr>
          <p:cNvCxnSpPr>
            <a:stCxn id="10" idx="3"/>
            <a:endCxn id="14" idx="1"/>
          </p:cNvCxnSpPr>
          <p:nvPr/>
        </p:nvCxnSpPr>
        <p:spPr>
          <a:xfrm>
            <a:off x="4577862" y="6113456"/>
            <a:ext cx="908538" cy="81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4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DF2E475-99A1-47A8-8A75-BBDB6430D697}"/>
              </a:ext>
            </a:extLst>
          </p:cNvPr>
          <p:cNvSpPr txBox="1"/>
          <p:nvPr/>
        </p:nvSpPr>
        <p:spPr>
          <a:xfrm>
            <a:off x="4994031" y="328246"/>
            <a:ext cx="3786554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metafisica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434BCAE-B0C8-4D38-831D-EA99F42889E1}"/>
              </a:ext>
            </a:extLst>
          </p:cNvPr>
          <p:cNvSpPr txBox="1"/>
          <p:nvPr/>
        </p:nvSpPr>
        <p:spPr>
          <a:xfrm>
            <a:off x="1676401" y="984738"/>
            <a:ext cx="2614245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per i neopositivisti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99208B-FD38-45E3-A36F-D7A040538581}"/>
              </a:ext>
            </a:extLst>
          </p:cNvPr>
          <p:cNvSpPr txBox="1"/>
          <p:nvPr/>
        </p:nvSpPr>
        <p:spPr>
          <a:xfrm>
            <a:off x="7989277" y="995681"/>
            <a:ext cx="2403231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per Popper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B7384A-A716-4FD7-92AE-CC2146F7F87F}"/>
              </a:ext>
            </a:extLst>
          </p:cNvPr>
          <p:cNvSpPr txBox="1"/>
          <p:nvPr/>
        </p:nvSpPr>
        <p:spPr>
          <a:xfrm>
            <a:off x="351692" y="1652954"/>
            <a:ext cx="4044462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è costituita da proposizioni prive di senso perché non verificabili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2CB9E2E-3DBB-4482-8B1B-2E0C476109F7}"/>
              </a:ext>
            </a:extLst>
          </p:cNvPr>
          <p:cNvSpPr txBox="1"/>
          <p:nvPr/>
        </p:nvSpPr>
        <p:spPr>
          <a:xfrm>
            <a:off x="738554" y="3200400"/>
            <a:ext cx="3786554" cy="15696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non è una scienza, si limita a esprimere visioni del mondo e atteggiamenti emotivi verso la vita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DC4F404-6E28-4DEB-954F-DD7B222BAAC3}"/>
              </a:ext>
            </a:extLst>
          </p:cNvPr>
          <p:cNvSpPr txBox="1"/>
          <p:nvPr/>
        </p:nvSpPr>
        <p:spPr>
          <a:xfrm>
            <a:off x="351692" y="5181600"/>
            <a:ext cx="3938954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non è discutibile razionalmente e non è utile alla scienza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BC19B07-7732-4A36-9270-2E23755E0B6B}"/>
              </a:ext>
            </a:extLst>
          </p:cNvPr>
          <p:cNvSpPr txBox="1"/>
          <p:nvPr/>
        </p:nvSpPr>
        <p:spPr>
          <a:xfrm>
            <a:off x="7620000" y="1652953"/>
            <a:ext cx="3704492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è costituita da proposizioni dotate di senso ma non falsificabili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5EEBB39-CA82-4EED-B832-EF10C8367DEA}"/>
              </a:ext>
            </a:extLst>
          </p:cNvPr>
          <p:cNvSpPr txBox="1"/>
          <p:nvPr/>
        </p:nvSpPr>
        <p:spPr>
          <a:xfrm>
            <a:off x="7391400" y="3194538"/>
            <a:ext cx="4161692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non è una scienza, ma esprime idee e visioni del mondo comprensibili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506AACF-DB89-4D80-82F2-F212BAD8335E}"/>
              </a:ext>
            </a:extLst>
          </p:cNvPr>
          <p:cNvSpPr txBox="1"/>
          <p:nvPr/>
        </p:nvSpPr>
        <p:spPr>
          <a:xfrm>
            <a:off x="8053753" y="4590762"/>
            <a:ext cx="3399693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è discutibile razionalmente ed è utile al progresso scientifico perché stimola e supporta l’indagine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ADBA115-FA41-4DC8-9017-348CC79DDEE0}"/>
              </a:ext>
            </a:extLst>
          </p:cNvPr>
          <p:cNvCxnSpPr/>
          <p:nvPr/>
        </p:nvCxnSpPr>
        <p:spPr>
          <a:xfrm flipH="1">
            <a:off x="4290646" y="773450"/>
            <a:ext cx="703385" cy="2112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064EACC8-6E82-4067-9EC1-E9A880DFF325}"/>
              </a:ext>
            </a:extLst>
          </p:cNvPr>
          <p:cNvCxnSpPr/>
          <p:nvPr/>
        </p:nvCxnSpPr>
        <p:spPr>
          <a:xfrm>
            <a:off x="8780585" y="781681"/>
            <a:ext cx="691661" cy="203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AC45456-FADF-4248-B79D-C62AF3E75802}"/>
              </a:ext>
            </a:extLst>
          </p:cNvPr>
          <p:cNvCxnSpPr/>
          <p:nvPr/>
        </p:nvCxnSpPr>
        <p:spPr>
          <a:xfrm>
            <a:off x="2631831" y="1457346"/>
            <a:ext cx="0" cy="1956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71BCB4B7-B8D2-444A-8FBA-D8EC2D8C256A}"/>
              </a:ext>
            </a:extLst>
          </p:cNvPr>
          <p:cNvCxnSpPr>
            <a:endCxn id="6" idx="0"/>
          </p:cNvCxnSpPr>
          <p:nvPr/>
        </p:nvCxnSpPr>
        <p:spPr>
          <a:xfrm>
            <a:off x="2631831" y="2853282"/>
            <a:ext cx="0" cy="3471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978DAF40-8F7D-482B-9255-22630D067556}"/>
              </a:ext>
            </a:extLst>
          </p:cNvPr>
          <p:cNvCxnSpPr>
            <a:stCxn id="6" idx="2"/>
          </p:cNvCxnSpPr>
          <p:nvPr/>
        </p:nvCxnSpPr>
        <p:spPr>
          <a:xfrm>
            <a:off x="2631831" y="4770060"/>
            <a:ext cx="0" cy="4115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35042D0A-23E2-4928-91B9-3BEE7BC211EE}"/>
              </a:ext>
            </a:extLst>
          </p:cNvPr>
          <p:cNvCxnSpPr/>
          <p:nvPr/>
        </p:nvCxnSpPr>
        <p:spPr>
          <a:xfrm>
            <a:off x="9601200" y="1446403"/>
            <a:ext cx="0" cy="2065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90A0A32-F07B-4546-B47A-FC33663F6CE0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9472246" y="2853282"/>
            <a:ext cx="0" cy="341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F24379E7-B350-4B20-B2E8-836DC723A80D}"/>
              </a:ext>
            </a:extLst>
          </p:cNvPr>
          <p:cNvCxnSpPr/>
          <p:nvPr/>
        </p:nvCxnSpPr>
        <p:spPr>
          <a:xfrm>
            <a:off x="9601200" y="4394867"/>
            <a:ext cx="0" cy="1958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5E12605-3D14-404A-A23F-FB7D4062D642}"/>
              </a:ext>
            </a:extLst>
          </p:cNvPr>
          <p:cNvSpPr txBox="1"/>
          <p:nvPr/>
        </p:nvSpPr>
        <p:spPr>
          <a:xfrm>
            <a:off x="287215" y="91366"/>
            <a:ext cx="11617569" cy="461665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 (= via, procedimento) </a:t>
            </a:r>
            <a:r>
              <a:rPr lang="it-IT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elaborare una teoria scientifica e per progredire nella scienza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81120A-25EA-4FE6-BF07-C39DFE205AD5}"/>
              </a:ext>
            </a:extLst>
          </p:cNvPr>
          <p:cNvSpPr txBox="1"/>
          <p:nvPr/>
        </p:nvSpPr>
        <p:spPr>
          <a:xfrm>
            <a:off x="4232030" y="1124433"/>
            <a:ext cx="2848708" cy="1323439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Problema (che non si riesce a spiegare e risolvere con una teoria scientifica già esistente)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7F2A3E-DEE1-4E26-BB9B-BAA35A1C8C92}"/>
              </a:ext>
            </a:extLst>
          </p:cNvPr>
          <p:cNvSpPr txBox="1"/>
          <p:nvPr/>
        </p:nvSpPr>
        <p:spPr>
          <a:xfrm>
            <a:off x="4196862" y="2801815"/>
            <a:ext cx="2848708" cy="70788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congettura = ipotesi di spiegazione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966119B-7F50-49B1-931C-2D90CAA6EFB4}"/>
              </a:ext>
            </a:extLst>
          </p:cNvPr>
          <p:cNvSpPr txBox="1"/>
          <p:nvPr/>
        </p:nvSpPr>
        <p:spPr>
          <a:xfrm>
            <a:off x="5486402" y="3783503"/>
            <a:ext cx="1125416" cy="461665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prova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7E08F3-02F2-4ABB-8CB2-8A1907801433}"/>
              </a:ext>
            </a:extLst>
          </p:cNvPr>
          <p:cNvSpPr txBox="1"/>
          <p:nvPr/>
        </p:nvSpPr>
        <p:spPr>
          <a:xfrm>
            <a:off x="3727938" y="4407877"/>
            <a:ext cx="1125416" cy="40011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verifica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E5907F-DF61-4A2B-A1E1-EFB5E237D415}"/>
              </a:ext>
            </a:extLst>
          </p:cNvPr>
          <p:cNvSpPr txBox="1"/>
          <p:nvPr/>
        </p:nvSpPr>
        <p:spPr>
          <a:xfrm>
            <a:off x="586153" y="5151079"/>
            <a:ext cx="3645877" cy="156966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formulazione della teoria in modo che possa essere falsificata (essa è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verosimile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, non vera)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463DC27-113C-43F1-8E58-73F5AAA4E094}"/>
              </a:ext>
            </a:extLst>
          </p:cNvPr>
          <p:cNvSpPr txBox="1"/>
          <p:nvPr/>
        </p:nvSpPr>
        <p:spPr>
          <a:xfrm>
            <a:off x="8124093" y="5300428"/>
            <a:ext cx="3012830" cy="830997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nuova congettura da sottoporre a prova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5DC721-7938-4F28-B492-F708FB82E040}"/>
              </a:ext>
            </a:extLst>
          </p:cNvPr>
          <p:cNvSpPr txBox="1"/>
          <p:nvPr/>
        </p:nvSpPr>
        <p:spPr>
          <a:xfrm>
            <a:off x="8217877" y="4460611"/>
            <a:ext cx="2497015" cy="40011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confutazione (errore)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8D0D36D-7688-463C-9DB5-0D3C50A469CE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 flipH="1">
            <a:off x="5621216" y="2447872"/>
            <a:ext cx="35168" cy="3539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1A40D3D9-D3C9-4B3B-8424-EAAD1D97AC1D}"/>
              </a:ext>
            </a:extLst>
          </p:cNvPr>
          <p:cNvCxnSpPr>
            <a:endCxn id="5" idx="0"/>
          </p:cNvCxnSpPr>
          <p:nvPr/>
        </p:nvCxnSpPr>
        <p:spPr>
          <a:xfrm>
            <a:off x="6049110" y="3509701"/>
            <a:ext cx="0" cy="2738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97AAABBD-24CE-499E-BF32-E078A65E6A45}"/>
              </a:ext>
            </a:extLst>
          </p:cNvPr>
          <p:cNvCxnSpPr/>
          <p:nvPr/>
        </p:nvCxnSpPr>
        <p:spPr>
          <a:xfrm flipH="1">
            <a:off x="4853354" y="4245168"/>
            <a:ext cx="633048" cy="162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066D3207-DBA6-4F7A-8736-23E8E932EDA8}"/>
              </a:ext>
            </a:extLst>
          </p:cNvPr>
          <p:cNvCxnSpPr>
            <a:cxnSpLocks/>
          </p:cNvCxnSpPr>
          <p:nvPr/>
        </p:nvCxnSpPr>
        <p:spPr>
          <a:xfrm>
            <a:off x="6588373" y="4245168"/>
            <a:ext cx="1629504" cy="2331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A1A86468-D0A9-4582-BEE9-954E1928FF1F}"/>
              </a:ext>
            </a:extLst>
          </p:cNvPr>
          <p:cNvCxnSpPr>
            <a:cxnSpLocks/>
          </p:cNvCxnSpPr>
          <p:nvPr/>
        </p:nvCxnSpPr>
        <p:spPr>
          <a:xfrm flipH="1">
            <a:off x="2901462" y="4807987"/>
            <a:ext cx="826477" cy="3430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36EB8E5B-C6D6-4E2B-A02D-B0E983D72881}"/>
              </a:ext>
            </a:extLst>
          </p:cNvPr>
          <p:cNvCxnSpPr/>
          <p:nvPr/>
        </p:nvCxnSpPr>
        <p:spPr>
          <a:xfrm>
            <a:off x="9870831" y="4860721"/>
            <a:ext cx="0" cy="4397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B2DF973-6CEA-4BD3-81B6-E6EDAF26C9F3}"/>
              </a:ext>
            </a:extLst>
          </p:cNvPr>
          <p:cNvSpPr txBox="1"/>
          <p:nvPr/>
        </p:nvSpPr>
        <p:spPr>
          <a:xfrm>
            <a:off x="5017477" y="5300428"/>
            <a:ext cx="2286000" cy="1200329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epistemologia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evoluzionistica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 o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darwiniana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endParaRPr lang="it-IT" sz="2400" dirty="0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0F44994-5B17-4A96-A5EA-14DD3EBC73EF}"/>
              </a:ext>
            </a:extLst>
          </p:cNvPr>
          <p:cNvCxnSpPr>
            <a:stCxn id="7" idx="3"/>
            <a:endCxn id="24" idx="1"/>
          </p:cNvCxnSpPr>
          <p:nvPr/>
        </p:nvCxnSpPr>
        <p:spPr>
          <a:xfrm flipV="1">
            <a:off x="4232030" y="5900593"/>
            <a:ext cx="785447" cy="353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CD9A08A0-8C5A-4D90-A149-920E45CD9C5A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7303477" y="5715926"/>
            <a:ext cx="820616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F516E0D-8DD4-4FCC-BA48-1AA742762A4D}"/>
              </a:ext>
            </a:extLst>
          </p:cNvPr>
          <p:cNvSpPr txBox="1"/>
          <p:nvPr/>
        </p:nvSpPr>
        <p:spPr>
          <a:xfrm>
            <a:off x="761999" y="599197"/>
            <a:ext cx="10621109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ipotetico-deduttivo, sintesi di razionalismo e empirismo, prende le mosse da conoscenze pregresse e aspettative</a:t>
            </a:r>
          </a:p>
        </p:txBody>
      </p:sp>
    </p:spTree>
    <p:extLst>
      <p:ext uri="{BB962C8B-B14F-4D97-AF65-F5344CB8AC3E}">
        <p14:creationId xmlns:p14="http://schemas.microsoft.com/office/powerpoint/2010/main" val="46368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4568C80-9C5C-40C2-8156-7C27FA2D99B1}"/>
              </a:ext>
            </a:extLst>
          </p:cNvPr>
          <p:cNvSpPr txBox="1"/>
          <p:nvPr/>
        </p:nvSpPr>
        <p:spPr>
          <a:xfrm>
            <a:off x="2576146" y="1234171"/>
            <a:ext cx="1688123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fallibilismo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06B2D54-B706-4623-AACE-9B622A4FAA69}"/>
              </a:ext>
            </a:extLst>
          </p:cNvPr>
          <p:cNvSpPr txBox="1"/>
          <p:nvPr/>
        </p:nvSpPr>
        <p:spPr>
          <a:xfrm>
            <a:off x="7618847" y="183233"/>
            <a:ext cx="3470031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non si può ottenere una conoscenza che non possa essere in linea di principio smentita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901977-26A9-43EC-85CA-350CEDF6387C}"/>
              </a:ext>
            </a:extLst>
          </p:cNvPr>
          <p:cNvSpPr txBox="1"/>
          <p:nvPr/>
        </p:nvSpPr>
        <p:spPr>
          <a:xfrm>
            <a:off x="1310053" y="2818093"/>
            <a:ext cx="237978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err="1"/>
              <a:t>autocorregibilità</a:t>
            </a:r>
            <a:endParaRPr lang="it-IT" sz="2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0DEAF3-001F-4003-AC41-DA9F4E6A0630}"/>
              </a:ext>
            </a:extLst>
          </p:cNvPr>
          <p:cNvSpPr txBox="1"/>
          <p:nvPr/>
        </p:nvSpPr>
        <p:spPr>
          <a:xfrm>
            <a:off x="8136347" y="1878033"/>
            <a:ext cx="3083169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grazie al metodo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per congetture e confutazioni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, o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per prove ed errori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9F0E026-6F21-4F22-8B2E-6B21C9DA33AE}"/>
              </a:ext>
            </a:extLst>
          </p:cNvPr>
          <p:cNvSpPr txBox="1"/>
          <p:nvPr/>
        </p:nvSpPr>
        <p:spPr>
          <a:xfrm>
            <a:off x="550984" y="4402015"/>
            <a:ext cx="35638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in rapporto con la filosofia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953955-DFEA-42EA-B6F6-33CC488658B8}"/>
              </a:ext>
            </a:extLst>
          </p:cNvPr>
          <p:cNvSpPr txBox="1"/>
          <p:nvPr/>
        </p:nvSpPr>
        <p:spPr>
          <a:xfrm>
            <a:off x="5304693" y="3572833"/>
            <a:ext cx="6687438" cy="30469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che non deve fondare la scienza e giustificare un suo presunto valore universale e necessario (= rifiuto del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fondazionalismo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 e del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 err="1"/>
              <a:t>giustificazionalismo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), ma affrontare problemi a cui la scienza dà una risposta diversa (per es.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è valida l’induzione?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, </a:t>
            </a:r>
            <a:r>
              <a:rPr lang="it-IT" sz="2400" dirty="0">
                <a:cs typeface="Times New Roman" panose="02020603050405020304" pitchFamily="18" charset="0"/>
              </a:rPr>
              <a:t>“</a:t>
            </a:r>
            <a:r>
              <a:rPr lang="it-IT" sz="2400" dirty="0"/>
              <a:t>esiste un rapporto tra la mente e il corpo?</a:t>
            </a:r>
            <a:r>
              <a:rPr lang="it-IT" sz="2400" dirty="0">
                <a:cs typeface="Times New Roman" panose="02020603050405020304" pitchFamily="18" charset="0"/>
              </a:rPr>
              <a:t>”</a:t>
            </a:r>
            <a:r>
              <a:rPr lang="it-IT" sz="2400" dirty="0"/>
              <a:t>) e essere fonte di ispirazione per la formulazione delle ipotesi scientifiche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C1D693-5E83-4FBE-8690-DB6A03D4A513}"/>
              </a:ext>
            </a:extLst>
          </p:cNvPr>
          <p:cNvSpPr txBox="1"/>
          <p:nvPr/>
        </p:nvSpPr>
        <p:spPr>
          <a:xfrm>
            <a:off x="134815" y="246998"/>
            <a:ext cx="320626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Caratteri della scienza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D78CC89-5335-4155-924C-D3AD7AD9A789}"/>
              </a:ext>
            </a:extLst>
          </p:cNvPr>
          <p:cNvCxnSpPr>
            <a:cxnSpLocks/>
          </p:cNvCxnSpPr>
          <p:nvPr/>
        </p:nvCxnSpPr>
        <p:spPr>
          <a:xfrm>
            <a:off x="2133600" y="708663"/>
            <a:ext cx="1286607" cy="5519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D4DAAB7-7972-4955-A52A-AE3C7405E55C}"/>
              </a:ext>
            </a:extLst>
          </p:cNvPr>
          <p:cNvCxnSpPr/>
          <p:nvPr/>
        </p:nvCxnSpPr>
        <p:spPr>
          <a:xfrm flipH="1">
            <a:off x="1737945" y="695430"/>
            <a:ext cx="149470" cy="21226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01E7C07A-EBB5-4B24-8F7E-A325C2ECCCC8}"/>
              </a:ext>
            </a:extLst>
          </p:cNvPr>
          <p:cNvCxnSpPr/>
          <p:nvPr/>
        </p:nvCxnSpPr>
        <p:spPr>
          <a:xfrm flipH="1">
            <a:off x="750277" y="702047"/>
            <a:ext cx="785446" cy="369996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A3DAAF85-D80B-4752-871B-290176044FD2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 flipV="1">
            <a:off x="4264269" y="968063"/>
            <a:ext cx="3354578" cy="4969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AE56FF09-095C-4A06-B012-5464EAD86260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689838" y="2662863"/>
            <a:ext cx="4446509" cy="3860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C71D4BD9-D0F5-428E-B25A-2274941785A8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114800" y="4632848"/>
            <a:ext cx="118989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99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13C604-9713-4669-9348-AC20869FBBE7}"/>
              </a:ext>
            </a:extLst>
          </p:cNvPr>
          <p:cNvSpPr txBox="1"/>
          <p:nvPr/>
        </p:nvSpPr>
        <p:spPr>
          <a:xfrm>
            <a:off x="5550875" y="281023"/>
            <a:ext cx="1559170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30122A3-AF18-44F4-BEF7-4A7525143D4B}"/>
              </a:ext>
            </a:extLst>
          </p:cNvPr>
          <p:cNvSpPr txBox="1"/>
          <p:nvPr/>
        </p:nvSpPr>
        <p:spPr>
          <a:xfrm>
            <a:off x="2754924" y="1359877"/>
            <a:ext cx="6682154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la verità è la corrispondenza tra la teoria e i fatti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A367C96F-744E-494C-9E16-EA622DF56BF6}"/>
              </a:ext>
            </a:extLst>
          </p:cNvPr>
          <p:cNvCxnSpPr>
            <a:cxnSpLocks/>
          </p:cNvCxnSpPr>
          <p:nvPr/>
        </p:nvCxnSpPr>
        <p:spPr>
          <a:xfrm>
            <a:off x="6330460" y="754742"/>
            <a:ext cx="1" cy="6051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7CDB39-F6B3-4CB0-AE49-E4C88BBBC9EA}"/>
              </a:ext>
            </a:extLst>
          </p:cNvPr>
          <p:cNvSpPr txBox="1"/>
          <p:nvPr/>
        </p:nvSpPr>
        <p:spPr>
          <a:xfrm>
            <a:off x="3809999" y="2474893"/>
            <a:ext cx="5216769" cy="95410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Mondo 1</a:t>
            </a:r>
          </a:p>
          <a:p>
            <a:pPr algn="ctr"/>
            <a:r>
              <a:rPr lang="it-IT" sz="2800" dirty="0"/>
              <a:t>delle cose e dei fatti naturali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60FC163-F8D8-4A4E-B07D-433F9724D0D4}"/>
              </a:ext>
            </a:extLst>
          </p:cNvPr>
          <p:cNvSpPr txBox="1"/>
          <p:nvPr/>
        </p:nvSpPr>
        <p:spPr>
          <a:xfrm>
            <a:off x="3657601" y="3764156"/>
            <a:ext cx="5779477" cy="95410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Mondo 2</a:t>
            </a:r>
          </a:p>
          <a:p>
            <a:pPr algn="ctr"/>
            <a:r>
              <a:rPr lang="it-IT" sz="2800" dirty="0"/>
              <a:t>delle esperienze soggettive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C600AC-FF95-44B9-993D-F194A0CE3D12}"/>
              </a:ext>
            </a:extLst>
          </p:cNvPr>
          <p:cNvSpPr txBox="1"/>
          <p:nvPr/>
        </p:nvSpPr>
        <p:spPr>
          <a:xfrm>
            <a:off x="3434860" y="5179928"/>
            <a:ext cx="6201508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Mondo 3</a:t>
            </a:r>
          </a:p>
          <a:p>
            <a:pPr algn="ctr"/>
            <a:r>
              <a:rPr lang="it-IT" sz="2800" dirty="0"/>
              <a:t>delle teorie (oggettive), che si sviluppano storicamente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D9EF4D1-CD7B-4875-A790-6EE748A70C6C}"/>
              </a:ext>
            </a:extLst>
          </p:cNvPr>
          <p:cNvCxnSpPr>
            <a:cxnSpLocks/>
          </p:cNvCxnSpPr>
          <p:nvPr/>
        </p:nvCxnSpPr>
        <p:spPr>
          <a:xfrm flipH="1">
            <a:off x="6330461" y="1845650"/>
            <a:ext cx="1" cy="6051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15CDAEBB-7AE5-4DC8-8D5A-B41102A8A75D}"/>
              </a:ext>
            </a:extLst>
          </p:cNvPr>
          <p:cNvCxnSpPr/>
          <p:nvPr/>
        </p:nvCxnSpPr>
        <p:spPr>
          <a:xfrm>
            <a:off x="6418383" y="3429000"/>
            <a:ext cx="0" cy="3351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F751C8D-9ECC-4C70-8C0F-001EA844750F}"/>
              </a:ext>
            </a:extLst>
          </p:cNvPr>
          <p:cNvCxnSpPr/>
          <p:nvPr/>
        </p:nvCxnSpPr>
        <p:spPr>
          <a:xfrm>
            <a:off x="6418383" y="4718263"/>
            <a:ext cx="0" cy="461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73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CE11F0-F945-44DC-8944-B51E6F6D55DD}"/>
              </a:ext>
            </a:extLst>
          </p:cNvPr>
          <p:cNvSpPr txBox="1"/>
          <p:nvPr/>
        </p:nvSpPr>
        <p:spPr>
          <a:xfrm>
            <a:off x="3563815" y="562708"/>
            <a:ext cx="4876800" cy="46166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concezione politica di Popper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1F1D60-7AEC-4F11-A1E2-178A7070B318}"/>
              </a:ext>
            </a:extLst>
          </p:cNvPr>
          <p:cNvSpPr txBox="1"/>
          <p:nvPr/>
        </p:nvSpPr>
        <p:spPr>
          <a:xfrm>
            <a:off x="281354" y="2508738"/>
            <a:ext cx="2485292" cy="52322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anti-storicistica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F30166-7481-4AAC-A00E-8ED61D2032B3}"/>
              </a:ext>
            </a:extLst>
          </p:cNvPr>
          <p:cNvSpPr txBox="1"/>
          <p:nvPr/>
        </p:nvSpPr>
        <p:spPr>
          <a:xfrm>
            <a:off x="2983523" y="2474893"/>
            <a:ext cx="2708031" cy="181588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anti-assolutistica (contro le società chiuse e il totalitarismo)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379CD4C-FE63-4E24-8B43-C944A245F9CC}"/>
              </a:ext>
            </a:extLst>
          </p:cNvPr>
          <p:cNvSpPr txBox="1"/>
          <p:nvPr/>
        </p:nvSpPr>
        <p:spPr>
          <a:xfrm>
            <a:off x="6242538" y="2474893"/>
            <a:ext cx="3329354" cy="95410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riformistica (in favore delle società aperte)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D07F89-FFA8-4396-B42D-46751FB5E107}"/>
              </a:ext>
            </a:extLst>
          </p:cNvPr>
          <p:cNvSpPr txBox="1"/>
          <p:nvPr/>
        </p:nvSpPr>
        <p:spPr>
          <a:xfrm>
            <a:off x="9859108" y="2339460"/>
            <a:ext cx="2074985" cy="138499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democratica (auto-</a:t>
            </a:r>
            <a:r>
              <a:rPr lang="it-IT" sz="2800" dirty="0" err="1"/>
              <a:t>corregibile</a:t>
            </a:r>
            <a:r>
              <a:rPr lang="it-IT" sz="2800" dirty="0"/>
              <a:t>)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32E1983-B55B-4B8C-98AC-E6264B417BC0}"/>
              </a:ext>
            </a:extLst>
          </p:cNvPr>
          <p:cNvCxnSpPr/>
          <p:nvPr/>
        </p:nvCxnSpPr>
        <p:spPr>
          <a:xfrm flipH="1">
            <a:off x="1664677" y="1024373"/>
            <a:ext cx="3080238" cy="14843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22E9935-5E3F-415B-A6BA-0E9A1DE3A17C}"/>
              </a:ext>
            </a:extLst>
          </p:cNvPr>
          <p:cNvCxnSpPr/>
          <p:nvPr/>
        </p:nvCxnSpPr>
        <p:spPr>
          <a:xfrm flipH="1">
            <a:off x="4426927" y="1024373"/>
            <a:ext cx="1094642" cy="14505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66C0327-4859-4940-B4CF-A8AF49A33ABE}"/>
              </a:ext>
            </a:extLst>
          </p:cNvPr>
          <p:cNvCxnSpPr/>
          <p:nvPr/>
        </p:nvCxnSpPr>
        <p:spPr>
          <a:xfrm>
            <a:off x="6500448" y="1024373"/>
            <a:ext cx="946639" cy="14505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31C61710-B329-4AFA-8D72-F02C5B342E64}"/>
              </a:ext>
            </a:extLst>
          </p:cNvPr>
          <p:cNvCxnSpPr/>
          <p:nvPr/>
        </p:nvCxnSpPr>
        <p:spPr>
          <a:xfrm>
            <a:off x="7387004" y="1024373"/>
            <a:ext cx="3257550" cy="13150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063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843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Agency FB</vt:lpstr>
      <vt:lpstr>Arial</vt:lpstr>
      <vt:lpstr>Arial Narrow</vt:lpstr>
      <vt:lpstr>Book Antiqua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 Maria Marafioti</dc:creator>
  <cp:lastModifiedBy>Rosa Maria Marafioti</cp:lastModifiedBy>
  <cp:revision>38</cp:revision>
  <dcterms:created xsi:type="dcterms:W3CDTF">2021-12-12T11:15:23Z</dcterms:created>
  <dcterms:modified xsi:type="dcterms:W3CDTF">2021-12-12T21:11:33Z</dcterms:modified>
</cp:coreProperties>
</file>