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929" r:id="rId3"/>
    <p:sldId id="911" r:id="rId4"/>
    <p:sldId id="931" r:id="rId5"/>
    <p:sldId id="928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2B3"/>
    <a:srgbClr val="1AAB55"/>
    <a:srgbClr val="F279A2"/>
    <a:srgbClr val="FD9403"/>
    <a:srgbClr val="426EB0"/>
    <a:srgbClr val="4E5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85F60-0429-014B-94F4-5F04CDE84950}" type="datetimeFigureOut">
              <a:rPr lang="it-IT" smtClean="0"/>
              <a:t>08/04/24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7F3DC-54A1-8348-9B9C-E6CA6C4BBF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61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7F3DC-54A1-8348-9B9C-E6CA6C4BBF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76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7F3DC-54A1-8348-9B9C-E6CA6C4BBF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35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9B9958FE-5604-404E-8CFA-78FDCCB3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06AE38A-F37A-7D46-A340-4C7B145E3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788187"/>
            <a:ext cx="10650644" cy="6890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2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presentazione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41688C62-C93C-464D-BED6-6C144521EA90}"/>
              </a:ext>
            </a:extLst>
          </p:cNvPr>
          <p:cNvSpPr txBox="1">
            <a:spLocks/>
          </p:cNvSpPr>
          <p:nvPr userDrawn="1"/>
        </p:nvSpPr>
        <p:spPr>
          <a:xfrm>
            <a:off x="775762" y="1643251"/>
            <a:ext cx="10650644" cy="5850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it-IT" sz="1800" b="0" dirty="0"/>
              <a:t>Sottotitolo della presentazione.</a:t>
            </a:r>
          </a:p>
          <a:p>
            <a:r>
              <a:rPr lang="it-IT" sz="1800" b="0" dirty="0" err="1"/>
              <a:t>Lorem</a:t>
            </a:r>
            <a:r>
              <a:rPr lang="it-IT" sz="1800" b="0" dirty="0"/>
              <a:t> </a:t>
            </a:r>
            <a:r>
              <a:rPr lang="it-IT" sz="1800" b="0" dirty="0" err="1"/>
              <a:t>ipsum</a:t>
            </a:r>
            <a:r>
              <a:rPr lang="it-IT" sz="1800" b="0" dirty="0"/>
              <a:t> </a:t>
            </a:r>
            <a:r>
              <a:rPr lang="it-IT" sz="1800" b="0" dirty="0" err="1"/>
              <a:t>dolor</a:t>
            </a:r>
            <a:r>
              <a:rPr lang="it-IT" sz="1800" b="0" dirty="0"/>
              <a:t> </a:t>
            </a:r>
            <a:r>
              <a:rPr lang="it-IT" sz="1800" b="0" dirty="0" err="1"/>
              <a:t>sit</a:t>
            </a:r>
            <a:r>
              <a:rPr lang="it-IT" sz="1800" b="0" dirty="0"/>
              <a:t> </a:t>
            </a:r>
            <a:r>
              <a:rPr lang="it-IT" sz="1800" b="0" dirty="0" err="1"/>
              <a:t>amet</a:t>
            </a:r>
            <a:r>
              <a:rPr lang="it-IT" sz="1800" b="0" dirty="0"/>
              <a:t>…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A080716-9AA8-C84B-97DE-2498E9EFC826}"/>
              </a:ext>
            </a:extLst>
          </p:cNvPr>
          <p:cNvSpPr txBox="1"/>
          <p:nvPr userDrawn="1"/>
        </p:nvSpPr>
        <p:spPr>
          <a:xfrm>
            <a:off x="774828" y="2642616"/>
            <a:ext cx="5187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1</a:t>
            </a:r>
          </a:p>
          <a:p>
            <a:r>
              <a:rPr lang="it-IT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amet</a:t>
            </a:r>
            <a:endParaRPr lang="it-IT" b="0" i="0" dirty="0">
              <a:latin typeface="Rubik" pitchFamily="2" charset="-79"/>
              <a:cs typeface="Rubik" pitchFamily="2" charset="-79"/>
            </a:endParaRPr>
          </a:p>
          <a:p>
            <a:endParaRPr lang="it-IT" b="0" i="0" dirty="0">
              <a:latin typeface="Rubik" pitchFamily="2" charset="-79"/>
              <a:cs typeface="Rubik" pitchFamily="2" charset="-79"/>
            </a:endParaRPr>
          </a:p>
          <a:p>
            <a:r>
              <a:rPr lang="it-IT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2</a:t>
            </a:r>
          </a:p>
          <a:p>
            <a:r>
              <a:rPr lang="it-IT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adipiscing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elit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aliquam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.</a:t>
            </a:r>
          </a:p>
          <a:p>
            <a:endParaRPr lang="it-IT" b="0" i="0" dirty="0">
              <a:latin typeface="Rubik" pitchFamily="2" charset="-79"/>
              <a:cs typeface="Rubik" pitchFamily="2" charset="-79"/>
            </a:endParaRPr>
          </a:p>
          <a:p>
            <a:r>
              <a:rPr lang="it-IT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3</a:t>
            </a:r>
          </a:p>
          <a:p>
            <a:r>
              <a:rPr lang="it-IT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.</a:t>
            </a:r>
          </a:p>
          <a:p>
            <a:endParaRPr lang="it-IT" b="0" i="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1FDA0B6-93C1-F54D-8149-EE4337D572CD}"/>
              </a:ext>
            </a:extLst>
          </p:cNvPr>
          <p:cNvSpPr txBox="1"/>
          <p:nvPr userDrawn="1"/>
        </p:nvSpPr>
        <p:spPr>
          <a:xfrm>
            <a:off x="6180888" y="2642616"/>
            <a:ext cx="5187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4</a:t>
            </a:r>
          </a:p>
          <a:p>
            <a:r>
              <a:rPr lang="it-IT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.</a:t>
            </a:r>
          </a:p>
          <a:p>
            <a:endParaRPr lang="it-IT" b="0" i="0" dirty="0">
              <a:latin typeface="Rubik" pitchFamily="2" charset="-79"/>
              <a:cs typeface="Rubik" pitchFamily="2" charset="-79"/>
            </a:endParaRPr>
          </a:p>
          <a:p>
            <a:r>
              <a:rPr lang="it-IT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5</a:t>
            </a:r>
          </a:p>
          <a:p>
            <a:r>
              <a:rPr lang="it-IT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adpiscing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elit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aliquam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A7CA3FF-1A1E-FD47-86A1-810C49CFD445}"/>
              </a:ext>
            </a:extLst>
          </p:cNvPr>
          <p:cNvSpPr txBox="1"/>
          <p:nvPr userDrawn="1"/>
        </p:nvSpPr>
        <p:spPr>
          <a:xfrm>
            <a:off x="774828" y="490985"/>
            <a:ext cx="850392" cy="20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37321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4EC7AE-9250-B946-9EB8-BC4322503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217" y="2203323"/>
            <a:ext cx="10642961" cy="35860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Rubik" pitchFamily="2" charset="-79"/>
                <a:cs typeface="Rubik" pitchFamily="2" charset="-79"/>
              </a:defRPr>
            </a:lvl1pPr>
            <a:lvl2pPr>
              <a:defRPr sz="1600">
                <a:latin typeface="Rubik" pitchFamily="2" charset="-79"/>
                <a:cs typeface="Rubik" pitchFamily="2" charset="-79"/>
              </a:defRPr>
            </a:lvl2pPr>
            <a:lvl3pPr>
              <a:defRPr sz="1200">
                <a:latin typeface="Rubik" pitchFamily="2" charset="-79"/>
                <a:cs typeface="Rubik" pitchFamily="2" charset="-79"/>
              </a:defRPr>
            </a:lvl3pPr>
            <a:lvl4pPr>
              <a:defRPr sz="2000">
                <a:latin typeface="Rubik" pitchFamily="2" charset="-79"/>
                <a:cs typeface="Rubik" pitchFamily="2" charset="-79"/>
              </a:defRPr>
            </a:lvl4pPr>
            <a:lvl5pPr>
              <a:defRPr sz="20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82551A4-41A1-BF49-B600-3990D26A0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99F6BAC3-2ABC-DA49-BC1C-62E7E140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513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921C8003-4F0C-B94F-9FE8-A28BFA9E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217" y="569535"/>
            <a:ext cx="10642961" cy="5219850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>
              <a:defRPr sz="1800" b="1">
                <a:latin typeface="Rubik" pitchFamily="2" charset="-79"/>
                <a:cs typeface="Rubik" pitchFamily="2" charset="-79"/>
              </a:defRPr>
            </a:lvl1pPr>
            <a:lvl2pPr>
              <a:defRPr sz="1600">
                <a:latin typeface="Rubik" pitchFamily="2" charset="-79"/>
                <a:cs typeface="Rubik" pitchFamily="2" charset="-79"/>
              </a:defRPr>
            </a:lvl2pPr>
            <a:lvl3pPr>
              <a:defRPr sz="1200">
                <a:latin typeface="Rubik" pitchFamily="2" charset="-79"/>
                <a:cs typeface="Rubik" pitchFamily="2" charset="-79"/>
              </a:defRPr>
            </a:lvl3pPr>
            <a:lvl4pPr>
              <a:defRPr sz="2000">
                <a:latin typeface="Rubik" pitchFamily="2" charset="-79"/>
                <a:cs typeface="Rubik" pitchFamily="2" charset="-79"/>
              </a:defRPr>
            </a:lvl4pPr>
            <a:lvl5pPr>
              <a:defRPr sz="20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142B3ECC-045E-3D45-81BD-DC9945DD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816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F8847FC-3607-104A-BDD8-73CA4C4B90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D063E752-FC99-A249-BB88-73C9E4E3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143B471E-7CEB-024E-9D9E-A69E81E86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69535"/>
            <a:ext cx="5239978" cy="5219850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>
              <a:defRPr sz="1800" b="1">
                <a:latin typeface="Rubik" pitchFamily="2" charset="-79"/>
                <a:cs typeface="Rubik" pitchFamily="2" charset="-79"/>
              </a:defRPr>
            </a:lvl1pPr>
            <a:lvl2pPr>
              <a:defRPr sz="1600">
                <a:latin typeface="Rubik" pitchFamily="2" charset="-79"/>
                <a:cs typeface="Rubik" pitchFamily="2" charset="-79"/>
              </a:defRPr>
            </a:lvl2pPr>
            <a:lvl3pPr>
              <a:defRPr sz="1200">
                <a:latin typeface="Rubik" pitchFamily="2" charset="-79"/>
                <a:cs typeface="Rubik" pitchFamily="2" charset="-79"/>
              </a:defRPr>
            </a:lvl3pPr>
            <a:lvl4pPr>
              <a:defRPr sz="2000">
                <a:latin typeface="Rubik" pitchFamily="2" charset="-79"/>
                <a:cs typeface="Rubik" pitchFamily="2" charset="-79"/>
              </a:defRPr>
            </a:lvl4pPr>
            <a:lvl5pPr>
              <a:defRPr sz="20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</a:t>
            </a:r>
            <a:r>
              <a:rPr lang="it-IT" dirty="0" err="1"/>
              <a:t>livelloTerzo</a:t>
            </a:r>
            <a:r>
              <a:rPr lang="it-IT" dirty="0"/>
              <a:t> livello</a:t>
            </a:r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1200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8715B9ED-2EE3-C04A-B74D-B54C6187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1271985D-3113-DC47-839E-4C2FB070A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EFE370B8-594B-3B4C-A499-384818115B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201713"/>
            <a:ext cx="2923499" cy="3587672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406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398942C3-1CBC-AA4C-8933-1F5FDC15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1E956E04-B809-624D-9D17-D1FF1D3F8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52198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0" i="1">
                <a:solidFill>
                  <a:srgbClr val="4E5960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it-IT" dirty="0"/>
              <a:t>–</a:t>
            </a:r>
            <a:br>
              <a:rPr lang="it-IT" dirty="0"/>
            </a:br>
            <a:r>
              <a:rPr lang="it-IT" dirty="0"/>
              <a:t>Il tempo non è affatto ciò che sembra.</a:t>
            </a:r>
            <a:br>
              <a:rPr lang="it-IT" dirty="0"/>
            </a:br>
            <a:r>
              <a:rPr lang="it-IT" dirty="0"/>
              <a:t>Non scorre in una sola direzione, e il futuro esiste</a:t>
            </a:r>
            <a:br>
              <a:rPr lang="it-IT" dirty="0"/>
            </a:br>
            <a:r>
              <a:rPr lang="it-IT" dirty="0"/>
              <a:t>contemporaneamente al passato.</a:t>
            </a:r>
            <a:br>
              <a:rPr lang="it-IT" dirty="0"/>
            </a:b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043842B-2248-F944-A056-15A4360C82CA}"/>
              </a:ext>
            </a:extLst>
          </p:cNvPr>
          <p:cNvSpPr txBox="1"/>
          <p:nvPr userDrawn="1"/>
        </p:nvSpPr>
        <p:spPr>
          <a:xfrm>
            <a:off x="774828" y="3010183"/>
            <a:ext cx="343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387880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C16B92E1-8C3F-0840-8110-36AB6422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16504F75-7A1C-1342-AF46-9CCA255A98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52198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800" b="0" i="1">
                <a:solidFill>
                  <a:srgbClr val="4E5960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it-IT" dirty="0"/>
              <a:t>–</a:t>
            </a:r>
            <a:br>
              <a:rPr lang="it-IT" dirty="0"/>
            </a:br>
            <a:r>
              <a:rPr lang="it-IT" dirty="0"/>
              <a:t>Il genio altro non è che la capacità di osservare la realtà da prospettive non ordinarie. Mentre una persona intelligente, quando riesce a trovare un ago in un pagliaio, si ferma soddisfatta, il genio continua a cercare per trovarne un secondo, un terzo ed eventualmente un quarto.</a:t>
            </a:r>
            <a:br>
              <a:rPr lang="it-IT" dirty="0"/>
            </a:b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A67D7F-D570-4D41-BB68-1FFD3B3FA1B7}"/>
              </a:ext>
            </a:extLst>
          </p:cNvPr>
          <p:cNvSpPr txBox="1"/>
          <p:nvPr userDrawn="1"/>
        </p:nvSpPr>
        <p:spPr>
          <a:xfrm>
            <a:off x="774828" y="3695983"/>
            <a:ext cx="343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424703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AB53C4FE-52FE-3449-8EAF-469CF991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6089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795BBBD-176F-C24F-9E4D-AA8C3F3DE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80B721A2-8B07-D445-BB00-FB076E5B4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6" y="2590030"/>
            <a:ext cx="6784921" cy="1003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presentazione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B6E1738-0E7F-E042-ADF5-9EF44603CBE9}"/>
              </a:ext>
            </a:extLst>
          </p:cNvPr>
          <p:cNvSpPr txBox="1">
            <a:spLocks/>
          </p:cNvSpPr>
          <p:nvPr userDrawn="1"/>
        </p:nvSpPr>
        <p:spPr>
          <a:xfrm>
            <a:off x="8995144" y="4061235"/>
            <a:ext cx="2424223" cy="2403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chemeClr val="bg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it-IT" sz="800" b="0" dirty="0">
                <a:solidFill>
                  <a:srgbClr val="426EB0"/>
                </a:solidFill>
              </a:rPr>
              <a:t>DATA</a:t>
            </a:r>
          </a:p>
          <a:p>
            <a:r>
              <a:rPr lang="it-IT" sz="1200" b="0" dirty="0"/>
              <a:t>10-11 Maggio 2024</a:t>
            </a:r>
          </a:p>
          <a:p>
            <a:endParaRPr lang="it-IT" sz="1200" b="0" dirty="0"/>
          </a:p>
          <a:p>
            <a:endParaRPr lang="it-IT" sz="1200" b="0" dirty="0"/>
          </a:p>
          <a:p>
            <a:endParaRPr 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1394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67467B-D67A-E942-A1A0-204F35803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897087-8B22-1A48-99C5-5F9BFE8DE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201713"/>
            <a:ext cx="10650645" cy="358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0DFF7B08-7113-1145-B6E7-0F4D8BB9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3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414B5D59-1901-B345-8133-5967BE78B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6C9EFE9-1ADE-434E-A1F4-D291CE6FCD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2201713"/>
            <a:ext cx="5167136" cy="358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5E96A3BF-2EA0-1A46-8A84-93BD1F1D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3CCD687-C11E-474E-B310-639EB272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328" y="569535"/>
            <a:ext cx="5157789" cy="52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87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8E7D984-C09A-DF4C-B2B1-663568982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F703EF7-18B7-B447-AC6E-5E04F39360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2201713"/>
            <a:ext cx="5167136" cy="358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A668B07-A5CD-FA42-AE56-70F0741C6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328" y="0"/>
            <a:ext cx="5941672" cy="6858000"/>
          </a:xfrm>
          <a:prstGeom prst="rect">
            <a:avLst/>
          </a:prstGeom>
        </p:spPr>
      </p:pic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44982AC9-1DF1-F74D-8B61-0A7A0ECD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927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EAFADF3-7260-4D41-B2D4-88141C4ED8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CC7E048-18AF-434D-A319-39D03F76D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328" y="0"/>
            <a:ext cx="5941672" cy="6858000"/>
          </a:xfrm>
          <a:prstGeom prst="rect">
            <a:avLst/>
          </a:prstGeom>
        </p:spPr>
      </p:pic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2AD359ED-7F3F-8F4F-A2CE-FD3865C9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564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6CFC60FA-0B43-8E43-A981-879F8668E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18741" y="-2174378"/>
            <a:ext cx="5145465" cy="1063329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2DBD91D1-D38D-7149-BCF4-9559A1465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24A6E12A-B63B-9042-9470-5572B3CA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50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E77396F-F048-2447-881E-ACA8AE4AA2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80446"/>
            <a:ext cx="6857998" cy="121920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F6754049-5E38-6940-91FA-2B4188B0C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592D4F8-CA43-EB48-9FB5-FAD20D8088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95EF4794-7DFC-6A42-BE46-6EEA1BCE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7DEE094-03A5-7F49-B416-8E2A39117F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28" y="-7915"/>
            <a:ext cx="2557652" cy="12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0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F298496F-A2A1-224A-9FAD-B5923D50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49277408-D2E6-4B4E-B7D4-F70D1960A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3A2EB66D-1A6D-1247-9307-A8FB9B30E5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201713"/>
            <a:ext cx="10650645" cy="3587672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061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8086CEB9-9569-DB40-AA0F-7123645B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93FF4A5-61E0-B842-810D-44A72AB5E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C36FAC4A-8B62-7B46-BDBF-08DA3A65DF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697479"/>
            <a:ext cx="10650645" cy="3091905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49C2603-ED0A-DF4C-91FA-A9F48A6CA4B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0677" y="2201713"/>
            <a:ext cx="5081483" cy="295870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800" b="1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Titolo paragrafo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8DD28BFA-1FCC-0248-9D86-944C764792A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90021" y="2201713"/>
            <a:ext cx="5231301" cy="295870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800" b="1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Titolo paragrafo</a:t>
            </a:r>
          </a:p>
        </p:txBody>
      </p:sp>
    </p:spTree>
    <p:extLst>
      <p:ext uri="{BB962C8B-B14F-4D97-AF65-F5344CB8AC3E}">
        <p14:creationId xmlns:p14="http://schemas.microsoft.com/office/powerpoint/2010/main" val="406125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F8E0ABF-F6B7-7A44-9B72-01733464311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A1CF381-C527-844A-8982-9F51D509AD7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0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  <p:sldLayoutId id="2147483655" r:id="rId4"/>
    <p:sldLayoutId id="2147483660" r:id="rId5"/>
    <p:sldLayoutId id="2147483654" r:id="rId6"/>
    <p:sldLayoutId id="2147483659" r:id="rId7"/>
    <p:sldLayoutId id="2147483661" r:id="rId8"/>
    <p:sldLayoutId id="2147483662" r:id="rId9"/>
    <p:sldLayoutId id="2147483653" r:id="rId10"/>
    <p:sldLayoutId id="2147483663" r:id="rId11"/>
    <p:sldLayoutId id="2147483664" r:id="rId12"/>
    <p:sldLayoutId id="2147483656" r:id="rId13"/>
    <p:sldLayoutId id="2147483657" r:id="rId14"/>
    <p:sldLayoutId id="2147483658" r:id="rId15"/>
    <p:sldLayoutId id="2147483649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ackathon@unibg.it" TargetMode="External"/><Relationship Id="rId2" Type="http://schemas.openxmlformats.org/officeDocument/2006/relationships/hyperlink" Target="https://www.unibg.it/node/16299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1101D1B5-85ED-FF17-3F0A-0E85B4B47037}"/>
              </a:ext>
            </a:extLst>
          </p:cNvPr>
          <p:cNvSpPr txBox="1">
            <a:spLocks/>
          </p:cNvSpPr>
          <p:nvPr/>
        </p:nvSpPr>
        <p:spPr>
          <a:xfrm>
            <a:off x="673664" y="2937536"/>
            <a:ext cx="7987561" cy="1225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50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HACKATHON</a:t>
            </a:r>
          </a:p>
          <a:p>
            <a:pPr marL="0" indent="0">
              <a:buNone/>
            </a:pPr>
            <a:r>
              <a:rPr lang="en-US" sz="50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Power the change</a:t>
            </a:r>
            <a:endParaRPr lang="it-IT" sz="50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217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0">
            <a:extLst>
              <a:ext uri="{FF2B5EF4-FFF2-40B4-BE49-F238E27FC236}">
                <a16:creationId xmlns:a16="http://schemas.microsoft.com/office/drawing/2014/main" id="{20D5DA06-9A00-C14D-AEBB-DFFD4A5E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7" y="513065"/>
            <a:ext cx="7681015" cy="996715"/>
          </a:xfrm>
        </p:spPr>
        <p:txBody>
          <a:bodyPr>
            <a:normAutofit/>
          </a:bodyPr>
          <a:lstStyle/>
          <a:p>
            <a:r>
              <a:rPr lang="it-IT" dirty="0"/>
              <a:t>Perché partecipare</a:t>
            </a:r>
            <a:endParaRPr lang="it-IT" sz="2400" dirty="0"/>
          </a:p>
        </p:txBody>
      </p:sp>
      <p:sp>
        <p:nvSpPr>
          <p:cNvPr id="15" name="Google Shape;181;p32">
            <a:extLst>
              <a:ext uri="{FF2B5EF4-FFF2-40B4-BE49-F238E27FC236}">
                <a16:creationId xmlns:a16="http://schemas.microsoft.com/office/drawing/2014/main" id="{0A0D5EB6-A7D7-4AA3-AB94-2602D3A30EDF}"/>
              </a:ext>
            </a:extLst>
          </p:cNvPr>
          <p:cNvSpPr txBox="1">
            <a:spLocks/>
          </p:cNvSpPr>
          <p:nvPr/>
        </p:nvSpPr>
        <p:spPr>
          <a:xfrm>
            <a:off x="770709" y="1210689"/>
            <a:ext cx="10509067" cy="113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spc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000" dirty="0"/>
              <a:t>L’</a:t>
            </a:r>
            <a:r>
              <a:rPr lang="it-IT" sz="2000" b="1" dirty="0">
                <a:solidFill>
                  <a:srgbClr val="3C62B3"/>
                </a:solidFill>
              </a:rPr>
              <a:t>Università degli Studi di Bergamo</a:t>
            </a:r>
            <a:r>
              <a:rPr lang="it-IT" sz="2000" dirty="0"/>
              <a:t>, in collaborazione con </a:t>
            </a:r>
            <a:r>
              <a:rPr lang="it-IT" sz="2000" b="1" dirty="0">
                <a:solidFill>
                  <a:srgbClr val="3C62B3"/>
                </a:solidFill>
              </a:rPr>
              <a:t>A2A</a:t>
            </a:r>
            <a:r>
              <a:rPr lang="it-IT" sz="2000" dirty="0"/>
              <a:t> e </a:t>
            </a:r>
            <a:r>
              <a:rPr lang="it-IT" sz="2000" b="1" dirty="0">
                <a:solidFill>
                  <a:srgbClr val="3C62B3"/>
                </a:solidFill>
              </a:rPr>
              <a:t>Tondo</a:t>
            </a:r>
            <a:r>
              <a:rPr lang="it-IT" sz="2000" dirty="0"/>
              <a:t>, organizza</a:t>
            </a:r>
          </a:p>
          <a:p>
            <a:pPr algn="just">
              <a:lnSpc>
                <a:spcPct val="100000"/>
              </a:lnSpc>
            </a:pPr>
            <a:r>
              <a:rPr lang="it-IT" sz="2000" b="1" dirty="0">
                <a:solidFill>
                  <a:srgbClr val="3C62B3"/>
                </a:solidFill>
              </a:rPr>
              <a:t>Power the </a:t>
            </a:r>
            <a:r>
              <a:rPr lang="it-IT" sz="2000" b="1" dirty="0" err="1">
                <a:solidFill>
                  <a:srgbClr val="3C62B3"/>
                </a:solidFill>
              </a:rPr>
              <a:t>Change</a:t>
            </a:r>
            <a:r>
              <a:rPr lang="it-IT" sz="2000" b="1" dirty="0">
                <a:solidFill>
                  <a:srgbClr val="3C62B3"/>
                </a:solidFill>
              </a:rPr>
              <a:t> – Hackathon 2024</a:t>
            </a:r>
            <a:endParaRPr lang="it-IT" sz="2000" dirty="0"/>
          </a:p>
        </p:txBody>
      </p:sp>
      <p:sp>
        <p:nvSpPr>
          <p:cNvPr id="4" name="Google Shape;181;p32">
            <a:extLst>
              <a:ext uri="{FF2B5EF4-FFF2-40B4-BE49-F238E27FC236}">
                <a16:creationId xmlns:a16="http://schemas.microsoft.com/office/drawing/2014/main" id="{BD706D72-654A-4EC5-A6A5-B905BA0288D4}"/>
              </a:ext>
            </a:extLst>
          </p:cNvPr>
          <p:cNvSpPr txBox="1">
            <a:spLocks/>
          </p:cNvSpPr>
          <p:nvPr/>
        </p:nvSpPr>
        <p:spPr>
          <a:xfrm>
            <a:off x="774828" y="2477310"/>
            <a:ext cx="3339972" cy="3592749"/>
          </a:xfrm>
          <a:prstGeom prst="rect">
            <a:avLst/>
          </a:prstGeom>
          <a:noFill/>
          <a:ln>
            <a:solidFill>
              <a:srgbClr val="FD9403"/>
            </a:solidFill>
          </a:ln>
        </p:spPr>
        <p:txBody>
          <a:bodyPr spcFirstLastPara="1" wrap="square" lIns="91425" tIns="45700" rIns="91425" bIns="45700" numCol="1" spc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sz="2000" b="1" dirty="0">
                <a:solidFill>
                  <a:srgbClr val="FD9403"/>
                </a:solidFill>
              </a:rPr>
              <a:t>Innovazione e creatività</a:t>
            </a:r>
          </a:p>
          <a:p>
            <a:pPr>
              <a:lnSpc>
                <a:spcPct val="120000"/>
              </a:lnSpc>
            </a:pPr>
            <a:r>
              <a:rPr lang="it-IT" sz="1600" b="0" i="0" u="none" strike="noStrike" baseline="0" dirty="0">
                <a:solidFill>
                  <a:srgbClr val="575756"/>
                </a:solidFill>
              </a:rPr>
              <a:t>Presentare progetti in merito alla transizione energetica e all’economia circolare, per favorire la diffusione di una </a:t>
            </a:r>
            <a:r>
              <a:rPr lang="it-IT" sz="1600" b="0" i="0" u="none" strike="noStrike" baseline="0" dirty="0">
                <a:solidFill>
                  <a:srgbClr val="FD9403"/>
                </a:solidFill>
              </a:rPr>
              <a:t>cultura dell’innovazione </a:t>
            </a:r>
            <a:r>
              <a:rPr lang="it-IT" sz="1600" b="0" i="0" u="none" strike="noStrike" baseline="0" dirty="0">
                <a:solidFill>
                  <a:srgbClr val="575756"/>
                </a:solidFill>
              </a:rPr>
              <a:t>e la nascita di attività innovative che facciano emergere creatività e inventiva, oltre a generare un impatto positivo sul sistema locale</a:t>
            </a:r>
            <a:endParaRPr lang="it-IT" sz="1600" b="1" dirty="0">
              <a:solidFill>
                <a:srgbClr val="FFC000"/>
              </a:solidFill>
            </a:endParaRPr>
          </a:p>
        </p:txBody>
      </p:sp>
      <p:sp>
        <p:nvSpPr>
          <p:cNvPr id="6" name="Google Shape;181;p32">
            <a:extLst>
              <a:ext uri="{FF2B5EF4-FFF2-40B4-BE49-F238E27FC236}">
                <a16:creationId xmlns:a16="http://schemas.microsoft.com/office/drawing/2014/main" id="{12FC9863-8E17-4559-902C-AE03DE277ECF}"/>
              </a:ext>
            </a:extLst>
          </p:cNvPr>
          <p:cNvSpPr txBox="1">
            <a:spLocks/>
          </p:cNvSpPr>
          <p:nvPr/>
        </p:nvSpPr>
        <p:spPr>
          <a:xfrm>
            <a:off x="4293000" y="2493521"/>
            <a:ext cx="3518178" cy="3576538"/>
          </a:xfrm>
          <a:prstGeom prst="rect">
            <a:avLst/>
          </a:prstGeom>
          <a:noFill/>
          <a:ln>
            <a:solidFill>
              <a:srgbClr val="F279A2"/>
            </a:solidFill>
          </a:ln>
        </p:spPr>
        <p:txBody>
          <a:bodyPr spcFirstLastPara="1" wrap="square" lIns="91425" tIns="45700" rIns="91425" bIns="45700" numCol="1" spc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sz="2000" b="1" dirty="0">
                <a:solidFill>
                  <a:srgbClr val="EA1E63"/>
                </a:solidFill>
              </a:rPr>
              <a:t>Conoscenza e formazione</a:t>
            </a:r>
          </a:p>
          <a:p>
            <a:pPr algn="l">
              <a:lnSpc>
                <a:spcPct val="120000"/>
              </a:lnSpc>
            </a:pPr>
            <a:r>
              <a:rPr lang="it-IT" sz="1600" b="0" i="0" u="none" strike="noStrike" baseline="0" dirty="0">
                <a:solidFill>
                  <a:srgbClr val="575756"/>
                </a:solidFill>
              </a:rPr>
              <a:t>Diffondere concetti chiave di sostenibilità e circolarità tra gli studenti dell’Università, che possano generare un </a:t>
            </a:r>
            <a:r>
              <a:rPr lang="it-IT" sz="1600" b="0" i="0" u="none" strike="noStrike" baseline="0" dirty="0">
                <a:solidFill>
                  <a:srgbClr val="EA1E63"/>
                </a:solidFill>
              </a:rPr>
              <a:t>cambiamento culturale</a:t>
            </a:r>
            <a:r>
              <a:rPr lang="it-IT" sz="1600" b="0" i="0" u="none" strike="noStrike" baseline="0" dirty="0">
                <a:solidFill>
                  <a:srgbClr val="575756"/>
                </a:solidFill>
              </a:rPr>
              <a:t>. L’hackathon favorirà anche una crescita professionale poiché consentirà agli studenti di confrontarsi con una </a:t>
            </a:r>
            <a:r>
              <a:rPr lang="it-IT" sz="1600" b="0" i="0" u="none" strike="noStrike" baseline="0" dirty="0">
                <a:solidFill>
                  <a:srgbClr val="EA1E63"/>
                </a:solidFill>
              </a:rPr>
              <a:t>realtà aziendale</a:t>
            </a:r>
            <a:endParaRPr lang="it-IT" sz="1600" b="1" dirty="0">
              <a:solidFill>
                <a:srgbClr val="FFC000"/>
              </a:solidFill>
            </a:endParaRPr>
          </a:p>
        </p:txBody>
      </p:sp>
      <p:sp>
        <p:nvSpPr>
          <p:cNvPr id="7" name="Google Shape;181;p32">
            <a:extLst>
              <a:ext uri="{FF2B5EF4-FFF2-40B4-BE49-F238E27FC236}">
                <a16:creationId xmlns:a16="http://schemas.microsoft.com/office/drawing/2014/main" id="{0F2595C7-EB23-4391-9AED-51A563101712}"/>
              </a:ext>
            </a:extLst>
          </p:cNvPr>
          <p:cNvSpPr txBox="1">
            <a:spLocks/>
          </p:cNvSpPr>
          <p:nvPr/>
        </p:nvSpPr>
        <p:spPr>
          <a:xfrm>
            <a:off x="7986276" y="2490280"/>
            <a:ext cx="3339972" cy="3576538"/>
          </a:xfrm>
          <a:prstGeom prst="rect">
            <a:avLst/>
          </a:prstGeom>
          <a:noFill/>
          <a:ln>
            <a:solidFill>
              <a:srgbClr val="1AAB55"/>
            </a:solidFill>
          </a:ln>
        </p:spPr>
        <p:txBody>
          <a:bodyPr spcFirstLastPara="1" wrap="square" lIns="91425" tIns="45700" rIns="91425" bIns="45700" numCol="1" spc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sz="2000" b="1" dirty="0">
                <a:solidFill>
                  <a:srgbClr val="1AAB55"/>
                </a:solidFill>
              </a:rPr>
              <a:t>Ecosistema</a:t>
            </a:r>
          </a:p>
          <a:p>
            <a:pPr algn="l">
              <a:lnSpc>
                <a:spcPct val="120000"/>
              </a:lnSpc>
            </a:pPr>
            <a:r>
              <a:rPr lang="it-IT" sz="1600" b="0" i="0" u="none" strike="noStrike" baseline="0" dirty="0">
                <a:solidFill>
                  <a:srgbClr val="575756"/>
                </a:solidFill>
              </a:rPr>
              <a:t>Ampliare e connettere l’</a:t>
            </a:r>
            <a:r>
              <a:rPr lang="it-IT" sz="1600" b="0" i="0" u="none" strike="noStrike" baseline="0" dirty="0">
                <a:solidFill>
                  <a:srgbClr val="1AAB55"/>
                </a:solidFill>
              </a:rPr>
              <a:t>ecosistema </a:t>
            </a:r>
            <a:r>
              <a:rPr lang="it-IT" sz="1600" b="0" i="0" u="none" strike="noStrike" baseline="0" dirty="0">
                <a:solidFill>
                  <a:srgbClr val="575756"/>
                </a:solidFill>
              </a:rPr>
              <a:t>legato alla transizione energetica e all’economia circolare facilitando l’interazione tra gli esperti del settore e gli studenti, accorciando quindi le distanze tra il mondo accademico e il mondo del lavoro</a:t>
            </a:r>
            <a:endParaRPr lang="it-IT" sz="1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6141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0">
            <a:extLst>
              <a:ext uri="{FF2B5EF4-FFF2-40B4-BE49-F238E27FC236}">
                <a16:creationId xmlns:a16="http://schemas.microsoft.com/office/drawing/2014/main" id="{20D5DA06-9A00-C14D-AEBB-DFFD4A5E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7" y="513065"/>
            <a:ext cx="7493684" cy="996715"/>
          </a:xfrm>
        </p:spPr>
        <p:txBody>
          <a:bodyPr>
            <a:normAutofit fontScale="90000"/>
          </a:bodyPr>
          <a:lstStyle/>
          <a:p>
            <a:r>
              <a:rPr lang="it-IT" dirty="0"/>
              <a:t>A chi è rivolto e come è organizzato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15" name="Google Shape;181;p32">
            <a:extLst>
              <a:ext uri="{FF2B5EF4-FFF2-40B4-BE49-F238E27FC236}">
                <a16:creationId xmlns:a16="http://schemas.microsoft.com/office/drawing/2014/main" id="{0A0D5EB6-A7D7-4AA3-AB94-2602D3A30EDF}"/>
              </a:ext>
            </a:extLst>
          </p:cNvPr>
          <p:cNvSpPr txBox="1">
            <a:spLocks/>
          </p:cNvSpPr>
          <p:nvPr/>
        </p:nvSpPr>
        <p:spPr>
          <a:xfrm>
            <a:off x="841466" y="1373610"/>
            <a:ext cx="10509067" cy="45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spc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buClr>
                <a:srgbClr val="3C62B3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A </a:t>
            </a:r>
            <a:r>
              <a:rPr lang="it-IT" sz="2000" b="1" dirty="0">
                <a:solidFill>
                  <a:srgbClr val="3C62B3"/>
                </a:solidFill>
              </a:rPr>
              <a:t>studenti</a:t>
            </a:r>
            <a:r>
              <a:rPr lang="it-IT" sz="2000" dirty="0"/>
              <a:t>,</a:t>
            </a:r>
            <a:r>
              <a:rPr lang="it-IT" sz="2000" b="1" dirty="0"/>
              <a:t> </a:t>
            </a:r>
            <a:r>
              <a:rPr lang="it-IT" sz="2000" b="1" dirty="0">
                <a:solidFill>
                  <a:srgbClr val="3C62B3"/>
                </a:solidFill>
              </a:rPr>
              <a:t>dottorandi</a:t>
            </a:r>
            <a:r>
              <a:rPr lang="it-IT" sz="2000" b="1" dirty="0"/>
              <a:t> </a:t>
            </a:r>
            <a:r>
              <a:rPr lang="it-IT" sz="2000" dirty="0"/>
              <a:t>e</a:t>
            </a:r>
            <a:r>
              <a:rPr lang="it-IT" sz="2000" b="1" dirty="0"/>
              <a:t> </a:t>
            </a:r>
            <a:r>
              <a:rPr lang="it-IT" sz="2000" b="1" dirty="0">
                <a:solidFill>
                  <a:srgbClr val="3C62B3"/>
                </a:solidFill>
              </a:rPr>
              <a:t>neo-laureati</a:t>
            </a:r>
            <a:r>
              <a:rPr lang="it-IT" sz="2000" dirty="0"/>
              <a:t> di </a:t>
            </a:r>
            <a:r>
              <a:rPr lang="it-IT" sz="2000" b="1" dirty="0">
                <a:solidFill>
                  <a:srgbClr val="3C62B3"/>
                </a:solidFill>
              </a:rPr>
              <a:t>tutti i Dipartimenti </a:t>
            </a:r>
            <a:r>
              <a:rPr lang="it-IT" sz="2000" dirty="0" err="1"/>
              <a:t>UniBG</a:t>
            </a:r>
            <a:r>
              <a:rPr lang="it-IT" sz="2000" dirty="0"/>
              <a:t>, i quali avranno l’opportunità di confrontarsi su </a:t>
            </a:r>
            <a:r>
              <a:rPr lang="it-IT" sz="2000" b="1" dirty="0">
                <a:solidFill>
                  <a:srgbClr val="3C62B3"/>
                </a:solidFill>
              </a:rPr>
              <a:t>5 challenge </a:t>
            </a:r>
            <a:r>
              <a:rPr lang="it-IT" sz="2000" dirty="0"/>
              <a:t>e sviluppare una progettualità concreta.</a:t>
            </a:r>
          </a:p>
          <a:p>
            <a:pPr marL="285750" indent="-285750" algn="just">
              <a:lnSpc>
                <a:spcPct val="100000"/>
              </a:lnSpc>
              <a:buClr>
                <a:srgbClr val="3C62B3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In totale verranno ammesse un massimo di </a:t>
            </a:r>
            <a:r>
              <a:rPr lang="it-IT" sz="2000" b="1" dirty="0">
                <a:solidFill>
                  <a:srgbClr val="3C62B3"/>
                </a:solidFill>
              </a:rPr>
              <a:t>120 persone, 20 team </a:t>
            </a:r>
            <a:r>
              <a:rPr lang="it-IT" sz="2000" dirty="0"/>
              <a:t>in tutto. E’ premiata la </a:t>
            </a:r>
            <a:r>
              <a:rPr lang="it-IT" sz="2000" b="1" dirty="0">
                <a:solidFill>
                  <a:srgbClr val="3C62B3"/>
                </a:solidFill>
              </a:rPr>
              <a:t>multidisciplinarità</a:t>
            </a:r>
            <a:r>
              <a:rPr lang="it-IT" sz="2000" dirty="0"/>
              <a:t>.</a:t>
            </a:r>
          </a:p>
          <a:p>
            <a:pPr marL="285750" indent="-285750" algn="just">
              <a:lnSpc>
                <a:spcPct val="100000"/>
              </a:lnSpc>
              <a:buClr>
                <a:srgbClr val="3C62B3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2 giornate di lavoro, il </a:t>
            </a:r>
            <a:r>
              <a:rPr lang="it-IT" sz="2000" b="1" dirty="0">
                <a:solidFill>
                  <a:srgbClr val="3C62B3"/>
                </a:solidFill>
              </a:rPr>
              <a:t>10</a:t>
            </a:r>
            <a:r>
              <a:rPr lang="it-IT" sz="2000" dirty="0"/>
              <a:t> e </a:t>
            </a:r>
            <a:r>
              <a:rPr lang="it-IT" sz="2000" b="1" dirty="0">
                <a:solidFill>
                  <a:srgbClr val="3C62B3"/>
                </a:solidFill>
              </a:rPr>
              <a:t>11 maggio 2024</a:t>
            </a:r>
            <a:r>
              <a:rPr lang="it-IT" sz="2000" dirty="0"/>
              <a:t>,</a:t>
            </a:r>
            <a:r>
              <a:rPr lang="it-IT" sz="2000" b="1" dirty="0">
                <a:solidFill>
                  <a:srgbClr val="3C62B3"/>
                </a:solidFill>
              </a:rPr>
              <a:t> </a:t>
            </a:r>
            <a:r>
              <a:rPr lang="it-IT" sz="2000" dirty="0"/>
              <a:t>tra </a:t>
            </a:r>
            <a:r>
              <a:rPr lang="it-IT" sz="2000" b="1" dirty="0">
                <a:solidFill>
                  <a:srgbClr val="3C62B3"/>
                </a:solidFill>
              </a:rPr>
              <a:t>approfondimenti</a:t>
            </a:r>
            <a:r>
              <a:rPr lang="it-IT" sz="2000" dirty="0"/>
              <a:t> sui temi delle challenge, </a:t>
            </a:r>
            <a:r>
              <a:rPr lang="it-IT" sz="2000" b="1" dirty="0">
                <a:solidFill>
                  <a:srgbClr val="3C62B3"/>
                </a:solidFill>
              </a:rPr>
              <a:t>pitching session </a:t>
            </a:r>
            <a:r>
              <a:rPr lang="it-IT" sz="2000" dirty="0"/>
              <a:t>delle idee progettuali e </a:t>
            </a:r>
            <a:r>
              <a:rPr lang="it-IT" sz="2000" b="1" dirty="0">
                <a:solidFill>
                  <a:srgbClr val="3C62B3"/>
                </a:solidFill>
              </a:rPr>
              <a:t>mentoring </a:t>
            </a:r>
            <a:r>
              <a:rPr lang="it-IT" sz="2000" dirty="0"/>
              <a:t>per affinare il progetto.</a:t>
            </a:r>
          </a:p>
          <a:p>
            <a:pPr marL="285750" indent="-285750" algn="just">
              <a:lnSpc>
                <a:spcPct val="100000"/>
              </a:lnSpc>
              <a:buClr>
                <a:srgbClr val="3C62B3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Una </a:t>
            </a:r>
            <a:r>
              <a:rPr lang="it-IT" sz="2000" b="1" dirty="0">
                <a:solidFill>
                  <a:srgbClr val="3C62B3"/>
                </a:solidFill>
              </a:rPr>
              <a:t>giuria di esperti </a:t>
            </a:r>
            <a:r>
              <a:rPr lang="it-IT" sz="2000" dirty="0"/>
              <a:t>selezionerà i progetti vincitori dell’hackathon, uno per ogni challenge a cui verrà assegnato in premio un voucher di </a:t>
            </a:r>
            <a:r>
              <a:rPr lang="it-IT" sz="2000" b="1" dirty="0">
                <a:solidFill>
                  <a:srgbClr val="3C62B3"/>
                </a:solidFill>
              </a:rPr>
              <a:t>250 euro </a:t>
            </a:r>
            <a:r>
              <a:rPr lang="it-IT" sz="2000" dirty="0"/>
              <a:t>per ciascun membro del team.</a:t>
            </a:r>
          </a:p>
          <a:p>
            <a:pPr marL="285750" indent="-285750" algn="just">
              <a:lnSpc>
                <a:spcPct val="100000"/>
              </a:lnSpc>
              <a:buClr>
                <a:srgbClr val="3C62B3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Una </a:t>
            </a:r>
            <a:r>
              <a:rPr lang="it-IT" sz="2000" b="1" dirty="0">
                <a:solidFill>
                  <a:srgbClr val="3C62B3"/>
                </a:solidFill>
              </a:rPr>
              <a:t>giuria popolare </a:t>
            </a:r>
            <a:r>
              <a:rPr lang="it-IT" sz="2000" dirty="0"/>
              <a:t>decreterà il team vincitore assoluto, al quale verrà assegnato in premio un voucher di </a:t>
            </a:r>
            <a:r>
              <a:rPr lang="it-IT" sz="2000" b="1" dirty="0">
                <a:solidFill>
                  <a:srgbClr val="3C62B3"/>
                </a:solidFill>
              </a:rPr>
              <a:t>80 euro </a:t>
            </a:r>
            <a:r>
              <a:rPr lang="it-IT" sz="2000" dirty="0"/>
              <a:t>per ciascun membro del team.</a:t>
            </a:r>
          </a:p>
          <a:p>
            <a:pPr marL="285750" indent="-285750" algn="just">
              <a:lnSpc>
                <a:spcPct val="100000"/>
              </a:lnSpc>
              <a:buClr>
                <a:srgbClr val="3C62B3"/>
              </a:buClr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4382458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0">
            <a:extLst>
              <a:ext uri="{FF2B5EF4-FFF2-40B4-BE49-F238E27FC236}">
                <a16:creationId xmlns:a16="http://schemas.microsoft.com/office/drawing/2014/main" id="{20D5DA06-9A00-C14D-AEBB-DFFD4A5E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7" y="513065"/>
            <a:ext cx="6804323" cy="99671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Challenge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15" name="Google Shape;181;p32">
            <a:extLst>
              <a:ext uri="{FF2B5EF4-FFF2-40B4-BE49-F238E27FC236}">
                <a16:creationId xmlns:a16="http://schemas.microsoft.com/office/drawing/2014/main" id="{0A0D5EB6-A7D7-4AA3-AB94-2602D3A30EDF}"/>
              </a:ext>
            </a:extLst>
          </p:cNvPr>
          <p:cNvSpPr txBox="1">
            <a:spLocks/>
          </p:cNvSpPr>
          <p:nvPr/>
        </p:nvSpPr>
        <p:spPr>
          <a:xfrm>
            <a:off x="774827" y="1150160"/>
            <a:ext cx="10509067" cy="45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spc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000" b="1" dirty="0">
                <a:solidFill>
                  <a:srgbClr val="3C62B3"/>
                </a:solidFill>
              </a:rPr>
              <a:t>Teleriscaldamento: </a:t>
            </a:r>
            <a:r>
              <a:rPr lang="it-IT" sz="1600" dirty="0"/>
              <a:t>la challenge consiste nell'ideare progetti sostenibili che esplorino nuove tecnologie e strategie per massimizzare il mix funzionale nelle reti di riscaldamento delle fonti energetiche rinnovabili, o delle integrazioni di calore da recupero industriale.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it-IT" sz="2000" b="1" dirty="0">
                <a:solidFill>
                  <a:srgbClr val="3C62B3"/>
                </a:solidFill>
              </a:rPr>
              <a:t>Risorsa Idrico: </a:t>
            </a:r>
            <a:r>
              <a:rPr lang="it-IT" sz="1600" dirty="0"/>
              <a:t>la challenge chiede ai partecipanti di trovare soluzioni innovative per garantire una gestione ottimale delle risorse idriche e migliorare l'efficienza e la resilienza della generazione idroelettrica, in un’ottica sostenibile e di lungo periodo.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it-IT" sz="2000" b="1" dirty="0">
                <a:solidFill>
                  <a:srgbClr val="3C62B3"/>
                </a:solidFill>
              </a:rPr>
              <a:t>Comunità energetiche: </a:t>
            </a:r>
            <a:r>
              <a:rPr lang="it-IT" sz="1600" dirty="0"/>
              <a:t>la challenge propone una riflessione sulle Comunità Energetiche Rinnovabili nelle Università: si richiede di pensare a quali potrebbero essere gli attori e gli elementi coinvolti, riflettendo su come la mobilità elettrica potrebbe essere inclusa in questo scenario e quali potrebbero essere i benefici.</a:t>
            </a:r>
          </a:p>
          <a:p>
            <a:pPr algn="just">
              <a:lnSpc>
                <a:spcPct val="100000"/>
              </a:lnSpc>
            </a:pPr>
            <a:r>
              <a:rPr lang="it-IT" sz="2000" b="1" dirty="0">
                <a:solidFill>
                  <a:srgbClr val="3C62B3"/>
                </a:solidFill>
              </a:rPr>
              <a:t>Università smart e sostenibile: </a:t>
            </a:r>
            <a:r>
              <a:rPr lang="it-IT" sz="1600" dirty="0"/>
              <a:t>la challenge richiede ai partecipanti di trovare strategie per sfruttare la tecnologia nella creazione di campus più verdi, sicuri e inclusivi, promuovendo al contempo la consapevolezza ambientale e la partecipazione attiva della comunità universitaria. </a:t>
            </a:r>
          </a:p>
          <a:p>
            <a:pPr algn="just">
              <a:lnSpc>
                <a:spcPct val="100000"/>
              </a:lnSpc>
            </a:pPr>
            <a:r>
              <a:rPr lang="it-IT" sz="2000" b="1" dirty="0">
                <a:solidFill>
                  <a:srgbClr val="3C62B3"/>
                </a:solidFill>
              </a:rPr>
              <a:t>Rifiuti tessili: </a:t>
            </a:r>
            <a:r>
              <a:rPr lang="it-IT" sz="1600" dirty="0"/>
              <a:t>la challenge chiede ai partecipanti di trovare soluzioni innovative per promuovere lo scambio e il riciclo di vestiti all’interno dell’Ateneo, oltre a sensibilizzare la community dell’università (e non solo) sull’impatto ambientale e sociale del settore.</a:t>
            </a:r>
          </a:p>
        </p:txBody>
      </p:sp>
    </p:spTree>
    <p:extLst>
      <p:ext uri="{BB962C8B-B14F-4D97-AF65-F5344CB8AC3E}">
        <p14:creationId xmlns:p14="http://schemas.microsoft.com/office/powerpoint/2010/main" val="114854555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0">
            <a:extLst>
              <a:ext uri="{FF2B5EF4-FFF2-40B4-BE49-F238E27FC236}">
                <a16:creationId xmlns:a16="http://schemas.microsoft.com/office/drawing/2014/main" id="{20D5DA06-9A00-C14D-AEBB-DFFD4A5E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7" y="513065"/>
            <a:ext cx="6804323" cy="996715"/>
          </a:xfrm>
        </p:spPr>
        <p:txBody>
          <a:bodyPr>
            <a:noAutofit/>
          </a:bodyPr>
          <a:lstStyle/>
          <a:p>
            <a:r>
              <a:rPr lang="it-IT" dirty="0"/>
              <a:t>Presentazione candidature</a:t>
            </a:r>
            <a:br>
              <a:rPr lang="it-IT" dirty="0"/>
            </a:br>
            <a:endParaRPr lang="it-IT" dirty="0"/>
          </a:p>
        </p:txBody>
      </p:sp>
      <p:sp>
        <p:nvSpPr>
          <p:cNvPr id="15" name="Google Shape;181;p32">
            <a:extLst>
              <a:ext uri="{FF2B5EF4-FFF2-40B4-BE49-F238E27FC236}">
                <a16:creationId xmlns:a16="http://schemas.microsoft.com/office/drawing/2014/main" id="{0A0D5EB6-A7D7-4AA3-AB94-2602D3A30EDF}"/>
              </a:ext>
            </a:extLst>
          </p:cNvPr>
          <p:cNvSpPr txBox="1">
            <a:spLocks/>
          </p:cNvSpPr>
          <p:nvPr/>
        </p:nvSpPr>
        <p:spPr>
          <a:xfrm>
            <a:off x="774828" y="1470888"/>
            <a:ext cx="5321172" cy="45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spc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Clr>
                <a:srgbClr val="3C62B3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E’ possibile candidarsi in team composti da massimo </a:t>
            </a:r>
            <a:r>
              <a:rPr lang="it-IT" sz="2000" b="1" dirty="0">
                <a:solidFill>
                  <a:srgbClr val="3C62B3"/>
                </a:solidFill>
              </a:rPr>
              <a:t>6 persone </a:t>
            </a:r>
            <a:r>
              <a:rPr lang="it-IT" sz="2000" dirty="0"/>
              <a:t>o </a:t>
            </a:r>
            <a:r>
              <a:rPr lang="it-IT" sz="2000" b="1" dirty="0">
                <a:solidFill>
                  <a:srgbClr val="3C62B3"/>
                </a:solidFill>
              </a:rPr>
              <a:t>singolarmente</a:t>
            </a:r>
            <a:r>
              <a:rPr lang="it-IT" sz="2000" dirty="0"/>
              <a:t>, ed è possibile indicare una proposta di progetto. </a:t>
            </a:r>
          </a:p>
          <a:p>
            <a:pPr marL="342900" indent="-342900" algn="just">
              <a:lnSpc>
                <a:spcPct val="100000"/>
              </a:lnSpc>
              <a:buClr>
                <a:srgbClr val="3C62B3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Iscrizioni aperte fino al </a:t>
            </a:r>
            <a:r>
              <a:rPr lang="it-IT" sz="2000" b="1" dirty="0">
                <a:solidFill>
                  <a:srgbClr val="3C62B3"/>
                </a:solidFill>
              </a:rPr>
              <a:t>19 Aprile</a:t>
            </a:r>
          </a:p>
          <a:p>
            <a:pPr marL="342900" indent="-342900" algn="just">
              <a:lnSpc>
                <a:spcPct val="100000"/>
              </a:lnSpc>
              <a:buClr>
                <a:srgbClr val="3C62B3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3C62B3"/>
                </a:solidFill>
              </a:rPr>
              <a:t>Maggiori informazioni </a:t>
            </a:r>
            <a:r>
              <a:rPr lang="it-IT" sz="2000" dirty="0"/>
              <a:t>sul nostro sito:</a:t>
            </a:r>
            <a:r>
              <a:rPr lang="it-IT" sz="2000" b="1" dirty="0"/>
              <a:t> </a:t>
            </a:r>
            <a:r>
              <a:rPr lang="it-IT" sz="2000" dirty="0">
                <a:hlinkClick r:id="rId2"/>
              </a:rPr>
              <a:t>https://www.unibg.it/node/16299</a:t>
            </a:r>
            <a:endParaRPr lang="it-IT" sz="2000" dirty="0"/>
          </a:p>
          <a:p>
            <a:pPr marL="342900" indent="-342900" algn="just">
              <a:lnSpc>
                <a:spcPct val="100000"/>
              </a:lnSpc>
              <a:buClr>
                <a:srgbClr val="3C62B3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Per ogni dubbio, scrivete a </a:t>
            </a:r>
            <a:r>
              <a:rPr lang="it-IT" sz="2000" dirty="0">
                <a:hlinkClick r:id="rId3"/>
              </a:rPr>
              <a:t>hackathon@unibg.it</a:t>
            </a:r>
            <a:endParaRPr lang="it-IT" sz="2000" dirty="0"/>
          </a:p>
          <a:p>
            <a:pPr algn="just">
              <a:lnSpc>
                <a:spcPct val="100000"/>
              </a:lnSpc>
              <a:buClr>
                <a:srgbClr val="3C62B3"/>
              </a:buClr>
            </a:pPr>
            <a:endParaRPr lang="it-IT" sz="2000" dirty="0"/>
          </a:p>
          <a:p>
            <a:pPr algn="just">
              <a:lnSpc>
                <a:spcPct val="100000"/>
              </a:lnSpc>
              <a:buClr>
                <a:srgbClr val="3C62B3"/>
              </a:buClr>
            </a:pPr>
            <a:endParaRPr lang="it-IT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0F1635-CF2D-4152-9EFE-0DE545261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23" t="11145" r="9043" b="4468"/>
          <a:stretch/>
        </p:blipFill>
        <p:spPr>
          <a:xfrm>
            <a:off x="6643990" y="1470888"/>
            <a:ext cx="5046702" cy="371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0160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561</Words>
  <Application>Microsoft Macintosh PowerPoint</Application>
  <PresentationFormat>Widescreen</PresentationFormat>
  <Paragraphs>30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Rubik</vt:lpstr>
      <vt:lpstr>Rubik Light</vt:lpstr>
      <vt:lpstr>Tema di Office</vt:lpstr>
      <vt:lpstr>Presentazione standard di PowerPoint</vt:lpstr>
      <vt:lpstr>Perché partecipare</vt:lpstr>
      <vt:lpstr>A chi è rivolto e come è organizzato </vt:lpstr>
      <vt:lpstr>Challenge </vt:lpstr>
      <vt:lpstr>Presentazione candidature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Silvana Signori</cp:lastModifiedBy>
  <cp:revision>65</cp:revision>
  <dcterms:created xsi:type="dcterms:W3CDTF">2018-11-28T11:02:36Z</dcterms:created>
  <dcterms:modified xsi:type="dcterms:W3CDTF">2024-04-08T04:32:44Z</dcterms:modified>
</cp:coreProperties>
</file>