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94" r:id="rId4"/>
    <p:sldId id="259" r:id="rId5"/>
    <p:sldId id="260" r:id="rId6"/>
    <p:sldId id="353" r:id="rId7"/>
    <p:sldId id="319" r:id="rId8"/>
    <p:sldId id="316" r:id="rId9"/>
    <p:sldId id="321" r:id="rId10"/>
    <p:sldId id="322" r:id="rId11"/>
    <p:sldId id="323" r:id="rId12"/>
    <p:sldId id="324" r:id="rId13"/>
    <p:sldId id="365" r:id="rId14"/>
    <p:sldId id="325" r:id="rId15"/>
    <p:sldId id="326" r:id="rId16"/>
    <p:sldId id="327" r:id="rId17"/>
    <p:sldId id="329" r:id="rId18"/>
    <p:sldId id="330" r:id="rId19"/>
    <p:sldId id="258" r:id="rId20"/>
    <p:sldId id="295" r:id="rId21"/>
    <p:sldId id="296" r:id="rId22"/>
    <p:sldId id="297" r:id="rId23"/>
    <p:sldId id="298" r:id="rId24"/>
    <p:sldId id="354" r:id="rId25"/>
    <p:sldId id="359" r:id="rId26"/>
    <p:sldId id="360" r:id="rId27"/>
    <p:sldId id="356" r:id="rId28"/>
    <p:sldId id="357" r:id="rId29"/>
    <p:sldId id="358" r:id="rId30"/>
    <p:sldId id="311" r:id="rId31"/>
    <p:sldId id="314" r:id="rId32"/>
    <p:sldId id="315" r:id="rId33"/>
    <p:sldId id="309" r:id="rId34"/>
    <p:sldId id="310" r:id="rId35"/>
    <p:sldId id="312" r:id="rId36"/>
    <p:sldId id="313" r:id="rId37"/>
    <p:sldId id="336" r:id="rId38"/>
    <p:sldId id="337" r:id="rId39"/>
    <p:sldId id="338" r:id="rId40"/>
    <p:sldId id="339" r:id="rId41"/>
    <p:sldId id="340" r:id="rId42"/>
    <p:sldId id="317" r:id="rId43"/>
    <p:sldId id="343" r:id="rId44"/>
    <p:sldId id="344" r:id="rId45"/>
    <p:sldId id="345" r:id="rId46"/>
    <p:sldId id="341" r:id="rId47"/>
    <p:sldId id="342" r:id="rId48"/>
    <p:sldId id="347" r:id="rId49"/>
    <p:sldId id="318" r:id="rId50"/>
    <p:sldId id="348" r:id="rId51"/>
    <p:sldId id="346" r:id="rId52"/>
    <p:sldId id="366" r:id="rId53"/>
    <p:sldId id="331" r:id="rId54"/>
    <p:sldId id="349" r:id="rId55"/>
    <p:sldId id="332" r:id="rId56"/>
    <p:sldId id="350" r:id="rId57"/>
    <p:sldId id="352" r:id="rId58"/>
    <p:sldId id="361" r:id="rId59"/>
    <p:sldId id="333" r:id="rId60"/>
    <p:sldId id="334" r:id="rId61"/>
    <p:sldId id="351" r:id="rId62"/>
    <p:sldId id="266" r:id="rId63"/>
    <p:sldId id="262" r:id="rId64"/>
    <p:sldId id="268" r:id="rId65"/>
    <p:sldId id="267" r:id="rId66"/>
    <p:sldId id="263" r:id="rId67"/>
    <p:sldId id="281" r:id="rId68"/>
    <p:sldId id="264" r:id="rId69"/>
    <p:sldId id="265" r:id="rId70"/>
    <p:sldId id="270" r:id="rId71"/>
    <p:sldId id="271" r:id="rId72"/>
    <p:sldId id="272" r:id="rId73"/>
    <p:sldId id="273" r:id="rId74"/>
    <p:sldId id="274" r:id="rId75"/>
    <p:sldId id="275" r:id="rId76"/>
    <p:sldId id="276" r:id="rId77"/>
    <p:sldId id="277" r:id="rId78"/>
    <p:sldId id="278" r:id="rId79"/>
    <p:sldId id="279" r:id="rId80"/>
    <p:sldId id="280" r:id="rId81"/>
    <p:sldId id="284" r:id="rId82"/>
    <p:sldId id="285" r:id="rId83"/>
    <p:sldId id="293" r:id="rId84"/>
    <p:sldId id="287" r:id="rId85"/>
    <p:sldId id="286" r:id="rId86"/>
    <p:sldId id="335" r:id="rId87"/>
    <p:sldId id="292" r:id="rId88"/>
    <p:sldId id="288" r:id="rId89"/>
    <p:sldId id="289" r:id="rId90"/>
    <p:sldId id="290" r:id="rId91"/>
    <p:sldId id="291" r:id="rId92"/>
    <p:sldId id="299" r:id="rId93"/>
    <p:sldId id="307" r:id="rId94"/>
    <p:sldId id="300" r:id="rId95"/>
    <p:sldId id="301" r:id="rId96"/>
    <p:sldId id="305" r:id="rId97"/>
    <p:sldId id="302" r:id="rId98"/>
    <p:sldId id="303" r:id="rId99"/>
    <p:sldId id="304" r:id="rId100"/>
    <p:sldId id="308" r:id="rId101"/>
    <p:sldId id="362" r:id="rId102"/>
    <p:sldId id="363" r:id="rId103"/>
    <p:sldId id="364" r:id="rId10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7F20C943-C2AE-42CF-B0D7-ADBE0A9F8FA4}">
          <p14:sldIdLst>
            <p14:sldId id="256"/>
            <p14:sldId id="257"/>
            <p14:sldId id="294"/>
            <p14:sldId id="259"/>
            <p14:sldId id="260"/>
            <p14:sldId id="353"/>
            <p14:sldId id="319"/>
            <p14:sldId id="316"/>
            <p14:sldId id="321"/>
            <p14:sldId id="322"/>
            <p14:sldId id="323"/>
            <p14:sldId id="324"/>
            <p14:sldId id="365"/>
            <p14:sldId id="325"/>
            <p14:sldId id="326"/>
            <p14:sldId id="327"/>
            <p14:sldId id="329"/>
            <p14:sldId id="330"/>
            <p14:sldId id="258"/>
            <p14:sldId id="295"/>
            <p14:sldId id="296"/>
            <p14:sldId id="297"/>
            <p14:sldId id="298"/>
            <p14:sldId id="354"/>
            <p14:sldId id="359"/>
            <p14:sldId id="360"/>
            <p14:sldId id="356"/>
            <p14:sldId id="357"/>
            <p14:sldId id="358"/>
            <p14:sldId id="311"/>
            <p14:sldId id="314"/>
            <p14:sldId id="315"/>
            <p14:sldId id="309"/>
            <p14:sldId id="310"/>
            <p14:sldId id="312"/>
            <p14:sldId id="313"/>
            <p14:sldId id="336"/>
            <p14:sldId id="337"/>
            <p14:sldId id="338"/>
            <p14:sldId id="339"/>
            <p14:sldId id="340"/>
            <p14:sldId id="317"/>
            <p14:sldId id="343"/>
            <p14:sldId id="344"/>
            <p14:sldId id="345"/>
            <p14:sldId id="341"/>
            <p14:sldId id="342"/>
            <p14:sldId id="347"/>
            <p14:sldId id="318"/>
            <p14:sldId id="348"/>
            <p14:sldId id="346"/>
            <p14:sldId id="366"/>
            <p14:sldId id="331"/>
          </p14:sldIdLst>
        </p14:section>
        <p14:section name="Sezione senza titolo" id="{23CE1A57-DAFC-42DE-A1A3-688B6BA04F6B}">
          <p14:sldIdLst>
            <p14:sldId id="349"/>
            <p14:sldId id="332"/>
            <p14:sldId id="350"/>
            <p14:sldId id="352"/>
            <p14:sldId id="361"/>
            <p14:sldId id="333"/>
            <p14:sldId id="334"/>
            <p14:sldId id="351"/>
            <p14:sldId id="266"/>
            <p14:sldId id="262"/>
            <p14:sldId id="268"/>
            <p14:sldId id="267"/>
            <p14:sldId id="263"/>
            <p14:sldId id="281"/>
            <p14:sldId id="264"/>
            <p14:sldId id="265"/>
            <p14:sldId id="270"/>
            <p14:sldId id="271"/>
            <p14:sldId id="272"/>
            <p14:sldId id="273"/>
            <p14:sldId id="274"/>
            <p14:sldId id="275"/>
            <p14:sldId id="276"/>
            <p14:sldId id="277"/>
            <p14:sldId id="278"/>
            <p14:sldId id="279"/>
            <p14:sldId id="280"/>
            <p14:sldId id="284"/>
            <p14:sldId id="285"/>
            <p14:sldId id="293"/>
            <p14:sldId id="287"/>
            <p14:sldId id="286"/>
            <p14:sldId id="335"/>
            <p14:sldId id="292"/>
            <p14:sldId id="288"/>
            <p14:sldId id="289"/>
            <p14:sldId id="290"/>
            <p14:sldId id="291"/>
            <p14:sldId id="299"/>
            <p14:sldId id="307"/>
            <p14:sldId id="300"/>
            <p14:sldId id="301"/>
            <p14:sldId id="305"/>
            <p14:sldId id="302"/>
            <p14:sldId id="303"/>
            <p14:sldId id="304"/>
            <p14:sldId id="308"/>
            <p14:sldId id="362"/>
            <p14:sldId id="363"/>
            <p14:sldId id="3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200"/>
    <a:srgbClr val="FFCC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8" autoAdjust="0"/>
    <p:restoredTop sz="94660"/>
  </p:normalViewPr>
  <p:slideViewPr>
    <p:cSldViewPr snapToGrid="0">
      <p:cViewPr varScale="1">
        <p:scale>
          <a:sx n="72" d="100"/>
          <a:sy n="72" d="100"/>
        </p:scale>
        <p:origin x="4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72440" y="2194560"/>
            <a:ext cx="11247120" cy="1739347"/>
          </a:xfrm>
        </p:spPr>
        <p:txBody>
          <a:bodyPr tIns="45720" bIns="45720" anchor="ctr">
            <a:normAutofit/>
          </a:bodyPr>
          <a:lstStyle>
            <a:lvl1pPr algn="ctr">
              <a:lnSpc>
                <a:spcPct val="80000"/>
              </a:lnSpc>
              <a:defRPr sz="6000" spc="150" baseline="0">
                <a:solidFill>
                  <a:srgbClr val="FFFFFF"/>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342900" y="3915938"/>
            <a:ext cx="11506200" cy="457200"/>
          </a:xfrm>
        </p:spPr>
        <p:txBody>
          <a:bodyPr>
            <a:normAutofit/>
          </a:bodyPr>
          <a:lstStyle>
            <a:lvl1pPr marL="0" indent="0" algn="ctr">
              <a:buNone/>
              <a:defRPr sz="2000">
                <a:solidFill>
                  <a:srgbClr val="FFFFFF"/>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smtClean="0"/>
              <a:t>2/1/2017</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smtClean="0"/>
              <a:t>‹N›</a:t>
            </a:fld>
            <a:endParaRPr lang="en-US" dirty="0"/>
          </a:p>
        </p:txBody>
      </p:sp>
    </p:spTree>
    <p:extLst>
      <p:ext uri="{BB962C8B-B14F-4D97-AF65-F5344CB8AC3E}">
        <p14:creationId xmlns:p14="http://schemas.microsoft.com/office/powerpoint/2010/main" val="3219743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01981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smtClean="0"/>
              <a:pPr/>
              <a:t>2/1/2017</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664406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217877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5488" y="2194560"/>
            <a:ext cx="11247120" cy="1737360"/>
          </a:xfrm>
        </p:spPr>
        <p:txBody>
          <a:bodyPr anchor="ctr">
            <a:noAutofit/>
          </a:bodyPr>
          <a:lstStyle>
            <a:lvl1pPr algn="ctr">
              <a:lnSpc>
                <a:spcPct val="80000"/>
              </a:lnSpc>
              <a:defRPr sz="6000" b="0" spc="150" baseline="0">
                <a:solidFill>
                  <a:srgbClr val="FFFFFF"/>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347472" y="3911827"/>
            <a:ext cx="11503152" cy="457200"/>
          </a:xfrm>
        </p:spPr>
        <p:txBody>
          <a:bodyPr anchor="t">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smtClean="0"/>
              <a:pPr/>
              <a:t>2/1/2017</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884041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531989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848753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611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87879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96DFF08F-DC6B-4601-B491-B0F83F6DD2DA}" type="datetimeFigureOut">
              <a:rPr lang="en-US" smtClean="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581115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96DFF08F-DC6B-4601-B491-B0F83F6DD2DA}" type="datetimeFigureOut">
              <a:rPr lang="en-US" smtClean="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969284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smtClean="0"/>
              <a:pPr/>
              <a:t>2/1/2017</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32317856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000" kern="1200" cap="all"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hyperlink" Target="https://it.video.search.yahoo.com/search/video?fr=mcafee&amp;p=video+the+girl+effect#id=2&amp;vid=12ad49c7f90a13f163cd4ccc6d9a96e2&amp;action=view"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9.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oe.int/it/web/portal/observers-profile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coe.int/web/about-us/achievements" TargetMode="Externa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www.coe.int/web/commissioner/" TargetMode="External"/><Relationship Id="rId3" Type="http://schemas.openxmlformats.org/officeDocument/2006/relationships/hyperlink" Target="http://www.coe.int/web/secretary-general/" TargetMode="External"/><Relationship Id="rId7" Type="http://schemas.openxmlformats.org/officeDocument/2006/relationships/hyperlink" Target="http://www.coe.int/T/Congress/Default_en.asp" TargetMode="External"/><Relationship Id="rId2" Type="http://schemas.openxmlformats.org/officeDocument/2006/relationships/hyperlink" Target="http://www.coe.int/cm/" TargetMode="External"/><Relationship Id="rId1" Type="http://schemas.openxmlformats.org/officeDocument/2006/relationships/slideLayout" Target="../slideLayouts/slideLayout2.xml"/><Relationship Id="rId6" Type="http://schemas.openxmlformats.org/officeDocument/2006/relationships/hyperlink" Target="http://www.echr.coe.int/" TargetMode="External"/><Relationship Id="rId5" Type="http://schemas.openxmlformats.org/officeDocument/2006/relationships/hyperlink" Target="http://assembly.coe.int/" TargetMode="External"/><Relationship Id="rId10" Type="http://schemas.openxmlformats.org/officeDocument/2006/relationships/image" Target="../media/image31.png"/><Relationship Id="rId4" Type="http://schemas.openxmlformats.org/officeDocument/2006/relationships/hyperlink" Target="http://www.coe.int/web/deputy-secretary-general/" TargetMode="External"/><Relationship Id="rId9" Type="http://schemas.openxmlformats.org/officeDocument/2006/relationships/hyperlink" Target="http://www.coe.int/web/ingo"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coe.int/en/web/secretary-general/home" TargetMode="Externa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3" Type="http://schemas.openxmlformats.org/officeDocument/2006/relationships/hyperlink" Target="http://assembly.coe.int/default.asp" TargetMode="External"/><Relationship Id="rId2" Type="http://schemas.openxmlformats.org/officeDocument/2006/relationships/hyperlink" Target="http://www.coe.int/t/cm/home_EN.asp?"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81.jpeg"/><Relationship Id="rId4" Type="http://schemas.openxmlformats.org/officeDocument/2006/relationships/image" Target="../media/image80.jpeg"/></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echr.coe.int/Pages/home.aspx?p=home&amp;c=" TargetMode="Externa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84.xml.rels><?xml version="1.0" encoding="UTF-8" standalone="yes"?>
<Relationships xmlns="http://schemas.openxmlformats.org/package/2006/relationships"><Relationship Id="rId3" Type="http://schemas.openxmlformats.org/officeDocument/2006/relationships/hyperlink" Target="http://www.coe.int/t/ngo/default_EN.asp?" TargetMode="External"/><Relationship Id="rId2" Type="http://schemas.openxmlformats.org/officeDocument/2006/relationships/hyperlink" Target="http://www.coe.int/en/web/commissioner" TargetMode="Externa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31.png"/></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oe.int/t/congress/presentation/default_EN.asp?" TargetMode="Externa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onventions.coe.int/Treaty/Commun/QueVoulezVous.asp?CL=ITA&amp;NT=210"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onventions.coe.int/Treaty/Commun/QueVoulezVous.asp?CL=ITA&amp;NT=210"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72440" y="2194560"/>
            <a:ext cx="11247120" cy="1739347"/>
          </a:xfrm>
        </p:spPr>
        <p:txBody>
          <a:bodyPr>
            <a:normAutofit fontScale="90000"/>
          </a:bodyPr>
          <a:lstStyle/>
          <a:p>
            <a:br>
              <a:rPr lang="en-GB" dirty="0"/>
            </a:br>
            <a:br>
              <a:rPr lang="en-GB" dirty="0"/>
            </a:br>
            <a:r>
              <a:rPr lang="en-GB" dirty="0"/>
              <a:t>La Cooperazione Allo Sviluppo e l parità di genere</a:t>
            </a:r>
            <a:br>
              <a:rPr lang="en-GB" dirty="0"/>
            </a:br>
            <a:br>
              <a:rPr lang="en-GB" dirty="0"/>
            </a:br>
            <a:endParaRPr lang="en-GB" dirty="0"/>
          </a:p>
        </p:txBody>
      </p:sp>
      <p:sp>
        <p:nvSpPr>
          <p:cNvPr id="3" name="Sottotitolo 2"/>
          <p:cNvSpPr>
            <a:spLocks noGrp="1"/>
          </p:cNvSpPr>
          <p:nvPr>
            <p:ph type="subTitle" idx="1"/>
          </p:nvPr>
        </p:nvSpPr>
        <p:spPr>
          <a:xfrm>
            <a:off x="342900" y="3915938"/>
            <a:ext cx="11506200" cy="379616"/>
          </a:xfrm>
        </p:spPr>
        <p:txBody>
          <a:bodyPr>
            <a:normAutofit fontScale="85000" lnSpcReduction="10000"/>
          </a:bodyPr>
          <a:lstStyle/>
          <a:p>
            <a:r>
              <a:rPr lang="en-GB" dirty="0"/>
              <a:t>Camilla Landini                                                                     1 Febbraio 2017                                   Università degli Studi di Bergamo</a:t>
            </a:r>
          </a:p>
        </p:txBody>
      </p:sp>
      <p:pic>
        <p:nvPicPr>
          <p:cNvPr id="4" name="Immagine 3"/>
          <p:cNvPicPr>
            <a:picLocks noChangeAspect="1"/>
          </p:cNvPicPr>
          <p:nvPr/>
        </p:nvPicPr>
        <p:blipFill>
          <a:blip r:embed="rId2"/>
          <a:stretch>
            <a:fillRect/>
          </a:stretch>
        </p:blipFill>
        <p:spPr>
          <a:xfrm>
            <a:off x="4422877" y="4348316"/>
            <a:ext cx="3346245" cy="2509684"/>
          </a:xfrm>
          <a:prstGeom prst="rect">
            <a:avLst/>
          </a:prstGeom>
        </p:spPr>
      </p:pic>
    </p:spTree>
    <p:extLst>
      <p:ext uri="{BB962C8B-B14F-4D97-AF65-F5344CB8AC3E}">
        <p14:creationId xmlns:p14="http://schemas.microsoft.com/office/powerpoint/2010/main" val="1500771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39687" y="0"/>
            <a:ext cx="9847312" cy="1792936"/>
          </a:xfrm>
        </p:spPr>
        <p:txBody>
          <a:bodyPr/>
          <a:lstStyle/>
          <a:p>
            <a:r>
              <a:rPr lang="en-GB" dirty="0"/>
              <a:t>La </a:t>
            </a:r>
            <a:r>
              <a:rPr lang="en-GB" dirty="0" err="1"/>
              <a:t>conferenza</a:t>
            </a:r>
            <a:r>
              <a:rPr lang="en-GB" dirty="0"/>
              <a:t> di </a:t>
            </a:r>
            <a:r>
              <a:rPr lang="en-GB" dirty="0" err="1"/>
              <a:t>pechino</a:t>
            </a:r>
            <a:r>
              <a:rPr lang="en-GB" dirty="0"/>
              <a:t> del 1995 &amp; la </a:t>
            </a:r>
            <a:r>
              <a:rPr lang="en-GB" dirty="0" err="1"/>
              <a:t>Piattaforma</a:t>
            </a:r>
            <a:r>
              <a:rPr lang="en-GB" dirty="0"/>
              <a:t> </a:t>
            </a:r>
            <a:r>
              <a:rPr lang="en-GB" dirty="0" err="1"/>
              <a:t>d’azione</a:t>
            </a:r>
            <a:br>
              <a:rPr lang="en-GB" dirty="0"/>
            </a:br>
            <a:endParaRPr lang="en-GB" dirty="0"/>
          </a:p>
        </p:txBody>
      </p:sp>
      <p:sp>
        <p:nvSpPr>
          <p:cNvPr id="3" name="Segnaposto contenuto 2"/>
          <p:cNvSpPr>
            <a:spLocks noGrp="1"/>
          </p:cNvSpPr>
          <p:nvPr>
            <p:ph idx="1"/>
          </p:nvPr>
        </p:nvSpPr>
        <p:spPr>
          <a:xfrm>
            <a:off x="92765" y="1792936"/>
            <a:ext cx="12099236" cy="5065064"/>
          </a:xfrm>
        </p:spPr>
        <p:txBody>
          <a:bodyPr>
            <a:normAutofit fontScale="92500" lnSpcReduction="10000"/>
          </a:bodyPr>
          <a:lstStyle/>
          <a:p>
            <a:pPr marL="0" indent="0" algn="just">
              <a:buNone/>
            </a:pPr>
            <a:r>
              <a:rPr lang="it-IT" sz="2000" dirty="0"/>
              <a:t>La Piattaforma contiene 3 capitoli iniziali e, a partire dal capitolo 4 è suddivisa in 12 "aree critiche", ciascuna delle quali contiene un’analisi del problema ed una lista degli </a:t>
            </a:r>
            <a:r>
              <a:rPr lang="it-IT" sz="2000" b="1" dirty="0"/>
              <a:t>obiettivi strategici</a:t>
            </a:r>
            <a:r>
              <a:rPr lang="it-IT" sz="2000" dirty="0"/>
              <a:t> che governi, organizzazioni internazionali e società civile devono perseguire per realizzare le finalità della Conferenza. Le dodici aree sono:</a:t>
            </a:r>
          </a:p>
          <a:p>
            <a:pPr lvl="0"/>
            <a:r>
              <a:rPr lang="it-IT" sz="1500" u="sng" dirty="0">
                <a:solidFill>
                  <a:srgbClr val="FFC000"/>
                </a:solidFill>
              </a:rPr>
              <a:t>A. Donne e povertà</a:t>
            </a:r>
            <a:endParaRPr lang="it-IT" sz="1500" dirty="0">
              <a:solidFill>
                <a:srgbClr val="FFC000"/>
              </a:solidFill>
            </a:endParaRPr>
          </a:p>
          <a:p>
            <a:pPr lvl="0"/>
            <a:r>
              <a:rPr lang="it-IT" sz="1500" u="sng" dirty="0">
                <a:solidFill>
                  <a:srgbClr val="FFC000"/>
                </a:solidFill>
              </a:rPr>
              <a:t>B. Istruzione e formazione</a:t>
            </a:r>
            <a:endParaRPr lang="it-IT" sz="1500" dirty="0">
              <a:solidFill>
                <a:srgbClr val="FFC000"/>
              </a:solidFill>
            </a:endParaRPr>
          </a:p>
          <a:p>
            <a:pPr lvl="0"/>
            <a:r>
              <a:rPr lang="it-IT" sz="1500" u="sng" dirty="0">
                <a:solidFill>
                  <a:srgbClr val="FFC000"/>
                </a:solidFill>
              </a:rPr>
              <a:t>C. Donne e salute</a:t>
            </a:r>
            <a:endParaRPr lang="it-IT" sz="1500" dirty="0">
              <a:solidFill>
                <a:srgbClr val="FFC000"/>
              </a:solidFill>
            </a:endParaRPr>
          </a:p>
          <a:p>
            <a:pPr lvl="0"/>
            <a:r>
              <a:rPr lang="it-IT" sz="1500" u="sng" dirty="0">
                <a:solidFill>
                  <a:srgbClr val="FFC000"/>
                </a:solidFill>
              </a:rPr>
              <a:t>D. Violenza contro le donne</a:t>
            </a:r>
            <a:endParaRPr lang="it-IT" sz="1500" dirty="0">
              <a:solidFill>
                <a:srgbClr val="FFC000"/>
              </a:solidFill>
            </a:endParaRPr>
          </a:p>
          <a:p>
            <a:pPr lvl="0"/>
            <a:r>
              <a:rPr lang="it-IT" sz="1500" u="sng" dirty="0">
                <a:solidFill>
                  <a:srgbClr val="FFC000"/>
                </a:solidFill>
              </a:rPr>
              <a:t>E. Donne e conflitti armati</a:t>
            </a:r>
            <a:endParaRPr lang="it-IT" sz="1500" dirty="0">
              <a:solidFill>
                <a:srgbClr val="FFC000"/>
              </a:solidFill>
            </a:endParaRPr>
          </a:p>
          <a:p>
            <a:pPr lvl="0"/>
            <a:r>
              <a:rPr lang="it-IT" sz="1500" u="sng" dirty="0">
                <a:solidFill>
                  <a:srgbClr val="FFC000"/>
                </a:solidFill>
              </a:rPr>
              <a:t>F. Donne e economia</a:t>
            </a:r>
            <a:endParaRPr lang="it-IT" sz="1500" dirty="0">
              <a:solidFill>
                <a:srgbClr val="FFC000"/>
              </a:solidFill>
            </a:endParaRPr>
          </a:p>
          <a:p>
            <a:pPr lvl="0"/>
            <a:r>
              <a:rPr lang="it-IT" sz="1500" u="sng" dirty="0">
                <a:solidFill>
                  <a:srgbClr val="FFC000"/>
                </a:solidFill>
              </a:rPr>
              <a:t>G. Donne e processi decisionali</a:t>
            </a:r>
            <a:endParaRPr lang="it-IT" sz="1500" dirty="0">
              <a:solidFill>
                <a:srgbClr val="FFC000"/>
              </a:solidFill>
            </a:endParaRPr>
          </a:p>
          <a:p>
            <a:pPr lvl="0"/>
            <a:r>
              <a:rPr lang="it-IT" sz="1500" u="sng" dirty="0">
                <a:solidFill>
                  <a:srgbClr val="FFC000"/>
                </a:solidFill>
              </a:rPr>
              <a:t>H. Meccanismi istituzionali per il progresso delle donne</a:t>
            </a:r>
            <a:endParaRPr lang="it-IT" sz="1500" dirty="0">
              <a:solidFill>
                <a:srgbClr val="FFC000"/>
              </a:solidFill>
            </a:endParaRPr>
          </a:p>
          <a:p>
            <a:pPr lvl="0"/>
            <a:r>
              <a:rPr lang="it-IT" sz="1500" u="sng" dirty="0">
                <a:solidFill>
                  <a:srgbClr val="FFC000"/>
                </a:solidFill>
              </a:rPr>
              <a:t>I. Diritti umani delle donne</a:t>
            </a:r>
            <a:endParaRPr lang="it-IT" sz="1500" dirty="0">
              <a:solidFill>
                <a:srgbClr val="FFC000"/>
              </a:solidFill>
            </a:endParaRPr>
          </a:p>
          <a:p>
            <a:pPr lvl="0"/>
            <a:r>
              <a:rPr lang="it-IT" sz="1500" u="sng" dirty="0">
                <a:solidFill>
                  <a:srgbClr val="FFC000"/>
                </a:solidFill>
              </a:rPr>
              <a:t>J. Donne e media</a:t>
            </a:r>
            <a:endParaRPr lang="it-IT" sz="1500" dirty="0">
              <a:solidFill>
                <a:srgbClr val="FFC000"/>
              </a:solidFill>
            </a:endParaRPr>
          </a:p>
          <a:p>
            <a:pPr lvl="0"/>
            <a:r>
              <a:rPr lang="it-IT" sz="1500" u="sng" dirty="0">
                <a:solidFill>
                  <a:srgbClr val="FFC000"/>
                </a:solidFill>
              </a:rPr>
              <a:t>K. Donne e ambiente</a:t>
            </a:r>
            <a:endParaRPr lang="it-IT" sz="1500" dirty="0">
              <a:solidFill>
                <a:srgbClr val="FFC000"/>
              </a:solidFill>
            </a:endParaRPr>
          </a:p>
          <a:p>
            <a:pPr lvl="0"/>
            <a:r>
              <a:rPr lang="it-IT" sz="1500" u="sng" dirty="0">
                <a:solidFill>
                  <a:srgbClr val="FFC000"/>
                </a:solidFill>
              </a:rPr>
              <a:t>L. Le bambine</a:t>
            </a:r>
            <a:endParaRPr lang="it-IT" sz="1500" dirty="0">
              <a:solidFill>
                <a:srgbClr val="FFC000"/>
              </a:solidFill>
            </a:endParaRPr>
          </a:p>
          <a:p>
            <a:endParaRPr lang="en-GB" dirty="0"/>
          </a:p>
        </p:txBody>
      </p:sp>
      <p:pic>
        <p:nvPicPr>
          <p:cNvPr id="2050" name="Picture 2" descr="http://www.unimondo.org/var/unimondo/storage/images/notizie/20-anni-fa-la-conferenza-di-pechino.-pietra-miliare-dei-diritti-delle-donne-152535/895604-1-ita-IT/20-anni-fa-la-Conferenza-di-Pechino.-Pietra-miliare-dei-diritti-delle-donne_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0157" y="2888975"/>
            <a:ext cx="5082071" cy="3949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2439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solidFill>
                  <a:srgbClr val="FEC200"/>
                </a:solidFill>
              </a:rPr>
              <a:t>La Convenzione di Istanbul e le </a:t>
            </a:r>
            <a:br>
              <a:rPr lang="en-GB" dirty="0">
                <a:solidFill>
                  <a:srgbClr val="FEC200"/>
                </a:solidFill>
              </a:rPr>
            </a:br>
            <a:r>
              <a:rPr lang="en-GB" dirty="0">
                <a:solidFill>
                  <a:srgbClr val="FEC200"/>
                </a:solidFill>
              </a:rPr>
              <a:t>MGF</a:t>
            </a:r>
          </a:p>
        </p:txBody>
      </p:sp>
      <p:sp>
        <p:nvSpPr>
          <p:cNvPr id="3" name="Segnaposto contenuto 2"/>
          <p:cNvSpPr>
            <a:spLocks noGrp="1"/>
          </p:cNvSpPr>
          <p:nvPr>
            <p:ph idx="1"/>
          </p:nvPr>
        </p:nvSpPr>
        <p:spPr/>
        <p:txBody>
          <a:bodyPr>
            <a:normAutofit fontScale="92500"/>
          </a:bodyPr>
          <a:lstStyle/>
          <a:p>
            <a:pPr marL="0" indent="0">
              <a:buNone/>
            </a:pPr>
            <a:r>
              <a:rPr lang="en-GB" dirty="0"/>
              <a:t>ART 38: </a:t>
            </a:r>
          </a:p>
          <a:p>
            <a:r>
              <a:rPr lang="it-IT" dirty="0"/>
              <a:t>Le Parti adottano le misure legislative o di altro tipo necessarie per perseguire penalmente i </a:t>
            </a:r>
            <a:r>
              <a:rPr lang="en-GB" dirty="0"/>
              <a:t>seguenti atti intenzionali:</a:t>
            </a:r>
          </a:p>
          <a:p>
            <a:pPr marL="0" indent="0">
              <a:buNone/>
            </a:pPr>
            <a:r>
              <a:rPr lang="it-IT" dirty="0"/>
              <a:t>a) l’escissione, l’infibulazione o qualsiasi altra mutilazione della totalità o di una parte</a:t>
            </a:r>
          </a:p>
          <a:p>
            <a:pPr marL="0" indent="0">
              <a:buNone/>
            </a:pPr>
            <a:r>
              <a:rPr lang="it-IT" dirty="0"/>
              <a:t>delle grandi labbra vaginali, delle piccole labbra o asportazione del clitoride;</a:t>
            </a:r>
          </a:p>
          <a:p>
            <a:pPr marL="0" indent="0">
              <a:buNone/>
            </a:pPr>
            <a:r>
              <a:rPr lang="it-IT" dirty="0"/>
              <a:t>b) costringere una donna a subire qualsiasi atto indicato al punto a, o fornirle i mezzi a</a:t>
            </a:r>
          </a:p>
          <a:p>
            <a:pPr marL="0" indent="0">
              <a:buNone/>
            </a:pPr>
            <a:r>
              <a:rPr lang="en-GB" dirty="0"/>
              <a:t>tale fine;</a:t>
            </a:r>
          </a:p>
          <a:p>
            <a:pPr marL="0" indent="0">
              <a:buNone/>
            </a:pPr>
            <a:r>
              <a:rPr lang="it-IT" dirty="0"/>
              <a:t>c) indurre, costringere o fornire a una ragazza i mezzi per subire qualsiasi atto enunciato</a:t>
            </a:r>
          </a:p>
          <a:p>
            <a:r>
              <a:rPr lang="en-GB" dirty="0"/>
              <a:t>al punto a.</a:t>
            </a:r>
          </a:p>
        </p:txBody>
      </p:sp>
      <p:pic>
        <p:nvPicPr>
          <p:cNvPr id="4" name="Picture 2" descr="http://www.coe.int/documents/5492562/7038987/COE-Logo-Quadri.png/5b078783-4008-4825-8721-c04c329844d2?t=1401723151000"/>
          <p:cNvPicPr>
            <a:picLocks noChangeAspect="1" noChangeArrowheads="1"/>
          </p:cNvPicPr>
          <p:nvPr/>
        </p:nvPicPr>
        <p:blipFill>
          <a:blip r:embed="rId2">
            <a:extLst>
              <a:ext uri="{28A0092B-C50C-407E-A947-70E740481C1C}">
                <a14:useLocalDpi xmlns:a14="http://schemas.microsoft.com/office/drawing/2010/main" val="0"/>
              </a:ext>
            </a:extLst>
          </a:blip>
          <a:srcRect t="9865" b="9865"/>
          <a:stretch>
            <a:fillRect/>
          </a:stretch>
        </p:blipFill>
        <p:spPr bwMode="auto">
          <a:xfrm>
            <a:off x="9198161" y="464526"/>
            <a:ext cx="1788838" cy="114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1386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solidFill>
                  <a:srgbClr val="FEC200"/>
                </a:solidFill>
              </a:rPr>
              <a:t>La Convenzione di Istanbul e le </a:t>
            </a:r>
            <a:br>
              <a:rPr lang="en-GB" dirty="0">
                <a:solidFill>
                  <a:srgbClr val="FEC200"/>
                </a:solidFill>
              </a:rPr>
            </a:br>
            <a:r>
              <a:rPr lang="en-GB" dirty="0">
                <a:solidFill>
                  <a:srgbClr val="FEC200"/>
                </a:solidFill>
              </a:rPr>
              <a:t>MGF</a:t>
            </a:r>
            <a:endParaRPr lang="en-GB" dirty="0"/>
          </a:p>
        </p:txBody>
      </p:sp>
      <p:sp>
        <p:nvSpPr>
          <p:cNvPr id="3" name="Segnaposto contenuto 2"/>
          <p:cNvSpPr>
            <a:spLocks noGrp="1"/>
          </p:cNvSpPr>
          <p:nvPr>
            <p:ph idx="1"/>
          </p:nvPr>
        </p:nvSpPr>
        <p:spPr>
          <a:xfrm>
            <a:off x="1202919" y="1973286"/>
            <a:ext cx="9784080" cy="4746828"/>
          </a:xfrm>
        </p:spPr>
        <p:txBody>
          <a:bodyPr>
            <a:normAutofit lnSpcReduction="10000"/>
          </a:bodyPr>
          <a:lstStyle/>
          <a:p>
            <a:pPr marL="0" indent="0">
              <a:buNone/>
            </a:pPr>
            <a:r>
              <a:rPr lang="it-IT" sz="2000" b="1" dirty="0"/>
              <a:t>Applicazione della Convenzione  e dell’approccio delle 4 P: prevenzione, protezione, punizione e politiche integrate. </a:t>
            </a:r>
          </a:p>
          <a:p>
            <a:pPr marL="0" indent="0">
              <a:buNone/>
            </a:pPr>
            <a:r>
              <a:rPr lang="it-IT" sz="1700" dirty="0"/>
              <a:t>Esempio: Prevenzione</a:t>
            </a:r>
          </a:p>
          <a:p>
            <a:pPr marL="0" indent="0">
              <a:buNone/>
            </a:pPr>
            <a:r>
              <a:rPr lang="it-IT" sz="1700" dirty="0"/>
              <a:t>Art 12. par 1.</a:t>
            </a:r>
          </a:p>
          <a:p>
            <a:pPr marL="0" indent="0">
              <a:buNone/>
            </a:pPr>
            <a:r>
              <a:rPr lang="it-IT" sz="1700" dirty="0"/>
              <a:t>Le Parti adottano le misure necessarie per promuovere i cambiamenti nei comportamenti socio-culturali delle donne e degli uomini, al fine di eliminare pregiudizi, costumi, tradizioni e qualsiasi altra pratica basata sull'idea dell'inferiorità della donna o su modelli, </a:t>
            </a:r>
            <a:r>
              <a:rPr lang="it-IT" sz="1700" u="sng" dirty="0"/>
              <a:t>stereotipati </a:t>
            </a:r>
            <a:r>
              <a:rPr lang="it-IT" sz="1700" dirty="0"/>
              <a:t>dei ruoli delle donne e degli uomini.</a:t>
            </a:r>
          </a:p>
          <a:p>
            <a:pPr marL="0" indent="0">
              <a:buNone/>
            </a:pPr>
            <a:r>
              <a:rPr lang="it-IT" sz="1700" dirty="0"/>
              <a:t>Art 12. par 3</a:t>
            </a:r>
          </a:p>
          <a:p>
            <a:pPr marL="0" indent="0">
              <a:buNone/>
            </a:pPr>
            <a:r>
              <a:rPr lang="it-IT" sz="1700" dirty="0"/>
              <a:t>Tutte le misure adottate ai sensi del presente capitolo devono prendere in considerazione e soddisfare i bisogni specifici delle persone in circostanze di particolare </a:t>
            </a:r>
            <a:r>
              <a:rPr lang="it-IT" sz="1700" u="sng" dirty="0"/>
              <a:t>vulner</a:t>
            </a:r>
            <a:r>
              <a:rPr lang="it-IT" sz="1700" dirty="0"/>
              <a:t>abilità, e concentrarsi sui diritti umani di tutte le vittime</a:t>
            </a:r>
          </a:p>
          <a:p>
            <a:pPr marL="0" indent="0">
              <a:buNone/>
            </a:pPr>
            <a:r>
              <a:rPr lang="it-IT" sz="1700" dirty="0"/>
              <a:t>Art 12.par 4</a:t>
            </a:r>
          </a:p>
          <a:p>
            <a:pPr marL="0" indent="0" algn="just">
              <a:lnSpc>
                <a:spcPct val="110000"/>
              </a:lnSpc>
              <a:spcBef>
                <a:spcPts val="0"/>
              </a:spcBef>
              <a:spcAft>
                <a:spcPts val="0"/>
              </a:spcAft>
              <a:buNone/>
            </a:pPr>
            <a:r>
              <a:rPr lang="it-IT" sz="1700" dirty="0"/>
              <a:t>Le Parti adottano le misure necessarie per incoraggiare tutti i membri della società, e in</a:t>
            </a:r>
          </a:p>
          <a:p>
            <a:pPr marL="0" indent="0" algn="just">
              <a:lnSpc>
                <a:spcPct val="110000"/>
              </a:lnSpc>
              <a:spcBef>
                <a:spcPts val="0"/>
              </a:spcBef>
              <a:spcAft>
                <a:spcPts val="0"/>
              </a:spcAft>
              <a:buNone/>
            </a:pPr>
            <a:r>
              <a:rPr lang="it-IT" sz="1700" dirty="0"/>
              <a:t>particolar modo </a:t>
            </a:r>
            <a:r>
              <a:rPr lang="it-IT" sz="1700" u="sng" dirty="0"/>
              <a:t>gli uomini e i ragazzi</a:t>
            </a:r>
            <a:r>
              <a:rPr lang="it-IT" sz="1700" dirty="0"/>
              <a:t>, a contribuire attivamente alla prevenzione di ogni</a:t>
            </a:r>
          </a:p>
          <a:p>
            <a:pPr marL="0" indent="0" algn="just">
              <a:lnSpc>
                <a:spcPct val="110000"/>
              </a:lnSpc>
              <a:spcBef>
                <a:spcPts val="0"/>
              </a:spcBef>
              <a:spcAft>
                <a:spcPts val="0"/>
              </a:spcAft>
              <a:buNone/>
            </a:pPr>
            <a:r>
              <a:rPr lang="it-IT" sz="1700" dirty="0"/>
              <a:t>forma di violenza che rientra nel campo di applicazione della presente Convenzione.</a:t>
            </a:r>
          </a:p>
          <a:p>
            <a:pPr marL="0" indent="0">
              <a:buNone/>
            </a:pPr>
            <a:endParaRPr lang="it-IT" sz="1600" dirty="0"/>
          </a:p>
        </p:txBody>
      </p:sp>
      <p:pic>
        <p:nvPicPr>
          <p:cNvPr id="4" name="Picture 2" descr="http://www.coe.int/documents/5492562/7038987/COE-Logo-Quadri.png/5b078783-4008-4825-8721-c04c329844d2?t=1401723151000"/>
          <p:cNvPicPr>
            <a:picLocks noChangeAspect="1" noChangeArrowheads="1"/>
          </p:cNvPicPr>
          <p:nvPr/>
        </p:nvPicPr>
        <p:blipFill>
          <a:blip r:embed="rId2">
            <a:extLst>
              <a:ext uri="{28A0092B-C50C-407E-A947-70E740481C1C}">
                <a14:useLocalDpi xmlns:a14="http://schemas.microsoft.com/office/drawing/2010/main" val="0"/>
              </a:ext>
            </a:extLst>
          </a:blip>
          <a:srcRect t="9865" b="9865"/>
          <a:stretch>
            <a:fillRect/>
          </a:stretch>
        </p:blipFill>
        <p:spPr bwMode="auto">
          <a:xfrm>
            <a:off x="9198161" y="464526"/>
            <a:ext cx="1788838" cy="114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6393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508760"/>
          </a:xfrm>
        </p:spPr>
        <p:txBody>
          <a:bodyPr/>
          <a:lstStyle/>
          <a:p>
            <a:r>
              <a:rPr lang="en-GB">
                <a:solidFill>
                  <a:srgbClr val="FEC200"/>
                </a:solidFill>
              </a:rPr>
              <a:t>La Convenzione di Istanbul e le </a:t>
            </a:r>
            <a:br>
              <a:rPr lang="en-GB">
                <a:solidFill>
                  <a:srgbClr val="FEC200"/>
                </a:solidFill>
              </a:rPr>
            </a:br>
            <a:r>
              <a:rPr lang="en-GB">
                <a:solidFill>
                  <a:srgbClr val="FEC200"/>
                </a:solidFill>
              </a:rPr>
              <a:t>MGF</a:t>
            </a:r>
            <a:endParaRPr lang="en-GB" dirty="0"/>
          </a:p>
        </p:txBody>
      </p:sp>
      <p:sp>
        <p:nvSpPr>
          <p:cNvPr id="3" name="Segnaposto contenuto 2"/>
          <p:cNvSpPr>
            <a:spLocks noGrp="1"/>
          </p:cNvSpPr>
          <p:nvPr>
            <p:ph idx="1"/>
          </p:nvPr>
        </p:nvSpPr>
        <p:spPr>
          <a:xfrm>
            <a:off x="1202919" y="2011680"/>
            <a:ext cx="9784080" cy="4206240"/>
          </a:xfrm>
        </p:spPr>
        <p:txBody>
          <a:bodyPr/>
          <a:lstStyle/>
          <a:p>
            <a:pPr marL="0" indent="0">
              <a:buNone/>
            </a:pPr>
            <a:r>
              <a:rPr lang="en-GB" dirty="0"/>
              <a:t>Art 12. par 5 </a:t>
            </a:r>
          </a:p>
          <a:p>
            <a:pPr marL="0" indent="0" algn="just">
              <a:buNone/>
            </a:pPr>
            <a:r>
              <a:rPr lang="it-IT" dirty="0"/>
              <a:t>Le Parti vigilano affinché la cultura, gli usi e i costumi, la religione, la tradizione o il cosiddetto "onore" non possano essere in alcun modo utilizzati </a:t>
            </a:r>
            <a:r>
              <a:rPr lang="it-IT" u="sng" dirty="0"/>
              <a:t>per giustificare nessuno degli atti di violenza</a:t>
            </a:r>
            <a:r>
              <a:rPr lang="it-IT" dirty="0"/>
              <a:t> che rientrano nel campo di applicazione della presente Convenzione.</a:t>
            </a:r>
          </a:p>
          <a:p>
            <a:pPr marL="0" indent="0" algn="just">
              <a:buNone/>
            </a:pPr>
            <a:r>
              <a:rPr lang="it-IT" dirty="0"/>
              <a:t>Art 12. par 6</a:t>
            </a:r>
          </a:p>
          <a:p>
            <a:pPr marL="0" indent="0" algn="just">
              <a:buNone/>
            </a:pPr>
            <a:r>
              <a:rPr lang="it-IT" dirty="0"/>
              <a:t>Le Parti adottano le misure necessarie per promuovere programmi e attività destinati ad </a:t>
            </a:r>
            <a:r>
              <a:rPr lang="it-IT" u="sng" dirty="0"/>
              <a:t>aumentare il livello di autonomia e di emancipazione delle donne</a:t>
            </a:r>
            <a:r>
              <a:rPr lang="it-IT" dirty="0"/>
              <a:t>.</a:t>
            </a:r>
            <a:endParaRPr lang="en-GB" dirty="0"/>
          </a:p>
        </p:txBody>
      </p:sp>
      <p:pic>
        <p:nvPicPr>
          <p:cNvPr id="4" name="Picture 2" descr="http://www.coe.int/documents/5492562/7038987/COE-Logo-Quadri.png/5b078783-4008-4825-8721-c04c329844d2?t=1401723151000"/>
          <p:cNvPicPr>
            <a:picLocks noChangeAspect="1" noChangeArrowheads="1"/>
          </p:cNvPicPr>
          <p:nvPr/>
        </p:nvPicPr>
        <p:blipFill>
          <a:blip r:embed="rId2">
            <a:extLst>
              <a:ext uri="{28A0092B-C50C-407E-A947-70E740481C1C}">
                <a14:useLocalDpi xmlns:a14="http://schemas.microsoft.com/office/drawing/2010/main" val="0"/>
              </a:ext>
            </a:extLst>
          </a:blip>
          <a:srcRect t="9865" b="9865"/>
          <a:stretch>
            <a:fillRect/>
          </a:stretch>
        </p:blipFill>
        <p:spPr bwMode="auto">
          <a:xfrm>
            <a:off x="10092580" y="464526"/>
            <a:ext cx="1788838" cy="114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635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La Cooperazione all sviluppo e la parità di genere</a:t>
            </a:r>
          </a:p>
        </p:txBody>
      </p:sp>
      <p:sp>
        <p:nvSpPr>
          <p:cNvPr id="3" name="Segnaposto contenuto 2"/>
          <p:cNvSpPr>
            <a:spLocks noGrp="1"/>
          </p:cNvSpPr>
          <p:nvPr>
            <p:ph idx="1"/>
          </p:nvPr>
        </p:nvSpPr>
        <p:spPr/>
        <p:txBody>
          <a:bodyPr>
            <a:normAutofit/>
          </a:bodyPr>
          <a:lstStyle/>
          <a:p>
            <a:pPr marL="0" indent="0" algn="ctr">
              <a:buNone/>
            </a:pPr>
            <a:r>
              <a:rPr lang="en-GB" sz="7200" b="1" dirty="0"/>
              <a:t>Grazie!</a:t>
            </a:r>
          </a:p>
          <a:p>
            <a:pPr marL="0" indent="0" algn="ctr">
              <a:buNone/>
            </a:pPr>
            <a:endParaRPr lang="en-GB" sz="2000" b="1" dirty="0"/>
          </a:p>
          <a:p>
            <a:pPr marL="0" indent="0" algn="ctr">
              <a:buNone/>
            </a:pPr>
            <a:endParaRPr lang="en-GB" sz="2000" b="1" dirty="0"/>
          </a:p>
          <a:p>
            <a:pPr marL="0" indent="0" algn="ctr">
              <a:buNone/>
            </a:pPr>
            <a:endParaRPr lang="en-GB" sz="2000" b="1" dirty="0"/>
          </a:p>
          <a:p>
            <a:pPr marL="0" indent="0" algn="ctr">
              <a:buNone/>
            </a:pPr>
            <a:endParaRPr lang="en-GB" sz="2000" b="1" dirty="0"/>
          </a:p>
          <a:p>
            <a:pPr marL="0" indent="0" algn="ctr">
              <a:buNone/>
            </a:pPr>
            <a:endParaRPr lang="en-GB" sz="2000" b="1" dirty="0"/>
          </a:p>
          <a:p>
            <a:pPr marL="0" indent="0" algn="ctr">
              <a:buNone/>
            </a:pPr>
            <a:r>
              <a:rPr lang="en-GB" sz="2000" b="1" dirty="0"/>
              <a:t>camillalandini@gmail.com</a:t>
            </a:r>
          </a:p>
        </p:txBody>
      </p:sp>
      <p:pic>
        <p:nvPicPr>
          <p:cNvPr id="7172" name="Picture 4" descr="Risultati immagini per women  and men gender equality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972" y="2967103"/>
            <a:ext cx="5122182" cy="241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737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a:t>Pechino + 5: Azioni e iniziative ulteriori per dare attuazione alla Dichiarazione e alla Piattaforma d’azione di Pechino</a:t>
            </a:r>
            <a:endParaRPr lang="en-GB" dirty="0"/>
          </a:p>
        </p:txBody>
      </p:sp>
      <p:sp>
        <p:nvSpPr>
          <p:cNvPr id="3" name="Segnaposto contenuto 2"/>
          <p:cNvSpPr>
            <a:spLocks noGrp="1"/>
          </p:cNvSpPr>
          <p:nvPr>
            <p:ph idx="1"/>
          </p:nvPr>
        </p:nvSpPr>
        <p:spPr/>
        <p:txBody>
          <a:bodyPr>
            <a:normAutofit fontScale="85000" lnSpcReduction="20000"/>
          </a:bodyPr>
          <a:lstStyle/>
          <a:p>
            <a:pPr marL="0" indent="0">
              <a:buNone/>
            </a:pPr>
            <a:r>
              <a:rPr lang="it-IT" dirty="0"/>
              <a:t>Dopo la conferenza di Pechino i problemi di applicazione della sua Piattaforma sono stati discussi ogni anno dalla Commissione ONU sulla condizione delle donne (CSW), che ha approvato "conclusioni concordate" su ciascuna delle dodici aree critiche.</a:t>
            </a:r>
            <a:br>
              <a:rPr lang="it-IT" dirty="0"/>
            </a:br>
            <a:r>
              <a:rPr lang="it-IT" dirty="0"/>
              <a:t>Nel 2000 si è inoltre tenuta la Sessione speciale dell'Assemblea generale ONU sulla revisione della Piattaforma di Pechino</a:t>
            </a:r>
          </a:p>
          <a:p>
            <a:pPr marL="0" indent="0">
              <a:buNone/>
            </a:pPr>
            <a:r>
              <a:rPr lang="it-IT" dirty="0"/>
              <a:t>Le principali conclusioni e raccomandazioni  sono le seguenti:</a:t>
            </a:r>
          </a:p>
          <a:p>
            <a:pPr marL="0" indent="0">
              <a:buNone/>
            </a:pPr>
            <a:r>
              <a:rPr lang="it-IT" dirty="0"/>
              <a:t>• occorrono iniziative per incrementare la partecipazione delle donne alle decisioni in materia di politica economica, attività per lo sviluppo, prevenzione e soluzione dei conflitti; occorre inoltre incoraggiare l’ingresso delle donne in politica;</a:t>
            </a:r>
          </a:p>
          <a:p>
            <a:pPr marL="0" indent="0">
              <a:buNone/>
            </a:pPr>
            <a:r>
              <a:rPr lang="it-IT" dirty="0"/>
              <a:t>•occorre aumentare l’alfabetizzazione degli adulti del 50 per cento entro il 2015 e fornire l’istruzione elementare obbligatoria e gratuita a tutti i ragazzi e le ragazze; i programmi di studio devono affrontare il tema degli stereotipi di genere considerati come una delle cause della successiva segregazione nel mondo del lavoro;</a:t>
            </a:r>
          </a:p>
          <a:p>
            <a:pPr marL="0" indent="0">
              <a:buNone/>
            </a:pPr>
            <a:r>
              <a:rPr lang="it-IT" dirty="0"/>
              <a:t>• occorrono provvedimenti legislativi più energici contro tutte le forme di violenza domestica, fra cui lo stupro e gli abusi sessuali coniugali; la violenza contro donne e ragazze è una violazione dei diritti umani;</a:t>
            </a:r>
          </a:p>
          <a:p>
            <a:endParaRPr lang="en-GB" dirty="0"/>
          </a:p>
        </p:txBody>
      </p:sp>
    </p:spTree>
    <p:extLst>
      <p:ext uri="{BB962C8B-B14F-4D97-AF65-F5344CB8AC3E}">
        <p14:creationId xmlns:p14="http://schemas.microsoft.com/office/powerpoint/2010/main" val="2248658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it-IT" b="1" dirty="0"/>
            </a:br>
            <a:r>
              <a:rPr lang="it-IT" b="1" dirty="0"/>
              <a:t>Pechino + 5: Azioni e iniziative ulteriori per dare attuazione alla Dichiarazione e alla Piattaforma d’azione di Pechino</a:t>
            </a:r>
            <a:br>
              <a:rPr lang="it-IT" dirty="0"/>
            </a:br>
            <a:endParaRPr lang="en-GB" dirty="0"/>
          </a:p>
        </p:txBody>
      </p:sp>
      <p:sp>
        <p:nvSpPr>
          <p:cNvPr id="3" name="Segnaposto contenuto 2"/>
          <p:cNvSpPr>
            <a:spLocks noGrp="1"/>
          </p:cNvSpPr>
          <p:nvPr>
            <p:ph idx="1"/>
          </p:nvPr>
        </p:nvSpPr>
        <p:spPr/>
        <p:txBody>
          <a:bodyPr>
            <a:normAutofit fontScale="92500" lnSpcReduction="20000"/>
          </a:bodyPr>
          <a:lstStyle/>
          <a:p>
            <a:r>
              <a:rPr lang="it-IT" dirty="0"/>
              <a:t>occorrono leggi, politiche e programmi educativi per sradicare pratiche tradizionali nocive quali le mutilazioni dei genitali, i matrimoni precoci e forzati, i delitti "d’onore", e per eliminare lo sfruttamento commerciale del sesso, la tratta di donne e bambine/i, infanticidio delle bambine, i crimini di origine razziale e le violenze dovute a questioni di dote;</a:t>
            </a:r>
          </a:p>
          <a:p>
            <a:r>
              <a:rPr lang="it-IT" dirty="0"/>
              <a:t>• gli ultimi anni hanno visto crescere l’attenzione per la salute sessuale e riproduttiva e per i diritti riproduttivi delle donne; i governi devono attuare gli accordi raggiunti alla Sessione speciale "Cairo +5", ivi compresi i traguardi numerici stabiliti (v. scheda 7);</a:t>
            </a:r>
          </a:p>
          <a:p>
            <a:r>
              <a:rPr lang="it-IT" dirty="0"/>
              <a:t>• ridurre la mortalità e morbilità materna è una priorità; le donne devono avere accesso immediato a servizi sanitari materno-infantili, cure ostetriche e post </a:t>
            </a:r>
            <a:r>
              <a:rPr lang="it-IT" dirty="0" err="1"/>
              <a:t>partum</a:t>
            </a:r>
            <a:r>
              <a:rPr lang="it-IT" dirty="0"/>
              <a:t> e deve essere garantito il trasporto per e l’assistenza di servizi sanitari specialistici qualificati se necessario;</a:t>
            </a:r>
          </a:p>
          <a:p>
            <a:r>
              <a:rPr lang="it-IT" dirty="0"/>
              <a:t>• tra le varie priorità sanitarie c’è la prevenzione delle gravidanze indesiderate e la prevenzione, diagnosi e cura del cancro della mammella, della cervice dell’utero e delle ovaie, dell’osteoporosi e delle malattie a trasmissione sessuale compreso l’</a:t>
            </a:r>
            <a:r>
              <a:rPr lang="it-IT" dirty="0" err="1"/>
              <a:t>Hiv</a:t>
            </a:r>
            <a:r>
              <a:rPr lang="it-IT" dirty="0"/>
              <a:t>/Aids;</a:t>
            </a:r>
          </a:p>
        </p:txBody>
      </p:sp>
    </p:spTree>
    <p:extLst>
      <p:ext uri="{BB962C8B-B14F-4D97-AF65-F5344CB8AC3E}">
        <p14:creationId xmlns:p14="http://schemas.microsoft.com/office/powerpoint/2010/main" val="1503780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a:t>Pechino + 5: Azioni e iniziative ulteriori per dare attuazione alla Dichiarazione e alla Piattaforma d’azione di Pechino</a:t>
            </a:r>
            <a:endParaRPr lang="en-GB" dirty="0"/>
          </a:p>
        </p:txBody>
      </p:sp>
      <p:sp>
        <p:nvSpPr>
          <p:cNvPr id="3" name="Segnaposto contenuto 2"/>
          <p:cNvSpPr>
            <a:spLocks noGrp="1"/>
          </p:cNvSpPr>
          <p:nvPr>
            <p:ph idx="1"/>
          </p:nvPr>
        </p:nvSpPr>
        <p:spPr/>
        <p:txBody>
          <a:bodyPr>
            <a:normAutofit fontScale="85000" lnSpcReduction="20000"/>
          </a:bodyPr>
          <a:lstStyle/>
          <a:p>
            <a:r>
              <a:rPr lang="it-IT" dirty="0"/>
              <a:t>• "non sono state ancora completamente attuate" le raccomandazioni della Piattaforma d’azione che impegnano i governi a far fronte alle conseguenze degli aborti a rischio quale priorità per il servizio sanitario pubblico, e a ridurre il ricorso all’aborto attraverso la diffusione e il miglioramento dei servizi di pianificazione familiare;</a:t>
            </a:r>
          </a:p>
          <a:p>
            <a:r>
              <a:rPr lang="it-IT" dirty="0"/>
              <a:t>• "I servizi e programmi educativi per consentire agli/</a:t>
            </a:r>
            <a:r>
              <a:rPr lang="it-IT" dirty="0" err="1"/>
              <a:t>lle</a:t>
            </a:r>
            <a:r>
              <a:rPr lang="it-IT" dirty="0"/>
              <a:t> adolescenti di affrontare in maniera positiva e responsabile la propria sessualità sono ancora insufficienti"; occorre fornire ai/</a:t>
            </a:r>
            <a:r>
              <a:rPr lang="it-IT" dirty="0" err="1"/>
              <a:t>lle</a:t>
            </a:r>
            <a:r>
              <a:rPr lang="it-IT" dirty="0"/>
              <a:t> giovani "educazione, informazioni e servizi accoglienti, di facile accesso e non discriminatori affinché possano affrontare concretamente i propri bisogni in materia di salute sessuale e riproduttiva";</a:t>
            </a:r>
          </a:p>
          <a:p>
            <a:r>
              <a:rPr lang="it-IT" dirty="0"/>
              <a:t>• occorrono programmi specifici "per incoraggiare gli uomini ad adottare un comportamento sessuale e riproduttivo sicuro e responsabile, e dotarli degli strumenti concreti per prevenire le gravidanze indesiderate e le malattie a trasmissione sessuale, tra queste l’</a:t>
            </a:r>
            <a:r>
              <a:rPr lang="it-IT" dirty="0" err="1"/>
              <a:t>Hiv</a:t>
            </a:r>
            <a:r>
              <a:rPr lang="it-IT" dirty="0"/>
              <a:t>/Aids";</a:t>
            </a:r>
          </a:p>
          <a:p>
            <a:r>
              <a:rPr lang="it-IT" dirty="0"/>
              <a:t>• donne e uomini dovrebbero avere accesso universale e paritario per tutto l’arco della vita ai servizi pubblici essenziali per la salute, vale a dire acqua potabile, servizi igienici, nutrizione e sicurezza alimentare e programmi di educazione sanitaria.</a:t>
            </a:r>
          </a:p>
          <a:p>
            <a:pPr marL="0" indent="0">
              <a:buNone/>
            </a:pPr>
            <a:r>
              <a:rPr lang="en-GB" dirty="0"/>
              <a:t>( FONTE : </a:t>
            </a:r>
            <a:r>
              <a:rPr lang="en-GB" dirty="0" err="1"/>
              <a:t>rapporto</a:t>
            </a:r>
            <a:r>
              <a:rPr lang="en-GB" dirty="0"/>
              <a:t> UNFPA 2000)</a:t>
            </a:r>
          </a:p>
          <a:p>
            <a:endParaRPr lang="en-GB" dirty="0"/>
          </a:p>
        </p:txBody>
      </p:sp>
    </p:spTree>
    <p:extLst>
      <p:ext uri="{BB962C8B-B14F-4D97-AF65-F5344CB8AC3E}">
        <p14:creationId xmlns:p14="http://schemas.microsoft.com/office/powerpoint/2010/main" val="1976289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Obiettivi di sviluppo del Millennio  (MDG GENDER CHART 2015)</a:t>
            </a:r>
          </a:p>
        </p:txBody>
      </p:sp>
      <p:sp>
        <p:nvSpPr>
          <p:cNvPr id="3" name="Segnaposto contenuto 2"/>
          <p:cNvSpPr>
            <a:spLocks noGrp="1"/>
          </p:cNvSpPr>
          <p:nvPr>
            <p:ph idx="1"/>
          </p:nvPr>
        </p:nvSpPr>
        <p:spPr/>
        <p:txBody>
          <a:bodyPr>
            <a:normAutofit lnSpcReduction="10000"/>
          </a:bodyPr>
          <a:lstStyle/>
          <a:p>
            <a:pPr marL="0" indent="0">
              <a:buNone/>
            </a:pPr>
            <a:r>
              <a:rPr lang="en-GB" dirty="0"/>
              <a:t>OBIETTIVO 3: Parità femminile e empowerment femminile</a:t>
            </a:r>
          </a:p>
          <a:p>
            <a:pPr marL="0" indent="0">
              <a:buNone/>
            </a:pPr>
            <a:r>
              <a:rPr lang="en-GB" dirty="0"/>
              <a:t>Globalmente le donne guadagnano il 24% meno degli uomini e le disuguaglianze nel salario persistono in tutto il mondo.</a:t>
            </a:r>
          </a:p>
          <a:p>
            <a:pPr marL="0" indent="0">
              <a:buNone/>
            </a:pPr>
            <a:r>
              <a:rPr lang="en-GB" dirty="0"/>
              <a:t>Dal 2000 c’è stato un progresso significativo relativamente alla rappresentazione delle donne nei Parlamenti nazionali. Tuttavia nel 2015, ancora  1 su 5 parlamentari è una donna .</a:t>
            </a:r>
          </a:p>
          <a:p>
            <a:pPr marL="0" indent="0">
              <a:buNone/>
            </a:pPr>
            <a:r>
              <a:rPr lang="en-GB" dirty="0"/>
              <a:t>OBIETTIVO 5:  Migliorare la salute materna</a:t>
            </a:r>
          </a:p>
          <a:p>
            <a:pPr marL="0" indent="0">
              <a:buNone/>
            </a:pPr>
            <a:r>
              <a:rPr lang="it-IT" dirty="0"/>
              <a:t>La mortalità materna è diminuita di quasi il 44 per cento a partire dal 1990; ma la maggior parte delle morti materne sono ancora attribuiti a  cause prevenibili</a:t>
            </a:r>
          </a:p>
          <a:p>
            <a:pPr marL="0" indent="0">
              <a:buNone/>
            </a:pPr>
            <a:r>
              <a:rPr lang="it-IT" dirty="0"/>
              <a:t>Il bisogno non soddisfatto di pianificazione familiare è diminuito in tutto il mondo, ma rimane inaccettabilmente alto nella maggior parte delle regioni</a:t>
            </a:r>
            <a:endParaRPr lang="en-GB" dirty="0"/>
          </a:p>
          <a:p>
            <a:endParaRPr lang="en-GB" dirty="0"/>
          </a:p>
        </p:txBody>
      </p:sp>
    </p:spTree>
    <p:extLst>
      <p:ext uri="{BB962C8B-B14F-4D97-AF65-F5344CB8AC3E}">
        <p14:creationId xmlns:p14="http://schemas.microsoft.com/office/powerpoint/2010/main" val="1242405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8470" y="950014"/>
            <a:ext cx="9652618" cy="428212"/>
          </a:xfrm>
        </p:spPr>
        <p:txBody>
          <a:bodyPr>
            <a:normAutofit fontScale="90000"/>
          </a:bodyPr>
          <a:lstStyle/>
          <a:p>
            <a:r>
              <a:rPr lang="en-GB" dirty="0"/>
              <a:t>Obiettivo di sviluppo SostenibilE 5</a:t>
            </a:r>
            <a:br>
              <a:rPr lang="en-GB" dirty="0"/>
            </a:br>
            <a:endParaRPr lang="en-GB" dirty="0"/>
          </a:p>
        </p:txBody>
      </p:sp>
      <p:sp>
        <p:nvSpPr>
          <p:cNvPr id="3" name="Segnaposto testo 2"/>
          <p:cNvSpPr>
            <a:spLocks noGrp="1"/>
          </p:cNvSpPr>
          <p:nvPr>
            <p:ph type="body" idx="1"/>
          </p:nvPr>
        </p:nvSpPr>
        <p:spPr/>
        <p:txBody>
          <a:bodyPr>
            <a:normAutofit fontScale="92500" lnSpcReduction="20000"/>
          </a:bodyPr>
          <a:lstStyle/>
          <a:p>
            <a:r>
              <a:rPr lang="en-GB" dirty="0"/>
              <a:t>Targets OBIETTIVO 5:</a:t>
            </a:r>
            <a:r>
              <a:rPr lang="it-IT" dirty="0"/>
              <a:t> Realizzare l’uguaglianza di genere e migliorare le condizioni di vita delle </a:t>
            </a:r>
            <a:endParaRPr lang="en-GB" dirty="0"/>
          </a:p>
        </p:txBody>
      </p:sp>
      <p:sp>
        <p:nvSpPr>
          <p:cNvPr id="4" name="Segnaposto contenuto 3"/>
          <p:cNvSpPr>
            <a:spLocks noGrp="1"/>
          </p:cNvSpPr>
          <p:nvPr>
            <p:ph sz="half" idx="2"/>
          </p:nvPr>
        </p:nvSpPr>
        <p:spPr/>
        <p:txBody>
          <a:bodyPr>
            <a:normAutofit fontScale="70000" lnSpcReduction="20000"/>
          </a:bodyPr>
          <a:lstStyle/>
          <a:p>
            <a:pPr fontAlgn="base"/>
            <a:r>
              <a:rPr lang="en-US" dirty="0"/>
              <a:t>End all forms of discrimination against all women and girls everywhere</a:t>
            </a:r>
          </a:p>
          <a:p>
            <a:pPr fontAlgn="base"/>
            <a:r>
              <a:rPr lang="en-US" dirty="0"/>
              <a:t>Eliminate all forms of violence against all women and girls in the public and private spheres, including trafficking and sexual and other types of exploitation</a:t>
            </a:r>
          </a:p>
          <a:p>
            <a:pPr fontAlgn="base"/>
            <a:r>
              <a:rPr lang="en-US" dirty="0"/>
              <a:t>Eliminate all harmful practices, such as child, early and forced marriage and female genital mutilation</a:t>
            </a:r>
          </a:p>
          <a:p>
            <a:pPr fontAlgn="base"/>
            <a:r>
              <a:rPr lang="en-US" dirty="0"/>
              <a:t>Recognize and value unpaid care and domestic work through the provision of public services, infrastructure and social protection policies and the promotion of shared responsibility within the household and the family as nationally appropriate</a:t>
            </a:r>
          </a:p>
          <a:p>
            <a:pPr fontAlgn="base"/>
            <a:r>
              <a:rPr lang="en-US" dirty="0"/>
              <a:t>Ensure women’s full and effective participation and equal opportunities for leadership at all levels of decision-making in political, economic and public life</a:t>
            </a:r>
          </a:p>
          <a:p>
            <a:pPr marL="0" indent="0">
              <a:buNone/>
            </a:pPr>
            <a:endParaRPr lang="en-GB" dirty="0"/>
          </a:p>
          <a:p>
            <a:pPr marL="0" indent="0">
              <a:buNone/>
            </a:pPr>
            <a:endParaRPr lang="en-GB" dirty="0"/>
          </a:p>
          <a:p>
            <a:endParaRPr lang="en-GB" dirty="0"/>
          </a:p>
        </p:txBody>
      </p:sp>
      <p:sp>
        <p:nvSpPr>
          <p:cNvPr id="5" name="Segnaposto testo 4"/>
          <p:cNvSpPr>
            <a:spLocks noGrp="1"/>
          </p:cNvSpPr>
          <p:nvPr>
            <p:ph type="body" sz="quarter" idx="3"/>
          </p:nvPr>
        </p:nvSpPr>
        <p:spPr/>
        <p:txBody>
          <a:bodyPr>
            <a:normAutofit fontScale="92500" lnSpcReduction="20000"/>
          </a:bodyPr>
          <a:lstStyle/>
          <a:p>
            <a:r>
              <a:rPr lang="en-GB" dirty="0"/>
              <a:t>Targets OBIETTIVO 5:</a:t>
            </a:r>
            <a:r>
              <a:rPr lang="it-IT" dirty="0"/>
              <a:t> Realizzare l’uguaglianza di genere e migliorare le condizioni di vita delle </a:t>
            </a:r>
            <a:endParaRPr lang="en-GB" dirty="0"/>
          </a:p>
        </p:txBody>
      </p:sp>
      <p:sp>
        <p:nvSpPr>
          <p:cNvPr id="6" name="Segnaposto contenuto 5"/>
          <p:cNvSpPr>
            <a:spLocks noGrp="1"/>
          </p:cNvSpPr>
          <p:nvPr>
            <p:ph sz="quarter" idx="4"/>
          </p:nvPr>
        </p:nvSpPr>
        <p:spPr/>
        <p:txBody>
          <a:bodyPr>
            <a:normAutofit fontScale="70000" lnSpcReduction="20000"/>
          </a:bodyPr>
          <a:lstStyle/>
          <a:p>
            <a:pPr fontAlgn="base"/>
            <a:r>
              <a:rPr lang="en-US" dirty="0"/>
              <a:t>Ensure universal access to sexual and reproductive health and reproductive rights as agreed in accordance with the </a:t>
            </a:r>
            <a:r>
              <a:rPr lang="en-US" dirty="0" err="1"/>
              <a:t>Programme</a:t>
            </a:r>
            <a:r>
              <a:rPr lang="en-US" dirty="0"/>
              <a:t> of Action of the International Conference on Population and Development and the Beijing Platform for Action and the outcome documents of their review conferences</a:t>
            </a:r>
          </a:p>
          <a:p>
            <a:pPr fontAlgn="base"/>
            <a:r>
              <a:rPr lang="en-US" dirty="0"/>
              <a:t>Undertake reforms to give women equal rights to economic resources, as well as access to ownership and control over land and other forms of property, financial services, inheritance and natural resources, in accordance with national laws</a:t>
            </a:r>
          </a:p>
          <a:p>
            <a:pPr fontAlgn="base"/>
            <a:r>
              <a:rPr lang="en-US" dirty="0"/>
              <a:t>Enhance the use of enabling technology, in particular information and communications technology, to promote the empowerment of women</a:t>
            </a:r>
          </a:p>
          <a:p>
            <a:pPr fontAlgn="base"/>
            <a:r>
              <a:rPr lang="en-US" dirty="0"/>
              <a:t>Adopt and strengthen sound policies and enforceable legislation for the promotion of gender equality and the empowerment of all women and girls at all levels</a:t>
            </a:r>
          </a:p>
          <a:p>
            <a:endParaRPr lang="en-GB" dirty="0"/>
          </a:p>
        </p:txBody>
      </p:sp>
    </p:spTree>
    <p:extLst>
      <p:ext uri="{BB962C8B-B14F-4D97-AF65-F5344CB8AC3E}">
        <p14:creationId xmlns:p14="http://schemas.microsoft.com/office/powerpoint/2010/main" val="354885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Women in Development (WID)</a:t>
            </a:r>
          </a:p>
        </p:txBody>
      </p:sp>
      <p:sp>
        <p:nvSpPr>
          <p:cNvPr id="3" name="Segnaposto testo 2"/>
          <p:cNvSpPr>
            <a:spLocks noGrp="1"/>
          </p:cNvSpPr>
          <p:nvPr>
            <p:ph type="body" idx="1"/>
          </p:nvPr>
        </p:nvSpPr>
        <p:spPr/>
        <p:txBody>
          <a:bodyPr/>
          <a:lstStyle/>
          <a:p>
            <a:r>
              <a:rPr lang="en-GB" dirty="0"/>
              <a:t>WOMEN IN DEVELOPMENT (WID)</a:t>
            </a:r>
          </a:p>
        </p:txBody>
      </p:sp>
      <p:sp>
        <p:nvSpPr>
          <p:cNvPr id="4" name="Segnaposto contenuto 3"/>
          <p:cNvSpPr>
            <a:spLocks noGrp="1"/>
          </p:cNvSpPr>
          <p:nvPr>
            <p:ph sz="half" idx="2"/>
          </p:nvPr>
        </p:nvSpPr>
        <p:spPr/>
        <p:txBody>
          <a:bodyPr>
            <a:normAutofit fontScale="70000" lnSpcReduction="20000"/>
          </a:bodyPr>
          <a:lstStyle/>
          <a:p>
            <a:pPr algn="just"/>
            <a:r>
              <a:rPr lang="it-IT" dirty="0"/>
              <a:t>All’inizio degli anni ’70, in coincidenza con l’avvio della seconda decade dello sviluppo (1970-1980), le femministe americane hanno iniziato a riflettere sulle teorie della modernizzazione e sull’incapacità di produrre degli effetti positivi sulle donne. In particolare, il discorso fu espresso dall’economista Ester Boserup in </a:t>
            </a:r>
            <a:r>
              <a:rPr lang="en-GB" i="1" dirty="0"/>
              <a:t>Women’s Role in Economic Development</a:t>
            </a:r>
            <a:r>
              <a:rPr lang="it-IT" dirty="0"/>
              <a:t> (1970) ed influenzò il dibattito sul ruolo della donna nel mercato del lavoro e nello sviluppo, e sulla possibilità di migliori opportunità educative e lavorative per le donne. L’approccio con il quale durante questo decennio si cercò di incoraggiare la partecipazione femminile alle attività economiche fu riassunto nell’acronimo </a:t>
            </a:r>
            <a:r>
              <a:rPr lang="it-IT" b="1" dirty="0"/>
              <a:t>WID, cioè </a:t>
            </a:r>
            <a:r>
              <a:rPr lang="it-IT" b="1" i="1" dirty="0"/>
              <a:t>Women in Development</a:t>
            </a:r>
            <a:r>
              <a:rPr lang="it-IT" dirty="0"/>
              <a:t> secondo il quale le donne rappresentavano le beneficiarie privilegiate dei progetti e delle azioni di sviluppo utilizzate come vettori di emancipazione. L’attenzione esclusiva sulle donne faceva, però, perdere di vista delle questioni irrisolte di ineguaglianza nella distribuzione del potere tra donne e uomini.</a:t>
            </a:r>
            <a:endParaRPr lang="en-GB" dirty="0"/>
          </a:p>
        </p:txBody>
      </p:sp>
      <p:sp>
        <p:nvSpPr>
          <p:cNvPr id="5" name="Segnaposto testo 4"/>
          <p:cNvSpPr>
            <a:spLocks noGrp="1"/>
          </p:cNvSpPr>
          <p:nvPr>
            <p:ph type="body" sz="quarter" idx="3"/>
          </p:nvPr>
        </p:nvSpPr>
        <p:spPr/>
        <p:txBody>
          <a:bodyPr/>
          <a:lstStyle/>
          <a:p>
            <a:r>
              <a:rPr lang="it-IT" dirty="0"/>
              <a:t>Parola chiave del WID: Welfare</a:t>
            </a:r>
          </a:p>
          <a:p>
            <a:endParaRPr lang="en-GB" dirty="0"/>
          </a:p>
        </p:txBody>
      </p:sp>
      <p:sp>
        <p:nvSpPr>
          <p:cNvPr id="6" name="Segnaposto contenuto 5"/>
          <p:cNvSpPr>
            <a:spLocks noGrp="1"/>
          </p:cNvSpPr>
          <p:nvPr>
            <p:ph sz="quarter" idx="4"/>
          </p:nvPr>
        </p:nvSpPr>
        <p:spPr/>
        <p:txBody>
          <a:bodyPr>
            <a:normAutofit/>
          </a:bodyPr>
          <a:lstStyle/>
          <a:p>
            <a:pPr marL="0" indent="0">
              <a:buNone/>
            </a:pPr>
            <a:r>
              <a:rPr lang="it-IT" b="1" dirty="0"/>
              <a:t>Donne</a:t>
            </a:r>
            <a:r>
              <a:rPr lang="it-IT" dirty="0"/>
              <a:t> = beneficiarie passive dello sviluppo</a:t>
            </a:r>
          </a:p>
          <a:p>
            <a:pPr marL="0" indent="0">
              <a:buNone/>
            </a:pPr>
            <a:r>
              <a:rPr lang="it-IT" b="1" dirty="0"/>
              <a:t>Obiettivo dei progetti di sviluppo </a:t>
            </a:r>
            <a:r>
              <a:rPr lang="it-IT" dirty="0"/>
              <a:t>= portare le donne all’interno dello sviluppo come madri migliori (progetti finalizzati all’aiuto alimentare, alla riduzione della malnutrizione, alla pianificazione familiare)</a:t>
            </a:r>
          </a:p>
          <a:p>
            <a:pPr marL="0" indent="0" algn="just">
              <a:buNone/>
            </a:pPr>
            <a:r>
              <a:rPr lang="it-IT" dirty="0"/>
              <a:t>.</a:t>
            </a:r>
            <a:endParaRPr lang="en-GB" dirty="0"/>
          </a:p>
        </p:txBody>
      </p:sp>
    </p:spTree>
    <p:extLst>
      <p:ext uri="{BB962C8B-B14F-4D97-AF65-F5344CB8AC3E}">
        <p14:creationId xmlns:p14="http://schemas.microsoft.com/office/powerpoint/2010/main" val="4054775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Women and development (WAD)</a:t>
            </a:r>
          </a:p>
        </p:txBody>
      </p:sp>
      <p:sp>
        <p:nvSpPr>
          <p:cNvPr id="3" name="Segnaposto testo 2"/>
          <p:cNvSpPr>
            <a:spLocks noGrp="1"/>
          </p:cNvSpPr>
          <p:nvPr>
            <p:ph type="body" idx="1"/>
          </p:nvPr>
        </p:nvSpPr>
        <p:spPr/>
        <p:txBody>
          <a:bodyPr/>
          <a:lstStyle/>
          <a:p>
            <a:r>
              <a:rPr lang="en-GB" dirty="0"/>
              <a:t>WOMEN AND DEVELOPMENT</a:t>
            </a:r>
          </a:p>
          <a:p>
            <a:endParaRPr lang="en-GB" dirty="0"/>
          </a:p>
        </p:txBody>
      </p:sp>
      <p:sp>
        <p:nvSpPr>
          <p:cNvPr id="4" name="Segnaposto contenuto 3"/>
          <p:cNvSpPr>
            <a:spLocks noGrp="1"/>
          </p:cNvSpPr>
          <p:nvPr>
            <p:ph sz="half" idx="2"/>
          </p:nvPr>
        </p:nvSpPr>
        <p:spPr/>
        <p:txBody>
          <a:bodyPr>
            <a:normAutofit fontScale="62500" lnSpcReduction="20000"/>
          </a:bodyPr>
          <a:lstStyle/>
          <a:p>
            <a:pPr marL="0" indent="0" algn="just">
              <a:buNone/>
            </a:pPr>
            <a:r>
              <a:rPr lang="it-IT" dirty="0"/>
              <a:t>Nel 1975, infatti, alla Conferenza delle Nazioni Unite di Città del Messico si concentrò il massimo delle rivendicazioni femministe e ne scaturì un nuovo acronimo, </a:t>
            </a:r>
            <a:r>
              <a:rPr lang="it-IT" b="1" dirty="0"/>
              <a:t>WAD (</a:t>
            </a:r>
            <a:r>
              <a:rPr lang="it-IT" b="1" i="1" dirty="0"/>
              <a:t>Women and Development</a:t>
            </a:r>
            <a:r>
              <a:rPr lang="it-IT" b="1" dirty="0"/>
              <a:t>)</a:t>
            </a:r>
            <a:r>
              <a:rPr lang="it-IT" dirty="0"/>
              <a:t> che riassumeva una rinnovata posizione della donna come attrice dello sviluppo (e non più come beneficiaria). In quell’occasione fu lanciato dall’ONU il decennio delle donne e nel 1979 fu approvata la CEDAW. Nato dalle teorie marxiste della </a:t>
            </a:r>
            <a:r>
              <a:rPr lang="it-IT" i="1" dirty="0" err="1"/>
              <a:t>dependencia</a:t>
            </a:r>
            <a:r>
              <a:rPr lang="it-IT" i="1" dirty="0"/>
              <a:t>. Q</a:t>
            </a:r>
            <a:r>
              <a:rPr lang="it-IT" dirty="0"/>
              <a:t>uesto approccio vedeva la donna inserita nel processo di sviluppo come parte integrante del sistema economico. Il ruolo lavorativo della donna dentro e fuori il focolare domestico veniva ritenuto essenziale per la sopravvivenza dell’unità familiare. L’approccio fu in seguito molto criticato dalle femministe del Sud del mondo per i suoi fondamenti culturali occidentali veicolanti pensieri e azioni neocolonialisti. Secondo altre studiose, la partecipazione delle donne al processo economico non conduce necessariamente all’emancipazione, al contrario appesantisce un confine già ben marcato tra sfera produttiva e sfera riproduttiva. L’approccio WAD, infatti, fallì nel non prendere in considerazione – ad una più ampia scala di analisi – le relazioni tra patriarcato, differenti modelli di produzione e subordinazione ed oppressione femminile</a:t>
            </a:r>
            <a:endParaRPr lang="en-GB" dirty="0"/>
          </a:p>
        </p:txBody>
      </p:sp>
      <p:sp>
        <p:nvSpPr>
          <p:cNvPr id="5" name="Segnaposto testo 4"/>
          <p:cNvSpPr>
            <a:spLocks noGrp="1"/>
          </p:cNvSpPr>
          <p:nvPr>
            <p:ph type="body" sz="quarter" idx="3"/>
          </p:nvPr>
        </p:nvSpPr>
        <p:spPr/>
        <p:txBody>
          <a:bodyPr/>
          <a:lstStyle/>
          <a:p>
            <a:r>
              <a:rPr lang="it-IT" dirty="0"/>
              <a:t>Parole chiave del WAD: </a:t>
            </a:r>
            <a:r>
              <a:rPr lang="it-IT" dirty="0" err="1"/>
              <a:t>antipovertà</a:t>
            </a:r>
            <a:endParaRPr lang="it-IT" dirty="0"/>
          </a:p>
          <a:p>
            <a:endParaRPr lang="en-GB" dirty="0"/>
          </a:p>
        </p:txBody>
      </p:sp>
      <p:sp>
        <p:nvSpPr>
          <p:cNvPr id="6" name="Segnaposto contenuto 5"/>
          <p:cNvSpPr>
            <a:spLocks noGrp="1"/>
          </p:cNvSpPr>
          <p:nvPr>
            <p:ph sz="quarter" idx="4"/>
          </p:nvPr>
        </p:nvSpPr>
        <p:spPr/>
        <p:txBody>
          <a:bodyPr/>
          <a:lstStyle/>
          <a:p>
            <a:pPr marL="0" indent="0">
              <a:buNone/>
            </a:pPr>
            <a:r>
              <a:rPr lang="it-IT" b="1" dirty="0"/>
              <a:t>Donne</a:t>
            </a:r>
            <a:r>
              <a:rPr lang="it-IT" dirty="0"/>
              <a:t> = partecipanti attive dello sviluppo</a:t>
            </a:r>
          </a:p>
          <a:p>
            <a:pPr marL="0" indent="0">
              <a:buNone/>
            </a:pPr>
            <a:r>
              <a:rPr lang="it-IT" b="1" dirty="0"/>
              <a:t>Obiettivo dei progetti di sviluppo </a:t>
            </a:r>
            <a:r>
              <a:rPr lang="it-IT" dirty="0"/>
              <a:t>= riconoscimento ruolo produttivo delle donne (progetti finalizzati alla generazione di reddito a piccola scala).</a:t>
            </a:r>
          </a:p>
          <a:p>
            <a:endParaRPr lang="en-GB" dirty="0"/>
          </a:p>
        </p:txBody>
      </p:sp>
    </p:spTree>
    <p:extLst>
      <p:ext uri="{BB962C8B-B14F-4D97-AF65-F5344CB8AC3E}">
        <p14:creationId xmlns:p14="http://schemas.microsoft.com/office/powerpoint/2010/main" val="3402435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GENDER IN DEVELOPMENT  (GAD)</a:t>
            </a:r>
            <a:br>
              <a:rPr lang="en-GB" dirty="0"/>
            </a:br>
            <a:endParaRPr lang="en-GB" dirty="0"/>
          </a:p>
        </p:txBody>
      </p:sp>
      <p:sp>
        <p:nvSpPr>
          <p:cNvPr id="3" name="Segnaposto testo 2"/>
          <p:cNvSpPr>
            <a:spLocks noGrp="1"/>
          </p:cNvSpPr>
          <p:nvPr>
            <p:ph type="body" idx="1"/>
          </p:nvPr>
        </p:nvSpPr>
        <p:spPr>
          <a:xfrm>
            <a:off x="1202919" y="1113183"/>
            <a:ext cx="4758969" cy="679753"/>
          </a:xfrm>
        </p:spPr>
        <p:txBody>
          <a:bodyPr/>
          <a:lstStyle/>
          <a:p>
            <a:r>
              <a:rPr lang="en-GB" dirty="0"/>
              <a:t>  </a:t>
            </a:r>
            <a:br>
              <a:rPr lang="en-GB" dirty="0"/>
            </a:br>
            <a:endParaRPr lang="en-GB" dirty="0"/>
          </a:p>
        </p:txBody>
      </p:sp>
      <p:sp>
        <p:nvSpPr>
          <p:cNvPr id="4" name="Segnaposto contenuto 3"/>
          <p:cNvSpPr>
            <a:spLocks noGrp="1"/>
          </p:cNvSpPr>
          <p:nvPr>
            <p:ph sz="half" idx="2"/>
          </p:nvPr>
        </p:nvSpPr>
        <p:spPr>
          <a:xfrm>
            <a:off x="980661" y="1113183"/>
            <a:ext cx="4981227" cy="5744818"/>
          </a:xfrm>
        </p:spPr>
        <p:txBody>
          <a:bodyPr>
            <a:normAutofit fontScale="32500" lnSpcReduction="20000"/>
          </a:bodyPr>
          <a:lstStyle/>
          <a:p>
            <a:pPr algn="just"/>
            <a:r>
              <a:rPr lang="it-IT" sz="4500" dirty="0"/>
              <a:t>Critiche e riflessioni sui primi tentativi di inclusione femminile nei processi di sviluppo hanno portato, attorno agli anni Ottanta, durante il terzo decennio per lo sviluppo, ai primi abbozzi dell’approccio di genere, consacrato negli anni Novanta dalla Conferenza delle Nazioni Unite delle donne svoltasi a Pechino nel 1995 che ha inaugurato il nuovo acronimo GAD (</a:t>
            </a:r>
            <a:r>
              <a:rPr lang="it-IT" sz="4500" i="1" dirty="0"/>
              <a:t>Gender and Development</a:t>
            </a:r>
            <a:r>
              <a:rPr lang="it-IT" sz="4500" dirty="0"/>
              <a:t>).</a:t>
            </a:r>
          </a:p>
          <a:p>
            <a:pPr algn="just"/>
            <a:r>
              <a:rPr lang="it-IT" sz="4500" dirty="0"/>
              <a:t>L’elaborazione del pensiero di genere (</a:t>
            </a:r>
            <a:r>
              <a:rPr lang="it-IT" sz="4500" i="1" dirty="0"/>
              <a:t>gender mainstreaming</a:t>
            </a:r>
            <a:r>
              <a:rPr lang="it-IT" sz="4500" dirty="0"/>
              <a:t>) mira ad integrare interessi, bisogni, opportunità e diritti sia delle donne che degli uomini in ogni politica e pratica. Nel 1996, il Consiglio Economico e Sociale delle Nazioni Unite (ECOSOC) ha definito l’integrazione di genere.</a:t>
            </a:r>
          </a:p>
          <a:p>
            <a:pPr algn="just"/>
            <a:r>
              <a:rPr lang="it-IT" sz="4500" dirty="0"/>
              <a:t>“L'integrazione delle questioni di genere consiste nel valutare le implicazioni delle donne e degli uomini in ogni azione pianificata che comprende la legislazione, le procedure o i programmi in tutti gli ambiti e a tutti i livelli. Questa strategia permette d'integrare i pregiudizi e le esperienze delle donne e degli uomini al concetto, all'attuazione, al controllo e alla valutazione delle procedure e dei programmi in tutti gli ambiti politici, economici e societari affinché ne possano beneficiare in maniera paritaria e affinché la disparità attuale non sia perpetrata”.</a:t>
            </a:r>
          </a:p>
          <a:p>
            <a:pPr algn="just"/>
            <a:r>
              <a:rPr lang="it-IT" sz="4500" dirty="0"/>
              <a:t>Questa definizione include una forte attenzione alla questione del potere e dell’</a:t>
            </a:r>
            <a:r>
              <a:rPr lang="it-IT" sz="4500" i="1" dirty="0"/>
              <a:t>empowerment </a:t>
            </a:r>
            <a:r>
              <a:rPr lang="it-IT" sz="4500" dirty="0"/>
              <a:t>che implica una partecipazione attiva nell’accesso alle risorse e al loro controllo, nel processo di scelta e di decisione, nell’attivazione di un meccanismo di inclusione dei diversi attori dello sviluppo, donne ed uomini.</a:t>
            </a:r>
          </a:p>
          <a:p>
            <a:endParaRPr lang="en-GB" dirty="0"/>
          </a:p>
        </p:txBody>
      </p:sp>
      <p:sp>
        <p:nvSpPr>
          <p:cNvPr id="5" name="Segnaposto testo 4"/>
          <p:cNvSpPr>
            <a:spLocks noGrp="1"/>
          </p:cNvSpPr>
          <p:nvPr>
            <p:ph type="body" sz="quarter" idx="3"/>
          </p:nvPr>
        </p:nvSpPr>
        <p:spPr/>
        <p:txBody>
          <a:bodyPr/>
          <a:lstStyle/>
          <a:p>
            <a:r>
              <a:rPr lang="it-IT" dirty="0"/>
              <a:t>Parole chiave del GAD = Equità ed Empowerment</a:t>
            </a:r>
            <a:endParaRPr lang="en-GB" dirty="0"/>
          </a:p>
        </p:txBody>
      </p:sp>
      <p:sp>
        <p:nvSpPr>
          <p:cNvPr id="6" name="Segnaposto contenuto 5"/>
          <p:cNvSpPr>
            <a:spLocks noGrp="1"/>
          </p:cNvSpPr>
          <p:nvPr>
            <p:ph sz="quarter" idx="4"/>
          </p:nvPr>
        </p:nvSpPr>
        <p:spPr/>
        <p:txBody>
          <a:bodyPr>
            <a:normAutofit fontScale="92500" lnSpcReduction="10000"/>
          </a:bodyPr>
          <a:lstStyle/>
          <a:p>
            <a:pPr marL="0" indent="0">
              <a:buNone/>
            </a:pPr>
            <a:r>
              <a:rPr lang="it-IT" dirty="0"/>
              <a:t>Donne = partecipanti attive dello sviluppo</a:t>
            </a:r>
          </a:p>
          <a:p>
            <a:pPr marL="0" indent="0">
              <a:buNone/>
            </a:pPr>
            <a:r>
              <a:rPr lang="it-IT" dirty="0"/>
              <a:t>Obiettivo dei progetti di sviluppo = migliorare l’equità (progetti finalizzati ad aumentare l'autonomia politica ed economica, ridurre l'ineguaglianza rispetto agli uomini) / rafforzare le donne attraverso l’auto-organizzazione (progetti finalizzati alla mobilitazione dal basso sui bisogni pratici).</a:t>
            </a:r>
          </a:p>
          <a:p>
            <a:pPr marL="0" indent="0">
              <a:buNone/>
            </a:pPr>
            <a:r>
              <a:rPr lang="it-IT" dirty="0"/>
              <a:t>Equità è un diritto umano, cioè condivisione del potere e una più equa partnership tra uomini e donne</a:t>
            </a:r>
          </a:p>
          <a:p>
            <a:endParaRPr lang="en-GB" dirty="0"/>
          </a:p>
        </p:txBody>
      </p:sp>
    </p:spTree>
    <p:extLst>
      <p:ext uri="{BB962C8B-B14F-4D97-AF65-F5344CB8AC3E}">
        <p14:creationId xmlns:p14="http://schemas.microsoft.com/office/powerpoint/2010/main" val="3354803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508760"/>
          </a:xfrm>
        </p:spPr>
        <p:txBody>
          <a:bodyPr/>
          <a:lstStyle/>
          <a:p>
            <a:r>
              <a:rPr lang="en-GB" dirty="0"/>
              <a:t> Il  concetto di Genere</a:t>
            </a:r>
          </a:p>
        </p:txBody>
      </p:sp>
      <p:sp>
        <p:nvSpPr>
          <p:cNvPr id="3" name="Segnaposto contenuto 2"/>
          <p:cNvSpPr>
            <a:spLocks noGrp="1"/>
          </p:cNvSpPr>
          <p:nvPr>
            <p:ph idx="1"/>
          </p:nvPr>
        </p:nvSpPr>
        <p:spPr>
          <a:xfrm>
            <a:off x="1202919" y="2011680"/>
            <a:ext cx="9784080" cy="4206240"/>
          </a:xfrm>
        </p:spPr>
        <p:txBody>
          <a:bodyPr>
            <a:normAutofit/>
          </a:bodyPr>
          <a:lstStyle/>
          <a:p>
            <a:pPr>
              <a:buFont typeface="Wingdings" panose="05000000000000000000" pitchFamily="2" charset="2"/>
              <a:buChar char="v"/>
            </a:pPr>
            <a:r>
              <a:rPr lang="it-IT" dirty="0"/>
              <a:t>Con il termine “genere” ci si riferisce a ruoli, comportamenti, attività e attributi</a:t>
            </a:r>
          </a:p>
          <a:p>
            <a:pPr marL="0" indent="0">
              <a:buNone/>
            </a:pPr>
            <a:r>
              <a:rPr lang="it-IT" dirty="0"/>
              <a:t>socialmente costruiti che una determinata società considera appropriati per donne e uomini</a:t>
            </a:r>
          </a:p>
          <a:p>
            <a:pPr>
              <a:buFont typeface="Wingdings" panose="05000000000000000000" pitchFamily="2" charset="2"/>
              <a:buChar char="v"/>
            </a:pPr>
            <a:r>
              <a:rPr lang="it-IT" dirty="0"/>
              <a:t>I ruoli sociali , politici ed economici correlati  possono  variare molto fra culture diverse</a:t>
            </a:r>
          </a:p>
          <a:p>
            <a:pPr>
              <a:buFont typeface="Wingdings" panose="05000000000000000000" pitchFamily="2" charset="2"/>
              <a:buChar char="v"/>
            </a:pPr>
            <a:r>
              <a:rPr lang="it-IT" dirty="0"/>
              <a:t>Notevoli cambiamenti spazio-temporali</a:t>
            </a:r>
          </a:p>
          <a:p>
            <a:pPr>
              <a:buFont typeface="Wingdings" panose="05000000000000000000" pitchFamily="2" charset="2"/>
              <a:buChar char="v"/>
            </a:pPr>
            <a:r>
              <a:rPr lang="it-IT" dirty="0"/>
              <a:t> Dinamico</a:t>
            </a:r>
          </a:p>
          <a:p>
            <a:pPr>
              <a:buFont typeface="Wingdings" panose="05000000000000000000" pitchFamily="2" charset="2"/>
              <a:buChar char="v"/>
            </a:pPr>
            <a:endParaRPr lang="it-IT" dirty="0"/>
          </a:p>
          <a:p>
            <a:pPr marL="0" indent="0">
              <a:buNone/>
            </a:pPr>
            <a:endParaRPr lang="it-IT" dirty="0"/>
          </a:p>
          <a:p>
            <a:endParaRPr lang="en-GB" dirty="0"/>
          </a:p>
        </p:txBody>
      </p:sp>
      <p:sp>
        <p:nvSpPr>
          <p:cNvPr id="4" name="AutoShape 2" descr="Risultati immagini per maschio e femmin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Immagine 6" descr="Gemelli maschio e femmina"/>
          <p:cNvPicPr/>
          <p:nvPr/>
        </p:nvPicPr>
        <p:blipFill>
          <a:blip r:embed="rId2">
            <a:extLst>
              <a:ext uri="{28A0092B-C50C-407E-A947-70E740481C1C}">
                <a14:useLocalDpi xmlns:a14="http://schemas.microsoft.com/office/drawing/2010/main" val="0"/>
              </a:ext>
            </a:extLst>
          </a:blip>
          <a:srcRect/>
          <a:stretch>
            <a:fillRect/>
          </a:stretch>
        </p:blipFill>
        <p:spPr bwMode="auto">
          <a:xfrm>
            <a:off x="9247239" y="284176"/>
            <a:ext cx="2712580" cy="1508760"/>
          </a:xfrm>
          <a:prstGeom prst="rect">
            <a:avLst/>
          </a:prstGeom>
          <a:noFill/>
          <a:ln>
            <a:noFill/>
          </a:ln>
        </p:spPr>
      </p:pic>
    </p:spTree>
    <p:extLst>
      <p:ext uri="{BB962C8B-B14F-4D97-AF65-F5344CB8AC3E}">
        <p14:creationId xmlns:p14="http://schemas.microsoft.com/office/powerpoint/2010/main" val="4190282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7703" y="284176"/>
            <a:ext cx="10559296" cy="1539400"/>
          </a:xfrm>
        </p:spPr>
        <p:txBody>
          <a:bodyPr/>
          <a:lstStyle/>
          <a:p>
            <a:r>
              <a:rPr lang="en-GB" dirty="0"/>
              <a:t>Presentazione</a:t>
            </a:r>
          </a:p>
        </p:txBody>
      </p:sp>
      <p:pic>
        <p:nvPicPr>
          <p:cNvPr id="4" name="Segnaposto contenuto 3"/>
          <p:cNvPicPr>
            <a:picLocks noGrp="1" noChangeAspect="1"/>
          </p:cNvPicPr>
          <p:nvPr>
            <p:ph idx="1"/>
          </p:nvPr>
        </p:nvPicPr>
        <p:blipFill>
          <a:blip r:embed="rId2"/>
          <a:stretch>
            <a:fillRect/>
          </a:stretch>
        </p:blipFill>
        <p:spPr>
          <a:xfrm>
            <a:off x="117987" y="1863334"/>
            <a:ext cx="6400800" cy="5029190"/>
          </a:xfrm>
        </p:spPr>
      </p:pic>
      <p:pic>
        <p:nvPicPr>
          <p:cNvPr id="5" name="Immagine 4"/>
          <p:cNvPicPr>
            <a:picLocks noChangeAspect="1"/>
          </p:cNvPicPr>
          <p:nvPr/>
        </p:nvPicPr>
        <p:blipFill>
          <a:blip r:embed="rId3"/>
          <a:stretch>
            <a:fillRect/>
          </a:stretch>
        </p:blipFill>
        <p:spPr>
          <a:xfrm>
            <a:off x="8214851" y="95500"/>
            <a:ext cx="3701845" cy="2467897"/>
          </a:xfrm>
          <a:prstGeom prst="rect">
            <a:avLst/>
          </a:prstGeom>
        </p:spPr>
      </p:pic>
      <p:pic>
        <p:nvPicPr>
          <p:cNvPr id="6" name="Immagine 5"/>
          <p:cNvPicPr>
            <a:picLocks noChangeAspect="1"/>
          </p:cNvPicPr>
          <p:nvPr/>
        </p:nvPicPr>
        <p:blipFill>
          <a:blip r:embed="rId4"/>
          <a:stretch>
            <a:fillRect/>
          </a:stretch>
        </p:blipFill>
        <p:spPr>
          <a:xfrm>
            <a:off x="6518787" y="2557886"/>
            <a:ext cx="5673213" cy="4254909"/>
          </a:xfrm>
          <a:prstGeom prst="rect">
            <a:avLst/>
          </a:prstGeom>
        </p:spPr>
      </p:pic>
      <p:pic>
        <p:nvPicPr>
          <p:cNvPr id="7" name="Immagine 6"/>
          <p:cNvPicPr>
            <a:picLocks noChangeAspect="1"/>
          </p:cNvPicPr>
          <p:nvPr/>
        </p:nvPicPr>
        <p:blipFill>
          <a:blip r:embed="rId5"/>
          <a:stretch>
            <a:fillRect/>
          </a:stretch>
        </p:blipFill>
        <p:spPr>
          <a:xfrm>
            <a:off x="5506849" y="179822"/>
            <a:ext cx="2708002" cy="2358185"/>
          </a:xfrm>
          <a:prstGeom prst="rect">
            <a:avLst/>
          </a:prstGeom>
        </p:spPr>
      </p:pic>
    </p:spTree>
    <p:extLst>
      <p:ext uri="{BB962C8B-B14F-4D97-AF65-F5344CB8AC3E}">
        <p14:creationId xmlns:p14="http://schemas.microsoft.com/office/powerpoint/2010/main" val="1530654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IL Concetto di Sesso  </a:t>
            </a:r>
            <a:br>
              <a:rPr lang="en-GB" dirty="0"/>
            </a:br>
            <a:r>
              <a:rPr lang="en-GB" dirty="0"/>
              <a:t>Femminile e maschile            </a:t>
            </a:r>
          </a:p>
        </p:txBody>
      </p:sp>
      <p:sp>
        <p:nvSpPr>
          <p:cNvPr id="3" name="Segnaposto contenuto 2"/>
          <p:cNvSpPr>
            <a:spLocks noGrp="1"/>
          </p:cNvSpPr>
          <p:nvPr>
            <p:ph idx="1"/>
          </p:nvPr>
        </p:nvSpPr>
        <p:spPr/>
        <p:txBody>
          <a:bodyPr/>
          <a:lstStyle/>
          <a:p>
            <a:pPr>
              <a:buFont typeface="Wingdings" panose="05000000000000000000" pitchFamily="2" charset="2"/>
              <a:buChar char="v"/>
            </a:pPr>
            <a:r>
              <a:rPr lang="en-GB" dirty="0"/>
              <a:t>Si riferisce alle differenze biologiche</a:t>
            </a:r>
          </a:p>
          <a:p>
            <a:pPr>
              <a:buFont typeface="Wingdings" panose="05000000000000000000" pitchFamily="2" charset="2"/>
              <a:buChar char="v"/>
            </a:pPr>
            <a:r>
              <a:rPr lang="en-GB" dirty="0"/>
              <a:t>Le caratteristiche cromosomiche e fisiologiche dell’uomo e della donna non variano molto fra le varie culture</a:t>
            </a:r>
          </a:p>
          <a:p>
            <a:pPr>
              <a:buFont typeface="Wingdings" panose="05000000000000000000" pitchFamily="2" charset="2"/>
              <a:buChar char="v"/>
            </a:pPr>
            <a:r>
              <a:rPr lang="en-GB" dirty="0"/>
              <a:t> Non ci sono grosse differenze spazio-temporali</a:t>
            </a:r>
          </a:p>
          <a:p>
            <a:pPr>
              <a:buFont typeface="Wingdings" panose="05000000000000000000" pitchFamily="2" charset="2"/>
              <a:buChar char="v"/>
            </a:pPr>
            <a:r>
              <a:rPr lang="en-GB" dirty="0"/>
              <a:t>Piuttosto statico</a:t>
            </a:r>
          </a:p>
          <a:p>
            <a:endParaRPr lang="en-GB" dirty="0"/>
          </a:p>
        </p:txBody>
      </p:sp>
      <p:pic>
        <p:nvPicPr>
          <p:cNvPr id="4" name="Immagine 3" descr="Risultati immagini per maschio e femmina"/>
          <p:cNvPicPr/>
          <p:nvPr/>
        </p:nvPicPr>
        <p:blipFill>
          <a:blip r:embed="rId2">
            <a:extLst>
              <a:ext uri="{28A0092B-C50C-407E-A947-70E740481C1C}">
                <a14:useLocalDpi xmlns:a14="http://schemas.microsoft.com/office/drawing/2010/main" val="0"/>
              </a:ext>
            </a:extLst>
          </a:blip>
          <a:srcRect/>
          <a:stretch>
            <a:fillRect/>
          </a:stretch>
        </p:blipFill>
        <p:spPr bwMode="auto">
          <a:xfrm>
            <a:off x="8436078" y="284176"/>
            <a:ext cx="3451122" cy="1508759"/>
          </a:xfrm>
          <a:prstGeom prst="rect">
            <a:avLst/>
          </a:prstGeom>
          <a:noFill/>
          <a:ln>
            <a:noFill/>
          </a:ln>
        </p:spPr>
      </p:pic>
    </p:spTree>
    <p:extLst>
      <p:ext uri="{BB962C8B-B14F-4D97-AF65-F5344CB8AC3E}">
        <p14:creationId xmlns:p14="http://schemas.microsoft.com/office/powerpoint/2010/main" val="98765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84176"/>
            <a:ext cx="10986999" cy="1508760"/>
          </a:xfrm>
        </p:spPr>
        <p:txBody>
          <a:bodyPr/>
          <a:lstStyle/>
          <a:p>
            <a:r>
              <a:rPr lang="en-GB" dirty="0"/>
              <a:t>Cambiamenti nel Tempo</a:t>
            </a:r>
          </a:p>
        </p:txBody>
      </p:sp>
      <p:sp>
        <p:nvSpPr>
          <p:cNvPr id="3" name="Segnaposto contenuto 2"/>
          <p:cNvSpPr>
            <a:spLocks noGrp="1"/>
          </p:cNvSpPr>
          <p:nvPr>
            <p:ph idx="1"/>
          </p:nvPr>
        </p:nvSpPr>
        <p:spPr>
          <a:xfrm>
            <a:off x="1202919" y="2011680"/>
            <a:ext cx="9784080" cy="4720424"/>
          </a:xfrm>
        </p:spPr>
        <p:txBody>
          <a:bodyPr>
            <a:normAutofit/>
          </a:bodyPr>
          <a:lstStyle/>
          <a:p>
            <a:pPr marL="0" indent="0">
              <a:buNone/>
            </a:pPr>
            <a:r>
              <a:rPr lang="en-GB" dirty="0"/>
              <a:t>Biologicamente gli uomini e le donne non sono cambiati molto negli ultimi 100 anni, i rapporti di genere tuttavia sono molto cambiati:</a:t>
            </a:r>
          </a:p>
          <a:p>
            <a:pPr marL="0" indent="0">
              <a:buNone/>
            </a:pPr>
            <a:r>
              <a:rPr lang="en-GB" dirty="0"/>
              <a:t> </a:t>
            </a:r>
            <a:r>
              <a:rPr lang="it-IT" dirty="0"/>
              <a:t>Il </a:t>
            </a:r>
            <a:r>
              <a:rPr lang="it-IT" b="1" dirty="0"/>
              <a:t>voto alle donne</a:t>
            </a:r>
            <a:r>
              <a:rPr lang="it-IT" dirty="0"/>
              <a:t>, o </a:t>
            </a:r>
            <a:r>
              <a:rPr lang="it-IT" b="1" dirty="0"/>
              <a:t>suffragio femminile</a:t>
            </a:r>
            <a:r>
              <a:rPr lang="it-IT" dirty="0"/>
              <a:t>, è una conquista piuttosto recente nella lotta alla parità dei sessi. Si tratta, infatti, del risultato di un profondo movimento di riforma politico, economico e sociale che trova le proprie basi nella Francia del XVIII secolo. Al suffragio femminile, tuttavia, non si arriva nello stesso periodo in tutti i paesi del mondo anzi, spesso, si registrano decenni di differenza.</a:t>
            </a:r>
            <a:br>
              <a:rPr lang="it-IT" dirty="0"/>
            </a:br>
            <a:endParaRPr lang="it-IT" dirty="0"/>
          </a:p>
          <a:p>
            <a:pPr marL="0" indent="0">
              <a:lnSpc>
                <a:spcPct val="110000"/>
              </a:lnSpc>
              <a:spcBef>
                <a:spcPts val="0"/>
              </a:spcBef>
              <a:spcAft>
                <a:spcPts val="0"/>
              </a:spcAft>
              <a:buNone/>
            </a:pPr>
            <a:r>
              <a:rPr lang="it-IT" dirty="0"/>
              <a:t>Nel gennaio  del 2017 nel mondo , 10 donne sono a capo di uno </a:t>
            </a:r>
          </a:p>
          <a:p>
            <a:pPr marL="0" indent="0">
              <a:lnSpc>
                <a:spcPct val="110000"/>
              </a:lnSpc>
              <a:spcBef>
                <a:spcPts val="0"/>
              </a:spcBef>
              <a:spcAft>
                <a:spcPts val="0"/>
              </a:spcAft>
              <a:buNone/>
            </a:pPr>
            <a:r>
              <a:rPr lang="it-IT" dirty="0"/>
              <a:t>Stato e 9 donne sono a capo del Governo (UN WOMEN)</a:t>
            </a:r>
          </a:p>
          <a:p>
            <a:pPr marL="0" indent="0">
              <a:lnSpc>
                <a:spcPct val="110000"/>
              </a:lnSpc>
              <a:spcBef>
                <a:spcPts val="0"/>
              </a:spcBef>
              <a:spcAft>
                <a:spcPts val="0"/>
              </a:spcAft>
              <a:buNone/>
            </a:pPr>
            <a:endParaRPr lang="it-IT" dirty="0"/>
          </a:p>
        </p:txBody>
      </p:sp>
      <p:pic>
        <p:nvPicPr>
          <p:cNvPr id="4" name="Immagine 3" descr="Risultati immagini per voto alle donne"/>
          <p:cNvPicPr/>
          <p:nvPr/>
        </p:nvPicPr>
        <p:blipFill>
          <a:blip r:embed="rId2">
            <a:extLst>
              <a:ext uri="{28A0092B-C50C-407E-A947-70E740481C1C}">
                <a14:useLocalDpi xmlns:a14="http://schemas.microsoft.com/office/drawing/2010/main" val="0"/>
              </a:ext>
            </a:extLst>
          </a:blip>
          <a:srcRect/>
          <a:stretch>
            <a:fillRect/>
          </a:stretch>
        </p:blipFill>
        <p:spPr bwMode="auto">
          <a:xfrm>
            <a:off x="8787561" y="4114800"/>
            <a:ext cx="2934970" cy="942975"/>
          </a:xfrm>
          <a:prstGeom prst="rect">
            <a:avLst/>
          </a:prstGeom>
          <a:noFill/>
          <a:ln>
            <a:noFill/>
          </a:ln>
        </p:spPr>
      </p:pic>
      <p:pic>
        <p:nvPicPr>
          <p:cNvPr id="6" name="Immagine 5" descr="Risultati immagini per votes for women"/>
          <p:cNvPicPr/>
          <p:nvPr/>
        </p:nvPicPr>
        <p:blipFill>
          <a:blip r:embed="rId3">
            <a:extLst>
              <a:ext uri="{28A0092B-C50C-407E-A947-70E740481C1C}">
                <a14:useLocalDpi xmlns:a14="http://schemas.microsoft.com/office/drawing/2010/main" val="0"/>
              </a:ext>
            </a:extLst>
          </a:blip>
          <a:srcRect/>
          <a:stretch>
            <a:fillRect/>
          </a:stretch>
        </p:blipFill>
        <p:spPr bwMode="auto">
          <a:xfrm>
            <a:off x="7978878" y="342596"/>
            <a:ext cx="4095135" cy="1508760"/>
          </a:xfrm>
          <a:prstGeom prst="rect">
            <a:avLst/>
          </a:prstGeom>
          <a:noFill/>
          <a:ln>
            <a:noFill/>
          </a:ln>
        </p:spPr>
      </p:pic>
      <p:pic>
        <p:nvPicPr>
          <p:cNvPr id="7" name="Immagine 6" descr="Risultati immagini per votes for women"/>
          <p:cNvPicPr/>
          <p:nvPr/>
        </p:nvPicPr>
        <p:blipFill>
          <a:blip r:embed="rId4">
            <a:extLst>
              <a:ext uri="{28A0092B-C50C-407E-A947-70E740481C1C}">
                <a14:useLocalDpi xmlns:a14="http://schemas.microsoft.com/office/drawing/2010/main" val="0"/>
              </a:ext>
            </a:extLst>
          </a:blip>
          <a:srcRect/>
          <a:stretch>
            <a:fillRect/>
          </a:stretch>
        </p:blipFill>
        <p:spPr bwMode="auto">
          <a:xfrm>
            <a:off x="0" y="1851356"/>
            <a:ext cx="1202919" cy="2263444"/>
          </a:xfrm>
          <a:prstGeom prst="rect">
            <a:avLst/>
          </a:prstGeom>
          <a:noFill/>
          <a:ln>
            <a:noFill/>
          </a:ln>
        </p:spPr>
      </p:pic>
      <p:pic>
        <p:nvPicPr>
          <p:cNvPr id="8" name="Immagine 7" descr="Risultati immagini per votes for women"/>
          <p:cNvPicPr/>
          <p:nvPr/>
        </p:nvPicPr>
        <p:blipFill>
          <a:blip r:embed="rId5">
            <a:extLst>
              <a:ext uri="{28A0092B-C50C-407E-A947-70E740481C1C}">
                <a14:useLocalDpi xmlns:a14="http://schemas.microsoft.com/office/drawing/2010/main" val="0"/>
              </a:ext>
            </a:extLst>
          </a:blip>
          <a:srcRect/>
          <a:stretch>
            <a:fillRect/>
          </a:stretch>
        </p:blipFill>
        <p:spPr bwMode="auto">
          <a:xfrm>
            <a:off x="6164826" y="225756"/>
            <a:ext cx="1696063" cy="1567180"/>
          </a:xfrm>
          <a:prstGeom prst="rect">
            <a:avLst/>
          </a:prstGeom>
          <a:noFill/>
          <a:ln>
            <a:noFill/>
          </a:ln>
        </p:spPr>
      </p:pic>
      <p:pic>
        <p:nvPicPr>
          <p:cNvPr id="9" name="Immagine 8" descr="https://tse1.mm.bing.net/th?id=OIP.M829958bacf99b8f147dd3584ae7b922ao0&amp;pid=15.1&amp;P=0&amp;w=327&amp;h=93"/>
          <p:cNvPicPr/>
          <p:nvPr/>
        </p:nvPicPr>
        <p:blipFill>
          <a:blip r:embed="rId6">
            <a:extLst>
              <a:ext uri="{28A0092B-C50C-407E-A947-70E740481C1C}">
                <a14:useLocalDpi xmlns:a14="http://schemas.microsoft.com/office/drawing/2010/main" val="0"/>
              </a:ext>
            </a:extLst>
          </a:blip>
          <a:srcRect/>
          <a:stretch>
            <a:fillRect/>
          </a:stretch>
        </p:blipFill>
        <p:spPr bwMode="auto">
          <a:xfrm>
            <a:off x="2475271" y="5486400"/>
            <a:ext cx="7551174" cy="1245704"/>
          </a:xfrm>
          <a:prstGeom prst="rect">
            <a:avLst/>
          </a:prstGeom>
          <a:noFill/>
          <a:ln>
            <a:noFill/>
          </a:ln>
        </p:spPr>
      </p:pic>
    </p:spTree>
    <p:extLst>
      <p:ext uri="{BB962C8B-B14F-4D97-AF65-F5344CB8AC3E}">
        <p14:creationId xmlns:p14="http://schemas.microsoft.com/office/powerpoint/2010/main" val="864482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DIFFERENZE  spazio-culturali</a:t>
            </a:r>
          </a:p>
        </p:txBody>
      </p:sp>
      <p:sp>
        <p:nvSpPr>
          <p:cNvPr id="3" name="Segnaposto contenuto 2"/>
          <p:cNvSpPr>
            <a:spLocks noGrp="1"/>
          </p:cNvSpPr>
          <p:nvPr>
            <p:ph sz="half" idx="1"/>
          </p:nvPr>
        </p:nvSpPr>
        <p:spPr>
          <a:xfrm>
            <a:off x="1089011" y="2011680"/>
            <a:ext cx="4754880" cy="4206240"/>
          </a:xfrm>
        </p:spPr>
        <p:txBody>
          <a:bodyPr/>
          <a:lstStyle/>
          <a:p>
            <a:r>
              <a:rPr lang="en-GB" dirty="0"/>
              <a:t>In India un  gran numero di donne lavora nel settore delle costruzioni: </a:t>
            </a:r>
          </a:p>
          <a:p>
            <a:endParaRPr lang="en-GB" dirty="0"/>
          </a:p>
        </p:txBody>
      </p:sp>
      <p:sp>
        <p:nvSpPr>
          <p:cNvPr id="4" name="Segnaposto contenuto 3"/>
          <p:cNvSpPr>
            <a:spLocks noGrp="1"/>
          </p:cNvSpPr>
          <p:nvPr>
            <p:ph sz="half" idx="2"/>
          </p:nvPr>
        </p:nvSpPr>
        <p:spPr>
          <a:xfrm>
            <a:off x="6230391" y="2011680"/>
            <a:ext cx="4754880" cy="4206240"/>
          </a:xfrm>
        </p:spPr>
        <p:txBody>
          <a:bodyPr/>
          <a:lstStyle/>
          <a:p>
            <a:r>
              <a:rPr lang="en-GB" dirty="0"/>
              <a:t>In Italia è ancora un  settore prevalentemente maschile</a:t>
            </a:r>
          </a:p>
          <a:p>
            <a:endParaRPr lang="en-GB" dirty="0"/>
          </a:p>
        </p:txBody>
      </p:sp>
      <p:pic>
        <p:nvPicPr>
          <p:cNvPr id="3074" name="Picture 2" descr="https://encrypted-tbn1.gstatic.com/images?q=tbn:ANd9GcRuyEauk4NQ_mrnR8m2Ob648PVlbUnUoLhJo6OP1tIA2s7hrRxUseF2wxW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 y="3082412"/>
            <a:ext cx="3062434" cy="3135507"/>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Risultati immagini per india  rural road construction work  female work"/>
          <p:cNvPicPr/>
          <p:nvPr/>
        </p:nvPicPr>
        <p:blipFill>
          <a:blip r:embed="rId3">
            <a:extLst>
              <a:ext uri="{28A0092B-C50C-407E-A947-70E740481C1C}">
                <a14:useLocalDpi xmlns:a14="http://schemas.microsoft.com/office/drawing/2010/main" val="0"/>
              </a:ext>
            </a:extLst>
          </a:blip>
          <a:srcRect/>
          <a:stretch>
            <a:fillRect/>
          </a:stretch>
        </p:blipFill>
        <p:spPr bwMode="auto">
          <a:xfrm>
            <a:off x="3063013" y="3082411"/>
            <a:ext cx="3167378" cy="3135508"/>
          </a:xfrm>
          <a:prstGeom prst="rect">
            <a:avLst/>
          </a:prstGeom>
          <a:noFill/>
          <a:ln>
            <a:noFill/>
          </a:ln>
        </p:spPr>
      </p:pic>
      <p:pic>
        <p:nvPicPr>
          <p:cNvPr id="8" name="Immagine 7" descr="Risultati immagini per typical male work construction"/>
          <p:cNvPicPr/>
          <p:nvPr/>
        </p:nvPicPr>
        <p:blipFill>
          <a:blip r:embed="rId4">
            <a:extLst>
              <a:ext uri="{28A0092B-C50C-407E-A947-70E740481C1C}">
                <a14:useLocalDpi xmlns:a14="http://schemas.microsoft.com/office/drawing/2010/main" val="0"/>
              </a:ext>
            </a:extLst>
          </a:blip>
          <a:srcRect/>
          <a:stretch>
            <a:fillRect/>
          </a:stretch>
        </p:blipFill>
        <p:spPr bwMode="auto">
          <a:xfrm>
            <a:off x="6230391" y="3082410"/>
            <a:ext cx="4861679" cy="3135509"/>
          </a:xfrm>
          <a:prstGeom prst="rect">
            <a:avLst/>
          </a:prstGeom>
          <a:noFill/>
          <a:ln>
            <a:noFill/>
          </a:ln>
        </p:spPr>
      </p:pic>
    </p:spTree>
    <p:extLst>
      <p:ext uri="{BB962C8B-B14F-4D97-AF65-F5344CB8AC3E}">
        <p14:creationId xmlns:p14="http://schemas.microsoft.com/office/powerpoint/2010/main" val="1269543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508760"/>
          </a:xfrm>
        </p:spPr>
        <p:txBody>
          <a:bodyPr/>
          <a:lstStyle/>
          <a:p>
            <a:r>
              <a:rPr lang="en-GB" dirty="0"/>
              <a:t>I ruoli di genere socialmente costruiti </a:t>
            </a:r>
          </a:p>
        </p:txBody>
      </p:sp>
      <p:sp>
        <p:nvSpPr>
          <p:cNvPr id="3" name="Segnaposto contenuto 2"/>
          <p:cNvSpPr>
            <a:spLocks noGrp="1"/>
          </p:cNvSpPr>
          <p:nvPr>
            <p:ph idx="1"/>
          </p:nvPr>
        </p:nvSpPr>
        <p:spPr>
          <a:xfrm>
            <a:off x="1202919" y="2011680"/>
            <a:ext cx="9784080" cy="4206240"/>
          </a:xfrm>
        </p:spPr>
        <p:txBody>
          <a:bodyPr>
            <a:normAutofit lnSpcReduction="10000"/>
          </a:bodyPr>
          <a:lstStyle/>
          <a:p>
            <a:endParaRPr lang="en-GB" dirty="0"/>
          </a:p>
          <a:p>
            <a:endParaRPr lang="en-GB" dirty="0"/>
          </a:p>
          <a:p>
            <a:endParaRPr lang="en-GB" dirty="0"/>
          </a:p>
          <a:p>
            <a:endParaRPr lang="en-GB" dirty="0"/>
          </a:p>
          <a:p>
            <a:endParaRPr lang="en-GB" dirty="0"/>
          </a:p>
          <a:p>
            <a:r>
              <a:rPr lang="en-GB" dirty="0"/>
              <a:t>Il problema non risiede nelle differenze fra uomini e donne bensì nel fatto che i ruoli  tradizionalmente  assegnati sono valutati diversamente  e negli stereotipi di genere</a:t>
            </a:r>
          </a:p>
          <a:p>
            <a:r>
              <a:rPr lang="en-GB" dirty="0"/>
              <a:t>Il risultato è che tutto quello che è associate con il maschile è valutato maggiormente e ne risulta quindi una </a:t>
            </a:r>
            <a:r>
              <a:rPr lang="en-GB" u="sng" dirty="0"/>
              <a:t>disuguaglianza di opportunità e benefici e  la cosidetta discriminazione di genere</a:t>
            </a:r>
          </a:p>
          <a:p>
            <a:endParaRPr lang="en-GB" dirty="0"/>
          </a:p>
        </p:txBody>
      </p:sp>
      <p:pic>
        <p:nvPicPr>
          <p:cNvPr id="9" name="Immagine 8" descr="Risultati immagini per bilancia disuguaglianza uomo donna"/>
          <p:cNvPicPr/>
          <p:nvPr/>
        </p:nvPicPr>
        <p:blipFill>
          <a:blip r:embed="rId2">
            <a:extLst>
              <a:ext uri="{28A0092B-C50C-407E-A947-70E740481C1C}">
                <a14:useLocalDpi xmlns:a14="http://schemas.microsoft.com/office/drawing/2010/main" val="0"/>
              </a:ext>
            </a:extLst>
          </a:blip>
          <a:srcRect/>
          <a:stretch>
            <a:fillRect/>
          </a:stretch>
        </p:blipFill>
        <p:spPr bwMode="auto">
          <a:xfrm>
            <a:off x="3801197" y="1084701"/>
            <a:ext cx="6906560" cy="3076482"/>
          </a:xfrm>
          <a:prstGeom prst="rect">
            <a:avLst/>
          </a:prstGeom>
          <a:noFill/>
          <a:ln>
            <a:noFill/>
          </a:ln>
        </p:spPr>
      </p:pic>
    </p:spTree>
    <p:extLst>
      <p:ext uri="{BB962C8B-B14F-4D97-AF65-F5344CB8AC3E}">
        <p14:creationId xmlns:p14="http://schemas.microsoft.com/office/powerpoint/2010/main" val="3637011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508760"/>
          </a:xfrm>
        </p:spPr>
        <p:txBody>
          <a:bodyPr/>
          <a:lstStyle/>
          <a:p>
            <a:r>
              <a:rPr lang="en-GB" dirty="0"/>
              <a:t>Gli stereotipi di genere</a:t>
            </a:r>
          </a:p>
        </p:txBody>
      </p:sp>
      <p:sp>
        <p:nvSpPr>
          <p:cNvPr id="3" name="Segnaposto contenuto 2"/>
          <p:cNvSpPr>
            <a:spLocks noGrp="1"/>
          </p:cNvSpPr>
          <p:nvPr>
            <p:ph idx="1"/>
          </p:nvPr>
        </p:nvSpPr>
        <p:spPr>
          <a:xfrm>
            <a:off x="1202919" y="2011680"/>
            <a:ext cx="9784080" cy="4206240"/>
          </a:xfrm>
        </p:spPr>
        <p:txBody>
          <a:bodyPr>
            <a:normAutofit fontScale="92500" lnSpcReduction="10000"/>
          </a:bodyPr>
          <a:lstStyle/>
          <a:p>
            <a:pPr marL="0" indent="0">
              <a:buNone/>
            </a:pPr>
            <a:r>
              <a:rPr lang="en-GB" dirty="0"/>
              <a:t>Per esempio : le donne sono emotive e gli uomini sono razionali.</a:t>
            </a:r>
          </a:p>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a:p>
            <a:pPr marL="0" indent="0">
              <a:buNone/>
            </a:pPr>
            <a:r>
              <a:rPr lang="en-GB" dirty="0"/>
              <a:t>Video: https://www.youtube.com/watch?v=xim8uIjJ0og</a:t>
            </a:r>
            <a:endParaRPr lang="it-IT" dirty="0"/>
          </a:p>
          <a:p>
            <a:endParaRPr lang="en-GB" dirty="0"/>
          </a:p>
        </p:txBody>
      </p:sp>
      <p:pic>
        <p:nvPicPr>
          <p:cNvPr id="9" name="Immagine 8" descr="Risultati immagini per gender stereotypes"/>
          <p:cNvPicPr/>
          <p:nvPr/>
        </p:nvPicPr>
        <p:blipFill>
          <a:blip r:embed="rId2">
            <a:extLst>
              <a:ext uri="{28A0092B-C50C-407E-A947-70E740481C1C}">
                <a14:useLocalDpi xmlns:a14="http://schemas.microsoft.com/office/drawing/2010/main" val="0"/>
              </a:ext>
            </a:extLst>
          </a:blip>
          <a:srcRect/>
          <a:stretch>
            <a:fillRect/>
          </a:stretch>
        </p:blipFill>
        <p:spPr bwMode="auto">
          <a:xfrm>
            <a:off x="2070876" y="2553199"/>
            <a:ext cx="5006068" cy="3123202"/>
          </a:xfrm>
          <a:prstGeom prst="rect">
            <a:avLst/>
          </a:prstGeom>
          <a:noFill/>
          <a:ln>
            <a:noFill/>
          </a:ln>
        </p:spPr>
      </p:pic>
      <p:pic>
        <p:nvPicPr>
          <p:cNvPr id="11" name="Immagine 10" descr="Risultati immagini per gender stereotypes"/>
          <p:cNvPicPr/>
          <p:nvPr/>
        </p:nvPicPr>
        <p:blipFill>
          <a:blip r:embed="rId3">
            <a:extLst>
              <a:ext uri="{28A0092B-C50C-407E-A947-70E740481C1C}">
                <a14:useLocalDpi xmlns:a14="http://schemas.microsoft.com/office/drawing/2010/main" val="0"/>
              </a:ext>
            </a:extLst>
          </a:blip>
          <a:srcRect/>
          <a:stretch>
            <a:fillRect/>
          </a:stretch>
        </p:blipFill>
        <p:spPr bwMode="auto">
          <a:xfrm>
            <a:off x="8180030" y="0"/>
            <a:ext cx="3910055" cy="2868430"/>
          </a:xfrm>
          <a:prstGeom prst="rect">
            <a:avLst/>
          </a:prstGeom>
          <a:noFill/>
          <a:ln>
            <a:noFill/>
          </a:ln>
        </p:spPr>
      </p:pic>
      <p:pic>
        <p:nvPicPr>
          <p:cNvPr id="12" name="Immagine 11" descr="Risultati immagini per gender stereotypes"/>
          <p:cNvPicPr/>
          <p:nvPr/>
        </p:nvPicPr>
        <p:blipFill>
          <a:blip r:embed="rId4">
            <a:extLst>
              <a:ext uri="{28A0092B-C50C-407E-A947-70E740481C1C}">
                <a14:useLocalDpi xmlns:a14="http://schemas.microsoft.com/office/drawing/2010/main" val="0"/>
              </a:ext>
            </a:extLst>
          </a:blip>
          <a:srcRect/>
          <a:stretch>
            <a:fillRect/>
          </a:stretch>
        </p:blipFill>
        <p:spPr bwMode="auto">
          <a:xfrm>
            <a:off x="8135901" y="2868430"/>
            <a:ext cx="3841115" cy="3841115"/>
          </a:xfrm>
          <a:prstGeom prst="rect">
            <a:avLst/>
          </a:prstGeom>
          <a:noFill/>
          <a:ln>
            <a:noFill/>
          </a:ln>
        </p:spPr>
      </p:pic>
    </p:spTree>
    <p:extLst>
      <p:ext uri="{BB962C8B-B14F-4D97-AF65-F5344CB8AC3E}">
        <p14:creationId xmlns:p14="http://schemas.microsoft.com/office/powerpoint/2010/main" val="2121326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Uguaglianza di genere e Equità di genere</a:t>
            </a:r>
          </a:p>
        </p:txBody>
      </p:sp>
      <p:sp>
        <p:nvSpPr>
          <p:cNvPr id="3" name="Segnaposto testo 2"/>
          <p:cNvSpPr>
            <a:spLocks noGrp="1"/>
          </p:cNvSpPr>
          <p:nvPr>
            <p:ph type="body" idx="1"/>
          </p:nvPr>
        </p:nvSpPr>
        <p:spPr/>
        <p:txBody>
          <a:bodyPr/>
          <a:lstStyle/>
          <a:p>
            <a:r>
              <a:rPr lang="en-GB" dirty="0"/>
              <a:t>Uguaglianza</a:t>
            </a:r>
          </a:p>
        </p:txBody>
      </p:sp>
      <p:sp>
        <p:nvSpPr>
          <p:cNvPr id="4" name="Segnaposto contenuto 3"/>
          <p:cNvSpPr>
            <a:spLocks noGrp="1"/>
          </p:cNvSpPr>
          <p:nvPr>
            <p:ph sz="half" idx="2"/>
          </p:nvPr>
        </p:nvSpPr>
        <p:spPr/>
        <p:txBody>
          <a:bodyPr/>
          <a:lstStyle/>
          <a:p>
            <a:pPr>
              <a:buFont typeface="Wingdings" panose="05000000000000000000" pitchFamily="2" charset="2"/>
              <a:buChar char="v"/>
            </a:pPr>
            <a:r>
              <a:rPr lang="it-IT" dirty="0"/>
              <a:t>I bisogni , le aspirazioni e gli interessi delle donne/ragazze e  degli uomini /ragazzi sono ugualmente valutati e favoriti e entrambi beneficiano del processo di sviluppo e godono pienamente dei loro diritti umani.</a:t>
            </a:r>
          </a:p>
          <a:p>
            <a:pPr>
              <a:buFont typeface="Wingdings" panose="05000000000000000000" pitchFamily="2" charset="2"/>
              <a:buChar char="v"/>
            </a:pPr>
            <a:r>
              <a:rPr lang="it-IT" dirty="0"/>
              <a:t>Si referisce al  principio legale e etico della parità dei diritti</a:t>
            </a:r>
          </a:p>
        </p:txBody>
      </p:sp>
      <p:sp>
        <p:nvSpPr>
          <p:cNvPr id="5" name="Segnaposto testo 4"/>
          <p:cNvSpPr>
            <a:spLocks noGrp="1"/>
          </p:cNvSpPr>
          <p:nvPr>
            <p:ph type="body" sz="quarter" idx="3"/>
          </p:nvPr>
        </p:nvSpPr>
        <p:spPr/>
        <p:txBody>
          <a:bodyPr/>
          <a:lstStyle/>
          <a:p>
            <a:r>
              <a:rPr lang="en-GB" dirty="0"/>
              <a:t>Equità</a:t>
            </a:r>
          </a:p>
        </p:txBody>
      </p:sp>
      <p:sp>
        <p:nvSpPr>
          <p:cNvPr id="6" name="Segnaposto contenuto 5"/>
          <p:cNvSpPr>
            <a:spLocks noGrp="1"/>
          </p:cNvSpPr>
          <p:nvPr>
            <p:ph sz="quarter" idx="4"/>
          </p:nvPr>
        </p:nvSpPr>
        <p:spPr/>
        <p:txBody>
          <a:bodyPr>
            <a:normAutofit lnSpcReduction="10000"/>
          </a:bodyPr>
          <a:lstStyle/>
          <a:p>
            <a:pPr>
              <a:buFont typeface="Wingdings" panose="05000000000000000000" pitchFamily="2" charset="2"/>
              <a:buChar char="v"/>
            </a:pPr>
            <a:r>
              <a:rPr lang="it-IT" dirty="0"/>
              <a:t>Equo trattamento fra le donne/ragazze e  gli uomini /ragazzi , secondo i loro bisogni. Può essere un trattamento uguale o differente, purché sia equo e equivalente in termini di diritti benefici obblighi e opportunità.</a:t>
            </a:r>
          </a:p>
          <a:p>
            <a:pPr>
              <a:buFont typeface="Wingdings" panose="05000000000000000000" pitchFamily="2" charset="2"/>
              <a:buChar char="v"/>
            </a:pPr>
            <a:r>
              <a:rPr lang="it-IT" dirty="0"/>
              <a:t>Si riferisce al processo: aspetti politici e culturali che devono essere presi in considerazione per raggiungere pari diritti.</a:t>
            </a:r>
          </a:p>
        </p:txBody>
      </p:sp>
    </p:spTree>
    <p:extLst>
      <p:ext uri="{BB962C8B-B14F-4D97-AF65-F5344CB8AC3E}">
        <p14:creationId xmlns:p14="http://schemas.microsoft.com/office/powerpoint/2010/main" val="1905485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Bisogni legati al genere Pratici e strategici</a:t>
            </a:r>
          </a:p>
        </p:txBody>
      </p:sp>
      <p:sp>
        <p:nvSpPr>
          <p:cNvPr id="3" name="Segnaposto testo 2"/>
          <p:cNvSpPr>
            <a:spLocks noGrp="1"/>
          </p:cNvSpPr>
          <p:nvPr>
            <p:ph type="body" idx="1"/>
          </p:nvPr>
        </p:nvSpPr>
        <p:spPr/>
        <p:txBody>
          <a:bodyPr/>
          <a:lstStyle/>
          <a:p>
            <a:r>
              <a:rPr lang="it-IT" dirty="0"/>
              <a:t>Pratici</a:t>
            </a:r>
          </a:p>
        </p:txBody>
      </p:sp>
      <p:sp>
        <p:nvSpPr>
          <p:cNvPr id="4" name="Segnaposto contenuto 3"/>
          <p:cNvSpPr>
            <a:spLocks noGrp="1"/>
          </p:cNvSpPr>
          <p:nvPr>
            <p:ph sz="half" idx="2"/>
          </p:nvPr>
        </p:nvSpPr>
        <p:spPr/>
        <p:txBody>
          <a:bodyPr>
            <a:normAutofit lnSpcReduction="10000"/>
          </a:bodyPr>
          <a:lstStyle/>
          <a:p>
            <a:pPr>
              <a:buFont typeface="Wingdings" panose="05000000000000000000" pitchFamily="2" charset="2"/>
              <a:buChar char="v"/>
            </a:pPr>
            <a:r>
              <a:rPr lang="en-GB" dirty="0"/>
              <a:t> </a:t>
            </a:r>
            <a:r>
              <a:rPr lang="it-IT" dirty="0"/>
              <a:t>Di breve period0</a:t>
            </a:r>
          </a:p>
          <a:p>
            <a:pPr>
              <a:buFont typeface="Wingdings" panose="05000000000000000000" pitchFamily="2" charset="2"/>
              <a:buChar char="v"/>
            </a:pPr>
            <a:r>
              <a:rPr lang="it-IT" dirty="0"/>
              <a:t>Beneficiari</a:t>
            </a:r>
          </a:p>
          <a:p>
            <a:pPr>
              <a:buFont typeface="Wingdings" panose="05000000000000000000" pitchFamily="2" charset="2"/>
              <a:buChar char="v"/>
            </a:pPr>
            <a:r>
              <a:rPr lang="it-IT" dirty="0"/>
              <a:t>Facili da identificare</a:t>
            </a:r>
          </a:p>
          <a:p>
            <a:pPr>
              <a:buFont typeface="Wingdings" panose="05000000000000000000" pitchFamily="2" charset="2"/>
              <a:buChar char="v"/>
            </a:pPr>
            <a:r>
              <a:rPr lang="it-IT" dirty="0"/>
              <a:t>Focalizzati sulle condizioni di vita, la vita quotidiana</a:t>
            </a:r>
          </a:p>
          <a:p>
            <a:pPr>
              <a:buFont typeface="Wingdings" panose="05000000000000000000" pitchFamily="2" charset="2"/>
              <a:buChar char="v"/>
            </a:pPr>
            <a:r>
              <a:rPr lang="it-IT" dirty="0"/>
              <a:t> Possono essere soddisfatti tramite servizi concreti: cibo, riparo , etc.</a:t>
            </a:r>
          </a:p>
          <a:p>
            <a:pPr>
              <a:buFont typeface="Wingdings" panose="05000000000000000000" pitchFamily="2" charset="2"/>
              <a:buChar char="v"/>
            </a:pPr>
            <a:r>
              <a:rPr lang="it-IT" dirty="0"/>
              <a:t>Possono essere soddisfatti senza cambiare i ruoli tradizionali di genere</a:t>
            </a:r>
          </a:p>
        </p:txBody>
      </p:sp>
      <p:sp>
        <p:nvSpPr>
          <p:cNvPr id="5" name="Segnaposto testo 4"/>
          <p:cNvSpPr>
            <a:spLocks noGrp="1"/>
          </p:cNvSpPr>
          <p:nvPr>
            <p:ph type="body" sz="quarter" idx="3"/>
          </p:nvPr>
        </p:nvSpPr>
        <p:spPr>
          <a:xfrm>
            <a:off x="6226629" y="1913470"/>
            <a:ext cx="4759481" cy="583436"/>
          </a:xfrm>
        </p:spPr>
        <p:txBody>
          <a:bodyPr/>
          <a:lstStyle/>
          <a:p>
            <a:r>
              <a:rPr lang="it-IT" dirty="0"/>
              <a:t>Strategic</a:t>
            </a:r>
            <a:r>
              <a:rPr lang="en-GB" dirty="0"/>
              <a:t>i </a:t>
            </a:r>
          </a:p>
        </p:txBody>
      </p:sp>
      <p:sp>
        <p:nvSpPr>
          <p:cNvPr id="6" name="Segnaposto contenuto 5"/>
          <p:cNvSpPr>
            <a:spLocks noGrp="1"/>
          </p:cNvSpPr>
          <p:nvPr>
            <p:ph sz="quarter" idx="4"/>
          </p:nvPr>
        </p:nvSpPr>
        <p:spPr>
          <a:xfrm>
            <a:off x="5961888" y="2496906"/>
            <a:ext cx="4754880" cy="3566160"/>
          </a:xfrm>
        </p:spPr>
        <p:txBody>
          <a:bodyPr>
            <a:normAutofit fontScale="92500" lnSpcReduction="20000"/>
          </a:bodyPr>
          <a:lstStyle/>
          <a:p>
            <a:pPr>
              <a:buFont typeface="Wingdings" panose="05000000000000000000" pitchFamily="2" charset="2"/>
              <a:buChar char="v"/>
            </a:pPr>
            <a:r>
              <a:rPr lang="en-GB" dirty="0"/>
              <a:t> </a:t>
            </a:r>
            <a:r>
              <a:rPr lang="it-IT" dirty="0"/>
              <a:t>Di lungo periodo</a:t>
            </a:r>
          </a:p>
          <a:p>
            <a:pPr>
              <a:buFont typeface="Wingdings" panose="05000000000000000000" pitchFamily="2" charset="2"/>
              <a:buChar char="v"/>
            </a:pPr>
            <a:r>
              <a:rPr lang="it-IT" dirty="0"/>
              <a:t> Agenti per il cambiamento</a:t>
            </a:r>
          </a:p>
          <a:p>
            <a:pPr>
              <a:buFont typeface="Wingdings" panose="05000000000000000000" pitchFamily="2" charset="2"/>
              <a:buChar char="v"/>
            </a:pPr>
            <a:r>
              <a:rPr lang="it-IT" dirty="0"/>
              <a:t>Non facili da identificare</a:t>
            </a:r>
          </a:p>
          <a:p>
            <a:pPr>
              <a:buFont typeface="Wingdings" panose="05000000000000000000" pitchFamily="2" charset="2"/>
              <a:buChar char="v"/>
            </a:pPr>
            <a:r>
              <a:rPr lang="it-IT" dirty="0"/>
              <a:t>Focalizzati sulla creazione di una società basata sulla parità dei diritti</a:t>
            </a:r>
          </a:p>
          <a:p>
            <a:pPr>
              <a:buFont typeface="Wingdings" panose="05000000000000000000" pitchFamily="2" charset="2"/>
              <a:buChar char="v"/>
            </a:pPr>
            <a:r>
              <a:rPr lang="it-IT" dirty="0"/>
              <a:t>Possono essere soddisfatti tramite formazione, awareness raising, empowerment, advocacy</a:t>
            </a:r>
          </a:p>
          <a:p>
            <a:pPr>
              <a:buFont typeface="Wingdings" panose="05000000000000000000" pitchFamily="2" charset="2"/>
              <a:buChar char="v"/>
            </a:pPr>
            <a:r>
              <a:rPr lang="it-IT" dirty="0"/>
              <a:t> Aumentare il livello di autonomia e emancipazione delle donne per cambiare i ruoli di genere tradizionali e disuguali</a:t>
            </a:r>
          </a:p>
        </p:txBody>
      </p:sp>
    </p:spTree>
    <p:extLst>
      <p:ext uri="{BB962C8B-B14F-4D97-AF65-F5344CB8AC3E}">
        <p14:creationId xmlns:p14="http://schemas.microsoft.com/office/powerpoint/2010/main" val="2201759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5343" y="0"/>
            <a:ext cx="9781655" cy="1792936"/>
          </a:xfrm>
        </p:spPr>
        <p:txBody>
          <a:bodyPr>
            <a:normAutofit fontScale="90000"/>
          </a:bodyPr>
          <a:lstStyle/>
          <a:p>
            <a:br>
              <a:rPr lang="en-GB" dirty="0"/>
            </a:br>
            <a:r>
              <a:rPr lang="en-GB" dirty="0"/>
              <a:t>Segregazione occupazionale basAta sul genere . </a:t>
            </a:r>
            <a:br>
              <a:rPr lang="it-IT" dirty="0"/>
            </a:br>
            <a:endParaRPr lang="en-GB" dirty="0"/>
          </a:p>
        </p:txBody>
      </p:sp>
      <p:pic>
        <p:nvPicPr>
          <p:cNvPr id="5" name="Segnaposto contenuto 4" descr="Risultati immagini per foto mamma con bambino africano"/>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78857" y="1901371"/>
            <a:ext cx="4673600" cy="4804229"/>
          </a:xfrm>
          <a:prstGeom prst="rect">
            <a:avLst/>
          </a:prstGeom>
          <a:noFill/>
          <a:ln>
            <a:noFill/>
          </a:ln>
        </p:spPr>
      </p:pic>
      <p:pic>
        <p:nvPicPr>
          <p:cNvPr id="18434" name="Picture 2" descr="Risultati immagini per foto gruppo uomini lavoro afric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56136" y="1901371"/>
            <a:ext cx="4913690" cy="4804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604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Segregazione del mercato del lavoro</a:t>
            </a:r>
          </a:p>
        </p:txBody>
      </p:sp>
      <p:sp>
        <p:nvSpPr>
          <p:cNvPr id="3" name="Segnaposto contenuto 2"/>
          <p:cNvSpPr>
            <a:spLocks noGrp="1"/>
          </p:cNvSpPr>
          <p:nvPr>
            <p:ph idx="1"/>
          </p:nvPr>
        </p:nvSpPr>
        <p:spPr/>
        <p:txBody>
          <a:bodyPr/>
          <a:lstStyle/>
          <a:p>
            <a:r>
              <a:rPr lang="it-IT" dirty="0"/>
              <a:t>I salari sono più alti in settori dove gli uomini sono prevalenti ( segregazione orizzontale</a:t>
            </a:r>
            <a:r>
              <a:rPr lang="en-GB" dirty="0"/>
              <a:t>)</a:t>
            </a:r>
          </a:p>
          <a:p>
            <a:r>
              <a:rPr lang="it-IT" dirty="0"/>
              <a:t>Gli uomini sono sopra rappresentati nei  posti di lavoro con potere decisionale che sono pagati maggiormente ( segregazione verticale) </a:t>
            </a:r>
          </a:p>
          <a:p>
            <a:r>
              <a:rPr lang="it-IT" dirty="0"/>
              <a:t>Le donne si trovano a dovere affrontare molteplici ostacoli per accedere a posizioni a livelli decisionali : soffitto di cristallo.</a:t>
            </a:r>
          </a:p>
          <a:p>
            <a:endParaRPr lang="it-IT" dirty="0"/>
          </a:p>
        </p:txBody>
      </p:sp>
      <p:pic>
        <p:nvPicPr>
          <p:cNvPr id="4" name="Immagine 3" descr="http://www.hcamag.com/files/image/Human%20Capital/glass%20ceiling.jpg"/>
          <p:cNvPicPr/>
          <p:nvPr/>
        </p:nvPicPr>
        <p:blipFill>
          <a:blip r:embed="rId2">
            <a:extLst>
              <a:ext uri="{28A0092B-C50C-407E-A947-70E740481C1C}">
                <a14:useLocalDpi xmlns:a14="http://schemas.microsoft.com/office/drawing/2010/main" val="0"/>
              </a:ext>
            </a:extLst>
          </a:blip>
          <a:srcRect/>
          <a:stretch>
            <a:fillRect/>
          </a:stretch>
        </p:blipFill>
        <p:spPr bwMode="auto">
          <a:xfrm>
            <a:off x="4426857" y="4281714"/>
            <a:ext cx="3597457" cy="2576286"/>
          </a:xfrm>
          <a:prstGeom prst="rect">
            <a:avLst/>
          </a:prstGeom>
          <a:noFill/>
          <a:ln>
            <a:noFill/>
          </a:ln>
        </p:spPr>
      </p:pic>
    </p:spTree>
    <p:extLst>
      <p:ext uri="{BB962C8B-B14F-4D97-AF65-F5344CB8AC3E}">
        <p14:creationId xmlns:p14="http://schemas.microsoft.com/office/powerpoint/2010/main" val="2220385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La femminilizzazione della povertà</a:t>
            </a:r>
          </a:p>
        </p:txBody>
      </p:sp>
      <p:sp>
        <p:nvSpPr>
          <p:cNvPr id="3" name="Segnaposto contenuto 2"/>
          <p:cNvSpPr>
            <a:spLocks noGrp="1"/>
          </p:cNvSpPr>
          <p:nvPr>
            <p:ph idx="1"/>
          </p:nvPr>
        </p:nvSpPr>
        <p:spPr/>
        <p:txBody>
          <a:bodyPr/>
          <a:lstStyle/>
          <a:p>
            <a:r>
              <a:rPr lang="en-GB" dirty="0"/>
              <a:t>La discriminazione basata sul genere  che influenza l’accesso e il controllo del tempo, del reddito, della terra, delle proprietà, dei crediti, della formazione professionale, del potere decisionale e anche iI controllo sul proprio corpo porta alla femminilizzazione della povertà. </a:t>
            </a:r>
          </a:p>
          <a:p>
            <a:r>
              <a:rPr lang="it-IT" dirty="0"/>
              <a:t>Il lavoro non remunerato delle donne è cruciale per l’economia ma  invisibile e sottovalutato.</a:t>
            </a:r>
          </a:p>
          <a:p>
            <a:pPr marL="0" indent="0">
              <a:buNone/>
            </a:pPr>
            <a:endParaRPr lang="it-IT" dirty="0"/>
          </a:p>
        </p:txBody>
      </p:sp>
      <p:pic>
        <p:nvPicPr>
          <p:cNvPr id="5" name="Immagine 4" descr="Risultati immagini per la femminilizzazione della povertà"/>
          <p:cNvPicPr/>
          <p:nvPr/>
        </p:nvPicPr>
        <p:blipFill>
          <a:blip r:embed="rId2">
            <a:extLst>
              <a:ext uri="{28A0092B-C50C-407E-A947-70E740481C1C}">
                <a14:useLocalDpi xmlns:a14="http://schemas.microsoft.com/office/drawing/2010/main" val="0"/>
              </a:ext>
            </a:extLst>
          </a:blip>
          <a:srcRect/>
          <a:stretch>
            <a:fillRect/>
          </a:stretch>
        </p:blipFill>
        <p:spPr bwMode="auto">
          <a:xfrm>
            <a:off x="4056108" y="3875314"/>
            <a:ext cx="3796121" cy="2982686"/>
          </a:xfrm>
          <a:prstGeom prst="rect">
            <a:avLst/>
          </a:prstGeom>
          <a:noFill/>
          <a:ln>
            <a:noFill/>
          </a:ln>
        </p:spPr>
      </p:pic>
    </p:spTree>
    <p:extLst>
      <p:ext uri="{BB962C8B-B14F-4D97-AF65-F5344CB8AC3E}">
        <p14:creationId xmlns:p14="http://schemas.microsoft.com/office/powerpoint/2010/main" val="2303207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dirty="0"/>
          </a:p>
        </p:txBody>
      </p:sp>
      <p:pic>
        <p:nvPicPr>
          <p:cNvPr id="5" name="Segnaposto immagine 4"/>
          <p:cNvPicPr>
            <a:picLocks noGrp="1" noChangeAspect="1"/>
          </p:cNvPicPr>
          <p:nvPr>
            <p:ph type="pic" idx="1"/>
          </p:nvPr>
        </p:nvPicPr>
        <p:blipFill>
          <a:blip r:embed="rId2"/>
          <a:srcRect t="7219" b="7219"/>
          <a:stretch>
            <a:fillRect/>
          </a:stretch>
        </p:blipFill>
        <p:spPr>
          <a:xfrm>
            <a:off x="-2580849" y="0"/>
            <a:ext cx="9871774" cy="6857999"/>
          </a:xfrm>
        </p:spPr>
      </p:pic>
      <p:sp>
        <p:nvSpPr>
          <p:cNvPr id="4" name="Segnaposto testo 3"/>
          <p:cNvSpPr>
            <a:spLocks noGrp="1"/>
          </p:cNvSpPr>
          <p:nvPr>
            <p:ph type="body" sz="half" idx="2"/>
          </p:nvPr>
        </p:nvSpPr>
        <p:spPr/>
        <p:txBody>
          <a:bodyPr/>
          <a:lstStyle/>
          <a:p>
            <a:endParaRPr lang="en-GB" dirty="0"/>
          </a:p>
        </p:txBody>
      </p:sp>
      <p:pic>
        <p:nvPicPr>
          <p:cNvPr id="6" name="Immagine 5"/>
          <p:cNvPicPr>
            <a:picLocks noChangeAspect="1"/>
          </p:cNvPicPr>
          <p:nvPr/>
        </p:nvPicPr>
        <p:blipFill>
          <a:blip r:embed="rId3"/>
          <a:stretch>
            <a:fillRect/>
          </a:stretch>
        </p:blipFill>
        <p:spPr>
          <a:xfrm>
            <a:off x="6509263" y="0"/>
            <a:ext cx="5682736" cy="6857999"/>
          </a:xfrm>
          <a:prstGeom prst="rect">
            <a:avLst/>
          </a:prstGeom>
        </p:spPr>
      </p:pic>
    </p:spTree>
    <p:extLst>
      <p:ext uri="{BB962C8B-B14F-4D97-AF65-F5344CB8AC3E}">
        <p14:creationId xmlns:p14="http://schemas.microsoft.com/office/powerpoint/2010/main" val="47674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508760"/>
          </a:xfrm>
        </p:spPr>
        <p:txBody>
          <a:bodyPr/>
          <a:lstStyle/>
          <a:p>
            <a:r>
              <a:rPr lang="en-GB" dirty="0"/>
              <a:t>TEMATICHE di  Genere e  cooperazione Allo sviluppo </a:t>
            </a:r>
          </a:p>
        </p:txBody>
      </p:sp>
      <p:sp>
        <p:nvSpPr>
          <p:cNvPr id="3" name="Segnaposto contenuto 2"/>
          <p:cNvSpPr>
            <a:spLocks noGrp="1"/>
          </p:cNvSpPr>
          <p:nvPr>
            <p:ph idx="1"/>
          </p:nvPr>
        </p:nvSpPr>
        <p:spPr/>
        <p:txBody>
          <a:bodyPr>
            <a:normAutofit lnSpcReduction="10000"/>
          </a:bodyPr>
          <a:lstStyle/>
          <a:p>
            <a:pPr>
              <a:buFont typeface="Wingdings" panose="05000000000000000000" pitchFamily="2" charset="2"/>
              <a:buChar char="v"/>
            </a:pPr>
            <a:r>
              <a:rPr lang="en-GB" dirty="0"/>
              <a:t>Violenza contro le donne</a:t>
            </a:r>
          </a:p>
          <a:p>
            <a:pPr>
              <a:buFont typeface="Wingdings" panose="05000000000000000000" pitchFamily="2" charset="2"/>
              <a:buChar char="v"/>
            </a:pPr>
            <a:r>
              <a:rPr lang="en-GB" dirty="0"/>
              <a:t>Salute della riproduzione</a:t>
            </a:r>
          </a:p>
          <a:p>
            <a:pPr>
              <a:buFont typeface="Wingdings" panose="05000000000000000000" pitchFamily="2" charset="2"/>
              <a:buChar char="v"/>
            </a:pPr>
            <a:r>
              <a:rPr lang="en-GB" dirty="0"/>
              <a:t>Educazione </a:t>
            </a:r>
          </a:p>
          <a:p>
            <a:pPr>
              <a:buFont typeface="Wingdings" panose="05000000000000000000" pitchFamily="2" charset="2"/>
              <a:buChar char="v"/>
            </a:pPr>
            <a:r>
              <a:rPr lang="en-GB" dirty="0"/>
              <a:t>Povertà: Formazione , Microcrediti, Attività Generatrici di Reddito</a:t>
            </a:r>
          </a:p>
          <a:p>
            <a:pPr>
              <a:buFont typeface="Wingdings" panose="05000000000000000000" pitchFamily="2" charset="2"/>
              <a:buChar char="v"/>
            </a:pPr>
            <a:r>
              <a:rPr lang="en-GB" dirty="0"/>
              <a:t>Partecipazione Politica </a:t>
            </a:r>
          </a:p>
          <a:p>
            <a:pPr>
              <a:buFont typeface="Wingdings" panose="05000000000000000000" pitchFamily="2" charset="2"/>
              <a:buChar char="v"/>
            </a:pPr>
            <a:r>
              <a:rPr lang="en-GB" dirty="0"/>
              <a:t>Ambiente</a:t>
            </a:r>
          </a:p>
          <a:p>
            <a:pPr>
              <a:buFont typeface="Wingdings" panose="05000000000000000000" pitchFamily="2" charset="2"/>
              <a:buChar char="v"/>
            </a:pPr>
            <a:r>
              <a:rPr lang="en-GB" dirty="0"/>
              <a:t>Women Peace and Security</a:t>
            </a:r>
          </a:p>
          <a:p>
            <a:pPr marL="0" indent="0">
              <a:buNone/>
            </a:pPr>
            <a:endParaRPr lang="en-GB" dirty="0"/>
          </a:p>
          <a:p>
            <a:pPr marL="0" indent="0">
              <a:buNone/>
            </a:pPr>
            <a:r>
              <a:rPr lang="en-GB" dirty="0"/>
              <a:t>Progetti specifici per le donne + gender mainstreaming </a:t>
            </a:r>
          </a:p>
        </p:txBody>
      </p:sp>
      <p:pic>
        <p:nvPicPr>
          <p:cNvPr id="11266" name="Picture 2" descr="Risultati immagini per foto scuola bamb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834" y="1567649"/>
            <a:ext cx="27622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91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La Violenza contro le donne </a:t>
            </a:r>
          </a:p>
        </p:txBody>
      </p:sp>
      <p:sp>
        <p:nvSpPr>
          <p:cNvPr id="3" name="Segnaposto contenuto 2"/>
          <p:cNvSpPr>
            <a:spLocks noGrp="1"/>
          </p:cNvSpPr>
          <p:nvPr>
            <p:ph idx="1"/>
          </p:nvPr>
        </p:nvSpPr>
        <p:spPr>
          <a:xfrm>
            <a:off x="1202919" y="1792936"/>
            <a:ext cx="9784080" cy="4424984"/>
          </a:xfrm>
        </p:spPr>
        <p:txBody>
          <a:bodyPr>
            <a:normAutofit fontScale="85000" lnSpcReduction="20000"/>
          </a:bodyPr>
          <a:lstStyle/>
          <a:p>
            <a:r>
              <a:rPr lang="it-IT" sz="2400" dirty="0"/>
              <a:t>La violenza contro donne e ragazze è una grave violazione dei diritti umani. La violenza avviene in luoghi pubblici e privati.</a:t>
            </a:r>
          </a:p>
          <a:p>
            <a:r>
              <a:rPr lang="it-IT" sz="2400" dirty="0"/>
              <a:t>Ha molte forme che vanno dalla violenza domestica, alla violenza economica, psicologica, alla violenza da parte del partner, alle mutilazioni sessuali, al traffico di esseri umani, alla violenza sessuale nei conflitti legata al genere, ai matrimoni forzati,  etc.</a:t>
            </a:r>
          </a:p>
          <a:p>
            <a:r>
              <a:rPr lang="it-IT" sz="2400" dirty="0"/>
              <a:t>L'impatto della violenza è di immediato e di lungo periodo, con conseguenze sulla salute fisica, sessuale e mentali delle donne e delle ragazze, compresa la morte.</a:t>
            </a:r>
          </a:p>
          <a:p>
            <a:r>
              <a:rPr lang="it-IT" sz="2400" dirty="0"/>
              <a:t> Essa colpisce negativamente il benessere generale e impedisce alle donne di partecipare completamente alla società. </a:t>
            </a:r>
          </a:p>
          <a:p>
            <a:r>
              <a:rPr lang="it-IT" sz="2400" dirty="0"/>
              <a:t>La violenza non solo ha conseguenze per le donne, ma ne ha  anche per le loro famiglie, la comunità e il paese in generale. Essa ha anche un enorme costo, dovuto alla spesa per l’assistenza sanitaria, alle spese legali e alle perdite di produttività, che incidono sui bilanci nazionali e in generale sviluppo.</a:t>
            </a:r>
          </a:p>
          <a:p>
            <a:r>
              <a:rPr lang="it-IT" sz="2400" dirty="0"/>
              <a:t>E' stato stimato che il costo di tale violenza potrebbe ammontare a circa il 2 per cento del prodotto interno lordo globale .</a:t>
            </a:r>
          </a:p>
          <a:p>
            <a:endParaRPr lang="it-IT" dirty="0"/>
          </a:p>
          <a:p>
            <a:pPr marL="0" indent="0">
              <a:buNone/>
            </a:pPr>
            <a:endParaRPr lang="en-GB" dirty="0"/>
          </a:p>
        </p:txBody>
      </p:sp>
    </p:spTree>
    <p:extLst>
      <p:ext uri="{BB962C8B-B14F-4D97-AF65-F5344CB8AC3E}">
        <p14:creationId xmlns:p14="http://schemas.microsoft.com/office/powerpoint/2010/main" val="2585936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La Violenza contro le Donne</a:t>
            </a:r>
          </a:p>
        </p:txBody>
      </p:sp>
      <p:sp>
        <p:nvSpPr>
          <p:cNvPr id="3" name="Segnaposto contenuto 2"/>
          <p:cNvSpPr>
            <a:spLocks noGrp="1"/>
          </p:cNvSpPr>
          <p:nvPr>
            <p:ph idx="1"/>
          </p:nvPr>
        </p:nvSpPr>
        <p:spPr>
          <a:xfrm>
            <a:off x="1202919" y="2032000"/>
            <a:ext cx="9784080" cy="4185920"/>
          </a:xfrm>
        </p:spPr>
        <p:txBody>
          <a:bodyPr>
            <a:noAutofit/>
          </a:bodyPr>
          <a:lstStyle/>
          <a:p>
            <a:r>
              <a:rPr lang="it-IT" sz="2000" dirty="0"/>
              <a:t>Secondo un nuovo rapporto del McKinsey Global Institute, la violenza contro le donne costa circa 4,9 miliardi di $ negli Stati Uniti ogni anno. "Il settanta per cento di questo viene da costi medici diretti, il 15 per cento dalla perdita di produttività, e il 15 per cento dal mancato guadagno nel corso della vita delle donne", afferma il rapporto. Il costo è di circa 2,3 miliardi di euro in Italia. </a:t>
            </a:r>
          </a:p>
          <a:p>
            <a:r>
              <a:rPr lang="it-IT" sz="2000" dirty="0"/>
              <a:t>Tuttavia, è complesso misurare l'impatto economico della violenza principalmente perché è difficile tener conto di tutti i costi connessi alla violenza contro le donne. Gli sforzi compiuti da molte istituzioni per misurare i costi della violenza contro le donne è utile tuttavia in quanto si cerca di capire l'entità del problema e come influenza la società nel suo complesso</a:t>
            </a:r>
          </a:p>
          <a:p>
            <a:r>
              <a:rPr lang="it-IT" sz="2000" dirty="0"/>
              <a:t>Quando i leader mondiali hanno adottato gli obiettivi di sviluppo sostenibile nel 2015, hanno riconosciuto che porre fine alla violenza contro le donne e le ragazze è un </a:t>
            </a:r>
            <a:r>
              <a:rPr lang="it-IT" sz="2000" dirty="0" err="1"/>
              <a:t>pre</a:t>
            </a:r>
            <a:r>
              <a:rPr lang="it-IT" sz="2000" dirty="0"/>
              <a:t>-requisito per la realizzazione della Agenda per lo sviluppo. L’ Obiettivo 5 sulla parità di genere comprende un target specifico relativo al porre fine a tutte le forme di violenza contro le donne, compresa la tratta, altre forme di violenza sessuale e le pratiche dannose</a:t>
            </a:r>
            <a:endParaRPr lang="en-GB" sz="2000" dirty="0"/>
          </a:p>
        </p:txBody>
      </p:sp>
    </p:spTree>
    <p:extLst>
      <p:ext uri="{BB962C8B-B14F-4D97-AF65-F5344CB8AC3E}">
        <p14:creationId xmlns:p14="http://schemas.microsoft.com/office/powerpoint/2010/main" val="131732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solidFill>
                  <a:srgbClr val="FFC000"/>
                </a:solidFill>
              </a:rPr>
              <a:t>VIOLENZA :DEFINIZIONI dall’ Articolo 3 della Convenzione di Istanbul</a:t>
            </a:r>
          </a:p>
        </p:txBody>
      </p:sp>
      <p:sp>
        <p:nvSpPr>
          <p:cNvPr id="3" name="Segnaposto contenuto 2"/>
          <p:cNvSpPr>
            <a:spLocks noGrp="1"/>
          </p:cNvSpPr>
          <p:nvPr>
            <p:ph idx="1"/>
          </p:nvPr>
        </p:nvSpPr>
        <p:spPr/>
        <p:txBody>
          <a:bodyPr>
            <a:normAutofit fontScale="85000" lnSpcReduction="20000"/>
          </a:bodyPr>
          <a:lstStyle/>
          <a:p>
            <a:pPr marL="0" indent="0">
              <a:buNone/>
            </a:pPr>
            <a:r>
              <a:rPr lang="it-IT" dirty="0"/>
              <a:t> A) Con l’espressione </a:t>
            </a:r>
            <a:r>
              <a:rPr lang="it-IT" u="sng" dirty="0"/>
              <a:t>“violenza nei confronti delle donn</a:t>
            </a:r>
            <a:r>
              <a:rPr lang="it-IT" dirty="0"/>
              <a:t>e” si intende designare una</a:t>
            </a:r>
          </a:p>
          <a:p>
            <a:pPr marL="0" indent="0">
              <a:buNone/>
            </a:pPr>
            <a:r>
              <a:rPr lang="it-IT" dirty="0"/>
              <a:t>violazione dei diritti umani e una forma di discriminazione contro le donne,</a:t>
            </a:r>
          </a:p>
          <a:p>
            <a:pPr marL="0" indent="0">
              <a:buNone/>
            </a:pPr>
            <a:r>
              <a:rPr lang="it-IT" dirty="0"/>
              <a:t>comprendente tutti gli atti di violenza fondati sul genere che provocano o sono</a:t>
            </a:r>
          </a:p>
          <a:p>
            <a:pPr marL="0" indent="0">
              <a:buNone/>
            </a:pPr>
            <a:r>
              <a:rPr lang="it-IT" dirty="0"/>
              <a:t>suscettibili di provocare danni o sofferenze di natura fisica, sessuale, psicologica o</a:t>
            </a:r>
          </a:p>
          <a:p>
            <a:pPr marL="0" indent="0">
              <a:buNone/>
            </a:pPr>
            <a:r>
              <a:rPr lang="it-IT" dirty="0"/>
              <a:t>economica, comprese le minacce di compiere tali atti, la coercizione o la privazione</a:t>
            </a:r>
          </a:p>
          <a:p>
            <a:pPr marL="0" indent="0">
              <a:buNone/>
            </a:pPr>
            <a:r>
              <a:rPr lang="it-IT" dirty="0"/>
              <a:t>arbitraria della libertà, sia nella vita pubblica, che nella vita privata;</a:t>
            </a:r>
          </a:p>
          <a:p>
            <a:pPr marL="0" indent="0">
              <a:buNone/>
            </a:pPr>
            <a:r>
              <a:rPr lang="it-IT" dirty="0"/>
              <a:t> </a:t>
            </a:r>
          </a:p>
          <a:p>
            <a:pPr marL="0" indent="0">
              <a:buNone/>
            </a:pPr>
            <a:r>
              <a:rPr lang="it-IT" dirty="0"/>
              <a:t>B)  L’espressione “</a:t>
            </a:r>
            <a:r>
              <a:rPr lang="it-IT" u="sng" dirty="0"/>
              <a:t>violenza domestica</a:t>
            </a:r>
            <a:r>
              <a:rPr lang="it-IT" dirty="0"/>
              <a:t>” designa tutti gli atti di violenza fisica, sessuale,</a:t>
            </a:r>
          </a:p>
          <a:p>
            <a:pPr marL="0" indent="0">
              <a:buNone/>
            </a:pPr>
            <a:r>
              <a:rPr lang="it-IT" dirty="0"/>
              <a:t>psicologica o economica che si verificano all’interno della famiglia o del nucleo</a:t>
            </a:r>
          </a:p>
          <a:p>
            <a:pPr marL="0" indent="0">
              <a:buNone/>
            </a:pPr>
            <a:r>
              <a:rPr lang="it-IT" dirty="0"/>
              <a:t>familiare o tra attuali o precedenti coniugi o partner, indipendentemente dal fatto che</a:t>
            </a:r>
          </a:p>
          <a:p>
            <a:pPr marL="0" indent="0">
              <a:buNone/>
            </a:pPr>
            <a:r>
              <a:rPr lang="it-IT" dirty="0"/>
              <a:t>l’autore di tali atti condivida o abbia condiviso la stessa residenza con la vittima;</a:t>
            </a:r>
          </a:p>
          <a:p>
            <a:pPr marL="0" indent="0">
              <a:buNone/>
            </a:pPr>
            <a:endParaRPr lang="en-GB" dirty="0"/>
          </a:p>
        </p:txBody>
      </p:sp>
      <p:pic>
        <p:nvPicPr>
          <p:cNvPr id="4" name="Picture 2" descr="http://www.coe.int/documents/5492562/7038987/COE-Logo-Quadri.png/5b078783-4008-4825-8721-c04c329844d2?t=1401723151000"/>
          <p:cNvPicPr>
            <a:picLocks noChangeAspect="1" noChangeArrowheads="1"/>
          </p:cNvPicPr>
          <p:nvPr/>
        </p:nvPicPr>
        <p:blipFill>
          <a:blip r:embed="rId2">
            <a:extLst>
              <a:ext uri="{28A0092B-C50C-407E-A947-70E740481C1C}">
                <a14:useLocalDpi xmlns:a14="http://schemas.microsoft.com/office/drawing/2010/main" val="0"/>
              </a:ext>
            </a:extLst>
          </a:blip>
          <a:srcRect t="9865" b="9865"/>
          <a:stretch>
            <a:fillRect/>
          </a:stretch>
        </p:blipFill>
        <p:spPr bwMode="auto">
          <a:xfrm>
            <a:off x="9372600" y="911025"/>
            <a:ext cx="1374140" cy="88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720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solidFill>
                  <a:srgbClr val="FFC000"/>
                </a:solidFill>
              </a:rPr>
              <a:t>DEFINIZIONI dall’ Articolo 3 della Convenzione di Istanbul</a:t>
            </a:r>
            <a:endParaRPr lang="en-GB" dirty="0"/>
          </a:p>
        </p:txBody>
      </p:sp>
      <p:sp>
        <p:nvSpPr>
          <p:cNvPr id="3" name="Segnaposto contenuto 2"/>
          <p:cNvSpPr>
            <a:spLocks noGrp="1"/>
          </p:cNvSpPr>
          <p:nvPr>
            <p:ph idx="1"/>
          </p:nvPr>
        </p:nvSpPr>
        <p:spPr/>
        <p:txBody>
          <a:bodyPr>
            <a:normAutofit fontScale="85000" lnSpcReduction="20000"/>
          </a:bodyPr>
          <a:lstStyle/>
          <a:p>
            <a:pPr marL="0" indent="0">
              <a:buNone/>
            </a:pPr>
            <a:r>
              <a:rPr lang="it-IT" dirty="0"/>
              <a:t>C)  con il termine “genere” ci si riferisce a ruoli, comportamenti, attività e attributi</a:t>
            </a:r>
          </a:p>
          <a:p>
            <a:pPr marL="0" indent="0">
              <a:buNone/>
            </a:pPr>
            <a:r>
              <a:rPr lang="it-IT" dirty="0"/>
              <a:t>socialmente costruiti che una determinata società considera appropriati per donne e</a:t>
            </a:r>
          </a:p>
          <a:p>
            <a:pPr marL="0" indent="0">
              <a:buNone/>
            </a:pPr>
            <a:r>
              <a:rPr lang="it-IT" dirty="0"/>
              <a:t>uomini;</a:t>
            </a:r>
          </a:p>
          <a:p>
            <a:pPr marL="0" indent="0">
              <a:buNone/>
            </a:pPr>
            <a:r>
              <a:rPr lang="it-IT" dirty="0"/>
              <a:t> </a:t>
            </a:r>
          </a:p>
          <a:p>
            <a:pPr marL="0" indent="0">
              <a:buNone/>
            </a:pPr>
            <a:r>
              <a:rPr lang="it-IT" dirty="0"/>
              <a:t>D) l’espressione “violenza contro le donne basata sul genere” designa qualsiasi violenza</a:t>
            </a:r>
          </a:p>
          <a:p>
            <a:pPr marL="0" indent="0">
              <a:buNone/>
            </a:pPr>
            <a:r>
              <a:rPr lang="it-IT" dirty="0"/>
              <a:t>diretta contro una donna in quanto tale, o che colpisce le donne in modo</a:t>
            </a:r>
          </a:p>
          <a:p>
            <a:pPr marL="0" indent="0">
              <a:buNone/>
            </a:pPr>
            <a:r>
              <a:rPr lang="it-IT" dirty="0"/>
              <a:t>sproporzionato;</a:t>
            </a:r>
          </a:p>
          <a:p>
            <a:pPr marL="0" indent="0">
              <a:buNone/>
            </a:pPr>
            <a:r>
              <a:rPr lang="it-IT" dirty="0"/>
              <a:t> </a:t>
            </a:r>
          </a:p>
          <a:p>
            <a:pPr marL="0" indent="0">
              <a:buNone/>
            </a:pPr>
            <a:r>
              <a:rPr lang="it-IT" dirty="0"/>
              <a:t>E) per “vittima” si intende qualsiasi persona fisica che subisce gli atti o i comportamenti</a:t>
            </a:r>
          </a:p>
          <a:p>
            <a:pPr marL="0" indent="0">
              <a:buNone/>
            </a:pPr>
            <a:r>
              <a:rPr lang="it-IT" dirty="0"/>
              <a:t>di cui ai precedenti commi a e b;</a:t>
            </a:r>
          </a:p>
          <a:p>
            <a:pPr marL="0" indent="0">
              <a:buNone/>
            </a:pPr>
            <a:r>
              <a:rPr lang="it-IT" dirty="0"/>
              <a:t> </a:t>
            </a:r>
          </a:p>
          <a:p>
            <a:pPr marL="0" indent="0">
              <a:buNone/>
            </a:pPr>
            <a:endParaRPr lang="en-GB" dirty="0"/>
          </a:p>
        </p:txBody>
      </p:sp>
      <p:pic>
        <p:nvPicPr>
          <p:cNvPr id="4" name="Picture 2" descr="http://www.coe.int/documents/5492562/7038987/COE-Logo-Quadri.png/5b078783-4008-4825-8721-c04c329844d2?t=1401723151000"/>
          <p:cNvPicPr>
            <a:picLocks noChangeAspect="1" noChangeArrowheads="1"/>
          </p:cNvPicPr>
          <p:nvPr/>
        </p:nvPicPr>
        <p:blipFill>
          <a:blip r:embed="rId2">
            <a:extLst>
              <a:ext uri="{28A0092B-C50C-407E-A947-70E740481C1C}">
                <a14:useLocalDpi xmlns:a14="http://schemas.microsoft.com/office/drawing/2010/main" val="0"/>
              </a:ext>
            </a:extLst>
          </a:blip>
          <a:srcRect t="9865" b="9865"/>
          <a:stretch>
            <a:fillRect/>
          </a:stretch>
        </p:blipFill>
        <p:spPr bwMode="auto">
          <a:xfrm>
            <a:off x="10002012" y="406400"/>
            <a:ext cx="1961387" cy="125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297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solidFill>
                  <a:srgbClr val="FFC000"/>
                </a:solidFill>
              </a:rPr>
              <a:t> Fatti  relative alla VIOLENZA contro le Donne (UN WOMEN ) </a:t>
            </a:r>
          </a:p>
        </p:txBody>
      </p:sp>
      <p:sp>
        <p:nvSpPr>
          <p:cNvPr id="3" name="Segnaposto contenuto 2"/>
          <p:cNvSpPr>
            <a:spLocks noGrp="1"/>
          </p:cNvSpPr>
          <p:nvPr>
            <p:ph idx="1"/>
          </p:nvPr>
        </p:nvSpPr>
        <p:spPr>
          <a:xfrm>
            <a:off x="477204" y="1938079"/>
            <a:ext cx="9784080" cy="4206240"/>
          </a:xfrm>
        </p:spPr>
        <p:txBody>
          <a:bodyPr>
            <a:normAutofit lnSpcReduction="10000"/>
          </a:bodyPr>
          <a:lstStyle/>
          <a:p>
            <a:pPr>
              <a:buFont typeface="Wingdings" panose="05000000000000000000" pitchFamily="2" charset="2"/>
              <a:buChar char="v"/>
            </a:pPr>
            <a:r>
              <a:rPr lang="en-GB" dirty="0"/>
              <a:t>Si stima che il 35 per cento delle donne al mondo abbia avuto esperienza </a:t>
            </a:r>
            <a:r>
              <a:rPr lang="it-IT" dirty="0"/>
              <a:t>di violenza fisica e/o  violenza sessuale da parte del proprio partner o da altri soggetti. Tuttavia, alcuni studi nazionali mostrano che fino al 70 per cento delle donne hanno subito violenza fisica e / o sessuale da parte del loro  partner .</a:t>
            </a:r>
          </a:p>
          <a:p>
            <a:pPr>
              <a:buFont typeface="Wingdings" panose="05000000000000000000" pitchFamily="2" charset="2"/>
              <a:buChar char="v"/>
            </a:pPr>
            <a:r>
              <a:rPr lang="it-IT" dirty="0"/>
              <a:t>In tutto il mondo, più di 700 milioni di donne in vita oggi si sono sposate da bambine (al di sotto dei 18 anni di età )250 milioni-si sono sposate  prima dei 15 anni).</a:t>
            </a:r>
          </a:p>
          <a:p>
            <a:pPr>
              <a:buFont typeface="Wingdings" panose="05000000000000000000" pitchFamily="2" charset="2"/>
              <a:buChar char="v"/>
            </a:pPr>
            <a:r>
              <a:rPr lang="it-IT" dirty="0"/>
              <a:t>Le donne adulte rappresentano quasi la metà di tutte le vittime di traffico di esseri umani riconosciuti a livello globale. Le donne e le ragazze insieme rappresentano circa il 70 per cento, con le ragazze che rappresentano due su tre vittime del traffico di bambini.</a:t>
            </a:r>
          </a:p>
          <a:p>
            <a:pPr>
              <a:buFont typeface="Wingdings" panose="05000000000000000000" pitchFamily="2" charset="2"/>
              <a:buChar char="v"/>
            </a:pPr>
            <a:r>
              <a:rPr lang="it-IT" dirty="0"/>
              <a:t>Una su 10 donne nell’'Unione europea riferisce di aver subito cyber-molestie sin dall'età di 15 anni ( via e-mail, SMS, social network etc.).</a:t>
            </a:r>
          </a:p>
          <a:p>
            <a:pPr>
              <a:buFont typeface="Wingdings" panose="05000000000000000000" pitchFamily="2" charset="2"/>
              <a:buChar char="v"/>
            </a:pPr>
            <a:endParaRPr lang="it-IT" dirty="0"/>
          </a:p>
          <a:p>
            <a:pPr>
              <a:buFont typeface="Wingdings" panose="05000000000000000000" pitchFamily="2" charset="2"/>
              <a:buChar char="v"/>
            </a:pPr>
            <a:endParaRPr lang="en-GB" dirty="0"/>
          </a:p>
        </p:txBody>
      </p:sp>
    </p:spTree>
    <p:extLst>
      <p:ext uri="{BB962C8B-B14F-4D97-AF65-F5344CB8AC3E}">
        <p14:creationId xmlns:p14="http://schemas.microsoft.com/office/powerpoint/2010/main" val="945994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Ambiti di attività/progetti </a:t>
            </a:r>
          </a:p>
        </p:txBody>
      </p:sp>
      <p:sp>
        <p:nvSpPr>
          <p:cNvPr id="3" name="Segnaposto contenuto 2"/>
          <p:cNvSpPr>
            <a:spLocks noGrp="1"/>
          </p:cNvSpPr>
          <p:nvPr>
            <p:ph idx="1"/>
          </p:nvPr>
        </p:nvSpPr>
        <p:spPr/>
        <p:txBody>
          <a:bodyPr/>
          <a:lstStyle/>
          <a:p>
            <a:r>
              <a:rPr lang="en-GB" dirty="0"/>
              <a:t>Campagne educative e di sensibilizzazione della popolazione sulle tematiche della Violenza contro le donne</a:t>
            </a:r>
          </a:p>
          <a:p>
            <a:r>
              <a:rPr lang="en-GB" dirty="0"/>
              <a:t>Coinvolgimento dei ragazzi /uomini  nelle scuole e  nella opinion pubblica</a:t>
            </a:r>
          </a:p>
          <a:p>
            <a:r>
              <a:rPr lang="en-GB" dirty="0"/>
              <a:t>Migliorare l’ accesso ai servizi e la qualità dei servizi ( case accoglienza, </a:t>
            </a:r>
            <a:r>
              <a:rPr lang="en-GB" dirty="0" err="1"/>
              <a:t>ospedali</a:t>
            </a:r>
            <a:r>
              <a:rPr lang="en-GB" dirty="0"/>
              <a:t>. informazioni nelle comunità etc..)</a:t>
            </a:r>
          </a:p>
          <a:p>
            <a:r>
              <a:rPr lang="en-GB" dirty="0"/>
              <a:t>Formazioni per personale di polizia, infermieri etc..</a:t>
            </a:r>
          </a:p>
          <a:p>
            <a:r>
              <a:rPr lang="en-GB" dirty="0"/>
              <a:t>Ricerca qualitativa e quantitativa</a:t>
            </a:r>
          </a:p>
          <a:p>
            <a:r>
              <a:rPr lang="en-GB" dirty="0"/>
              <a:t>Advocacy</a:t>
            </a:r>
          </a:p>
          <a:p>
            <a:r>
              <a:rPr lang="en-GB" dirty="0"/>
              <a:t>Educazione per la prevenzione </a:t>
            </a:r>
          </a:p>
        </p:txBody>
      </p:sp>
    </p:spTree>
    <p:extLst>
      <p:ext uri="{BB962C8B-B14F-4D97-AF65-F5344CB8AC3E}">
        <p14:creationId xmlns:p14="http://schemas.microsoft.com/office/powerpoint/2010/main" val="3358819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SALUTE Riproduttiva: DefinIzione</a:t>
            </a:r>
          </a:p>
        </p:txBody>
      </p:sp>
      <p:sp>
        <p:nvSpPr>
          <p:cNvPr id="3" name="Segnaposto contenuto 2"/>
          <p:cNvSpPr>
            <a:spLocks noGrp="1"/>
          </p:cNvSpPr>
          <p:nvPr>
            <p:ph idx="1"/>
          </p:nvPr>
        </p:nvSpPr>
        <p:spPr/>
        <p:txBody>
          <a:bodyPr>
            <a:normAutofit/>
          </a:bodyPr>
          <a:lstStyle/>
          <a:p>
            <a:pPr marL="0" indent="0">
              <a:buNone/>
            </a:pPr>
            <a:br>
              <a:rPr lang="it-IT" dirty="0"/>
            </a:br>
            <a:r>
              <a:rPr lang="it-IT" dirty="0"/>
              <a:t>Una buona salute sessuale e riproduttiva è uno stato di completo benessere fisico, mentale e sociale in tutte le questioni relative al sistema riproduttivo. Ciò implica che le persone sono in grado di avere una vita sessuale soddisfacente e sicura, la capacità di riprodurre, e la libertà di decidere se, quando e quanto spesso farlo. Per mantenere di una salute sessuale e riproduttiva, le persone hanno bisogno di accedere a informazioni accurate e il metodo di contraccezione sicuro, efficace, accessibile e accettabile di loro scelta. Essi devono essere informati e messi a proteggersi dalle infezioni a trasmissione sessuale. E quando decidono di avere figli, le donne devono avere accesso a servizi che possono aiutarli ad avere una gravidanza in forma, consegna sicura e bambino in buona salute. Ogni individuo ha il diritto di fare le proprie scelte per la loro salute sessuale e riproduttiva. </a:t>
            </a:r>
          </a:p>
          <a:p>
            <a:pPr marL="0" indent="0">
              <a:buNone/>
            </a:pPr>
            <a:r>
              <a:rPr lang="it-IT" dirty="0"/>
              <a:t>( http://www.unfpa.org/sexual-reproductive-health#sthash.loGicl47.dpuf</a:t>
            </a:r>
            <a:endParaRPr lang="en-GB" dirty="0"/>
          </a:p>
        </p:txBody>
      </p:sp>
    </p:spTree>
    <p:extLst>
      <p:ext uri="{BB962C8B-B14F-4D97-AF65-F5344CB8AC3E}">
        <p14:creationId xmlns:p14="http://schemas.microsoft.com/office/powerpoint/2010/main" val="1284936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dirty="0"/>
              <a:t>Salute Riproduttiva , Diritti Umani e sviluppo</a:t>
            </a:r>
          </a:p>
        </p:txBody>
      </p:sp>
      <p:sp>
        <p:nvSpPr>
          <p:cNvPr id="3" name="Segnaposto contenuto 2"/>
          <p:cNvSpPr>
            <a:spLocks noGrp="1"/>
          </p:cNvSpPr>
          <p:nvPr>
            <p:ph idx="1"/>
          </p:nvPr>
        </p:nvSpPr>
        <p:spPr/>
        <p:txBody>
          <a:bodyPr/>
          <a:lstStyle/>
          <a:p>
            <a:pPr marL="0" indent="0">
              <a:buNone/>
            </a:pPr>
            <a:r>
              <a:rPr lang="it-IT" dirty="0"/>
              <a:t>Chiara connessione tra la salute riproduttiva, i diritti umani e lo sviluppo sostenibile. Quando i bisogni di salute sessuale e riproduttiva non sono soddisfatti, gli individui sono privati ​​del diritto di fare scelte cruciali relativi al proprio corpo ed al proprio futuro, con un impatto a cascata sul benessere delle loro famiglie e delle generazioni future. E perché le donne partoriscono i bambini, e spesso hanno anche la responsabilità per il loro nutrimento, i problemi di salute e i diritti sessuali e riproduttivi non possono essere separati dalla parità di genere. Complessivamente, la negazione di questi diritti aggrava la povertà e la disuguaglianza di genere. </a:t>
            </a:r>
          </a:p>
          <a:p>
            <a:endParaRPr lang="en-GB" dirty="0"/>
          </a:p>
        </p:txBody>
      </p:sp>
      <p:sp>
        <p:nvSpPr>
          <p:cNvPr id="21" name="AutoShape 18" descr="Risultati immagini per foto ICPD cairo"/>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65549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dirty="0"/>
              <a:t>La Conferenza Internazionale per la Popolazione e lo Sviluppo –Cairo 1994</a:t>
            </a:r>
          </a:p>
        </p:txBody>
      </p:sp>
      <p:sp>
        <p:nvSpPr>
          <p:cNvPr id="5" name="Segnaposto testo 4"/>
          <p:cNvSpPr>
            <a:spLocks noGrp="1"/>
          </p:cNvSpPr>
          <p:nvPr>
            <p:ph type="body" sz="quarter" idx="3"/>
          </p:nvPr>
        </p:nvSpPr>
        <p:spPr>
          <a:xfrm>
            <a:off x="6231230" y="1913469"/>
            <a:ext cx="4754880" cy="1081521"/>
          </a:xfrm>
        </p:spPr>
        <p:txBody>
          <a:bodyPr/>
          <a:lstStyle/>
          <a:p>
            <a:r>
              <a:rPr lang="en-GB" dirty="0"/>
              <a:t> Programma d’Azione  </a:t>
            </a:r>
          </a:p>
        </p:txBody>
      </p:sp>
      <p:sp>
        <p:nvSpPr>
          <p:cNvPr id="6" name="Segnaposto contenuto 5"/>
          <p:cNvSpPr>
            <a:spLocks noGrp="1"/>
          </p:cNvSpPr>
          <p:nvPr>
            <p:ph sz="quarter" idx="4"/>
          </p:nvPr>
        </p:nvSpPr>
        <p:spPr>
          <a:xfrm>
            <a:off x="6231230" y="3115522"/>
            <a:ext cx="4754880" cy="3590077"/>
          </a:xfrm>
        </p:spPr>
        <p:txBody>
          <a:bodyPr>
            <a:normAutofit fontScale="55000" lnSpcReduction="20000"/>
          </a:bodyPr>
          <a:lstStyle/>
          <a:p>
            <a:pPr marL="0" indent="0">
              <a:buNone/>
            </a:pPr>
            <a:r>
              <a:rPr lang="it-IT" dirty="0"/>
              <a:t>Il Programma d'azione, adottato nel 1994 da 179 Stati membri, stabilisce un piano lungimirante per promuovere il benessere umano che pone i diritti umani degli individui, piuttosto che target di popolazione numerici, al centro dell'agenda dello sviluppo globale.</a:t>
            </a:r>
          </a:p>
          <a:p>
            <a:pPr marL="0" indent="0">
              <a:buNone/>
            </a:pPr>
            <a:endParaRPr lang="it-IT" dirty="0"/>
          </a:p>
          <a:p>
            <a:pPr marL="0" indent="0">
              <a:buNone/>
            </a:pPr>
            <a:r>
              <a:rPr lang="it-IT" dirty="0"/>
              <a:t>Si sottolinea il valore </a:t>
            </a:r>
            <a:r>
              <a:rPr lang="it-IT" u="sng" dirty="0"/>
              <a:t>di investire nelle donne e bambine</a:t>
            </a:r>
            <a:r>
              <a:rPr lang="it-IT" dirty="0"/>
              <a:t>, sia come un fine in sé sia come chiave per migliorare la qualità della vita per tutti. E si afferma </a:t>
            </a:r>
            <a:r>
              <a:rPr lang="it-IT" u="sng" dirty="0"/>
              <a:t>l'importanza della salute sessuale e riproduttiva</a:t>
            </a:r>
            <a:r>
              <a:rPr lang="it-IT" dirty="0"/>
              <a:t>, compresa la pianificazione familiare, come condizione preliminare per l'empowerment delle donne. Si chiede la fine della violenza basata sul genere e le pratiche tradizionali dannose, tra cui la mutilazione genitale femminile.</a:t>
            </a:r>
          </a:p>
          <a:p>
            <a:pPr marL="0" indent="0">
              <a:buNone/>
            </a:pPr>
            <a:endParaRPr lang="it-IT" dirty="0"/>
          </a:p>
          <a:p>
            <a:pPr marL="0" indent="0">
              <a:buNone/>
            </a:pPr>
            <a:r>
              <a:rPr lang="it-IT" dirty="0"/>
              <a:t>Inoltre, il programma d'azione mette in evidenza i legami cruciali tra la </a:t>
            </a:r>
            <a:r>
              <a:rPr lang="it-IT" u="sng" dirty="0"/>
              <a:t>salute ei diritti sessuali e riproduttivi con quasi ogni aspetto della popolazione e dello sviluppo, quali l’urbanizzazione, la migrazione, l’invecchiamento, il mutare delle strutture familiari e l'importanza di affrontare i diritti dei giovani</a:t>
            </a:r>
            <a:r>
              <a:rPr lang="it-IT" dirty="0"/>
              <a:t>. Si richiama l'attenzione sul fatto che il modo in cui si investe sui giovani e sulle donne, in particolare sulla loro salute sessuale e riproduttiva, possono avere un impatto  sulle dinamiche della popolazione e sulla sostenibilità  ambientale.</a:t>
            </a:r>
          </a:p>
          <a:p>
            <a:endParaRPr lang="en-GB" dirty="0"/>
          </a:p>
        </p:txBody>
      </p:sp>
      <p:pic>
        <p:nvPicPr>
          <p:cNvPr id="7" name="Segnaposto contenuto 6" descr="Risultati immagini per foto ICPD cairo"/>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325216" y="2854060"/>
            <a:ext cx="4637433" cy="3851539"/>
          </a:xfrm>
          <a:prstGeom prst="rect">
            <a:avLst/>
          </a:prstGeom>
          <a:noFill/>
          <a:ln>
            <a:noFill/>
          </a:ln>
        </p:spPr>
      </p:pic>
      <p:sp>
        <p:nvSpPr>
          <p:cNvPr id="10" name="Segnaposto testo 9"/>
          <p:cNvSpPr>
            <a:spLocks noGrp="1"/>
          </p:cNvSpPr>
          <p:nvPr>
            <p:ph type="body" idx="1"/>
          </p:nvPr>
        </p:nvSpPr>
        <p:spPr/>
        <p:txBody>
          <a:bodyPr/>
          <a:lstStyle/>
          <a:p>
            <a:r>
              <a:rPr lang="en-GB" dirty="0"/>
              <a:t>ICPD</a:t>
            </a:r>
          </a:p>
        </p:txBody>
      </p:sp>
      <p:pic>
        <p:nvPicPr>
          <p:cNvPr id="12" name="Immagine 11" descr="http://www.ipci2014.org/sites/ipci2014.org/files/styles/large/public/icpd_poa_bg.jpg?itok=KS76LHvA"/>
          <p:cNvPicPr/>
          <p:nvPr/>
        </p:nvPicPr>
        <p:blipFill>
          <a:blip r:embed="rId3">
            <a:extLst>
              <a:ext uri="{28A0092B-C50C-407E-A947-70E740481C1C}">
                <a14:useLocalDpi xmlns:a14="http://schemas.microsoft.com/office/drawing/2010/main" val="0"/>
              </a:ext>
            </a:extLst>
          </a:blip>
          <a:srcRect/>
          <a:stretch>
            <a:fillRect/>
          </a:stretch>
        </p:blipFill>
        <p:spPr bwMode="auto">
          <a:xfrm>
            <a:off x="9611829" y="1844311"/>
            <a:ext cx="946150" cy="1210945"/>
          </a:xfrm>
          <a:prstGeom prst="rect">
            <a:avLst/>
          </a:prstGeom>
          <a:noFill/>
          <a:ln>
            <a:noFill/>
          </a:ln>
        </p:spPr>
      </p:pic>
    </p:spTree>
    <p:extLst>
      <p:ext uri="{BB962C8B-B14F-4D97-AF65-F5344CB8AC3E}">
        <p14:creationId xmlns:p14="http://schemas.microsoft.com/office/powerpoint/2010/main" val="1374468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 Cooperazione allo sviluppo</a:t>
            </a:r>
          </a:p>
        </p:txBody>
      </p:sp>
      <p:sp>
        <p:nvSpPr>
          <p:cNvPr id="3" name="Segnaposto contenuto 2"/>
          <p:cNvSpPr>
            <a:spLocks noGrp="1"/>
          </p:cNvSpPr>
          <p:nvPr>
            <p:ph idx="1"/>
          </p:nvPr>
        </p:nvSpPr>
        <p:spPr>
          <a:xfrm>
            <a:off x="1202919" y="2006599"/>
            <a:ext cx="9784080" cy="4539343"/>
          </a:xfrm>
        </p:spPr>
        <p:txBody>
          <a:bodyPr>
            <a:normAutofit fontScale="25000" lnSpcReduction="20000"/>
          </a:bodyPr>
          <a:lstStyle/>
          <a:p>
            <a:pPr marL="0" indent="0">
              <a:buNone/>
            </a:pPr>
            <a:r>
              <a:rPr lang="it-IT" sz="8000" dirty="0"/>
              <a:t>La Cooperazione allo sviluppo è una attività che mira a sostenere  le priorità di sviluppo nazionale o internazionale, non  guidata dal profitto, a favore dei paesi in va di sviluppo e basata sulle relazioni di cooperazione  che cercano di  migliorare la </a:t>
            </a:r>
            <a:r>
              <a:rPr lang="it-IT" sz="8000" i="1" dirty="0"/>
              <a:t>ownership</a:t>
            </a:r>
            <a:r>
              <a:rPr lang="it-IT" sz="8000" dirty="0"/>
              <a:t> del paese beneficiario. </a:t>
            </a:r>
          </a:p>
          <a:p>
            <a:pPr marL="0" indent="0">
              <a:buNone/>
            </a:pPr>
            <a:endParaRPr lang="it-IT" sz="8000" i="1" dirty="0"/>
          </a:p>
          <a:p>
            <a:pPr marL="0" indent="0">
              <a:buNone/>
            </a:pPr>
            <a:r>
              <a:rPr lang="it-IT" sz="8000" i="1" dirty="0"/>
              <a:t>Ownership</a:t>
            </a:r>
            <a:r>
              <a:rPr lang="it-IT" sz="8000" dirty="0"/>
              <a:t>: un maggior peso riconosciuto ai paesi beneficiari nella definizione di strategie di sviluppo</a:t>
            </a:r>
            <a:endParaRPr lang="it-IT" sz="8000" i="1" dirty="0"/>
          </a:p>
          <a:p>
            <a:pPr marL="0" indent="0">
              <a:buNone/>
            </a:pPr>
            <a:endParaRPr lang="it-IT" sz="5500" i="1" dirty="0"/>
          </a:p>
          <a:p>
            <a:pPr marL="0" indent="0">
              <a:buNone/>
            </a:pPr>
            <a:r>
              <a:rPr lang="it-IT" sz="9600" i="1" dirty="0"/>
              <a:t>Come ?</a:t>
            </a:r>
          </a:p>
          <a:p>
            <a:pPr marL="1371600" indent="-1371600">
              <a:buAutoNum type="arabicPeriod"/>
            </a:pPr>
            <a:r>
              <a:rPr lang="it-IT" sz="9600" i="1" dirty="0"/>
              <a:t>Trasferimenti  finanziari o in natura</a:t>
            </a:r>
          </a:p>
          <a:p>
            <a:pPr marL="1371600" indent="-1371600">
              <a:buAutoNum type="arabicPeriod"/>
            </a:pPr>
            <a:r>
              <a:rPr lang="it-IT" sz="9600" i="1" dirty="0"/>
              <a:t>Capacity support</a:t>
            </a:r>
          </a:p>
          <a:p>
            <a:pPr marL="1371600" indent="-1371600">
              <a:buAutoNum type="arabicPeriod"/>
            </a:pPr>
            <a:r>
              <a:rPr lang="it-IT" sz="9600" i="1" dirty="0"/>
              <a:t>Policy change</a:t>
            </a:r>
          </a:p>
          <a:p>
            <a:pPr marL="0" indent="0">
              <a:buNone/>
            </a:pPr>
            <a:endParaRPr lang="it-IT" sz="5500" i="1" dirty="0"/>
          </a:p>
          <a:p>
            <a:pPr marL="0" indent="0">
              <a:buNone/>
            </a:pPr>
            <a:endParaRPr lang="it-IT" sz="5500" i="1" dirty="0"/>
          </a:p>
          <a:p>
            <a:pPr marL="0" indent="0">
              <a:buNone/>
            </a:pPr>
            <a:endParaRPr lang="it-IT" sz="5500" i="1" dirty="0"/>
          </a:p>
          <a:p>
            <a:pPr marL="0" indent="0">
              <a:buNone/>
            </a:pPr>
            <a:endParaRPr lang="it-IT" sz="5500" i="1" dirty="0"/>
          </a:p>
          <a:p>
            <a:pPr marL="0" indent="0">
              <a:buNone/>
            </a:pPr>
            <a:endParaRPr lang="it-IT" sz="5500" i="1" dirty="0"/>
          </a:p>
          <a:p>
            <a:pPr marL="0" indent="0">
              <a:buNone/>
            </a:pPr>
            <a:endParaRPr lang="it-IT" sz="5500" i="1" dirty="0"/>
          </a:p>
          <a:p>
            <a:pPr marL="0" indent="0">
              <a:buNone/>
            </a:pPr>
            <a:endParaRPr lang="it-IT" sz="5500" i="1" dirty="0"/>
          </a:p>
          <a:p>
            <a:pPr marL="0" indent="0">
              <a:buNone/>
            </a:pPr>
            <a:endParaRPr lang="it-IT" sz="5500" i="1" dirty="0"/>
          </a:p>
          <a:p>
            <a:pPr marL="0" indent="0">
              <a:buNone/>
            </a:pPr>
            <a:endParaRPr lang="it-IT" sz="5500" i="1" dirty="0"/>
          </a:p>
          <a:p>
            <a:pPr marL="0" indent="0">
              <a:buNone/>
            </a:pPr>
            <a:r>
              <a:rPr lang="it-IT" sz="5500" dirty="0"/>
              <a:t>;</a:t>
            </a:r>
          </a:p>
        </p:txBody>
      </p:sp>
      <p:pic>
        <p:nvPicPr>
          <p:cNvPr id="4" name="Immagine 3"/>
          <p:cNvPicPr>
            <a:picLocks noChangeAspect="1"/>
          </p:cNvPicPr>
          <p:nvPr/>
        </p:nvPicPr>
        <p:blipFill>
          <a:blip r:embed="rId2"/>
          <a:stretch>
            <a:fillRect/>
          </a:stretch>
        </p:blipFill>
        <p:spPr>
          <a:xfrm>
            <a:off x="8420100" y="3752468"/>
            <a:ext cx="3269820" cy="3105531"/>
          </a:xfrm>
          <a:prstGeom prst="rect">
            <a:avLst/>
          </a:prstGeom>
        </p:spPr>
      </p:pic>
    </p:spTree>
    <p:extLst>
      <p:ext uri="{BB962C8B-B14F-4D97-AF65-F5344CB8AC3E}">
        <p14:creationId xmlns:p14="http://schemas.microsoft.com/office/powerpoint/2010/main" val="2132748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ICPD + 20 &amp; oltre</a:t>
            </a:r>
          </a:p>
        </p:txBody>
      </p:sp>
      <p:sp>
        <p:nvSpPr>
          <p:cNvPr id="3" name="Segnaposto contenuto 2"/>
          <p:cNvSpPr>
            <a:spLocks noGrp="1"/>
          </p:cNvSpPr>
          <p:nvPr>
            <p:ph idx="1"/>
          </p:nvPr>
        </p:nvSpPr>
        <p:spPr/>
        <p:txBody>
          <a:bodyPr>
            <a:normAutofit fontScale="92500" lnSpcReduction="10000"/>
          </a:bodyPr>
          <a:lstStyle/>
          <a:p>
            <a:r>
              <a:rPr lang="it-IT" dirty="0"/>
              <a:t>Al 20 ° anniversario della Conferenza del Cairo, l'Assemblea Generale delle Nazioni Unite, in una sessione speciale, ha invitato i paesi a rispettare gli impegni presi al Cairo 20 anni prima anni e a dedicarsi alle disuguaglianze crescenti e alle sfide emergenti, come delineato nell’ “ICPD </a:t>
            </a:r>
            <a:r>
              <a:rPr lang="en-GB" dirty="0"/>
              <a:t>beyond 2014 Global report</a:t>
            </a:r>
            <a:r>
              <a:rPr lang="it-IT" dirty="0"/>
              <a:t>” lanciato dalle Nazioni Unite.</a:t>
            </a:r>
          </a:p>
          <a:p>
            <a:endParaRPr lang="it-IT" dirty="0"/>
          </a:p>
          <a:p>
            <a:r>
              <a:rPr lang="it-IT" dirty="0"/>
              <a:t>La relazione si basa sui risultati di un sondaggio globale, sulle consultazioni con le parti interessate e partner, e sugli esiti delle conferenze e riunioni regionali e tematiche. La revisione sostanzia le premesse centrali della Conferenza del Cairo e indica i progressi significativi in ​​alcuni settori e per alcune persone. Tuttavia, si rileva che poco è cambiato per i più poveri e emarginati. Esso fornisce inoltre ai governi  una guida per come realizzare l'agenda dell'ICPD incompiuta, anche dando priorità ai diritti dei giovani - in termini di educazione, salute sessuale e riproduttiva, e al lavoro dignitoso. Propone inoltre modi per accelerare l'attuazione del programma di Action a sostegno degli obiettivi di sviluppo dei paesi.</a:t>
            </a:r>
          </a:p>
          <a:p>
            <a:pPr marL="0" indent="0">
              <a:buNone/>
            </a:pPr>
            <a:endParaRPr lang="it-IT" dirty="0"/>
          </a:p>
          <a:p>
            <a:endParaRPr lang="en-GB" dirty="0"/>
          </a:p>
        </p:txBody>
      </p:sp>
      <p:pic>
        <p:nvPicPr>
          <p:cNvPr id="5" name="Immagine 4" descr="http://player.slideplayer.com/20/6052970/data/images/img1.jpg"/>
          <p:cNvPicPr/>
          <p:nvPr/>
        </p:nvPicPr>
        <p:blipFill>
          <a:blip r:embed="rId2">
            <a:extLst>
              <a:ext uri="{28A0092B-C50C-407E-A947-70E740481C1C}">
                <a14:useLocalDpi xmlns:a14="http://schemas.microsoft.com/office/drawing/2010/main" val="0"/>
              </a:ext>
            </a:extLst>
          </a:blip>
          <a:srcRect/>
          <a:stretch>
            <a:fillRect/>
          </a:stretch>
        </p:blipFill>
        <p:spPr bwMode="auto">
          <a:xfrm>
            <a:off x="6094959" y="126061"/>
            <a:ext cx="2490470" cy="1666875"/>
          </a:xfrm>
          <a:prstGeom prst="rect">
            <a:avLst/>
          </a:prstGeom>
          <a:noFill/>
          <a:ln>
            <a:noFill/>
          </a:ln>
        </p:spPr>
      </p:pic>
    </p:spTree>
    <p:extLst>
      <p:ext uri="{BB962C8B-B14F-4D97-AF65-F5344CB8AC3E}">
        <p14:creationId xmlns:p14="http://schemas.microsoft.com/office/powerpoint/2010/main" val="2639763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ICPD + 20 &amp; oltre</a:t>
            </a:r>
          </a:p>
        </p:txBody>
      </p:sp>
      <p:sp>
        <p:nvSpPr>
          <p:cNvPr id="3" name="Segnaposto contenuto 2"/>
          <p:cNvSpPr>
            <a:spLocks noGrp="1"/>
          </p:cNvSpPr>
          <p:nvPr>
            <p:ph idx="1"/>
          </p:nvPr>
        </p:nvSpPr>
        <p:spPr>
          <a:xfrm>
            <a:off x="1202919" y="2011680"/>
            <a:ext cx="9784080" cy="4693920"/>
          </a:xfrm>
        </p:spPr>
        <p:txBody>
          <a:bodyPr>
            <a:normAutofit fontScale="92500" lnSpcReduction="20000"/>
          </a:bodyPr>
          <a:lstStyle/>
          <a:p>
            <a:pPr marL="0" indent="0">
              <a:buNone/>
            </a:pPr>
            <a:r>
              <a:rPr lang="en-GB" dirty="0"/>
              <a:t>Progressi:</a:t>
            </a:r>
          </a:p>
          <a:p>
            <a:pPr>
              <a:buFont typeface="Wingdings" panose="05000000000000000000" pitchFamily="2" charset="2"/>
              <a:buChar char="v"/>
            </a:pPr>
            <a:r>
              <a:rPr lang="en-GB" dirty="0"/>
              <a:t>La creazione di condizioni giuridiche e politiche favorevoli;</a:t>
            </a:r>
          </a:p>
          <a:p>
            <a:pPr>
              <a:buFont typeface="Wingdings" panose="05000000000000000000" pitchFamily="2" charset="2"/>
              <a:buChar char="v"/>
            </a:pPr>
            <a:r>
              <a:rPr lang="en-GB" dirty="0"/>
              <a:t>La rimozione delle </a:t>
            </a:r>
            <a:r>
              <a:rPr lang="it-IT" dirty="0"/>
              <a:t>barriere all’accesso della informazione, educazione e servizi;</a:t>
            </a:r>
          </a:p>
          <a:p>
            <a:pPr>
              <a:buFont typeface="Wingdings" panose="05000000000000000000" pitchFamily="2" charset="2"/>
              <a:buChar char="v"/>
            </a:pPr>
            <a:r>
              <a:rPr lang="it-IT" dirty="0"/>
              <a:t> Aumentare il coinvolgimento della gente (ONG) e garantirne la piena partecipazione.</a:t>
            </a:r>
          </a:p>
          <a:p>
            <a:pPr marL="0" indent="0">
              <a:buNone/>
            </a:pPr>
            <a:r>
              <a:rPr lang="it-IT" dirty="0"/>
              <a:t>Sfide rimanenti :</a:t>
            </a:r>
          </a:p>
          <a:p>
            <a:pPr>
              <a:buFont typeface="Wingdings" panose="05000000000000000000" pitchFamily="2" charset="2"/>
              <a:buChar char="v"/>
            </a:pPr>
            <a:r>
              <a:rPr lang="it-IT" dirty="0"/>
              <a:t> Uguaglianza: fare progressi verso la giustizia sociale e porre fine alla discriminazione in tutte le sue forme. Affrontare le cause alla base delle disuguaglianze. Eliminare lo stigma e la discriminazione nelle leggi, politiche e pratiche;</a:t>
            </a:r>
          </a:p>
          <a:p>
            <a:pPr>
              <a:buFont typeface="Wingdings" panose="05000000000000000000" pitchFamily="2" charset="2"/>
              <a:buChar char="v"/>
            </a:pPr>
            <a:r>
              <a:rPr lang="it-IT" dirty="0"/>
              <a:t>Qualità che soddisfi gli standard dei diritti umani nei servizi per la salute sessuale e riproduttiva, informazione ed educazione. Barriere  /condizioni di accesso ai servizi per la salute sessuale e della riproduzione; I ruoli e gli obblighi del personale sanitario.</a:t>
            </a:r>
          </a:p>
          <a:p>
            <a:pPr>
              <a:buFont typeface="Wingdings" panose="05000000000000000000" pitchFamily="2" charset="2"/>
              <a:buChar char="v"/>
            </a:pPr>
            <a:r>
              <a:rPr lang="it-IT" dirty="0"/>
              <a:t> Accountability/Responsabilità: identificare le responsabilità degli attori chiave e fare rispettare i diritti. Revisionare e formulare politiche  e leggi nazionali. L’assegnazione e l’utilizzo di fondi. Il monitoraggio e la  valutazione delle performance  degli attori chiave.</a:t>
            </a:r>
          </a:p>
          <a:p>
            <a:pPr>
              <a:buFont typeface="Wingdings" panose="05000000000000000000" pitchFamily="2" charset="2"/>
              <a:buChar char="v"/>
            </a:pPr>
            <a:endParaRPr lang="it-IT" dirty="0"/>
          </a:p>
          <a:p>
            <a:pPr>
              <a:buFont typeface="Wingdings" panose="05000000000000000000" pitchFamily="2" charset="2"/>
              <a:buChar char="v"/>
            </a:pPr>
            <a:endParaRPr lang="it-IT" dirty="0"/>
          </a:p>
          <a:p>
            <a:pPr marL="0" indent="0">
              <a:buNone/>
            </a:pPr>
            <a:endParaRPr lang="it-IT" dirty="0"/>
          </a:p>
          <a:p>
            <a:pPr marL="0" indent="0">
              <a:buNone/>
            </a:pPr>
            <a:endParaRPr lang="en-GB" dirty="0"/>
          </a:p>
        </p:txBody>
      </p:sp>
      <p:sp>
        <p:nvSpPr>
          <p:cNvPr id="6"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3754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AMBITi Di Attività/progetti Salute Riproduttiva</a:t>
            </a:r>
          </a:p>
        </p:txBody>
      </p:sp>
      <p:sp>
        <p:nvSpPr>
          <p:cNvPr id="3" name="Segnaposto contenuto 2"/>
          <p:cNvSpPr>
            <a:spLocks noGrp="1"/>
          </p:cNvSpPr>
          <p:nvPr>
            <p:ph idx="1"/>
          </p:nvPr>
        </p:nvSpPr>
        <p:spPr>
          <a:xfrm>
            <a:off x="1086678" y="1792936"/>
            <a:ext cx="9900321" cy="5065064"/>
          </a:xfrm>
        </p:spPr>
        <p:txBody>
          <a:bodyPr>
            <a:normAutofit fontScale="70000" lnSpcReduction="20000"/>
          </a:bodyPr>
          <a:lstStyle/>
          <a:p>
            <a:pPr marL="0" indent="0">
              <a:buNone/>
            </a:pPr>
            <a:endParaRPr lang="en-GB" dirty="0"/>
          </a:p>
          <a:p>
            <a:pPr marL="0" indent="0" algn="just">
              <a:buNone/>
            </a:pPr>
            <a:r>
              <a:rPr lang="it-IT" dirty="0"/>
              <a:t>La salute riproduttiva interessa la vita uomini e donne, dall'infanzia alla vecchiaia. L'evidenza mostra che la salute riproduttiva in qualsiasi di queste fasi della vita ha un profondo effetto sulla salute. I settori di azione sono:</a:t>
            </a:r>
            <a:endParaRPr lang="en-GB" dirty="0"/>
          </a:p>
          <a:p>
            <a:pPr>
              <a:buFont typeface="Wingdings" panose="05000000000000000000" pitchFamily="2" charset="2"/>
              <a:buChar char="v"/>
            </a:pPr>
            <a:r>
              <a:rPr lang="en-GB" dirty="0"/>
              <a:t>Educazione Sessuale</a:t>
            </a:r>
          </a:p>
          <a:p>
            <a:pPr>
              <a:buFont typeface="Wingdings" panose="05000000000000000000" pitchFamily="2" charset="2"/>
              <a:buChar char="v"/>
            </a:pPr>
            <a:r>
              <a:rPr lang="en-GB" dirty="0"/>
              <a:t>Pianificazione Familiare</a:t>
            </a:r>
          </a:p>
          <a:p>
            <a:pPr>
              <a:buFont typeface="Wingdings" panose="05000000000000000000" pitchFamily="2" charset="2"/>
              <a:buChar char="v"/>
            </a:pPr>
            <a:r>
              <a:rPr lang="en-GB" dirty="0"/>
              <a:t>HIV/AIDS</a:t>
            </a:r>
          </a:p>
          <a:p>
            <a:pPr>
              <a:buFont typeface="Wingdings" panose="05000000000000000000" pitchFamily="2" charset="2"/>
              <a:buChar char="v"/>
            </a:pPr>
            <a:r>
              <a:rPr lang="it-IT" dirty="0"/>
              <a:t>I servizi per prevenire le infezioni a trasmissione sessuale (compreso l'HIV),</a:t>
            </a:r>
          </a:p>
          <a:p>
            <a:pPr>
              <a:buFont typeface="Wingdings" panose="05000000000000000000" pitchFamily="2" charset="2"/>
              <a:buChar char="v"/>
            </a:pPr>
            <a:r>
              <a:rPr lang="it-IT" dirty="0"/>
              <a:t>I servizi di facilitazione la diagnosi precoce e il trattamento di malattie di salute riproduttiva (compresi il cancro  al seno e cervicale).</a:t>
            </a:r>
            <a:endParaRPr lang="en-GB" dirty="0"/>
          </a:p>
          <a:p>
            <a:pPr>
              <a:buFont typeface="Wingdings" panose="05000000000000000000" pitchFamily="2" charset="2"/>
              <a:buChar char="v"/>
            </a:pPr>
            <a:r>
              <a:rPr lang="en-GB" dirty="0"/>
              <a:t>L’assistenza prenatale, postnatale e per la gravidanza sicura</a:t>
            </a:r>
          </a:p>
          <a:p>
            <a:pPr>
              <a:buFont typeface="Wingdings" panose="05000000000000000000" pitchFamily="2" charset="2"/>
              <a:buChar char="v"/>
            </a:pPr>
            <a:r>
              <a:rPr lang="en-GB" dirty="0"/>
              <a:t>Salute Materna</a:t>
            </a:r>
          </a:p>
          <a:p>
            <a:pPr>
              <a:buFont typeface="Wingdings" panose="05000000000000000000" pitchFamily="2" charset="2"/>
              <a:buChar char="v"/>
            </a:pPr>
            <a:r>
              <a:rPr lang="en-GB" dirty="0"/>
              <a:t>Fistole  ostetriche</a:t>
            </a:r>
          </a:p>
          <a:p>
            <a:pPr>
              <a:buFont typeface="Wingdings" panose="05000000000000000000" pitchFamily="2" charset="2"/>
              <a:buChar char="v"/>
            </a:pPr>
            <a:r>
              <a:rPr lang="en-GB" dirty="0"/>
              <a:t>Ostetricia </a:t>
            </a:r>
          </a:p>
          <a:p>
            <a:pPr marL="0" indent="0">
              <a:buNone/>
            </a:pPr>
            <a:r>
              <a:rPr lang="it-IT" dirty="0"/>
              <a:t>Per sostenere la salute riproduttiva per tutto il ciclo di vita, i servizi attraverso una varietà di settori devono essere rafforzati, dai sistemi sanitari ed educativi, ai sistemi di trasporto - che sono necessari per assicurare l’accessibilità dell'assistenza sanitaria. E tutti gli sforzi per sostenere la salute sessuale e riproduttiva si basano sulla disponibilità di forniture sanitarie essenziali, come i contraccettivi, farmaci salvavita e attrezzature mediche di base</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606786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346504"/>
          </a:xfrm>
        </p:spPr>
        <p:txBody>
          <a:bodyPr/>
          <a:lstStyle/>
          <a:p>
            <a:r>
              <a:rPr lang="en-GB" dirty="0"/>
              <a:t>EDUCAZIONE</a:t>
            </a:r>
          </a:p>
        </p:txBody>
      </p:sp>
      <p:sp>
        <p:nvSpPr>
          <p:cNvPr id="4" name="Segnaposto contenuto 3"/>
          <p:cNvSpPr>
            <a:spLocks noGrp="1"/>
          </p:cNvSpPr>
          <p:nvPr>
            <p:ph sz="half" idx="2"/>
          </p:nvPr>
        </p:nvSpPr>
        <p:spPr/>
        <p:txBody>
          <a:bodyPr>
            <a:normAutofit fontScale="92500" lnSpcReduction="10000"/>
          </a:bodyPr>
          <a:lstStyle/>
          <a:p>
            <a:pPr>
              <a:buFont typeface="Wingdings" panose="05000000000000000000" pitchFamily="2" charset="2"/>
              <a:buChar char="v"/>
            </a:pPr>
            <a:r>
              <a:rPr lang="it-IT" dirty="0"/>
              <a:t>Più di un terzo dei paesi devono ancora raggiungere la parità di genere nella educazione primaria.</a:t>
            </a:r>
          </a:p>
          <a:p>
            <a:pPr>
              <a:buFont typeface="Wingdings" panose="05000000000000000000" pitchFamily="2" charset="2"/>
              <a:buChar char="v"/>
            </a:pPr>
            <a:r>
              <a:rPr lang="it-IT" dirty="0"/>
              <a:t>Nel 2014, una ragazza su dieci e un ragazzo su dodici non sono andati alla scuola primaria.</a:t>
            </a:r>
          </a:p>
          <a:p>
            <a:pPr>
              <a:buFont typeface="Wingdings" panose="05000000000000000000" pitchFamily="2" charset="2"/>
              <a:buChar char="v"/>
            </a:pPr>
            <a:r>
              <a:rPr lang="it-IT" dirty="0"/>
              <a:t> Ci si aspetta che 15 milioni delle ragazze che attualmente non vanno a scuola  al mondo non ci andranno mai </a:t>
            </a:r>
          </a:p>
          <a:p>
            <a:pPr>
              <a:buFont typeface="Wingdings" panose="05000000000000000000" pitchFamily="2" charset="2"/>
              <a:buChar char="v"/>
            </a:pPr>
            <a:r>
              <a:rPr lang="en-GB" dirty="0"/>
              <a:t> Nei paesi con un grande numero di bambini che non frequentano la scuola, sono le ragazze più povere che vengono maggiormente lasciate a casa( Etiopia, Tanzania, Nigeria , Pakistan, Mali, Niger)</a:t>
            </a:r>
          </a:p>
          <a:p>
            <a:pPr marL="0" indent="0">
              <a:buNone/>
            </a:pPr>
            <a:endParaRPr lang="en-GB" dirty="0"/>
          </a:p>
        </p:txBody>
      </p:sp>
      <p:pic>
        <p:nvPicPr>
          <p:cNvPr id="8194" name="Picture 2" descr="Risultati immagini per malala education quot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 y="1630680"/>
            <a:ext cx="6230391" cy="522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278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EDUCAzione</a:t>
            </a:r>
          </a:p>
        </p:txBody>
      </p:sp>
      <p:sp>
        <p:nvSpPr>
          <p:cNvPr id="3" name="Segnaposto testo 2"/>
          <p:cNvSpPr>
            <a:spLocks noGrp="1"/>
          </p:cNvSpPr>
          <p:nvPr>
            <p:ph type="body" idx="1"/>
          </p:nvPr>
        </p:nvSpPr>
        <p:spPr/>
        <p:txBody>
          <a:bodyPr/>
          <a:lstStyle/>
          <a:p>
            <a:endParaRPr lang="en-GB"/>
          </a:p>
        </p:txBody>
      </p:sp>
      <p:sp>
        <p:nvSpPr>
          <p:cNvPr id="5" name="Segnaposto testo 4"/>
          <p:cNvSpPr>
            <a:spLocks noGrp="1"/>
          </p:cNvSpPr>
          <p:nvPr>
            <p:ph type="body" sz="quarter" idx="3"/>
          </p:nvPr>
        </p:nvSpPr>
        <p:spPr/>
        <p:txBody>
          <a:bodyPr>
            <a:normAutofit/>
          </a:bodyPr>
          <a:lstStyle/>
          <a:p>
            <a:r>
              <a:rPr lang="en-GB" dirty="0"/>
              <a:t>FATTI</a:t>
            </a:r>
          </a:p>
        </p:txBody>
      </p:sp>
      <p:sp>
        <p:nvSpPr>
          <p:cNvPr id="6" name="Segnaposto contenuto 5"/>
          <p:cNvSpPr>
            <a:spLocks noGrp="1"/>
          </p:cNvSpPr>
          <p:nvPr>
            <p:ph sz="quarter" idx="4"/>
          </p:nvPr>
        </p:nvSpPr>
        <p:spPr/>
        <p:txBody>
          <a:bodyPr>
            <a:normAutofit fontScale="77500" lnSpcReduction="20000"/>
          </a:bodyPr>
          <a:lstStyle/>
          <a:p>
            <a:pPr>
              <a:buFont typeface="Wingdings" panose="05000000000000000000" pitchFamily="2" charset="2"/>
              <a:buChar char="v"/>
            </a:pPr>
            <a:r>
              <a:rPr lang="it-IT" dirty="0"/>
              <a:t>La disparità di genere relativa alla frequenza scolastica  aumenta nella educazione secondaria. Nel 2014 34% dei paesi non aveva ancora raggiunto la parità nella istruzione secondaria inferiore  e77% dei paesi non aveva raggiunto la parità nella istruzione secondaria superiore.</a:t>
            </a:r>
          </a:p>
          <a:p>
            <a:pPr>
              <a:buFont typeface="Wingdings" panose="05000000000000000000" pitchFamily="2" charset="2"/>
              <a:buChar char="v"/>
            </a:pPr>
            <a:r>
              <a:rPr lang="it-IT" dirty="0"/>
              <a:t>In Nigeria nel 2013 solo il 3% delle giovani donne rurali in povertà ha completato la scuola secondaria inferiore rispetto al 17% dei maschi nelle stesse condizioni.</a:t>
            </a:r>
          </a:p>
          <a:p>
            <a:pPr>
              <a:buFont typeface="Wingdings" panose="05000000000000000000" pitchFamily="2" charset="2"/>
              <a:buChar char="v"/>
            </a:pPr>
            <a:r>
              <a:rPr lang="it-IT" i="1" dirty="0"/>
              <a:t> </a:t>
            </a:r>
            <a:r>
              <a:rPr lang="it-IT" dirty="0"/>
              <a:t>In America Latina i ragazzi completano  meno i cicli di istruzione  secondaria inferiore e superiore  rispetto alle ragazze.</a:t>
            </a:r>
          </a:p>
          <a:p>
            <a:pPr>
              <a:buFont typeface="Wingdings" panose="05000000000000000000" pitchFamily="2" charset="2"/>
              <a:buChar char="v"/>
            </a:pPr>
            <a:r>
              <a:rPr lang="it-IT" dirty="0"/>
              <a:t>La disparità di genere  nel completamento  dei cicli d’istruzione è più ampia tra i bambini più poveri che tra i più ricchi</a:t>
            </a:r>
            <a:endParaRPr lang="en-GB" dirty="0"/>
          </a:p>
          <a:p>
            <a:pPr marL="0" indent="0">
              <a:buNone/>
            </a:pPr>
            <a:endParaRPr lang="it-IT" dirty="0"/>
          </a:p>
          <a:p>
            <a:endParaRPr lang="it-IT" i="1" dirty="0"/>
          </a:p>
        </p:txBody>
      </p:sp>
      <p:sp>
        <p:nvSpPr>
          <p:cNvPr id="8" name="Rectangle 2"/>
          <p:cNvSpPr>
            <a:spLocks noChangeArrowheads="1"/>
          </p:cNvSpPr>
          <p:nvPr/>
        </p:nvSpPr>
        <p:spPr bwMode="auto">
          <a:xfrm>
            <a:off x="0" y="67017"/>
            <a:ext cx="184731" cy="3231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lvl1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9220" name="Picture 4" descr="Risultati immagini per foto scuola bambin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0473" y="1913470"/>
            <a:ext cx="5770102" cy="494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990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EDUCAZIONE</a:t>
            </a:r>
          </a:p>
        </p:txBody>
      </p:sp>
      <p:sp>
        <p:nvSpPr>
          <p:cNvPr id="3" name="Segnaposto testo 2"/>
          <p:cNvSpPr>
            <a:spLocks noGrp="1"/>
          </p:cNvSpPr>
          <p:nvPr>
            <p:ph type="body" idx="1"/>
          </p:nvPr>
        </p:nvSpPr>
        <p:spPr/>
        <p:txBody>
          <a:bodyPr/>
          <a:lstStyle/>
          <a:p>
            <a:endParaRPr lang="en-GB"/>
          </a:p>
        </p:txBody>
      </p:sp>
      <p:sp>
        <p:nvSpPr>
          <p:cNvPr id="5" name="Segnaposto testo 4"/>
          <p:cNvSpPr>
            <a:spLocks noGrp="1"/>
          </p:cNvSpPr>
          <p:nvPr>
            <p:ph type="body" sz="quarter" idx="3"/>
          </p:nvPr>
        </p:nvSpPr>
        <p:spPr/>
        <p:txBody>
          <a:bodyPr/>
          <a:lstStyle/>
          <a:p>
            <a:r>
              <a:rPr lang="en-GB" dirty="0"/>
              <a:t>Fatti</a:t>
            </a:r>
          </a:p>
        </p:txBody>
      </p:sp>
      <p:sp>
        <p:nvSpPr>
          <p:cNvPr id="6" name="Segnaposto contenuto 5"/>
          <p:cNvSpPr>
            <a:spLocks noGrp="1"/>
          </p:cNvSpPr>
          <p:nvPr>
            <p:ph sz="quarter" idx="4"/>
          </p:nvPr>
        </p:nvSpPr>
        <p:spPr/>
        <p:txBody>
          <a:bodyPr>
            <a:normAutofit fontScale="85000" lnSpcReduction="20000"/>
          </a:bodyPr>
          <a:lstStyle/>
          <a:p>
            <a:pPr>
              <a:buFont typeface="Wingdings" panose="05000000000000000000" pitchFamily="2" charset="2"/>
              <a:buChar char="v"/>
            </a:pPr>
            <a:r>
              <a:rPr lang="it-IT" dirty="0"/>
              <a:t>A livello universitario si assiste a una disparità di genere a favore delle donne (2014: gender parity index.1.11), ma non in Africa Sub-sahariana ed in Asia meridionale. In Benin, CAR, Chad e Afghanistan meno di 40 iscritte su 100 iscritti.</a:t>
            </a:r>
          </a:p>
          <a:p>
            <a:pPr>
              <a:buFont typeface="Wingdings" panose="05000000000000000000" pitchFamily="2" charset="2"/>
              <a:buChar char="v"/>
            </a:pPr>
            <a:r>
              <a:rPr lang="it-IT" dirty="0"/>
              <a:t>Nel 2014, il tasso di analfabetismo degli adulti globale era del 15%, pari a 758 milioni di adulti (Tabella 5); 63% degli adulti che sono analfabeti sono donne, con quasi nessun progresso a partire dal 2000 nel ridurre questa percentuale. In Asia meridionale e sub-sahariana, circa un adulto su tre sono analfabeti. In Nord Africa e in Asia Occidentale, la proporzione è quasi uno su cinque.</a:t>
            </a:r>
          </a:p>
        </p:txBody>
      </p:sp>
      <p:pic>
        <p:nvPicPr>
          <p:cNvPr id="10242" name="Picture 2" descr="Risultati immagini per foto scuola bambin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 y="1913470"/>
            <a:ext cx="6069496" cy="494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8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EDUCAZIONE</a:t>
            </a:r>
          </a:p>
        </p:txBody>
      </p:sp>
      <p:sp>
        <p:nvSpPr>
          <p:cNvPr id="3" name="Segnaposto testo 2"/>
          <p:cNvSpPr>
            <a:spLocks noGrp="1"/>
          </p:cNvSpPr>
          <p:nvPr>
            <p:ph type="body" idx="1"/>
          </p:nvPr>
        </p:nvSpPr>
        <p:spPr/>
        <p:txBody>
          <a:bodyPr/>
          <a:lstStyle/>
          <a:p>
            <a:endParaRPr lang="en-GB"/>
          </a:p>
        </p:txBody>
      </p:sp>
      <p:sp>
        <p:nvSpPr>
          <p:cNvPr id="5" name="Segnaposto testo 4"/>
          <p:cNvSpPr>
            <a:spLocks noGrp="1"/>
          </p:cNvSpPr>
          <p:nvPr>
            <p:ph type="body" sz="quarter" idx="3"/>
          </p:nvPr>
        </p:nvSpPr>
        <p:spPr/>
        <p:txBody>
          <a:bodyPr/>
          <a:lstStyle/>
          <a:p>
            <a:r>
              <a:rPr lang="en-GB" dirty="0"/>
              <a:t>Fatti </a:t>
            </a:r>
          </a:p>
        </p:txBody>
      </p:sp>
      <p:sp>
        <p:nvSpPr>
          <p:cNvPr id="6" name="Segnaposto contenuto 5"/>
          <p:cNvSpPr>
            <a:spLocks noGrp="1"/>
          </p:cNvSpPr>
          <p:nvPr>
            <p:ph sz="quarter" idx="4"/>
          </p:nvPr>
        </p:nvSpPr>
        <p:spPr/>
        <p:txBody>
          <a:bodyPr>
            <a:normAutofit fontScale="92500" lnSpcReduction="10000"/>
          </a:bodyPr>
          <a:lstStyle/>
          <a:p>
            <a:pPr>
              <a:buFont typeface="Wingdings" panose="05000000000000000000" pitchFamily="2" charset="2"/>
              <a:buChar char="v"/>
            </a:pPr>
            <a:r>
              <a:rPr lang="en-GB" dirty="0"/>
              <a:t>31 millioni di ragazze non frequentano la scuola;</a:t>
            </a:r>
          </a:p>
          <a:p>
            <a:pPr>
              <a:buFont typeface="Wingdings" panose="05000000000000000000" pitchFamily="2" charset="2"/>
              <a:buChar char="v"/>
            </a:pPr>
            <a:r>
              <a:rPr lang="en-GB" dirty="0"/>
              <a:t>Un bambino nato da una madre che sappia leggere e scrivere ha 50% di possibilità in più di sopravvivere  oltre l’età di 5 anni;</a:t>
            </a:r>
          </a:p>
          <a:p>
            <a:pPr>
              <a:buFont typeface="Wingdings" panose="05000000000000000000" pitchFamily="2" charset="2"/>
              <a:buChar char="v"/>
            </a:pPr>
            <a:r>
              <a:rPr lang="en-GB" dirty="0"/>
              <a:t>Il guadagno di una donna sarà 10-20% più alto per ogni anno di scuola completato;</a:t>
            </a:r>
          </a:p>
          <a:p>
            <a:pPr>
              <a:buFont typeface="Wingdings" panose="05000000000000000000" pitchFamily="2" charset="2"/>
              <a:buChar char="v"/>
            </a:pPr>
            <a:r>
              <a:rPr lang="en-GB" dirty="0"/>
              <a:t>I bambini che hanno madri istruite hanno il doppio delle probabilià di andare a scuola;</a:t>
            </a:r>
          </a:p>
        </p:txBody>
      </p:sp>
      <p:pic>
        <p:nvPicPr>
          <p:cNvPr id="5122" name="Picture 2" descr="http://www.ungei.org/whatisungei/files/Screen_Shot_2016-07-13_at_17.35.28.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1464" y="1953226"/>
            <a:ext cx="6129765" cy="500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316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EDUCAZIONE</a:t>
            </a:r>
          </a:p>
        </p:txBody>
      </p:sp>
      <p:sp>
        <p:nvSpPr>
          <p:cNvPr id="3" name="Segnaposto testo 2"/>
          <p:cNvSpPr>
            <a:spLocks noGrp="1"/>
          </p:cNvSpPr>
          <p:nvPr>
            <p:ph type="body" idx="1"/>
          </p:nvPr>
        </p:nvSpPr>
        <p:spPr/>
        <p:txBody>
          <a:bodyPr/>
          <a:lstStyle/>
          <a:p>
            <a:endParaRPr lang="en-GB"/>
          </a:p>
        </p:txBody>
      </p:sp>
      <p:sp>
        <p:nvSpPr>
          <p:cNvPr id="5" name="Segnaposto testo 4"/>
          <p:cNvSpPr>
            <a:spLocks noGrp="1"/>
          </p:cNvSpPr>
          <p:nvPr>
            <p:ph type="body" sz="quarter" idx="3"/>
          </p:nvPr>
        </p:nvSpPr>
        <p:spPr/>
        <p:txBody>
          <a:bodyPr/>
          <a:lstStyle/>
          <a:p>
            <a:r>
              <a:rPr lang="en-GB" dirty="0"/>
              <a:t>FATTI </a:t>
            </a:r>
          </a:p>
        </p:txBody>
      </p:sp>
      <p:sp>
        <p:nvSpPr>
          <p:cNvPr id="6" name="Segnaposto contenuto 5"/>
          <p:cNvSpPr>
            <a:spLocks noGrp="1"/>
          </p:cNvSpPr>
          <p:nvPr>
            <p:ph sz="quarter" idx="4"/>
          </p:nvPr>
        </p:nvSpPr>
        <p:spPr/>
        <p:txBody>
          <a:bodyPr>
            <a:normAutofit fontScale="92500" lnSpcReduction="10000"/>
          </a:bodyPr>
          <a:lstStyle/>
          <a:p>
            <a:pPr>
              <a:buFont typeface="Wingdings" panose="05000000000000000000" pitchFamily="2" charset="2"/>
              <a:buChar char="v"/>
            </a:pPr>
            <a:r>
              <a:rPr lang="it-IT" dirty="0"/>
              <a:t>Circa 171 milioni di persone potrebbero essere sottratte dalla povertà , se tutti gli studenti nei paesi a basso reddito imparassero a leggere;</a:t>
            </a:r>
          </a:p>
          <a:p>
            <a:pPr>
              <a:buFont typeface="Wingdings" panose="05000000000000000000" pitchFamily="2" charset="2"/>
              <a:buChar char="v"/>
            </a:pPr>
            <a:r>
              <a:rPr lang="it-IT" dirty="0"/>
              <a:t>Negli ultimi 4 decenni, l’aumento globale nella educazione delle donne ha impedito circa 4 milioni di morti di bambini;</a:t>
            </a:r>
          </a:p>
          <a:p>
            <a:pPr>
              <a:buFont typeface="Wingdings" panose="05000000000000000000" pitchFamily="2" charset="2"/>
              <a:buChar char="v"/>
            </a:pPr>
            <a:r>
              <a:rPr lang="it-IT" dirty="0"/>
              <a:t>Fare in modo che tutti i bambini abbiano accesso alla educazione di base, aumentando al contempo gli standard di apprendimento, potrebbe stimolare la crescita del 2% nei paesi a basso reddito</a:t>
            </a:r>
          </a:p>
          <a:p>
            <a:endParaRPr lang="it-IT" dirty="0"/>
          </a:p>
        </p:txBody>
      </p:sp>
      <p:pic>
        <p:nvPicPr>
          <p:cNvPr id="7170" name="Picture 2" descr="©2013 Tom Greenwood/CAR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73273" y="1792936"/>
            <a:ext cx="4923286" cy="492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689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Materiale scolastico e stereotipi di genere</a:t>
            </a:r>
          </a:p>
        </p:txBody>
      </p:sp>
      <p:sp>
        <p:nvSpPr>
          <p:cNvPr id="4" name="Segnaposto contenuto 3"/>
          <p:cNvSpPr>
            <a:spLocks noGrp="1"/>
          </p:cNvSpPr>
          <p:nvPr>
            <p:ph sz="half" idx="2"/>
          </p:nvPr>
        </p:nvSpPr>
        <p:spPr/>
        <p:txBody>
          <a:bodyPr>
            <a:normAutofit fontScale="77500" lnSpcReduction="20000"/>
          </a:bodyPr>
          <a:lstStyle/>
          <a:p>
            <a:pPr>
              <a:buFont typeface="Wingdings" panose="05000000000000000000" pitchFamily="2" charset="2"/>
              <a:buChar char="v"/>
            </a:pPr>
            <a:br>
              <a:rPr lang="it-IT" dirty="0"/>
            </a:br>
            <a:r>
              <a:rPr lang="it-IT" dirty="0"/>
              <a:t>Un ampio numero di studi, in paesi come l'Algeria, Francia, Pakistan, Spagna, Uganda e Zimbabwe, hanno sottolineato l'invisibilità delle donne nel materiale di insegnamento e apprendimento e come questo rifletta e perpetui lo stato marginale delle donne nella società.</a:t>
            </a:r>
          </a:p>
          <a:p>
            <a:pPr>
              <a:buFont typeface="Wingdings" panose="05000000000000000000" pitchFamily="2" charset="2"/>
              <a:buChar char="v"/>
            </a:pPr>
            <a:r>
              <a:rPr lang="it-IT" dirty="0"/>
              <a:t>Uno studio del 2012 dei libri di testo della scuola primaria in Vietnam indica un rafforzamento di stereotipi di genere che potrebbero indebolire gli sforzi per porre fine alla discriminazione di genere nel sistema di istruzione. Dieci libri di testo analizzati danno l'idea  ai bambini che solo gli uomini possono fare i lavori che hanno bisogno di intelligenza e forza, mentre le donne fanno per lo più lavori domestici</a:t>
            </a:r>
          </a:p>
          <a:p>
            <a:pPr marL="0" indent="0">
              <a:buNone/>
            </a:pPr>
            <a:r>
              <a:rPr lang="it-IT" dirty="0"/>
              <a:t> </a:t>
            </a:r>
          </a:p>
          <a:p>
            <a:endParaRPr lang="en-GB" dirty="0"/>
          </a:p>
        </p:txBody>
      </p:sp>
      <p:pic>
        <p:nvPicPr>
          <p:cNvPr id="13314" name="Picture 2" descr="http://static.thanhniennews.com/uploaded/2013/2010/picture/feb052012/gender%20stereotypes%202.jpg?width=84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46887" y="2239618"/>
            <a:ext cx="5478432" cy="3080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540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508760"/>
          </a:xfrm>
        </p:spPr>
        <p:txBody>
          <a:bodyPr/>
          <a:lstStyle/>
          <a:p>
            <a:r>
              <a:rPr lang="en-GB" dirty="0"/>
              <a:t>Educazione </a:t>
            </a:r>
          </a:p>
        </p:txBody>
      </p:sp>
      <p:sp>
        <p:nvSpPr>
          <p:cNvPr id="3" name="Segnaposto contenuto 2"/>
          <p:cNvSpPr>
            <a:spLocks noGrp="1"/>
          </p:cNvSpPr>
          <p:nvPr>
            <p:ph idx="1"/>
          </p:nvPr>
        </p:nvSpPr>
        <p:spPr/>
        <p:txBody>
          <a:bodyPr>
            <a:normAutofit fontScale="92500" lnSpcReduction="10000"/>
          </a:bodyPr>
          <a:lstStyle/>
          <a:p>
            <a:pPr marL="0" indent="0">
              <a:buNone/>
            </a:pPr>
            <a:endParaRPr lang="en-GB" dirty="0"/>
          </a:p>
          <a:p>
            <a:pPr marL="0" indent="0">
              <a:buNone/>
            </a:pPr>
            <a:r>
              <a:rPr lang="it-IT" dirty="0"/>
              <a:t>La povertà, gli stereotipi di genere,  i lavori domestici, la lingua diversa da quella che parlano a casa, i matrimoni precoci, la sicurezza della scuola e servizi igienico-sanitari sono alcune le barriere che impediscono una ragazza di ricevere un'istruzione adeguata</a:t>
            </a:r>
            <a:endParaRPr lang="en-GB" dirty="0"/>
          </a:p>
          <a:p>
            <a:pPr marL="0" indent="0">
              <a:buNone/>
            </a:pPr>
            <a:r>
              <a:rPr lang="en-GB" u="sng" dirty="0"/>
              <a:t>The Girl Effect</a:t>
            </a:r>
          </a:p>
          <a:p>
            <a:pPr marL="0" indent="0">
              <a:buNone/>
            </a:pPr>
            <a:r>
              <a:rPr lang="it-IT" dirty="0"/>
              <a:t>Quando una ragazza ha fiducia in se stessa ed è sostenuta dalla sua famiglia e della comunità; quando è «</a:t>
            </a:r>
            <a:r>
              <a:rPr lang="en-GB" i="1" dirty="0"/>
              <a:t>empowered</a:t>
            </a:r>
            <a:r>
              <a:rPr lang="it-IT" dirty="0"/>
              <a:t>» con competenze, idee e conoscenze; quando  ha accesso ai servizi ed ha dei modelli cui ispirarsi,  quando è visibile e può esprimersi, può chiedere di rimanere a scuola, per ottenere l'assistenza sanitaria, e di sposarsi e avere figli quando lei sceglie.</a:t>
            </a:r>
          </a:p>
          <a:p>
            <a:pPr marL="0" indent="0">
              <a:buNone/>
            </a:pPr>
            <a:r>
              <a:rPr lang="en-GB" dirty="0"/>
              <a:t> </a:t>
            </a:r>
            <a:r>
              <a:rPr lang="en-GB" dirty="0">
                <a:hlinkClick r:id="rId2"/>
              </a:rPr>
              <a:t>https://it.video.search.yahoo.com/search/video?fr=mcafee&amp;p=video+the+girl+effect#id=2&amp;vid=12ad49c7f90a13f163cd4ccc6d9a96e2&amp;action=view</a:t>
            </a:r>
            <a:endParaRPr lang="en-GB" dirty="0"/>
          </a:p>
          <a:p>
            <a:pPr marL="0" indent="0">
              <a:buNone/>
            </a:pPr>
            <a:endParaRPr lang="en-GB" dirty="0"/>
          </a:p>
        </p:txBody>
      </p:sp>
    </p:spTree>
    <p:extLst>
      <p:ext uri="{BB962C8B-B14F-4D97-AF65-F5344CB8AC3E}">
        <p14:creationId xmlns:p14="http://schemas.microsoft.com/office/powerpoint/2010/main" val="1005746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ATTORI </a:t>
            </a:r>
          </a:p>
        </p:txBody>
      </p:sp>
      <p:sp>
        <p:nvSpPr>
          <p:cNvPr id="3" name="Segnaposto contenuto 2"/>
          <p:cNvSpPr>
            <a:spLocks noGrp="1"/>
          </p:cNvSpPr>
          <p:nvPr>
            <p:ph idx="1"/>
          </p:nvPr>
        </p:nvSpPr>
        <p:spPr>
          <a:xfrm>
            <a:off x="1202919" y="2011679"/>
            <a:ext cx="9961610" cy="4846319"/>
          </a:xfrm>
        </p:spPr>
        <p:txBody>
          <a:bodyPr/>
          <a:lstStyle/>
          <a:p>
            <a:pPr>
              <a:buFont typeface="Wingdings" panose="05000000000000000000" pitchFamily="2" charset="2"/>
              <a:buChar char="v"/>
            </a:pPr>
            <a:r>
              <a:rPr lang="en-GB" dirty="0"/>
              <a:t>Governi</a:t>
            </a:r>
          </a:p>
          <a:p>
            <a:pPr>
              <a:buFont typeface="Wingdings" panose="05000000000000000000" pitchFamily="2" charset="2"/>
              <a:buChar char="v"/>
            </a:pPr>
            <a:r>
              <a:rPr lang="en-GB" dirty="0"/>
              <a:t>Organizzazioni/Istituzioni finanziarie internazionali</a:t>
            </a:r>
            <a:r>
              <a:rPr lang="it-IT" dirty="0"/>
              <a:t>1. Fondo Monetario Internazionale 2. Gruppo della Banca Mondiale (IDA, IBRD, IFC, MIGA, ICSID) 3. Banche regionali dello sviluppo 4. Agenzie delle Nazioni Unite (UNDP) 5. UE </a:t>
            </a:r>
            <a:endParaRPr lang="en-GB" dirty="0"/>
          </a:p>
          <a:p>
            <a:pPr>
              <a:buFont typeface="Wingdings" panose="05000000000000000000" pitchFamily="2" charset="2"/>
              <a:buChar char="v"/>
            </a:pPr>
            <a:r>
              <a:rPr lang="en-GB" dirty="0"/>
              <a:t>NO profit </a:t>
            </a:r>
          </a:p>
          <a:p>
            <a:pPr>
              <a:buFont typeface="Wingdings" panose="05000000000000000000" pitchFamily="2" charset="2"/>
              <a:buChar char="v"/>
            </a:pPr>
            <a:r>
              <a:rPr lang="en-GB" dirty="0"/>
              <a:t>Settore private</a:t>
            </a:r>
          </a:p>
          <a:p>
            <a:pPr marL="0" indent="0">
              <a:buNone/>
            </a:pPr>
            <a:endParaRPr lang="en-GB" dirty="0"/>
          </a:p>
          <a:p>
            <a:pPr marL="0" indent="0">
              <a:buNone/>
            </a:pPr>
            <a:endParaRPr lang="en-GB" dirty="0"/>
          </a:p>
          <a:p>
            <a:pPr marL="0" indent="0">
              <a:buNone/>
            </a:pPr>
            <a:endParaRPr lang="en-GB" dirty="0"/>
          </a:p>
        </p:txBody>
      </p:sp>
      <p:pic>
        <p:nvPicPr>
          <p:cNvPr id="4" name="Immagine 3"/>
          <p:cNvPicPr>
            <a:picLocks noChangeAspect="1"/>
          </p:cNvPicPr>
          <p:nvPr/>
        </p:nvPicPr>
        <p:blipFill>
          <a:blip r:embed="rId2"/>
          <a:stretch>
            <a:fillRect/>
          </a:stretch>
        </p:blipFill>
        <p:spPr>
          <a:xfrm>
            <a:off x="6983965" y="3894393"/>
            <a:ext cx="2222705" cy="2963607"/>
          </a:xfrm>
          <a:prstGeom prst="rect">
            <a:avLst/>
          </a:prstGeom>
        </p:spPr>
      </p:pic>
      <p:sp>
        <p:nvSpPr>
          <p:cNvPr id="7" name="Freccia a destra 6"/>
          <p:cNvSpPr/>
          <p:nvPr/>
        </p:nvSpPr>
        <p:spPr>
          <a:xfrm>
            <a:off x="5552661" y="503582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8622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EDUCAZIONE e GenEre in MADAGASCAR</a:t>
            </a:r>
          </a:p>
        </p:txBody>
      </p:sp>
      <p:sp>
        <p:nvSpPr>
          <p:cNvPr id="3" name="Segnaposto testo 2"/>
          <p:cNvSpPr>
            <a:spLocks noGrp="1"/>
          </p:cNvSpPr>
          <p:nvPr>
            <p:ph type="body" idx="1"/>
          </p:nvPr>
        </p:nvSpPr>
        <p:spPr/>
        <p:txBody>
          <a:bodyPr/>
          <a:lstStyle/>
          <a:p>
            <a:r>
              <a:rPr lang="en-GB" dirty="0"/>
              <a:t>Madagascar</a:t>
            </a:r>
          </a:p>
        </p:txBody>
      </p:sp>
      <p:pic>
        <p:nvPicPr>
          <p:cNvPr id="7" name="Segnaposto contenuto 6"/>
          <p:cNvPicPr>
            <a:picLocks noGrp="1" noChangeAspect="1"/>
          </p:cNvPicPr>
          <p:nvPr>
            <p:ph sz="half" idx="2"/>
          </p:nvPr>
        </p:nvPicPr>
        <p:blipFill>
          <a:blip r:embed="rId2"/>
          <a:stretch>
            <a:fillRect/>
          </a:stretch>
        </p:blipFill>
        <p:spPr/>
      </p:pic>
      <p:sp>
        <p:nvSpPr>
          <p:cNvPr id="5" name="Segnaposto testo 4"/>
          <p:cNvSpPr>
            <a:spLocks noGrp="1"/>
          </p:cNvSpPr>
          <p:nvPr>
            <p:ph type="body" sz="quarter" idx="3"/>
          </p:nvPr>
        </p:nvSpPr>
        <p:spPr/>
        <p:txBody>
          <a:bodyPr/>
          <a:lstStyle/>
          <a:p>
            <a:r>
              <a:rPr lang="en-GB" dirty="0"/>
              <a:t>Madagascar</a:t>
            </a:r>
          </a:p>
        </p:txBody>
      </p:sp>
      <p:sp>
        <p:nvSpPr>
          <p:cNvPr id="6" name="Segnaposto contenuto 5"/>
          <p:cNvSpPr>
            <a:spLocks noGrp="1"/>
          </p:cNvSpPr>
          <p:nvPr>
            <p:ph sz="quarter" idx="4"/>
          </p:nvPr>
        </p:nvSpPr>
        <p:spPr/>
        <p:txBody>
          <a:bodyPr>
            <a:normAutofit fontScale="70000" lnSpcReduction="20000"/>
          </a:bodyPr>
          <a:lstStyle/>
          <a:p>
            <a:endParaRPr lang="it-IT" dirty="0"/>
          </a:p>
          <a:p>
            <a:pPr>
              <a:buFont typeface="Wingdings" panose="05000000000000000000" pitchFamily="2" charset="2"/>
              <a:buChar char="v"/>
            </a:pPr>
            <a:r>
              <a:rPr lang="it-IT" dirty="0"/>
              <a:t>Nel settore dell'istruzione, gli ultimi risultati mostrano che al livello della istruzione primaria e secondaria, il Madagascar ha quasi raggiunto la parità. Tuttavia, notiamo che ci rimane lievi distorsioni tra i sessi all'interno del percorso formativo. Le ragazze sono più interessate dal </a:t>
            </a:r>
            <a:r>
              <a:rPr lang="en-GB" i="1" dirty="0"/>
              <a:t>dropout </a:t>
            </a:r>
            <a:r>
              <a:rPr lang="it-IT" dirty="0"/>
              <a:t>a livello primario, e hanno meno probabilità rispetto ai ragazzi di andare alle secondarie, mentre i ragazzi sono più propensi a rinunciare all’università. </a:t>
            </a:r>
          </a:p>
          <a:p>
            <a:pPr>
              <a:buFont typeface="Wingdings" panose="05000000000000000000" pitchFamily="2" charset="2"/>
              <a:buChar char="v"/>
            </a:pPr>
            <a:r>
              <a:rPr lang="it-IT" dirty="0"/>
              <a:t> E ' tuttavia  al livello della alfabetizzazione che le disuguaglianze di genere sono più palesi. </a:t>
            </a:r>
          </a:p>
          <a:p>
            <a:pPr>
              <a:buFont typeface="Wingdings" panose="05000000000000000000" pitchFamily="2" charset="2"/>
              <a:buChar char="v"/>
            </a:pPr>
            <a:r>
              <a:rPr lang="it-IT" dirty="0"/>
              <a:t>Una grande sfida consiste nella ritenzione della scuola, soprattutto per le ragazze, e nel successo scolastico dei bambini di entrambi i sessi. Al livello superiore, la situazione peggiora a sfavore delle ragazze, ma è più equilibrato rispetto ad altri paesi con un rapporto di scolarizzazione donne-uomini del 91,8%.</a:t>
            </a:r>
          </a:p>
          <a:p>
            <a:endParaRPr lang="en-GB" dirty="0"/>
          </a:p>
        </p:txBody>
      </p:sp>
    </p:spTree>
    <p:extLst>
      <p:ext uri="{BB962C8B-B14F-4D97-AF65-F5344CB8AC3E}">
        <p14:creationId xmlns:p14="http://schemas.microsoft.com/office/powerpoint/2010/main" val="4246695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508760"/>
          </a:xfrm>
        </p:spPr>
        <p:txBody>
          <a:bodyPr/>
          <a:lstStyle/>
          <a:p>
            <a:r>
              <a:rPr lang="en-GB" dirty="0"/>
              <a:t>AMBITI di attività</a:t>
            </a:r>
            <a:br>
              <a:rPr lang="en-GB" dirty="0"/>
            </a:br>
            <a:r>
              <a:rPr lang="en-GB" dirty="0"/>
              <a:t>progetti EDUCAZIONE</a:t>
            </a:r>
          </a:p>
        </p:txBody>
      </p:sp>
      <p:sp>
        <p:nvSpPr>
          <p:cNvPr id="3" name="Segnaposto contenuto 2"/>
          <p:cNvSpPr>
            <a:spLocks noGrp="1"/>
          </p:cNvSpPr>
          <p:nvPr>
            <p:ph idx="1"/>
          </p:nvPr>
        </p:nvSpPr>
        <p:spPr/>
        <p:txBody>
          <a:bodyPr>
            <a:normAutofit fontScale="47500" lnSpcReduction="20000"/>
          </a:bodyPr>
          <a:lstStyle/>
          <a:p>
            <a:r>
              <a:rPr lang="it-IT" dirty="0"/>
              <a:t>Promozione dell’accesso alla scuola primaria e secondaria per le bambine vulnerabili ( pagamento delle rette, del materiale scolastico, supporto psicologico, ripetizioni, uniformi visite alle famiglie, pasti lampade solari  etc.)</a:t>
            </a:r>
          </a:p>
          <a:p>
            <a:r>
              <a:rPr lang="it-IT" dirty="0"/>
              <a:t>Formazioni ICT</a:t>
            </a:r>
          </a:p>
          <a:p>
            <a:r>
              <a:rPr lang="it-IT" dirty="0"/>
              <a:t>Borse di studio </a:t>
            </a:r>
          </a:p>
          <a:p>
            <a:r>
              <a:rPr lang="it-IT" dirty="0"/>
              <a:t>Formazioni professionali e attività generatrici di reddito per le mamme </a:t>
            </a:r>
          </a:p>
          <a:p>
            <a:r>
              <a:rPr lang="it-IT" dirty="0"/>
              <a:t>Life skills</a:t>
            </a:r>
          </a:p>
          <a:p>
            <a:r>
              <a:rPr lang="it-IT" dirty="0"/>
              <a:t>Campagne di informazione a livello di comunità</a:t>
            </a:r>
          </a:p>
          <a:p>
            <a:r>
              <a:rPr lang="it-IT" dirty="0"/>
              <a:t>Supporto dei leader religiosi</a:t>
            </a:r>
          </a:p>
          <a:p>
            <a:r>
              <a:rPr lang="it-IT" dirty="0"/>
              <a:t>Classi di alfabetizzazione per le madri</a:t>
            </a:r>
          </a:p>
          <a:p>
            <a:r>
              <a:rPr lang="it-IT" dirty="0"/>
              <a:t>Campagne digitali ( Girl </a:t>
            </a:r>
            <a:r>
              <a:rPr lang="en-GB" dirty="0"/>
              <a:t>effect</a:t>
            </a:r>
            <a:r>
              <a:rPr lang="it-IT" dirty="0"/>
              <a:t> mobile)</a:t>
            </a:r>
          </a:p>
          <a:p>
            <a:r>
              <a:rPr lang="it-IT" dirty="0"/>
              <a:t>Positive role models</a:t>
            </a:r>
          </a:p>
          <a:p>
            <a:r>
              <a:rPr lang="it-IT" dirty="0"/>
              <a:t>Progetti olistici ( scuola, igiene, life skills, leadership, educazione civica e sui diritti umani </a:t>
            </a:r>
            <a:r>
              <a:rPr lang="it-IT" dirty="0" err="1"/>
              <a:t>etc</a:t>
            </a:r>
            <a:endParaRPr lang="it-IT" dirty="0"/>
          </a:p>
          <a:p>
            <a:endParaRPr lang="it-IT" dirty="0"/>
          </a:p>
          <a:p>
            <a:pPr marL="0" indent="0">
              <a:buNone/>
            </a:pPr>
            <a:r>
              <a:rPr lang="it-IT" dirty="0"/>
              <a:t>Video Care: http://www.care.org/work/education/girls-education</a:t>
            </a:r>
          </a:p>
          <a:p>
            <a:pPr marL="0" indent="0">
              <a:buNone/>
            </a:pPr>
            <a:r>
              <a:rPr lang="it-IT" dirty="0"/>
              <a:t>Video TUARES: www.tuares.org</a:t>
            </a:r>
          </a:p>
        </p:txBody>
      </p:sp>
      <p:pic>
        <p:nvPicPr>
          <p:cNvPr id="5" name="Immagine 4" descr="Risultati immagini per foto scuola bambine"/>
          <p:cNvPicPr/>
          <p:nvPr/>
        </p:nvPicPr>
        <p:blipFill>
          <a:blip r:embed="rId2">
            <a:extLst>
              <a:ext uri="{28A0092B-C50C-407E-A947-70E740481C1C}">
                <a14:useLocalDpi xmlns:a14="http://schemas.microsoft.com/office/drawing/2010/main" val="0"/>
              </a:ext>
            </a:extLst>
          </a:blip>
          <a:srcRect/>
          <a:stretch>
            <a:fillRect/>
          </a:stretch>
        </p:blipFill>
        <p:spPr bwMode="auto">
          <a:xfrm>
            <a:off x="8171575" y="284176"/>
            <a:ext cx="2815424" cy="1508760"/>
          </a:xfrm>
          <a:prstGeom prst="rect">
            <a:avLst/>
          </a:prstGeom>
          <a:noFill/>
          <a:ln>
            <a:noFill/>
          </a:ln>
        </p:spPr>
      </p:pic>
    </p:spTree>
    <p:extLst>
      <p:ext uri="{BB962C8B-B14F-4D97-AF65-F5344CB8AC3E}">
        <p14:creationId xmlns:p14="http://schemas.microsoft.com/office/powerpoint/2010/main" val="3945731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Che cosa funziona</a:t>
            </a:r>
          </a:p>
        </p:txBody>
      </p:sp>
      <p:sp>
        <p:nvSpPr>
          <p:cNvPr id="3" name="Segnaposto contenuto 2"/>
          <p:cNvSpPr>
            <a:spLocks noGrp="1"/>
          </p:cNvSpPr>
          <p:nvPr>
            <p:ph idx="1"/>
          </p:nvPr>
        </p:nvSpPr>
        <p:spPr/>
        <p:txBody>
          <a:bodyPr/>
          <a:lstStyle/>
          <a:p>
            <a:pPr marL="0" indent="0">
              <a:buNone/>
            </a:pPr>
            <a:r>
              <a:rPr lang="it-IT" dirty="0"/>
              <a:t>Frequenza delle ragazze nella scuola associata con maggiore capacità decisionale</a:t>
            </a:r>
          </a:p>
          <a:p>
            <a:pPr marL="0" indent="0">
              <a:buNone/>
            </a:pPr>
            <a:r>
              <a:rPr lang="it-IT" dirty="0"/>
              <a:t>Un aumentato accesso alle comunicazioni (ICT) può portare a un maggiore cambiamento delle norme sociali di genere</a:t>
            </a:r>
          </a:p>
          <a:p>
            <a:pPr marL="0" indent="0">
              <a:buNone/>
            </a:pPr>
            <a:r>
              <a:rPr lang="it-IT" dirty="0"/>
              <a:t>Sforzi per cambiare le norme sociali di genere fuori e dentro le istituzioni scolastiche </a:t>
            </a:r>
          </a:p>
          <a:p>
            <a:pPr marL="0" indent="0">
              <a:buNone/>
            </a:pPr>
            <a:r>
              <a:rPr lang="it-IT" dirty="0"/>
              <a:t>Azioni a vari livelli per le ragazze e i loro referenti</a:t>
            </a:r>
          </a:p>
        </p:txBody>
      </p:sp>
    </p:spTree>
    <p:extLst>
      <p:ext uri="{BB962C8B-B14F-4D97-AF65-F5344CB8AC3E}">
        <p14:creationId xmlns:p14="http://schemas.microsoft.com/office/powerpoint/2010/main" val="2034333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dirty="0"/>
              <a:t>Donne e Povertà :FOrmazione , micro</a:t>
            </a:r>
            <a:r>
              <a:rPr lang="it-IT" dirty="0"/>
              <a:t>-Credito</a:t>
            </a:r>
            <a:r>
              <a:rPr lang="en-GB" dirty="0"/>
              <a:t> e Attività generatrici di reddito</a:t>
            </a:r>
          </a:p>
        </p:txBody>
      </p:sp>
      <p:sp>
        <p:nvSpPr>
          <p:cNvPr id="3" name="Segnaposto contenuto 2"/>
          <p:cNvSpPr>
            <a:spLocks noGrp="1"/>
          </p:cNvSpPr>
          <p:nvPr>
            <p:ph idx="1"/>
          </p:nvPr>
        </p:nvSpPr>
        <p:spPr/>
        <p:txBody>
          <a:bodyPr>
            <a:normAutofit fontScale="77500" lnSpcReduction="20000"/>
          </a:bodyPr>
          <a:lstStyle/>
          <a:p>
            <a:r>
              <a:rPr lang="it-IT" dirty="0"/>
              <a:t>Gli ultimi anni hanno visto conquiste storiche nel ridurre il numero di persone che sono poveri, rendendo la fine della povertà estrema possibile nella prossima generazione. Ciò richiede il taglio delle radici multiple di impoverimento. Uno dei più profondi è la discriminazione di genere.</a:t>
            </a:r>
          </a:p>
          <a:p>
            <a:r>
              <a:rPr lang="it-IT" dirty="0"/>
              <a:t>Quando le donne sono povere, i loro diritti non sono tutelati. Si trovano ad affrontare ostacoli che possono essere estremamente difficili da superare. Ciò si traduce in privazioni nella propria vita e in perdite per la società in generale e l'economia, dato che è ben noto quanto la produttività delle donne sia uno dei più grandi generatori di dinamismo economico.</a:t>
            </a:r>
          </a:p>
          <a:p>
            <a:r>
              <a:rPr lang="it-IT" dirty="0"/>
              <a:t>Se è vero che entrambi gli uomini e le donne soffrono condizioni di povertà, la discriminazione di genere implica che le donne abbiano molte meno risorse per farvi fronte.  In ragione di tale discriminazione le donne quindi possono essere le ultime a mangiare, possono avere meno probabilità di accesso all'assistenza sanitaria, e di routine, di essere costrette a svolgere lavori domestici non retribuiti. Hanno opzioni più limitate di lavoro o di business.  Una formazione adeguata potrebbe trovarsi fuori portata. Alcune sono costrette allo sfruttamento sessuale per sopravvivere.</a:t>
            </a:r>
          </a:p>
          <a:p>
            <a:r>
              <a:rPr lang="it-IT" dirty="0"/>
              <a:t>E mentre le donne in generale non hanno ancora raggiunto una voce politica parità, le donne in stato di povertà devono affrontare emarginazione supplementare. Le loro voci sono raramente ascoltate, per esempio, nelle decisioni sulla gestione di una economia, o la condivisione di costi e benefici.</a:t>
            </a:r>
          </a:p>
          <a:p>
            <a:r>
              <a:rPr lang="it-IT" dirty="0"/>
              <a:t>La Dichiarazione di Pechino e la Piattaforma d'azione, adottata da 189 Stati membri nel 1995, riflette l'urgenza con le donne e la povertà che lo rende il primo dei 12 settori critici.</a:t>
            </a:r>
          </a:p>
          <a:p>
            <a:pPr marL="0" indent="0">
              <a:buNone/>
            </a:pPr>
            <a:endParaRPr lang="en-GB" dirty="0"/>
          </a:p>
        </p:txBody>
      </p:sp>
    </p:spTree>
    <p:extLst>
      <p:ext uri="{BB962C8B-B14F-4D97-AF65-F5344CB8AC3E}">
        <p14:creationId xmlns:p14="http://schemas.microsoft.com/office/powerpoint/2010/main" val="1660502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just"/>
            <a:r>
              <a:rPr lang="en-GB" dirty="0"/>
              <a:t>Progetti di FOrmazione , micro</a:t>
            </a:r>
            <a:r>
              <a:rPr lang="it-IT" dirty="0"/>
              <a:t>-Credito</a:t>
            </a:r>
            <a:r>
              <a:rPr lang="en-GB" dirty="0"/>
              <a:t> e Attività generatrici di reddito</a:t>
            </a:r>
          </a:p>
        </p:txBody>
      </p:sp>
      <p:sp>
        <p:nvSpPr>
          <p:cNvPr id="3" name="Segnaposto contenuto 2"/>
          <p:cNvSpPr>
            <a:spLocks noGrp="1"/>
          </p:cNvSpPr>
          <p:nvPr>
            <p:ph idx="1"/>
          </p:nvPr>
        </p:nvSpPr>
        <p:spPr>
          <a:xfrm>
            <a:off x="1202919" y="2011680"/>
            <a:ext cx="9784080" cy="4206240"/>
          </a:xfrm>
        </p:spPr>
        <p:txBody>
          <a:bodyPr>
            <a:normAutofit fontScale="55000" lnSpcReduction="20000"/>
          </a:bodyPr>
          <a:lstStyle/>
          <a:p>
            <a:pPr>
              <a:buFont typeface="Wingdings" panose="05000000000000000000" pitchFamily="2" charset="2"/>
              <a:buChar char="v"/>
            </a:pPr>
            <a:r>
              <a:rPr lang="it-IT" sz="4400" dirty="0"/>
              <a:t>Microcredito;</a:t>
            </a:r>
          </a:p>
          <a:p>
            <a:pPr>
              <a:buFont typeface="Wingdings" panose="05000000000000000000" pitchFamily="2" charset="2"/>
              <a:buChar char="v"/>
            </a:pPr>
            <a:r>
              <a:rPr lang="it-IT" sz="4400" dirty="0"/>
              <a:t>Formazione professionale; </a:t>
            </a:r>
          </a:p>
          <a:p>
            <a:pPr>
              <a:buFont typeface="Wingdings" panose="05000000000000000000" pitchFamily="2" charset="2"/>
              <a:buChar char="v"/>
            </a:pPr>
            <a:r>
              <a:rPr lang="it-IT" sz="4400" dirty="0"/>
              <a:t>Supporto a cooperative di donne;</a:t>
            </a:r>
          </a:p>
          <a:p>
            <a:pPr>
              <a:buFont typeface="Wingdings" panose="05000000000000000000" pitchFamily="2" charset="2"/>
              <a:buChar char="v"/>
            </a:pPr>
            <a:r>
              <a:rPr lang="it-IT" sz="4400" dirty="0"/>
              <a:t>Club a livello di comunità dove le donne, gli uomini e i giovani possono avere informazioni e discutere questioni relative alla comunità;</a:t>
            </a:r>
          </a:p>
          <a:p>
            <a:pPr>
              <a:buFont typeface="Wingdings" panose="05000000000000000000" pitchFamily="2" charset="2"/>
              <a:buChar char="v"/>
            </a:pPr>
            <a:r>
              <a:rPr lang="it-IT" sz="4400" dirty="0"/>
              <a:t>Aiutare a certificare le aziende che aderiscono agli standard di uguaglianza sul posto di lavoro;</a:t>
            </a:r>
          </a:p>
          <a:p>
            <a:pPr>
              <a:buFont typeface="Wingdings" panose="05000000000000000000" pitchFamily="2" charset="2"/>
              <a:buChar char="v"/>
            </a:pPr>
            <a:r>
              <a:rPr lang="it-IT" sz="4400" dirty="0"/>
              <a:t> Sostenere gli sforzi per rafforzare i diritti legali delle donne alla proprietà.</a:t>
            </a:r>
          </a:p>
          <a:p>
            <a:pPr marL="0" indent="0">
              <a:buNone/>
            </a:pPr>
            <a:endParaRPr lang="it-IT" sz="3800" dirty="0"/>
          </a:p>
          <a:p>
            <a:pPr>
              <a:buFont typeface="Wingdings" panose="05000000000000000000" pitchFamily="2" charset="2"/>
              <a:buChar char="v"/>
            </a:pPr>
            <a:endParaRPr lang="it-IT" sz="3800" dirty="0"/>
          </a:p>
          <a:p>
            <a:pPr marL="0" indent="0">
              <a:buNone/>
            </a:pPr>
            <a:r>
              <a:rPr lang="it-IT" sz="2900" dirty="0"/>
              <a:t>Video : http://beijing20.unwomen.org/en/in-focus/poverty#words</a:t>
            </a:r>
          </a:p>
          <a:p>
            <a:endParaRPr lang="it-IT" dirty="0"/>
          </a:p>
          <a:p>
            <a:endParaRPr lang="en-GB" dirty="0"/>
          </a:p>
          <a:p>
            <a:endParaRPr lang="en-GB" dirty="0"/>
          </a:p>
          <a:p>
            <a:endParaRPr lang="en-GB" dirty="0"/>
          </a:p>
        </p:txBody>
      </p:sp>
      <p:pic>
        <p:nvPicPr>
          <p:cNvPr id="5" name="Immagine 4" descr="http://www.unwomen.org/-/media/headquarters/images/sections/news/stories/2014/b20_infocus_poverty_unw_rwanda_3674_classphoto_400x207.jpg?vs=3939?la=en"/>
          <p:cNvPicPr/>
          <p:nvPr/>
        </p:nvPicPr>
        <p:blipFill>
          <a:blip r:embed="rId2">
            <a:extLst>
              <a:ext uri="{28A0092B-C50C-407E-A947-70E740481C1C}">
                <a14:useLocalDpi xmlns:a14="http://schemas.microsoft.com/office/drawing/2010/main" val="0"/>
              </a:ext>
            </a:extLst>
          </a:blip>
          <a:srcRect/>
          <a:stretch>
            <a:fillRect/>
          </a:stretch>
        </p:blipFill>
        <p:spPr bwMode="auto">
          <a:xfrm>
            <a:off x="8415130" y="1038556"/>
            <a:ext cx="2571869" cy="1638383"/>
          </a:xfrm>
          <a:prstGeom prst="rect">
            <a:avLst/>
          </a:prstGeom>
          <a:noFill/>
          <a:ln>
            <a:noFill/>
          </a:ln>
        </p:spPr>
      </p:pic>
    </p:spTree>
    <p:extLst>
      <p:ext uri="{BB962C8B-B14F-4D97-AF65-F5344CB8AC3E}">
        <p14:creationId xmlns:p14="http://schemas.microsoft.com/office/powerpoint/2010/main" val="618120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Partecipazione politica</a:t>
            </a:r>
          </a:p>
        </p:txBody>
      </p:sp>
      <p:sp>
        <p:nvSpPr>
          <p:cNvPr id="3" name="Segnaposto contenuto 2"/>
          <p:cNvSpPr>
            <a:spLocks noGrp="1"/>
          </p:cNvSpPr>
          <p:nvPr>
            <p:ph idx="1"/>
          </p:nvPr>
        </p:nvSpPr>
        <p:spPr/>
        <p:txBody>
          <a:bodyPr>
            <a:normAutofit/>
          </a:bodyPr>
          <a:lstStyle/>
          <a:p>
            <a:r>
              <a:rPr lang="en-GB" dirty="0"/>
              <a:t>Solo il 22% dei parlamentari nazionali è costituito da donne, un lento progresso dal 1995 (11.3)</a:t>
            </a:r>
          </a:p>
          <a:p>
            <a:r>
              <a:rPr lang="en-US" dirty="0"/>
              <a:t>Nel gennaio 2017, 10 donne sono a  capo di uno  stato e 9 sono a capo di un governo.</a:t>
            </a:r>
          </a:p>
          <a:p>
            <a:r>
              <a:rPr lang="en-US" dirty="0"/>
              <a:t>Il Ruanda ha il più alto numero di donne in parlamento (63.8 per cento dei seggi alla camera bassa).</a:t>
            </a:r>
            <a:endParaRPr lang="it-IT" dirty="0"/>
          </a:p>
          <a:p>
            <a:r>
              <a:rPr lang="it-IT" dirty="0"/>
              <a:t>A livello mondiale,  ci sono 38 stati in cui le donne rappresentano meno del 10 per cento dei parlamentari in  camere uniche o inferiori ,incluso 4camere senza  nessuna donna (giugno 2016).</a:t>
            </a:r>
          </a:p>
          <a:p>
            <a:pPr marL="0" indent="0">
              <a:buNone/>
            </a:pPr>
            <a:r>
              <a:rPr lang="en-US" dirty="0"/>
              <a:t>( http://www.unwomen.org/en/what-we-do/leadership-and-political-participation/facts-and-figures#sthash.T9pCHanC.dpuf)</a:t>
            </a:r>
            <a:endParaRPr lang="it-IT" dirty="0"/>
          </a:p>
        </p:txBody>
      </p:sp>
    </p:spTree>
    <p:extLst>
      <p:ext uri="{BB962C8B-B14F-4D97-AF65-F5344CB8AC3E}">
        <p14:creationId xmlns:p14="http://schemas.microsoft.com/office/powerpoint/2010/main" val="2107535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 Progetti per incrementare la Partecipazione politica delle donne</a:t>
            </a:r>
          </a:p>
        </p:txBody>
      </p:sp>
      <p:sp>
        <p:nvSpPr>
          <p:cNvPr id="3" name="Segnaposto contenuto 2"/>
          <p:cNvSpPr>
            <a:spLocks noGrp="1"/>
          </p:cNvSpPr>
          <p:nvPr>
            <p:ph idx="1"/>
          </p:nvPr>
        </p:nvSpPr>
        <p:spPr/>
        <p:txBody>
          <a:bodyPr>
            <a:normAutofit/>
          </a:bodyPr>
          <a:lstStyle/>
          <a:p>
            <a:r>
              <a:rPr lang="it-IT" sz="2800" dirty="0"/>
              <a:t>Campagne di sensibilizzazione sulla uguaglianza di genere;</a:t>
            </a:r>
          </a:p>
          <a:p>
            <a:r>
              <a:rPr lang="it-IT" sz="2800" dirty="0"/>
              <a:t>Formazioni alle candidate  ( leadership</a:t>
            </a:r>
            <a:r>
              <a:rPr lang="en-GB" sz="2800" dirty="0"/>
              <a:t>) ;</a:t>
            </a:r>
          </a:p>
          <a:p>
            <a:r>
              <a:rPr lang="en-GB" sz="2800" dirty="0"/>
              <a:t>Advocacy relativa a riforme costituzionali e </a:t>
            </a:r>
            <a:r>
              <a:rPr lang="it-IT" sz="2800" dirty="0"/>
              <a:t>legislative per assicurare un equo accesso delle donne al mondo politico;</a:t>
            </a:r>
          </a:p>
          <a:p>
            <a:pPr marL="0" indent="0">
              <a:buNone/>
            </a:pPr>
            <a:endParaRPr lang="it-IT" sz="2800" dirty="0"/>
          </a:p>
        </p:txBody>
      </p:sp>
      <p:pic>
        <p:nvPicPr>
          <p:cNvPr id="5" name="Immagine 4" descr="Elezioni in Giordania, i Fratelli musulmani entrano in parlamento"/>
          <p:cNvPicPr/>
          <p:nvPr/>
        </p:nvPicPr>
        <p:blipFill>
          <a:blip r:embed="rId2">
            <a:extLst>
              <a:ext uri="{28A0092B-C50C-407E-A947-70E740481C1C}">
                <a14:useLocalDpi xmlns:a14="http://schemas.microsoft.com/office/drawing/2010/main" val="0"/>
              </a:ext>
            </a:extLst>
          </a:blip>
          <a:srcRect/>
          <a:stretch>
            <a:fillRect/>
          </a:stretch>
        </p:blipFill>
        <p:spPr bwMode="auto">
          <a:xfrm>
            <a:off x="1573758" y="4114800"/>
            <a:ext cx="3851681" cy="1894205"/>
          </a:xfrm>
          <a:prstGeom prst="rect">
            <a:avLst/>
          </a:prstGeom>
          <a:noFill/>
          <a:ln>
            <a:noFill/>
          </a:ln>
        </p:spPr>
      </p:pic>
      <p:pic>
        <p:nvPicPr>
          <p:cNvPr id="6" name="Immagine 5" descr="Parlamentari Ruanda"/>
          <p:cNvPicPr/>
          <p:nvPr/>
        </p:nvPicPr>
        <p:blipFill>
          <a:blip r:embed="rId3">
            <a:extLst>
              <a:ext uri="{28A0092B-C50C-407E-A947-70E740481C1C}">
                <a14:useLocalDpi xmlns:a14="http://schemas.microsoft.com/office/drawing/2010/main" val="0"/>
              </a:ext>
            </a:extLst>
          </a:blip>
          <a:srcRect/>
          <a:stretch>
            <a:fillRect/>
          </a:stretch>
        </p:blipFill>
        <p:spPr bwMode="auto">
          <a:xfrm>
            <a:off x="6431280" y="4114800"/>
            <a:ext cx="4926558" cy="2321864"/>
          </a:xfrm>
          <a:prstGeom prst="rect">
            <a:avLst/>
          </a:prstGeom>
          <a:noFill/>
          <a:ln>
            <a:noFill/>
          </a:ln>
        </p:spPr>
      </p:pic>
    </p:spTree>
    <p:extLst>
      <p:ext uri="{BB962C8B-B14F-4D97-AF65-F5344CB8AC3E}">
        <p14:creationId xmlns:p14="http://schemas.microsoft.com/office/powerpoint/2010/main" val="3150801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Ambiente</a:t>
            </a:r>
          </a:p>
        </p:txBody>
      </p:sp>
      <p:sp>
        <p:nvSpPr>
          <p:cNvPr id="3" name="Segnaposto contenuto 2"/>
          <p:cNvSpPr>
            <a:spLocks noGrp="1"/>
          </p:cNvSpPr>
          <p:nvPr>
            <p:ph idx="1"/>
          </p:nvPr>
        </p:nvSpPr>
        <p:spPr>
          <a:xfrm>
            <a:off x="1202919" y="2133600"/>
            <a:ext cx="9784080" cy="4084320"/>
          </a:xfrm>
        </p:spPr>
        <p:txBody>
          <a:bodyPr>
            <a:normAutofit fontScale="92500"/>
          </a:bodyPr>
          <a:lstStyle/>
          <a:p>
            <a:pPr>
              <a:buFont typeface="Wingdings" panose="05000000000000000000" pitchFamily="2" charset="2"/>
              <a:buChar char="v"/>
            </a:pPr>
            <a:r>
              <a:rPr lang="it-IT" dirty="0"/>
              <a:t>Le condizioni ambientali hanno un impatto diverso sulla vita di uomini e donne a causa di esistenti disparità di genere. Nel sud del mondo le donne e le ragazze hanno responsabilità di coltivazione, raccolgono acqua e carburante quindi sono strettamente dipendenti dalle risorse naturali disponibili</a:t>
            </a:r>
          </a:p>
          <a:p>
            <a:pPr>
              <a:buFont typeface="Wingdings" panose="05000000000000000000" pitchFamily="2" charset="2"/>
              <a:buChar char="v"/>
            </a:pPr>
            <a:r>
              <a:rPr lang="it-IT" dirty="0"/>
              <a:t>Uomini e donne usano le risorse in modo diverso e hanno ruoli diversi nella società. Per essere efficaci, le strategie per preservare l'ambiente devono quindi prestare molta attenzione alle disparità tra uomini e donne nell’ accesso alle risorse e alle opportunità.</a:t>
            </a:r>
          </a:p>
          <a:p>
            <a:pPr>
              <a:buFont typeface="Wingdings" panose="05000000000000000000" pitchFamily="2" charset="2"/>
              <a:buChar char="v"/>
            </a:pPr>
            <a:r>
              <a:rPr lang="it-IT" dirty="0"/>
              <a:t> Secondo uno studio del 2016, L’ Africa sta sperimentando gli impatti del cambiamento climatico, ma vi è una grande differenza nella capacità delle donne e degli uomini di far fronte in modo adeguato  ai suoi effetti. In Malawi, per esempio, le donne capofamiglia hanno il doppio delle probabilità rispetto agli uomini da utilizzare la riduzione del numero di pasti che mangiano come una strategia di adattamento  e risposta agli shock climatici</a:t>
            </a:r>
          </a:p>
          <a:p>
            <a:endParaRPr lang="en-GB" dirty="0"/>
          </a:p>
        </p:txBody>
      </p:sp>
      <p:pic>
        <p:nvPicPr>
          <p:cNvPr id="4" name="Immagine 3" descr="Risultati immagini per picture women and climate change"/>
          <p:cNvPicPr/>
          <p:nvPr/>
        </p:nvPicPr>
        <p:blipFill>
          <a:blip r:embed="rId2">
            <a:extLst>
              <a:ext uri="{28A0092B-C50C-407E-A947-70E740481C1C}">
                <a14:useLocalDpi xmlns:a14="http://schemas.microsoft.com/office/drawing/2010/main" val="0"/>
              </a:ext>
            </a:extLst>
          </a:blip>
          <a:srcRect/>
          <a:stretch>
            <a:fillRect/>
          </a:stretch>
        </p:blipFill>
        <p:spPr bwMode="auto">
          <a:xfrm>
            <a:off x="4496660" y="241418"/>
            <a:ext cx="1787525" cy="1559560"/>
          </a:xfrm>
          <a:prstGeom prst="rect">
            <a:avLst/>
          </a:prstGeom>
          <a:noFill/>
          <a:ln>
            <a:noFill/>
          </a:ln>
        </p:spPr>
      </p:pic>
      <p:pic>
        <p:nvPicPr>
          <p:cNvPr id="5" name="Immagine 4" descr="Risultati immagini per picture women and climate change"/>
          <p:cNvPicPr/>
          <p:nvPr/>
        </p:nvPicPr>
        <p:blipFill>
          <a:blip r:embed="rId3">
            <a:extLst>
              <a:ext uri="{28A0092B-C50C-407E-A947-70E740481C1C}">
                <a14:useLocalDpi xmlns:a14="http://schemas.microsoft.com/office/drawing/2010/main" val="0"/>
              </a:ext>
            </a:extLst>
          </a:blip>
          <a:srcRect/>
          <a:stretch>
            <a:fillRect/>
          </a:stretch>
        </p:blipFill>
        <p:spPr bwMode="auto">
          <a:xfrm>
            <a:off x="6203222" y="182576"/>
            <a:ext cx="2857500" cy="1610360"/>
          </a:xfrm>
          <a:prstGeom prst="rect">
            <a:avLst/>
          </a:prstGeom>
          <a:noFill/>
          <a:ln>
            <a:noFill/>
          </a:ln>
        </p:spPr>
      </p:pic>
      <p:pic>
        <p:nvPicPr>
          <p:cNvPr id="6" name="Immagine 5" descr="Risultati immagini per picture women and climate change"/>
          <p:cNvPicPr/>
          <p:nvPr/>
        </p:nvPicPr>
        <p:blipFill>
          <a:blip r:embed="rId4">
            <a:extLst>
              <a:ext uri="{28A0092B-C50C-407E-A947-70E740481C1C}">
                <a14:useLocalDpi xmlns:a14="http://schemas.microsoft.com/office/drawing/2010/main" val="0"/>
              </a:ext>
            </a:extLst>
          </a:blip>
          <a:srcRect/>
          <a:stretch>
            <a:fillRect/>
          </a:stretch>
        </p:blipFill>
        <p:spPr bwMode="auto">
          <a:xfrm>
            <a:off x="9060722" y="182576"/>
            <a:ext cx="3131277" cy="1610360"/>
          </a:xfrm>
          <a:prstGeom prst="rect">
            <a:avLst/>
          </a:prstGeom>
          <a:noFill/>
          <a:ln>
            <a:noFill/>
          </a:ln>
        </p:spPr>
      </p:pic>
    </p:spTree>
    <p:extLst>
      <p:ext uri="{BB962C8B-B14F-4D97-AF65-F5344CB8AC3E}">
        <p14:creationId xmlns:p14="http://schemas.microsoft.com/office/powerpoint/2010/main" val="747838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Il Genere e il cambiamento Climatico</a:t>
            </a:r>
          </a:p>
        </p:txBody>
      </p:sp>
      <p:sp>
        <p:nvSpPr>
          <p:cNvPr id="3" name="Segnaposto contenuto 2"/>
          <p:cNvSpPr>
            <a:spLocks noGrp="1"/>
          </p:cNvSpPr>
          <p:nvPr>
            <p:ph idx="1"/>
          </p:nvPr>
        </p:nvSpPr>
        <p:spPr/>
        <p:txBody>
          <a:bodyPr/>
          <a:lstStyle/>
          <a:p>
            <a:pPr>
              <a:buFont typeface="Wingdings" panose="05000000000000000000" pitchFamily="2" charset="2"/>
              <a:buChar char="v"/>
            </a:pPr>
            <a:r>
              <a:rPr lang="it-IT" dirty="0"/>
              <a:t>Gli uomini e le donne contribuiscono in maniera diversa alle cause del cambiamento climatico</a:t>
            </a:r>
          </a:p>
          <a:p>
            <a:pPr>
              <a:buFont typeface="Wingdings" panose="05000000000000000000" pitchFamily="2" charset="2"/>
              <a:buChar char="v"/>
            </a:pPr>
            <a:r>
              <a:rPr lang="it-IT" dirty="0"/>
              <a:t>Gli uomini e le donne  sono colpiti diversamente dagli effetti del cambiamento climatico</a:t>
            </a:r>
          </a:p>
          <a:p>
            <a:pPr>
              <a:buFont typeface="Wingdings" panose="05000000000000000000" pitchFamily="2" charset="2"/>
              <a:buChar char="v"/>
            </a:pPr>
            <a:r>
              <a:rPr lang="it-IT" dirty="0"/>
              <a:t>Le donne e gli uomini hanno diversi atteggiamenti e preferenze in termini di risposte al cambiamento climatico</a:t>
            </a:r>
          </a:p>
          <a:p>
            <a:pPr>
              <a:buFont typeface="Wingdings" panose="05000000000000000000" pitchFamily="2" charset="2"/>
              <a:buChar char="v"/>
            </a:pPr>
            <a:r>
              <a:rPr lang="it-IT" dirty="0"/>
              <a:t>Le donne e gli uomini sono diversamente influenzati dalle politiche e misure sul clima in ragione di fattori socio-economici come le disparità nelle entrate e le scelte occupazionali.</a:t>
            </a:r>
          </a:p>
          <a:p>
            <a:pPr marL="0" indent="0">
              <a:buNone/>
            </a:pPr>
            <a:endParaRPr lang="it-IT" dirty="0"/>
          </a:p>
        </p:txBody>
      </p:sp>
    </p:spTree>
    <p:extLst>
      <p:ext uri="{BB962C8B-B14F-4D97-AF65-F5344CB8AC3E}">
        <p14:creationId xmlns:p14="http://schemas.microsoft.com/office/powerpoint/2010/main" val="1390362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Ambiti di azione Progetti Donne  </a:t>
            </a:r>
            <a:br>
              <a:rPr lang="en-GB" dirty="0"/>
            </a:br>
            <a:r>
              <a:rPr lang="en-GB" dirty="0"/>
              <a:t>&amp; Ambiente</a:t>
            </a:r>
          </a:p>
        </p:txBody>
      </p:sp>
      <p:sp>
        <p:nvSpPr>
          <p:cNvPr id="3" name="Segnaposto contenuto 2"/>
          <p:cNvSpPr>
            <a:spLocks noGrp="1"/>
          </p:cNvSpPr>
          <p:nvPr>
            <p:ph idx="1"/>
          </p:nvPr>
        </p:nvSpPr>
        <p:spPr>
          <a:xfrm>
            <a:off x="1202919" y="1792936"/>
            <a:ext cx="9784080" cy="4424984"/>
          </a:xfrm>
        </p:spPr>
        <p:txBody>
          <a:bodyPr>
            <a:normAutofit fontScale="92500" lnSpcReduction="20000"/>
          </a:bodyPr>
          <a:lstStyle/>
          <a:p>
            <a:pPr>
              <a:buFont typeface="Wingdings" panose="05000000000000000000" pitchFamily="2" charset="2"/>
              <a:buChar char="v"/>
            </a:pPr>
            <a:r>
              <a:rPr lang="it-IT" dirty="0"/>
              <a:t>Progetti agricoli e sicurezza alimentare </a:t>
            </a:r>
          </a:p>
          <a:p>
            <a:pPr>
              <a:buFont typeface="Wingdings" panose="05000000000000000000" pitchFamily="2" charset="2"/>
              <a:buChar char="v"/>
            </a:pPr>
            <a:r>
              <a:rPr lang="it-IT" dirty="0"/>
              <a:t>Finanziamento di donne che svolgono lavori che sono positivi per l’ambiente ( gestione dei rifiuti solidi)</a:t>
            </a:r>
          </a:p>
          <a:p>
            <a:pPr>
              <a:buFont typeface="Wingdings" panose="05000000000000000000" pitchFamily="2" charset="2"/>
              <a:buChar char="v"/>
            </a:pPr>
            <a:r>
              <a:rPr lang="it-IT" dirty="0"/>
              <a:t>Piattaforme miranti allo scambio di informazioni e </a:t>
            </a:r>
            <a:r>
              <a:rPr lang="it-IT" dirty="0" err="1"/>
              <a:t>discussiooni</a:t>
            </a:r>
            <a:endParaRPr lang="it-IT" dirty="0"/>
          </a:p>
          <a:p>
            <a:pPr>
              <a:buFont typeface="Wingdings" panose="05000000000000000000" pitchFamily="2" charset="2"/>
              <a:buChar char="v"/>
            </a:pPr>
            <a:r>
              <a:rPr lang="it-IT" dirty="0"/>
              <a:t>  Accesso  paritario di uomini e donne alle conoscenze e agli strumenti di gestione dei rischi associati al cambiamento climatico, e attribuzione di un ruolo decisionale alle donne nelle iniziative per accrescere la prevenzione e migliorare la gestione delle catastrofi.</a:t>
            </a:r>
          </a:p>
          <a:p>
            <a:pPr>
              <a:buFont typeface="Wingdings" panose="05000000000000000000" pitchFamily="2" charset="2"/>
              <a:buChar char="v"/>
            </a:pPr>
            <a:r>
              <a:rPr lang="it-IT" dirty="0"/>
              <a:t> Incremento dell’ accesso e controllo delle donne alle risorse naturali, nonché sostegno e valorizzazione delle loro strategie di adattamento al cambiamento climatico, al fine di ridurre la loro vulnerabilità ed ampliare le loro opportunità di sviluppo </a:t>
            </a:r>
          </a:p>
          <a:p>
            <a:pPr>
              <a:buFont typeface="Wingdings" panose="05000000000000000000" pitchFamily="2" charset="2"/>
              <a:buChar char="v"/>
            </a:pPr>
            <a:r>
              <a:rPr lang="it-IT" dirty="0"/>
              <a:t>Tutela dei  diritti economici e sociali delle donne, e pagamento dei servizi ambientali da loro prodotti e valorizzare le loro conoscenze in materia di gestione delle risorse ambientali, in tutte le iniziative di mitigazione del cambiamento climatico coniugate con l’aiuto allo sviluppo (tipo CDM – </a:t>
            </a:r>
            <a:r>
              <a:rPr lang="it-IT" dirty="0" err="1"/>
              <a:t>Clean</a:t>
            </a:r>
            <a:r>
              <a:rPr lang="it-IT" dirty="0"/>
              <a:t> Development </a:t>
            </a:r>
            <a:r>
              <a:rPr lang="it-IT" dirty="0" err="1"/>
              <a:t>Mechanisms</a:t>
            </a:r>
            <a:r>
              <a:rPr lang="it-IT" dirty="0"/>
              <a:t> – o REDD- </a:t>
            </a:r>
            <a:r>
              <a:rPr lang="it-IT" dirty="0" err="1"/>
              <a:t>Deforestation</a:t>
            </a:r>
            <a:r>
              <a:rPr lang="it-IT" dirty="0"/>
              <a:t> and </a:t>
            </a:r>
            <a:r>
              <a:rPr lang="it-IT" dirty="0" err="1"/>
              <a:t>Forest</a:t>
            </a:r>
            <a:r>
              <a:rPr lang="it-IT" dirty="0"/>
              <a:t> </a:t>
            </a:r>
            <a:r>
              <a:rPr lang="it-IT" dirty="0" err="1"/>
              <a:t>Degradation</a:t>
            </a:r>
            <a:endParaRPr lang="en-GB" dirty="0"/>
          </a:p>
        </p:txBody>
      </p:sp>
      <p:pic>
        <p:nvPicPr>
          <p:cNvPr id="4" name="Immagine 3" descr="Risultati immagini per picture women and climate change"/>
          <p:cNvPicPr/>
          <p:nvPr/>
        </p:nvPicPr>
        <p:blipFill>
          <a:blip r:embed="rId2">
            <a:extLst>
              <a:ext uri="{28A0092B-C50C-407E-A947-70E740481C1C}">
                <a14:useLocalDpi xmlns:a14="http://schemas.microsoft.com/office/drawing/2010/main" val="0"/>
              </a:ext>
            </a:extLst>
          </a:blip>
          <a:srcRect/>
          <a:stretch>
            <a:fillRect/>
          </a:stretch>
        </p:blipFill>
        <p:spPr bwMode="auto">
          <a:xfrm>
            <a:off x="9599295" y="284177"/>
            <a:ext cx="2592705" cy="1457538"/>
          </a:xfrm>
          <a:prstGeom prst="rect">
            <a:avLst/>
          </a:prstGeom>
          <a:noFill/>
          <a:ln>
            <a:noFill/>
          </a:ln>
        </p:spPr>
      </p:pic>
    </p:spTree>
    <p:extLst>
      <p:ext uri="{BB962C8B-B14F-4D97-AF65-F5344CB8AC3E}">
        <p14:creationId xmlns:p14="http://schemas.microsoft.com/office/powerpoint/2010/main" val="2516465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Cooperazione  e uguaglianza di genere</a:t>
            </a:r>
          </a:p>
        </p:txBody>
      </p:sp>
      <p:sp>
        <p:nvSpPr>
          <p:cNvPr id="3" name="Segnaposto contenuto 2"/>
          <p:cNvSpPr>
            <a:spLocks noGrp="1"/>
          </p:cNvSpPr>
          <p:nvPr>
            <p:ph idx="1"/>
          </p:nvPr>
        </p:nvSpPr>
        <p:spPr/>
        <p:txBody>
          <a:bodyPr>
            <a:normAutofit/>
          </a:bodyPr>
          <a:lstStyle/>
          <a:p>
            <a:pPr marL="0" indent="0">
              <a:buNone/>
            </a:pPr>
            <a:r>
              <a:rPr lang="it-IT" sz="2800" dirty="0"/>
              <a:t>L’uguaglianza di genere e l’empowerment delle donne, insieme al rispetto dei diritti umani, sono riconosciuti (Accra Agenda for Action, 2008) come essenziali al potenziamento dell’efficacia degli aiuti internazionali e della cooperazione.</a:t>
            </a:r>
            <a:endParaRPr lang="en-GB" sz="2800" dirty="0"/>
          </a:p>
        </p:txBody>
      </p:sp>
    </p:spTree>
    <p:extLst>
      <p:ext uri="{BB962C8B-B14F-4D97-AF65-F5344CB8AC3E}">
        <p14:creationId xmlns:p14="http://schemas.microsoft.com/office/powerpoint/2010/main" val="3089166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16479" y="284176"/>
            <a:ext cx="8670519" cy="1483664"/>
          </a:xfrm>
        </p:spPr>
        <p:txBody>
          <a:bodyPr/>
          <a:lstStyle/>
          <a:p>
            <a:r>
              <a:rPr lang="en-GB" dirty="0"/>
              <a:t>      WOMEN peace &amp;Security</a:t>
            </a:r>
          </a:p>
        </p:txBody>
      </p:sp>
      <p:sp>
        <p:nvSpPr>
          <p:cNvPr id="3" name="Segnaposto contenuto 2"/>
          <p:cNvSpPr>
            <a:spLocks noGrp="1"/>
          </p:cNvSpPr>
          <p:nvPr>
            <p:ph idx="1"/>
          </p:nvPr>
        </p:nvSpPr>
        <p:spPr>
          <a:xfrm>
            <a:off x="1045029" y="2230424"/>
            <a:ext cx="9941970" cy="3987496"/>
          </a:xfrm>
        </p:spPr>
        <p:txBody>
          <a:bodyPr>
            <a:normAutofit fontScale="85000" lnSpcReduction="20000"/>
          </a:bodyPr>
          <a:lstStyle/>
          <a:p>
            <a:pPr marL="0" indent="0">
              <a:buNone/>
            </a:pPr>
            <a:endParaRPr lang="it-IT" dirty="0"/>
          </a:p>
          <a:p>
            <a:pPr>
              <a:buFont typeface="Wingdings" panose="05000000000000000000" pitchFamily="2" charset="2"/>
              <a:buChar char="v"/>
            </a:pPr>
            <a:r>
              <a:rPr lang="it-IT" dirty="0"/>
              <a:t>I conflitti hanno conseguenze devastanti, anche in ampliamento divario tra donne e uomini. Le donne spesso hanno meno risorse per proteggere se stessi e, con i bambini, spesso costituiscono la maggioranza delle popolazioni sfollate e rifugiate. tattiche di guerra, come la violenza sessuale specificamente loro bersaglio. Anche se le donne hanno portato movimenti per la pace e guidato il recupero comunità dopo il conflitto, sono quasi del tutto assenti dalle trattative di pace. Esclusione da limiti di ricostruzione accesso alle opportunità di recuperare, per ottenere giustizia per le violazioni dei diritti umani, e di partecipare a plasmare le leggi riformate e le istituzioni pubbliche.</a:t>
            </a:r>
          </a:p>
          <a:p>
            <a:pPr>
              <a:buFont typeface="Wingdings" panose="05000000000000000000" pitchFamily="2" charset="2"/>
              <a:buChar char="v"/>
            </a:pPr>
            <a:r>
              <a:rPr lang="it-IT" dirty="0"/>
              <a:t>La comunità internazionale ha riconosciuto che la partecipazione delle donne è fondamentale per raggiungere e mantenere la pace. Le donne sono dimostrati agenti di cambiamento, e dovrebbe essere in grado di fare ancora di più. Nel 2000, il Consiglio di Sicurezza delle Nazioni Unite ha approvato la storica risoluzione 1325 sulle donne, la pace e la sicurezza. Si chiede alle donne di partecipare alla costruzione della pace, essere meglio protetti da violazioni dei diritti umani, e di avere accesso alla giustizia e ai servizi per eliminare la discriminazione.</a:t>
            </a:r>
          </a:p>
          <a:p>
            <a:pPr>
              <a:buFont typeface="Wingdings" panose="05000000000000000000" pitchFamily="2" charset="2"/>
              <a:buChar char="v"/>
            </a:pPr>
            <a:r>
              <a:rPr lang="en-US" dirty="0"/>
              <a:t>1820, 1888, 1889, 1960, 2106, 2122 and 2242 sono risoluzioni di supporto alla 1325</a:t>
            </a:r>
            <a:endParaRPr lang="it-IT" dirty="0"/>
          </a:p>
          <a:p>
            <a:pPr marL="0" indent="0">
              <a:buNone/>
            </a:pPr>
            <a:endParaRPr lang="en-GB" dirty="0"/>
          </a:p>
        </p:txBody>
      </p:sp>
      <p:pic>
        <p:nvPicPr>
          <p:cNvPr id="4" name="Immagine 3" descr="Risultati immagini per peace negotiation picture"/>
          <p:cNvPicPr/>
          <p:nvPr/>
        </p:nvPicPr>
        <p:blipFill>
          <a:blip r:embed="rId2">
            <a:extLst>
              <a:ext uri="{28A0092B-C50C-407E-A947-70E740481C1C}">
                <a14:useLocalDpi xmlns:a14="http://schemas.microsoft.com/office/drawing/2010/main" val="0"/>
              </a:ext>
            </a:extLst>
          </a:blip>
          <a:srcRect/>
          <a:stretch>
            <a:fillRect/>
          </a:stretch>
        </p:blipFill>
        <p:spPr bwMode="auto">
          <a:xfrm>
            <a:off x="9159241" y="65432"/>
            <a:ext cx="3032759" cy="2474568"/>
          </a:xfrm>
          <a:prstGeom prst="rect">
            <a:avLst/>
          </a:prstGeom>
          <a:noFill/>
          <a:ln>
            <a:noFill/>
          </a:ln>
        </p:spPr>
      </p:pic>
      <p:pic>
        <p:nvPicPr>
          <p:cNvPr id="5" name="Immagine 4" descr="Risultati immagini per peace negotiation picture"/>
          <p:cNvPicPr/>
          <p:nvPr/>
        </p:nvPicPr>
        <p:blipFill>
          <a:blip r:embed="rId3">
            <a:extLst>
              <a:ext uri="{28A0092B-C50C-407E-A947-70E740481C1C}">
                <a14:useLocalDpi xmlns:a14="http://schemas.microsoft.com/office/drawing/2010/main" val="0"/>
              </a:ext>
            </a:extLst>
          </a:blip>
          <a:srcRect/>
          <a:stretch>
            <a:fillRect/>
          </a:stretch>
        </p:blipFill>
        <p:spPr bwMode="auto">
          <a:xfrm>
            <a:off x="0" y="65431"/>
            <a:ext cx="2946400" cy="2314911"/>
          </a:xfrm>
          <a:prstGeom prst="rect">
            <a:avLst/>
          </a:prstGeom>
          <a:noFill/>
          <a:ln>
            <a:noFill/>
          </a:ln>
        </p:spPr>
      </p:pic>
    </p:spTree>
    <p:extLst>
      <p:ext uri="{BB962C8B-B14F-4D97-AF65-F5344CB8AC3E}">
        <p14:creationId xmlns:p14="http://schemas.microsoft.com/office/powerpoint/2010/main" val="2355331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508760"/>
          </a:xfrm>
        </p:spPr>
        <p:txBody>
          <a:bodyPr/>
          <a:lstStyle/>
          <a:p>
            <a:r>
              <a:rPr lang="en-GB" dirty="0"/>
              <a:t>Attività nel settore Women Peace and security</a:t>
            </a:r>
          </a:p>
        </p:txBody>
      </p:sp>
      <p:sp>
        <p:nvSpPr>
          <p:cNvPr id="3" name="Segnaposto contenuto 2"/>
          <p:cNvSpPr>
            <a:spLocks noGrp="1"/>
          </p:cNvSpPr>
          <p:nvPr>
            <p:ph idx="1"/>
          </p:nvPr>
        </p:nvSpPr>
        <p:spPr/>
        <p:txBody>
          <a:bodyPr/>
          <a:lstStyle/>
          <a:p>
            <a:r>
              <a:rPr lang="it-IT" dirty="0"/>
              <a:t>Ricerca/studi</a:t>
            </a:r>
          </a:p>
          <a:p>
            <a:r>
              <a:rPr lang="it-IT" dirty="0"/>
              <a:t>Lavoro con le coalizioni delle donne per la pace per prepararle a prendere parte ai processi di pace</a:t>
            </a:r>
          </a:p>
          <a:p>
            <a:r>
              <a:rPr lang="it-IT" dirty="0"/>
              <a:t>Attività miranti a individuare la violenza contro le donne e a porvi fine</a:t>
            </a:r>
          </a:p>
          <a:p>
            <a:r>
              <a:rPr lang="it-IT" dirty="0"/>
              <a:t>  Messa a disposizione di expertise di genere durante i negoziati</a:t>
            </a:r>
          </a:p>
          <a:p>
            <a:r>
              <a:rPr lang="it-IT" dirty="0"/>
              <a:t>Tentativi di aumentare la partecipazione delle donne ai negoziati di pace  formali e informali , mostrando ai mediatori e alle parti in conflitto  l’importanza strategica di  lungo periodo derivante dalla inclusione delle donne nei negoziati</a:t>
            </a:r>
          </a:p>
          <a:p>
            <a:r>
              <a:rPr lang="it-IT" dirty="0"/>
              <a:t>Scambio di buone pratiche a livello regionale</a:t>
            </a:r>
          </a:p>
        </p:txBody>
      </p:sp>
      <p:pic>
        <p:nvPicPr>
          <p:cNvPr id="5" name="Immagine 4" descr="https://encrypted-tbn3.gstatic.com/images?q=tbn:ANd9GcTVmem8bRjdUIkSpaitUnizcYscpnt87ye_SP6s8OwcEGWVfarlh2g834s4"/>
          <p:cNvPicPr/>
          <p:nvPr/>
        </p:nvPicPr>
        <p:blipFill>
          <a:blip r:embed="rId2">
            <a:extLst>
              <a:ext uri="{28A0092B-C50C-407E-A947-70E740481C1C}">
                <a14:useLocalDpi xmlns:a14="http://schemas.microsoft.com/office/drawing/2010/main" val="0"/>
              </a:ext>
            </a:extLst>
          </a:blip>
          <a:srcRect/>
          <a:stretch>
            <a:fillRect/>
          </a:stretch>
        </p:blipFill>
        <p:spPr bwMode="auto">
          <a:xfrm>
            <a:off x="6056243" y="1020417"/>
            <a:ext cx="6135757" cy="772519"/>
          </a:xfrm>
          <a:prstGeom prst="rect">
            <a:avLst/>
          </a:prstGeom>
          <a:noFill/>
          <a:ln>
            <a:noFill/>
          </a:ln>
        </p:spPr>
      </p:pic>
    </p:spTree>
    <p:extLst>
      <p:ext uri="{BB962C8B-B14F-4D97-AF65-F5344CB8AC3E}">
        <p14:creationId xmlns:p14="http://schemas.microsoft.com/office/powerpoint/2010/main" val="1542895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C00"/>
                </a:solidFill>
              </a:rPr>
              <a:t>Il Consiglio d’Europa</a:t>
            </a:r>
          </a:p>
        </p:txBody>
      </p:sp>
      <p:sp>
        <p:nvSpPr>
          <p:cNvPr id="4" name="Segnaposto testo 3"/>
          <p:cNvSpPr>
            <a:spLocks noGrp="1"/>
          </p:cNvSpPr>
          <p:nvPr>
            <p:ph type="body" sz="half" idx="2"/>
          </p:nvPr>
        </p:nvSpPr>
        <p:spPr>
          <a:xfrm>
            <a:off x="7702658" y="1792936"/>
            <a:ext cx="3288430" cy="4871335"/>
          </a:xfrm>
        </p:spPr>
        <p:txBody>
          <a:bodyPr>
            <a:normAutofit fontScale="92500" lnSpcReduction="20000"/>
          </a:bodyPr>
          <a:lstStyle/>
          <a:p>
            <a:r>
              <a:rPr lang="it-IT" dirty="0"/>
              <a:t>Da non confondere  con </a:t>
            </a:r>
          </a:p>
          <a:p>
            <a:r>
              <a:rPr lang="it-IT" b="1" dirty="0"/>
              <a:t>il Consiglio Europeo</a:t>
            </a:r>
          </a:p>
          <a:p>
            <a:r>
              <a:rPr lang="it-IT" dirty="0"/>
              <a:t>Istituzione dell'Unione europea, composta dai capi di Stato e di governo degli Stati membri e dal Presidente della Commissione europea, volta alla pianificazione delle politiche comunitarie.</a:t>
            </a:r>
          </a:p>
          <a:p>
            <a:r>
              <a:rPr lang="it-IT" b="1" dirty="0"/>
              <a:t>Unione Europea</a:t>
            </a:r>
            <a:r>
              <a:rPr lang="it-IT" dirty="0"/>
              <a:t>: </a:t>
            </a:r>
          </a:p>
          <a:p>
            <a:r>
              <a:rPr lang="it-IT" dirty="0"/>
              <a:t>L'UE annovera, ad oggi, 27 Stati membri che hanno delegato parte della loro sovranità al fine di consentire di prendere decisioni democratiche a livello comunitario su questioni di interesse comune. Nessun paese ha mai aderito all'UE senza prima aver fatto parte in quanto membro del Consiglio d'Europa.</a:t>
            </a:r>
            <a:endParaRPr lang="en-GB" dirty="0"/>
          </a:p>
        </p:txBody>
      </p:sp>
      <p:pic>
        <p:nvPicPr>
          <p:cNvPr id="5122" name="Picture 2" descr="http://www.coe.int/documents/5492562/7038987/COE-Logo-Quadri.png/5b078783-4008-4825-8721-c04c329844d2?t=1401723151000"/>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9865" b="986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94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84176"/>
            <a:ext cx="12192000" cy="1252016"/>
          </a:xfrm>
        </p:spPr>
        <p:txBody>
          <a:bodyPr>
            <a:normAutofit fontScale="90000"/>
          </a:bodyPr>
          <a:lstStyle/>
          <a:p>
            <a:r>
              <a:rPr lang="en-GB" b="1" dirty="0">
                <a:solidFill>
                  <a:srgbClr val="FFCC00"/>
                </a:solidFill>
              </a:rPr>
              <a:t>IL Consiglio  Europa: la Principale  organizzazione di difesa dei Diritti Umali del continente</a:t>
            </a:r>
          </a:p>
        </p:txBody>
      </p:sp>
      <p:pic>
        <p:nvPicPr>
          <p:cNvPr id="1026" name="Picture 2" descr="Il Consiglio d'Europa è la principale organizzazione di difesa dei diritti umani del continen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92936"/>
            <a:ext cx="12192000" cy="506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061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C00"/>
                </a:solidFill>
              </a:rPr>
              <a:t>SEDE : STrasburgo</a:t>
            </a:r>
          </a:p>
        </p:txBody>
      </p:sp>
      <p:pic>
        <p:nvPicPr>
          <p:cNvPr id="7170" name="Picture 2" descr="http://g8fip1kplyr33r3krz5b97d1.wpengine.netdna-cdn.com/wp-content/uploads/2015/03/Strasbourg-714x476.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532" y="1792936"/>
            <a:ext cx="7774616" cy="50650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e original imag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780148" y="1792937"/>
            <a:ext cx="4411851" cy="506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62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8488" y="139485"/>
            <a:ext cx="10878511" cy="1757897"/>
          </a:xfrm>
        </p:spPr>
        <p:txBody>
          <a:bodyPr/>
          <a:lstStyle/>
          <a:p>
            <a:endParaRPr lang="en-GB" b="1" dirty="0">
              <a:solidFill>
                <a:srgbClr val="FFCC00"/>
              </a:solidFill>
            </a:endParaRPr>
          </a:p>
        </p:txBody>
      </p:sp>
      <p:sp>
        <p:nvSpPr>
          <p:cNvPr id="4" name="Segnaposto testo 3"/>
          <p:cNvSpPr>
            <a:spLocks noGrp="1"/>
          </p:cNvSpPr>
          <p:nvPr>
            <p:ph type="body" sz="half" idx="2"/>
          </p:nvPr>
        </p:nvSpPr>
        <p:spPr>
          <a:xfrm>
            <a:off x="13329597" y="3135293"/>
            <a:ext cx="504384" cy="1456100"/>
          </a:xfrm>
        </p:spPr>
        <p:txBody>
          <a:bodyPr/>
          <a:lstStyle/>
          <a:p>
            <a:endParaRPr lang="en-GB" dirty="0"/>
          </a:p>
        </p:txBody>
      </p:sp>
      <p:sp>
        <p:nvSpPr>
          <p:cNvPr id="5" name="AutoShape 2" descr="Image result for strasbour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8" name="Picture 4" descr="See original image"/>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536" b="2536"/>
          <a:stretch>
            <a:fillRect/>
          </a:stretch>
        </p:blipFill>
        <p:spPr bwMode="auto">
          <a:xfrm>
            <a:off x="108488" y="1869980"/>
            <a:ext cx="7729333" cy="496061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encrypted-tbn1.gstatic.com/images?q=tbn:ANd9GcSVuXqOxjMPhNlA7bX28GEH9qXg6-6gG_adCoDEdYjrXOV1C9ZW8BmJS17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332" y="4056962"/>
            <a:ext cx="4462668" cy="282844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C:\Users\camil\AppData\Local\Microsoft\Windows\INetCacheContent.Word\Foto547.jpg"/>
          <p:cNvPicPr/>
          <p:nvPr/>
        </p:nvPicPr>
        <p:blipFill>
          <a:blip r:embed="rId4">
            <a:extLst>
              <a:ext uri="{28A0092B-C50C-407E-A947-70E740481C1C}">
                <a14:useLocalDpi xmlns:a14="http://schemas.microsoft.com/office/drawing/2010/main" val="0"/>
              </a:ext>
            </a:extLst>
          </a:blip>
          <a:srcRect/>
          <a:stretch>
            <a:fillRect/>
          </a:stretch>
        </p:blipFill>
        <p:spPr bwMode="auto">
          <a:xfrm>
            <a:off x="7715760" y="1681315"/>
            <a:ext cx="4395264" cy="2320841"/>
          </a:xfrm>
          <a:prstGeom prst="rect">
            <a:avLst/>
          </a:prstGeom>
          <a:noFill/>
          <a:ln>
            <a:noFill/>
          </a:ln>
        </p:spPr>
      </p:pic>
      <p:pic>
        <p:nvPicPr>
          <p:cNvPr id="8" name="Immagine 7" descr="C:\Users\camil\AppData\Local\Microsoft\Windows\INetCacheContent.Word\Foto485.jpg"/>
          <p:cNvPicPr/>
          <p:nvPr/>
        </p:nvPicPr>
        <p:blipFill>
          <a:blip r:embed="rId5">
            <a:extLst>
              <a:ext uri="{28A0092B-C50C-407E-A947-70E740481C1C}">
                <a14:useLocalDpi xmlns:a14="http://schemas.microsoft.com/office/drawing/2010/main" val="0"/>
              </a:ext>
            </a:extLst>
          </a:blip>
          <a:srcRect/>
          <a:stretch>
            <a:fillRect/>
          </a:stretch>
        </p:blipFill>
        <p:spPr bwMode="auto">
          <a:xfrm>
            <a:off x="5766619" y="168009"/>
            <a:ext cx="1949141" cy="1730495"/>
          </a:xfrm>
          <a:prstGeom prst="rect">
            <a:avLst/>
          </a:prstGeom>
          <a:noFill/>
          <a:ln>
            <a:noFill/>
          </a:ln>
        </p:spPr>
      </p:pic>
      <p:pic>
        <p:nvPicPr>
          <p:cNvPr id="9" name="Immagine 8" descr="C:\Users\camil\AppData\Local\Microsoft\Windows\INetCacheContent.Word\Foto486.jpg"/>
          <p:cNvPicPr/>
          <p:nvPr/>
        </p:nvPicPr>
        <p:blipFill>
          <a:blip r:embed="rId6">
            <a:extLst>
              <a:ext uri="{28A0092B-C50C-407E-A947-70E740481C1C}">
                <a14:useLocalDpi xmlns:a14="http://schemas.microsoft.com/office/drawing/2010/main" val="0"/>
              </a:ext>
            </a:extLst>
          </a:blip>
          <a:srcRect/>
          <a:stretch>
            <a:fillRect/>
          </a:stretch>
        </p:blipFill>
        <p:spPr bwMode="auto">
          <a:xfrm>
            <a:off x="2958574" y="145278"/>
            <a:ext cx="1296717" cy="1730494"/>
          </a:xfrm>
          <a:prstGeom prst="rect">
            <a:avLst/>
          </a:prstGeom>
          <a:noFill/>
          <a:ln>
            <a:noFill/>
          </a:ln>
        </p:spPr>
      </p:pic>
      <p:pic>
        <p:nvPicPr>
          <p:cNvPr id="10" name="Immagine 9" descr="C:\Users\camil\AppData\Local\Microsoft\Windows\INetCacheContent.Word\Foto491.jpg"/>
          <p:cNvPicPr/>
          <p:nvPr/>
        </p:nvPicPr>
        <p:blipFill>
          <a:blip r:embed="rId7">
            <a:extLst>
              <a:ext uri="{28A0092B-C50C-407E-A947-70E740481C1C}">
                <a14:useLocalDpi xmlns:a14="http://schemas.microsoft.com/office/drawing/2010/main" val="0"/>
              </a:ext>
            </a:extLst>
          </a:blip>
          <a:srcRect/>
          <a:stretch>
            <a:fillRect/>
          </a:stretch>
        </p:blipFill>
        <p:spPr bwMode="auto">
          <a:xfrm>
            <a:off x="1846138" y="109296"/>
            <a:ext cx="1377324" cy="1741300"/>
          </a:xfrm>
          <a:prstGeom prst="rect">
            <a:avLst/>
          </a:prstGeom>
          <a:noFill/>
          <a:ln>
            <a:noFill/>
          </a:ln>
        </p:spPr>
      </p:pic>
      <p:pic>
        <p:nvPicPr>
          <p:cNvPr id="3" name="Immagine 2"/>
          <p:cNvPicPr>
            <a:picLocks noChangeAspect="1"/>
          </p:cNvPicPr>
          <p:nvPr/>
        </p:nvPicPr>
        <p:blipFill>
          <a:blip r:embed="rId8"/>
          <a:stretch>
            <a:fillRect/>
          </a:stretch>
        </p:blipFill>
        <p:spPr>
          <a:xfrm>
            <a:off x="4140188" y="168009"/>
            <a:ext cx="1641180" cy="1700849"/>
          </a:xfrm>
          <a:prstGeom prst="rect">
            <a:avLst/>
          </a:prstGeom>
        </p:spPr>
      </p:pic>
      <p:pic>
        <p:nvPicPr>
          <p:cNvPr id="13" name="Immagine 12" descr="C:\Users\camil\AppData\Local\Microsoft\Windows\INetCacheContent.Word\Strasbourg 12 July 2014 022.jpg"/>
          <p:cNvPicPr/>
          <p:nvPr/>
        </p:nvPicPr>
        <p:blipFill>
          <a:blip r:embed="rId9">
            <a:extLst>
              <a:ext uri="{28A0092B-C50C-407E-A947-70E740481C1C}">
                <a14:useLocalDpi xmlns:a14="http://schemas.microsoft.com/office/drawing/2010/main" val="0"/>
              </a:ext>
            </a:extLst>
          </a:blip>
          <a:srcRect/>
          <a:stretch>
            <a:fillRect/>
          </a:stretch>
        </p:blipFill>
        <p:spPr bwMode="auto">
          <a:xfrm>
            <a:off x="7715760" y="168010"/>
            <a:ext cx="4395264" cy="1512184"/>
          </a:xfrm>
          <a:prstGeom prst="rect">
            <a:avLst/>
          </a:prstGeom>
          <a:noFill/>
          <a:ln>
            <a:noFill/>
          </a:ln>
        </p:spPr>
      </p:pic>
      <p:pic>
        <p:nvPicPr>
          <p:cNvPr id="14" name="Immagine 13" descr="C:\Users\camil\AppData\Local\Microsoft\Windows\INetCacheContent.Word\Strasbourg 12 July 2014 017.jpg"/>
          <p:cNvPicPr/>
          <p:nvPr/>
        </p:nvPicPr>
        <p:blipFill>
          <a:blip r:embed="rId10">
            <a:extLst>
              <a:ext uri="{28A0092B-C50C-407E-A947-70E740481C1C}">
                <a14:useLocalDpi xmlns:a14="http://schemas.microsoft.com/office/drawing/2010/main" val="0"/>
              </a:ext>
            </a:extLst>
          </a:blip>
          <a:srcRect/>
          <a:stretch>
            <a:fillRect/>
          </a:stretch>
        </p:blipFill>
        <p:spPr bwMode="auto">
          <a:xfrm>
            <a:off x="61748" y="144717"/>
            <a:ext cx="1864998" cy="1670458"/>
          </a:xfrm>
          <a:prstGeom prst="rect">
            <a:avLst/>
          </a:prstGeom>
          <a:noFill/>
          <a:ln>
            <a:noFill/>
          </a:ln>
        </p:spPr>
      </p:pic>
    </p:spTree>
    <p:extLst>
      <p:ext uri="{BB962C8B-B14F-4D97-AF65-F5344CB8AC3E}">
        <p14:creationId xmlns:p14="http://schemas.microsoft.com/office/powerpoint/2010/main" val="3382492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828800"/>
          </a:xfrm>
        </p:spPr>
        <p:txBody>
          <a:bodyPr/>
          <a:lstStyle/>
          <a:p>
            <a:r>
              <a:rPr lang="en-GB" b="1" dirty="0">
                <a:solidFill>
                  <a:srgbClr val="FFCC00"/>
                </a:solidFill>
              </a:rPr>
              <a:t>Il Consiglio D’EUROPA Include 47 Stati Membri Tra cui gli stati Membri della Unione Europea </a:t>
            </a:r>
          </a:p>
        </p:txBody>
      </p:sp>
      <p:pic>
        <p:nvPicPr>
          <p:cNvPr id="2050" name="Picture 2" descr="Include 47 Stati membri, tra cui i 28 membri dell'Unione europ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0652"/>
            <a:ext cx="12191998" cy="50373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10202242" y="765313"/>
            <a:ext cx="1326506" cy="85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217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C00"/>
                </a:solidFill>
              </a:rPr>
              <a:t>il Consiglio D’EUROPA  </a:t>
            </a:r>
          </a:p>
        </p:txBody>
      </p:sp>
      <p:sp>
        <p:nvSpPr>
          <p:cNvPr id="3" name="Segnaposto contenuto 2"/>
          <p:cNvSpPr>
            <a:spLocks noGrp="1"/>
          </p:cNvSpPr>
          <p:nvPr>
            <p:ph idx="1"/>
          </p:nvPr>
        </p:nvSpPr>
        <p:spPr/>
        <p:txBody>
          <a:bodyPr>
            <a:normAutofit lnSpcReduction="10000"/>
          </a:bodyPr>
          <a:lstStyle/>
          <a:p>
            <a:pPr marL="0" indent="0">
              <a:buNone/>
            </a:pPr>
            <a:endParaRPr lang="it-IT" dirty="0"/>
          </a:p>
          <a:p>
            <a:pPr marL="0" indent="0">
              <a:buNone/>
            </a:pPr>
            <a:r>
              <a:rPr lang="it-IT" dirty="0"/>
              <a:t>Il Consiglio d'Europa si distingue dall'Unione europea composta da 27 stati. Tuttavia, mai alcuno stato ha aderito all'Unione senza appartenere prima di tutto al Consiglio d'Europa.</a:t>
            </a:r>
          </a:p>
          <a:p>
            <a:pPr marL="0" indent="0">
              <a:buNone/>
            </a:pPr>
            <a:endParaRPr lang="it-IT" dirty="0"/>
          </a:p>
          <a:p>
            <a:pPr marL="0" indent="0">
              <a:buNone/>
            </a:pPr>
            <a:r>
              <a:rPr lang="it-IT" dirty="0"/>
              <a:t>5 paesi hanno lo status di </a:t>
            </a:r>
            <a:r>
              <a:rPr lang="it-IT" u="sng" dirty="0">
                <a:hlinkClick r:id="rId2"/>
              </a:rPr>
              <a:t>osservatore</a:t>
            </a:r>
            <a:r>
              <a:rPr lang="it-IT" dirty="0"/>
              <a:t> presso il Consiglio d'Europa: la Santa Sede, gli Stati Uniti, il Canada, il Giappone e il Messico. </a:t>
            </a:r>
          </a:p>
          <a:p>
            <a:pPr marL="0" indent="0">
              <a:buNone/>
            </a:pPr>
            <a:endParaRPr lang="it-IT" dirty="0"/>
          </a:p>
          <a:p>
            <a:pPr marL="0" indent="0">
              <a:buNone/>
            </a:pPr>
            <a:r>
              <a:rPr lang="it-IT" dirty="0"/>
              <a:t>I 47 Stati membri del Consiglio d'Europa costituiscono una zona senza pena di morte. Dal 1985, l'abolizione della pena di morte è condizione preliminare per l'adesione al Consiglio d'Europa. </a:t>
            </a:r>
            <a:endParaRPr lang="en-GB" dirty="0"/>
          </a:p>
        </p:txBody>
      </p:sp>
      <p:pic>
        <p:nvPicPr>
          <p:cNvPr id="4"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9666514" y="284176"/>
            <a:ext cx="2249713" cy="1443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551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solidFill>
                  <a:srgbClr val="FFCC00"/>
                </a:solidFill>
              </a:rPr>
              <a:t>ConvEnzione</a:t>
            </a:r>
            <a:r>
              <a:rPr lang="en-GB" dirty="0">
                <a:solidFill>
                  <a:srgbClr val="FFCC00"/>
                </a:solidFill>
              </a:rPr>
              <a:t> Europea dei Diritti </a:t>
            </a:r>
            <a:r>
              <a:rPr lang="en-GB" dirty="0" err="1">
                <a:solidFill>
                  <a:srgbClr val="FFCC00"/>
                </a:solidFill>
              </a:rPr>
              <a:t>dell’UOMO</a:t>
            </a:r>
            <a:endParaRPr lang="en-GB" dirty="0">
              <a:solidFill>
                <a:srgbClr val="FFCC00"/>
              </a:solidFill>
            </a:endParaRPr>
          </a:p>
        </p:txBody>
      </p:sp>
      <p:sp>
        <p:nvSpPr>
          <p:cNvPr id="3" name="Segnaposto immagine 2"/>
          <p:cNvSpPr>
            <a:spLocks noGrp="1"/>
          </p:cNvSpPr>
          <p:nvPr>
            <p:ph type="pic" idx="1"/>
          </p:nvPr>
        </p:nvSpPr>
        <p:spPr/>
      </p:sp>
      <p:sp>
        <p:nvSpPr>
          <p:cNvPr id="4" name="Segnaposto testo 3"/>
          <p:cNvSpPr>
            <a:spLocks noGrp="1"/>
          </p:cNvSpPr>
          <p:nvPr>
            <p:ph type="body" sz="half" idx="2"/>
          </p:nvPr>
        </p:nvSpPr>
        <p:spPr/>
        <p:txBody>
          <a:bodyPr/>
          <a:lstStyle/>
          <a:p>
            <a:r>
              <a:rPr lang="it-IT" dirty="0">
                <a:hlinkClick r:id="rId2"/>
              </a:rPr>
              <a:t>Tutti gli Stati membri del Consiglio d'Europa sono segnatari della Convenzione europea dei diritti dell'uomo, un trattato concepito per proteggere i diritti umani, la democrazia e lo stato di diritto</a:t>
            </a:r>
            <a:endParaRPr lang="en-GB" dirty="0"/>
          </a:p>
        </p:txBody>
      </p:sp>
      <p:sp>
        <p:nvSpPr>
          <p:cNvPr id="5" name="Segnaposto immagine 2"/>
          <p:cNvSpPr txBox="1">
            <a:spLocks/>
          </p:cNvSpPr>
          <p:nvPr/>
        </p:nvSpPr>
        <p:spPr>
          <a:xfrm>
            <a:off x="454900" y="3977259"/>
            <a:ext cx="1931605" cy="2116760"/>
          </a:xfrm>
          <a:prstGeom prst="rect">
            <a:avLst/>
          </a:prstGeom>
          <a:solidFill>
            <a:schemeClr val="tx2">
              <a:lumMod val="60000"/>
              <a:lumOff val="40000"/>
            </a:schemeClr>
          </a:solidFill>
        </p:spPr>
      </p:sp>
      <p:pic>
        <p:nvPicPr>
          <p:cNvPr id="3074" name="Picture 2" descr="Tutti gli Stati membri del Consiglio d'Europa sono segnatari della Convenzione europea dei diritti dell'uomo, un trattato concepito per proteggere i diritti umani, la democrazia e lo stato di dirit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32" y="1792936"/>
            <a:ext cx="8296019" cy="5055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075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solidFill>
                  <a:srgbClr val="FFCC00"/>
                </a:solidFill>
              </a:rPr>
              <a:t>La Corte Europea dei Diritti dell’ Uomo</a:t>
            </a:r>
          </a:p>
        </p:txBody>
      </p:sp>
      <p:sp>
        <p:nvSpPr>
          <p:cNvPr id="4" name="Segnaposto testo 3"/>
          <p:cNvSpPr>
            <a:spLocks noGrp="1"/>
          </p:cNvSpPr>
          <p:nvPr>
            <p:ph type="body" sz="half" idx="2"/>
          </p:nvPr>
        </p:nvSpPr>
        <p:spPr/>
        <p:txBody>
          <a:bodyPr/>
          <a:lstStyle/>
          <a:p>
            <a:r>
              <a:rPr lang="en-GB" dirty="0">
                <a:solidFill>
                  <a:srgbClr val="FFCC00"/>
                </a:solidFill>
              </a:rPr>
              <a:t>La Corte Europea dei Diritti dell’uomo supervisiona l’attuazione della  Convenzione Europea dei Diritti dell’uomo negli Stati membri</a:t>
            </a:r>
          </a:p>
        </p:txBody>
      </p:sp>
      <p:pic>
        <p:nvPicPr>
          <p:cNvPr id="4098" name="Picture 2" descr="La Corte europea dei diritti dell'uomo supervisiona l'attuazione della Convenzione negli Stati membri"/>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6205" r="620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87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La Convenzione sull'eliminazione di tutte le forme di discriminazione contro le donne (CEDAW)</a:t>
            </a:r>
            <a:endParaRPr lang="en-GB" dirty="0"/>
          </a:p>
        </p:txBody>
      </p:sp>
      <p:sp>
        <p:nvSpPr>
          <p:cNvPr id="3" name="Segnaposto contenuto 2"/>
          <p:cNvSpPr>
            <a:spLocks noGrp="1"/>
          </p:cNvSpPr>
          <p:nvPr>
            <p:ph idx="1"/>
          </p:nvPr>
        </p:nvSpPr>
        <p:spPr/>
        <p:txBody>
          <a:bodyPr>
            <a:normAutofit fontScale="70000" lnSpcReduction="20000"/>
          </a:bodyPr>
          <a:lstStyle/>
          <a:p>
            <a:pPr marL="0" indent="0" algn="just">
              <a:buNone/>
            </a:pPr>
            <a:r>
              <a:rPr lang="it-IT" dirty="0"/>
              <a:t>La Convenzione sull'eliminazione di tutte le forme di discriminazione contro le donne (CEDAW), adottata nel 1979 dall'Assemblea generale delle Nazioni Unite, è spesso descritta come la </a:t>
            </a:r>
            <a:r>
              <a:rPr lang="it-IT" b="1" u="sng" dirty="0"/>
              <a:t>carta  internazionale dei diritti  delle donne</a:t>
            </a:r>
            <a:r>
              <a:rPr lang="it-IT" dirty="0"/>
              <a:t>. Composta da un preambolo e 30 articoli, definisce ciò che costituisce una discriminazione nei confronti delle donne e stabilisce una agenda per l’azione nazionale  atta a porre fine a tale discriminazione.</a:t>
            </a:r>
          </a:p>
          <a:p>
            <a:pPr marL="0" indent="0" algn="just">
              <a:buNone/>
            </a:pPr>
            <a:r>
              <a:rPr lang="it-IT" dirty="0"/>
              <a:t>La convenzione definisce la discriminazione contro le donne come "... ogni distinzione, esclusione o restrizione fatta sulla base del sesso che ha l'effetto o lo scopo di pregiudicare o annullare il riconoscimento, il godimento o l'esercizio da parte delle donne, dei diritti umani e delle libertà fondamentali in campo politico, economico, sociale, culturale, civile o in qualsiasi altro campo, indipendentemente dal loro stato civile, su un base della parità tra uomini e donne,. "</a:t>
            </a:r>
          </a:p>
          <a:p>
            <a:pPr marL="0" indent="0" algn="just">
              <a:buNone/>
            </a:pPr>
            <a:endParaRPr lang="it-IT" dirty="0"/>
          </a:p>
          <a:p>
            <a:pPr marL="0" indent="0" algn="just">
              <a:buNone/>
            </a:pPr>
            <a:r>
              <a:rPr lang="it-IT" dirty="0"/>
              <a:t>Accettando la Convenzione, gli Stati si impegnano ad intraprendere una serie di misure per porre fine alla discriminazione contro le donne in tutte le forme, tra cui:</a:t>
            </a:r>
          </a:p>
          <a:p>
            <a:pPr marL="0" indent="0" algn="just">
              <a:buNone/>
            </a:pPr>
            <a:r>
              <a:rPr lang="it-IT" dirty="0"/>
              <a:t> </a:t>
            </a:r>
          </a:p>
          <a:p>
            <a:pPr marL="0" lvl="0" indent="0" algn="just">
              <a:buNone/>
            </a:pPr>
            <a:r>
              <a:rPr lang="it-IT" dirty="0"/>
              <a:t>a) per incorporare il </a:t>
            </a:r>
            <a:r>
              <a:rPr lang="it-IT" b="1" u="sng" dirty="0"/>
              <a:t>principio di parità tra uomini e donne </a:t>
            </a:r>
            <a:r>
              <a:rPr lang="it-IT" dirty="0"/>
              <a:t>nel loro ordinamento giuridico, abolire tutte le leggi discriminatorie e adottare quelle appropriate che vietano la discriminazione contro le donne, </a:t>
            </a:r>
          </a:p>
          <a:p>
            <a:pPr marL="0" indent="0" algn="just">
              <a:buNone/>
            </a:pPr>
            <a:r>
              <a:rPr lang="it-IT" dirty="0"/>
              <a:t>b) di </a:t>
            </a:r>
            <a:r>
              <a:rPr lang="it-IT" u="sng" dirty="0"/>
              <a:t>stabilire tribunali e altre istituzioni pubbliche </a:t>
            </a:r>
            <a:r>
              <a:rPr lang="it-IT" dirty="0"/>
              <a:t>per assicurare l'effettiva protezione delle donne contro la discriminazione al fine di garantire l'eliminazione di tutti gli atti di discriminazione contro le donne da parte di persone, organizzazioni o imprese</a:t>
            </a:r>
            <a:endParaRPr lang="en-GB" dirty="0"/>
          </a:p>
        </p:txBody>
      </p:sp>
    </p:spTree>
    <p:extLst>
      <p:ext uri="{BB962C8B-B14F-4D97-AF65-F5344CB8AC3E}">
        <p14:creationId xmlns:p14="http://schemas.microsoft.com/office/powerpoint/2010/main" val="28840433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000"/>
                </a:solidFill>
              </a:rPr>
              <a:t>ISTITUZIONI    </a:t>
            </a:r>
          </a:p>
        </p:txBody>
      </p:sp>
      <p:sp>
        <p:nvSpPr>
          <p:cNvPr id="3" name="Segnaposto contenuto 2"/>
          <p:cNvSpPr>
            <a:spLocks noGrp="1"/>
          </p:cNvSpPr>
          <p:nvPr>
            <p:ph idx="1"/>
          </p:nvPr>
        </p:nvSpPr>
        <p:spPr>
          <a:xfrm>
            <a:off x="1202919" y="2011679"/>
            <a:ext cx="9784080" cy="4566101"/>
          </a:xfrm>
        </p:spPr>
        <p:txBody>
          <a:bodyPr/>
          <a:lstStyle/>
          <a:p>
            <a:pPr algn="just"/>
            <a:r>
              <a:rPr lang="it-IT" dirty="0">
                <a:solidFill>
                  <a:srgbClr val="FFC000"/>
                </a:solidFill>
                <a:hlinkClick r:id="rId2"/>
              </a:rPr>
              <a:t>Comitato dei Ministri</a:t>
            </a:r>
            <a:endParaRPr lang="it-IT" dirty="0">
              <a:solidFill>
                <a:srgbClr val="FFC000"/>
              </a:solidFill>
            </a:endParaRPr>
          </a:p>
          <a:p>
            <a:pPr algn="just"/>
            <a:r>
              <a:rPr lang="it-IT" dirty="0">
                <a:solidFill>
                  <a:srgbClr val="FFC000"/>
                </a:solidFill>
                <a:hlinkClick r:id="rId3"/>
              </a:rPr>
              <a:t>Segretario generale</a:t>
            </a:r>
            <a:endParaRPr lang="it-IT" dirty="0">
              <a:solidFill>
                <a:srgbClr val="FFC000"/>
              </a:solidFill>
            </a:endParaRPr>
          </a:p>
          <a:p>
            <a:pPr algn="just"/>
            <a:r>
              <a:rPr lang="it-IT" dirty="0">
                <a:solidFill>
                  <a:srgbClr val="FFC000"/>
                </a:solidFill>
                <a:hlinkClick r:id="rId4"/>
              </a:rPr>
              <a:t>Vice Segretario generale</a:t>
            </a:r>
            <a:endParaRPr lang="it-IT" dirty="0">
              <a:solidFill>
                <a:srgbClr val="FFC000"/>
              </a:solidFill>
            </a:endParaRPr>
          </a:p>
          <a:p>
            <a:pPr algn="just"/>
            <a:r>
              <a:rPr lang="it-IT" dirty="0">
                <a:solidFill>
                  <a:srgbClr val="FFC000"/>
                </a:solidFill>
                <a:hlinkClick r:id="rId5"/>
              </a:rPr>
              <a:t>Assemblea parlamentare</a:t>
            </a:r>
            <a:endParaRPr lang="it-IT" dirty="0">
              <a:solidFill>
                <a:srgbClr val="FFC000"/>
              </a:solidFill>
            </a:endParaRPr>
          </a:p>
          <a:p>
            <a:pPr algn="just"/>
            <a:r>
              <a:rPr lang="it-IT" dirty="0">
                <a:solidFill>
                  <a:srgbClr val="FFC000"/>
                </a:solidFill>
                <a:hlinkClick r:id="rId6"/>
              </a:rPr>
              <a:t>Corte europea dei diritti dell'uomo</a:t>
            </a:r>
            <a:endParaRPr lang="it-IT" dirty="0">
              <a:solidFill>
                <a:srgbClr val="FFC000"/>
              </a:solidFill>
            </a:endParaRPr>
          </a:p>
          <a:p>
            <a:pPr algn="just"/>
            <a:r>
              <a:rPr lang="it-IT" dirty="0">
                <a:solidFill>
                  <a:srgbClr val="FFC000"/>
                </a:solidFill>
                <a:hlinkClick r:id="rId7"/>
              </a:rPr>
              <a:t>Congresso dei poteri locali e regionali</a:t>
            </a:r>
            <a:endParaRPr lang="it-IT" dirty="0">
              <a:solidFill>
                <a:srgbClr val="FFC000"/>
              </a:solidFill>
            </a:endParaRPr>
          </a:p>
          <a:p>
            <a:pPr algn="just"/>
            <a:r>
              <a:rPr lang="it-IT" dirty="0">
                <a:solidFill>
                  <a:srgbClr val="FFC000"/>
                </a:solidFill>
                <a:hlinkClick r:id="rId8"/>
              </a:rPr>
              <a:t>Commissario per i diritti umani</a:t>
            </a:r>
            <a:endParaRPr lang="it-IT" dirty="0">
              <a:solidFill>
                <a:srgbClr val="FFC000"/>
              </a:solidFill>
            </a:endParaRPr>
          </a:p>
          <a:p>
            <a:pPr algn="just"/>
            <a:r>
              <a:rPr lang="it-IT" dirty="0">
                <a:solidFill>
                  <a:srgbClr val="FFC000"/>
                </a:solidFill>
                <a:hlinkClick r:id="rId9"/>
              </a:rPr>
              <a:t>Conferenza delle OING</a:t>
            </a:r>
            <a:endParaRPr lang="it-IT" dirty="0">
              <a:solidFill>
                <a:srgbClr val="FFC000"/>
              </a:solidFill>
            </a:endParaRPr>
          </a:p>
          <a:p>
            <a:endParaRPr lang="en-GB" dirty="0"/>
          </a:p>
        </p:txBody>
      </p:sp>
      <p:pic>
        <p:nvPicPr>
          <p:cNvPr id="5" name="Picture 2" descr="http://www.coe.int/documents/5492562/7038987/COE-Logo-Quadri.png/5b078783-4008-4825-8721-c04c329844d2?t=1401723151000"/>
          <p:cNvPicPr>
            <a:picLocks noChangeAspect="1" noChangeArrowheads="1"/>
          </p:cNvPicPr>
          <p:nvPr/>
        </p:nvPicPr>
        <p:blipFill>
          <a:blip r:embed="rId10">
            <a:extLst>
              <a:ext uri="{28A0092B-C50C-407E-A947-70E740481C1C}">
                <a14:useLocalDpi xmlns:a14="http://schemas.microsoft.com/office/drawing/2010/main" val="0"/>
              </a:ext>
            </a:extLst>
          </a:blip>
          <a:srcRect t="9865" b="9865"/>
          <a:stretch>
            <a:fillRect/>
          </a:stretch>
        </p:blipFill>
        <p:spPr bwMode="auto">
          <a:xfrm>
            <a:off x="5267347" y="391885"/>
            <a:ext cx="6924653" cy="444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4259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000"/>
                </a:solidFill>
              </a:rPr>
              <a:t>OBIETTIVI</a:t>
            </a:r>
          </a:p>
        </p:txBody>
      </p:sp>
      <p:sp>
        <p:nvSpPr>
          <p:cNvPr id="3" name="Segnaposto contenuto 2"/>
          <p:cNvSpPr>
            <a:spLocks noGrp="1"/>
          </p:cNvSpPr>
          <p:nvPr>
            <p:ph idx="1"/>
          </p:nvPr>
        </p:nvSpPr>
        <p:spPr/>
        <p:txBody>
          <a:bodyPr>
            <a:normAutofit fontScale="92500" lnSpcReduction="10000"/>
          </a:bodyPr>
          <a:lstStyle/>
          <a:p>
            <a:pPr marL="0" indent="0">
              <a:buNone/>
            </a:pPr>
            <a:endParaRPr lang="it-IT" dirty="0">
              <a:solidFill>
                <a:srgbClr val="FFC000"/>
              </a:solidFill>
            </a:endParaRPr>
          </a:p>
          <a:p>
            <a:pPr marL="0" indent="0">
              <a:buNone/>
            </a:pPr>
            <a:endParaRPr lang="it-IT" dirty="0">
              <a:solidFill>
                <a:srgbClr val="FFC000"/>
              </a:solidFill>
            </a:endParaRPr>
          </a:p>
          <a:p>
            <a:pPr marL="0" indent="0">
              <a:buNone/>
            </a:pPr>
            <a:endParaRPr lang="it-IT" dirty="0">
              <a:solidFill>
                <a:srgbClr val="FFC000"/>
              </a:solidFill>
            </a:endParaRPr>
          </a:p>
          <a:p>
            <a:pPr marL="0" indent="0">
              <a:buNone/>
            </a:pPr>
            <a:r>
              <a:rPr lang="it-IT" dirty="0">
                <a:solidFill>
                  <a:srgbClr val="FFC000"/>
                </a:solidFill>
              </a:rPr>
              <a:t>Abolizione della pena di morte</a:t>
            </a:r>
          </a:p>
          <a:p>
            <a:r>
              <a:rPr lang="it-IT" dirty="0"/>
              <a:t>Il Consiglio d’Europa ha svolto un ruolo pioneristico nella lotta contro l’abolizione della pena capitale, la quale non trova spazio nelle società democratiche. Nell’aprile del 1983, è stato adottato il Protocollo n. 6 della Convenzione europea dei diritti dell’uomo che abolisce la pena di morte, seguito nel maggio 2002 dal Protocollo n. 13 sull’abolizione in ogni circostanza.</a:t>
            </a:r>
          </a:p>
          <a:p>
            <a:r>
              <a:rPr lang="it-IT" dirty="0"/>
              <a:t>Il Consiglio d’Europa ha reso l’abolizione della pena di morte una precondizione per l’accesso. Non sono state effettuate esecuzioni in nessuno dei 47 Stati membri dell’Organizzazione dal 1997.</a:t>
            </a:r>
          </a:p>
          <a:p>
            <a:endParaRPr lang="en-GB" dirty="0"/>
          </a:p>
        </p:txBody>
      </p:sp>
      <p:pic>
        <p:nvPicPr>
          <p:cNvPr id="10242" name="Picture 2" descr="Abolizione della pena di mor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8513" y="284177"/>
            <a:ext cx="2519865" cy="1419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5776686" y="284177"/>
            <a:ext cx="2211877" cy="141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6376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508760"/>
          </a:xfrm>
        </p:spPr>
        <p:txBody>
          <a:bodyPr/>
          <a:lstStyle/>
          <a:p>
            <a:r>
              <a:rPr lang="en-GB" b="1" dirty="0">
                <a:solidFill>
                  <a:srgbClr val="FFC000"/>
                </a:solidFill>
              </a:rPr>
              <a:t>OBIETTIVI                                            </a:t>
            </a:r>
          </a:p>
        </p:txBody>
      </p:sp>
      <p:sp>
        <p:nvSpPr>
          <p:cNvPr id="3" name="Segnaposto contenuto 2"/>
          <p:cNvSpPr>
            <a:spLocks noGrp="1"/>
          </p:cNvSpPr>
          <p:nvPr>
            <p:ph idx="1"/>
          </p:nvPr>
        </p:nvSpPr>
        <p:spPr>
          <a:xfrm>
            <a:off x="293238" y="2126306"/>
            <a:ext cx="10693761" cy="4091614"/>
          </a:xfrm>
        </p:spPr>
        <p:txBody>
          <a:bodyPr>
            <a:normAutofit fontScale="92500" lnSpcReduction="20000"/>
          </a:bodyPr>
          <a:lstStyle/>
          <a:p>
            <a:pPr marL="0" indent="0">
              <a:buNone/>
            </a:pPr>
            <a:r>
              <a:rPr lang="it-IT" b="1" dirty="0"/>
              <a:t>Rafforzamento dei diritti umani</a:t>
            </a:r>
          </a:p>
          <a:p>
            <a:r>
              <a:rPr lang="it-IT" dirty="0"/>
              <a:t>Tutti i paesi che fanno parte del Consiglio d’Europa accettano di essere soggetti a meccanismi di controllo indipendenti che valutano la conformità ai diritti umani e alle pratiche democratiche.</a:t>
            </a:r>
          </a:p>
          <a:p>
            <a:r>
              <a:rPr lang="it-IT" dirty="0"/>
              <a:t>Uno di questi è il Comitato europeo per la prevenzione della tortura del Consiglio d’Europa che effettua regolarmente visite non annunciate in luoghi di detenzione nei 47 Stati membri (carceri, stazioni di polizia, centri di detenzione per cittadini stranieri) per valutare il modo in cui vengono trattate le persone private della propria libertà.</a:t>
            </a:r>
          </a:p>
          <a:p>
            <a:r>
              <a:rPr lang="it-IT" dirty="0"/>
              <a:t>Da parte sua, il Comitato europeo dei diritti sociali verifica che i diritti ad alloggio, salute, istruzione, occupazione e libertà di movimento, garantiti dalla Carta sociale europea, siano rispettati dai paesi coinvolti.</a:t>
            </a:r>
          </a:p>
          <a:p>
            <a:r>
              <a:rPr lang="it-IT" dirty="0"/>
              <a:t>Un altro esempio è il Gruppo di stati contro la corruzione (GRECO) che individua lacune nelle politiche anti-corruzione nazionali e che incoraggia gli stati a intraprendere riforme legislative, istituzionali e amministrative necessarie. Le proprie valutazioni sono basate sulle principali convenzioni del Consiglio d’Europa.</a:t>
            </a:r>
          </a:p>
          <a:p>
            <a:endParaRPr lang="it-IT" dirty="0"/>
          </a:p>
          <a:p>
            <a:endParaRPr lang="it-IT" dirty="0"/>
          </a:p>
          <a:p>
            <a:endParaRPr lang="en-GB" dirty="0"/>
          </a:p>
        </p:txBody>
      </p:sp>
      <p:pic>
        <p:nvPicPr>
          <p:cNvPr id="9220" name="Picture 4" descr="Rafforzamento dei diritti um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7200" y="294358"/>
            <a:ext cx="2395310" cy="13493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5776686" y="284177"/>
            <a:ext cx="2211877" cy="141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678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3829" y="464457"/>
            <a:ext cx="4938193" cy="798285"/>
          </a:xfrm>
        </p:spPr>
        <p:txBody>
          <a:bodyPr>
            <a:normAutofit/>
          </a:bodyPr>
          <a:lstStyle/>
          <a:p>
            <a:r>
              <a:rPr lang="en-GB" b="1" dirty="0">
                <a:solidFill>
                  <a:srgbClr val="FFC000"/>
                </a:solidFill>
              </a:rPr>
              <a:t>OBIETTIVI                                                                             </a:t>
            </a:r>
          </a:p>
        </p:txBody>
      </p:sp>
      <p:sp>
        <p:nvSpPr>
          <p:cNvPr id="3" name="Segnaposto contenuto 2"/>
          <p:cNvSpPr>
            <a:spLocks noGrp="1"/>
          </p:cNvSpPr>
          <p:nvPr>
            <p:ph idx="1"/>
          </p:nvPr>
        </p:nvSpPr>
        <p:spPr/>
        <p:txBody>
          <a:bodyPr>
            <a:normAutofit fontScale="85000" lnSpcReduction="20000"/>
          </a:bodyPr>
          <a:lstStyle/>
          <a:p>
            <a:pPr marL="0" indent="0">
              <a:buNone/>
            </a:pPr>
            <a:r>
              <a:rPr lang="it-IT" b="1" dirty="0"/>
              <a:t>Non discriminazione e lotta contro il razzismo</a:t>
            </a:r>
          </a:p>
          <a:p>
            <a:r>
              <a:rPr lang="it-IT" dirty="0"/>
              <a:t>La Convenzione europea dei diritti umani proibisce ogni sorta di discriminazione da parte di autorità pubbliche, per qualunque ragione. Il Consiglio d’Europa intraprende varie attività per proteggere le minoranze, inclusa la più grande minoranza presente in Europa, i Rom.</a:t>
            </a:r>
          </a:p>
          <a:p>
            <a:r>
              <a:rPr lang="it-IT" dirty="0"/>
              <a:t>L’Alleanza europea di città e regioni per l’inclusione dei Rom, per esempio, è un’iniziativa del Congresso dei poteri locali e regionali del Consiglio d’Europa. Un risultato visibile dell’Alleanza è il progetto </a:t>
            </a:r>
            <a:r>
              <a:rPr lang="it-IT" dirty="0" err="1"/>
              <a:t>Romact</a:t>
            </a:r>
            <a:r>
              <a:rPr lang="it-IT" dirty="0"/>
              <a:t> condotto congiuntamente all’Unione europea.</a:t>
            </a:r>
          </a:p>
          <a:p>
            <a:r>
              <a:rPr lang="it-IT" dirty="0"/>
              <a:t>Da parte sua, la Commissione europea contro il razzismo e l’intolleranza analizza tali problemi specifici e pubblica regolarmente delle raccomandazioni per i 47 Stati membri del Consiglio d’Europa.</a:t>
            </a:r>
          </a:p>
          <a:p>
            <a:r>
              <a:rPr lang="it-IT" dirty="0"/>
              <a:t>Il Consiglio d’Europa svolge inoltre un ruolo guida nella lotta contro la discriminazione fondata sull’orientamento sessuale o l’identità di genere.</a:t>
            </a:r>
          </a:p>
          <a:p>
            <a:r>
              <a:rPr lang="it-IT" dirty="0"/>
              <a:t>Per ultimo, la Convenzione quadro per la protezione delle minoranze nazionali fornisce un meccanismo di monitoraggio che valuta e migliora la protezione delle minoranze nei paesi coinvolti.</a:t>
            </a:r>
          </a:p>
          <a:p>
            <a:endParaRPr lang="en-GB" dirty="0"/>
          </a:p>
        </p:txBody>
      </p:sp>
      <p:pic>
        <p:nvPicPr>
          <p:cNvPr id="8196" name="Picture 4" descr="Non discriminazione e lotta contro il razzis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286" y="226100"/>
            <a:ext cx="2516976" cy="1417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5776686" y="284177"/>
            <a:ext cx="2211877" cy="141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965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508760"/>
          </a:xfrm>
        </p:spPr>
        <p:txBody>
          <a:bodyPr/>
          <a:lstStyle/>
          <a:p>
            <a:r>
              <a:rPr lang="en-GB" b="1" dirty="0">
                <a:solidFill>
                  <a:srgbClr val="FFC000"/>
                </a:solidFill>
              </a:rPr>
              <a:t>OBIETTIVI                                             </a:t>
            </a:r>
          </a:p>
        </p:txBody>
      </p:sp>
      <p:sp>
        <p:nvSpPr>
          <p:cNvPr id="3" name="Segnaposto contenuto 2"/>
          <p:cNvSpPr>
            <a:spLocks noGrp="1"/>
          </p:cNvSpPr>
          <p:nvPr>
            <p:ph idx="1"/>
          </p:nvPr>
        </p:nvSpPr>
        <p:spPr>
          <a:xfrm>
            <a:off x="522514" y="2060302"/>
            <a:ext cx="10464485" cy="4166327"/>
          </a:xfrm>
        </p:spPr>
        <p:txBody>
          <a:bodyPr>
            <a:normAutofit lnSpcReduction="10000"/>
          </a:bodyPr>
          <a:lstStyle/>
          <a:p>
            <a:pPr marL="0" indent="0">
              <a:buNone/>
            </a:pPr>
            <a:r>
              <a:rPr lang="it-IT" b="1" dirty="0"/>
              <a:t>Rispetto della libertà d’espressione</a:t>
            </a:r>
          </a:p>
          <a:p>
            <a:r>
              <a:rPr lang="it-IT" dirty="0"/>
              <a:t>Non ci può essere vera democrazia senza libertà d’espressione e senza media liberi e pluralisti. La giurisdizione della Corte europea dei diritti dell’uomo assicura ampia protezione alla stampa, specialmente riguardo la natura confidenziale delle fonti dei giornalisti. Secondo la Corte, l’assenza di tale protezione potrebbe scoraggiare le fonti ad aiutare la stampa a informare la gente riguardo argomenti di interesse pubblico.</a:t>
            </a:r>
          </a:p>
          <a:p>
            <a:r>
              <a:rPr lang="it-IT" dirty="0"/>
              <a:t>Il diritto alla libertà di espressione si applica inoltre anche ai nuovi mezzi di comunicazione, tra cui Internet. Il Consiglio d’Europa si adopera costantemente in difesa di tale diritto, prendendo in considerazione qualsiasi sviluppo.</a:t>
            </a:r>
          </a:p>
          <a:p>
            <a:r>
              <a:rPr lang="it-IT" dirty="0"/>
              <a:t>Aiuta molti dei suoi Stati membri a migliorare la legislazione e le politiche sulla libertà di espressione e di stampa. Corsi di formazione e visite di studio vengono altresì organizzati per i professionisti del settore.</a:t>
            </a:r>
          </a:p>
          <a:p>
            <a:endParaRPr lang="en-GB" dirty="0"/>
          </a:p>
        </p:txBody>
      </p:sp>
      <p:pic>
        <p:nvPicPr>
          <p:cNvPr id="12292" name="Picture 4" descr="Rispetto della libertà d’espressi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4989" y="551542"/>
            <a:ext cx="2771011" cy="12413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6052457" y="461163"/>
            <a:ext cx="1936106" cy="124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7890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000"/>
                </a:solidFill>
              </a:rPr>
              <a:t>Obiettivi  </a:t>
            </a:r>
          </a:p>
        </p:txBody>
      </p:sp>
      <p:sp>
        <p:nvSpPr>
          <p:cNvPr id="3" name="Segnaposto contenuto 2"/>
          <p:cNvSpPr>
            <a:spLocks noGrp="1"/>
          </p:cNvSpPr>
          <p:nvPr>
            <p:ph idx="1"/>
          </p:nvPr>
        </p:nvSpPr>
        <p:spPr>
          <a:xfrm>
            <a:off x="1030515" y="2206171"/>
            <a:ext cx="11393714" cy="4252686"/>
          </a:xfrm>
        </p:spPr>
        <p:txBody>
          <a:bodyPr>
            <a:normAutofit/>
          </a:bodyPr>
          <a:lstStyle/>
          <a:p>
            <a:pPr marL="0" indent="0">
              <a:buNone/>
            </a:pPr>
            <a:r>
              <a:rPr lang="it-IT" b="1" dirty="0"/>
              <a:t>Uguaglianza di genere</a:t>
            </a:r>
          </a:p>
          <a:p>
            <a:r>
              <a:rPr lang="it-IT" dirty="0"/>
              <a:t>Nell’ambito della giustizia e della democrazia, l’uguaglianza di genere è ora considerata importante per la crescita economica dei paesi. Lo scopo dei principali strumenti del Consiglio d’Europa è combattere ogni forma di discriminazione nei confronti delle donne e promuovere il loro ruolo nella società.</a:t>
            </a:r>
          </a:p>
          <a:p>
            <a:r>
              <a:rPr lang="it-IT" dirty="0"/>
              <a:t>La Convenzione del Consiglio d’Europa sulla prevenzione e la lotta contro la violenza nei confronti delle donne, che costituisce un passo in avanti decisivo in questo ambito, si basa sul presupposto che tale violenza non possa essere eliminata definitivamente a meno che non ci si sforzi a raggiungere maggiore uguaglianza tra donne e uomini.</a:t>
            </a:r>
          </a:p>
          <a:p>
            <a:endParaRPr lang="en-GB" dirty="0"/>
          </a:p>
        </p:txBody>
      </p:sp>
      <p:pic>
        <p:nvPicPr>
          <p:cNvPr id="13314" name="Picture 2" descr="Uguaglianza di gen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4686" y="202646"/>
            <a:ext cx="2830285" cy="15944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5770225" y="280029"/>
            <a:ext cx="2218338" cy="142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1130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000"/>
                </a:solidFill>
              </a:rPr>
              <a:t>OBIETTIVI</a:t>
            </a:r>
          </a:p>
        </p:txBody>
      </p:sp>
      <p:sp>
        <p:nvSpPr>
          <p:cNvPr id="3" name="Segnaposto contenuto 2"/>
          <p:cNvSpPr>
            <a:spLocks noGrp="1"/>
          </p:cNvSpPr>
          <p:nvPr>
            <p:ph idx="1"/>
          </p:nvPr>
        </p:nvSpPr>
        <p:spPr>
          <a:xfrm rot="10800000" flipV="1">
            <a:off x="841830" y="2333443"/>
            <a:ext cx="11350170" cy="2877186"/>
          </a:xfrm>
        </p:spPr>
        <p:txBody>
          <a:bodyPr>
            <a:normAutofit fontScale="92500" lnSpcReduction="10000"/>
          </a:bodyPr>
          <a:lstStyle/>
          <a:p>
            <a:pPr marL="0" indent="0">
              <a:buNone/>
            </a:pPr>
            <a:r>
              <a:rPr lang="it-IT" b="1" dirty="0"/>
              <a:t>Protezione dei diritti dei bambini</a:t>
            </a:r>
          </a:p>
          <a:p>
            <a:r>
              <a:rPr lang="it-IT" dirty="0"/>
              <a:t>I bambini sono vulnerabili e dipendono dagli adulti per quasi tutte le loro necessità. L’obiettivo del programma del Consiglio d’Europa rivolto ai bambini è di proteggere i loro diritti, prevenire ogni sorta di violenza nei loro confronti, assicurare che i criminali vengano perseguiti e promuovere la partecipazione dei bambini nelle decisioni che li riguardano.</a:t>
            </a:r>
          </a:p>
          <a:p>
            <a:r>
              <a:rPr lang="it-IT" dirty="0"/>
              <a:t>Pertanto la Convenzione per la protezione dei bambini contro lo sfruttamento e gli abusi sessuali è il primo strumento che criminalizza l’abuso sessuale dei bambini, anche a casa o in famiglia. La convenzione è entrata in vigore il 1° luglio 2010.</a:t>
            </a:r>
          </a:p>
          <a:p>
            <a:r>
              <a:rPr lang="it-IT" dirty="0"/>
              <a:t>Inoltre, il Consiglio d’Europa ha adottato linee guida per migliorare l’accesso dei bambini alla giustizia.</a:t>
            </a:r>
          </a:p>
          <a:p>
            <a:endParaRPr lang="en-GB" dirty="0"/>
          </a:p>
          <a:p>
            <a:endParaRPr lang="en-GB" dirty="0"/>
          </a:p>
        </p:txBody>
      </p:sp>
      <p:pic>
        <p:nvPicPr>
          <p:cNvPr id="14338" name="Picture 2" descr="Protezione dei diritti dei bamb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2069" y="378728"/>
            <a:ext cx="2136032" cy="1203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5770225" y="280029"/>
            <a:ext cx="2218338" cy="142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351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000"/>
                </a:solidFill>
              </a:rPr>
              <a:t>Obiettivi </a:t>
            </a:r>
          </a:p>
        </p:txBody>
      </p:sp>
      <p:sp>
        <p:nvSpPr>
          <p:cNvPr id="3" name="Segnaposto contenuto 2"/>
          <p:cNvSpPr>
            <a:spLocks noGrp="1"/>
          </p:cNvSpPr>
          <p:nvPr>
            <p:ph idx="1"/>
          </p:nvPr>
        </p:nvSpPr>
        <p:spPr/>
        <p:txBody>
          <a:bodyPr/>
          <a:lstStyle/>
          <a:p>
            <a:pPr marL="0" indent="0">
              <a:buNone/>
            </a:pPr>
            <a:r>
              <a:rPr lang="it-IT" b="1" dirty="0"/>
              <a:t>Difesa della diversità culturale</a:t>
            </a:r>
          </a:p>
          <a:p>
            <a:r>
              <a:rPr lang="it-IT" dirty="0"/>
              <a:t>A seguito dell’adozione nel 2008 del “Libro bianco sul dialogo interculturale”, il Consiglio d’Europa ha dato inizio a diversi programmi per la formazione degli insegnanti, la protezione delle minoranze e la coesione sociale, tra cui un dialogo annuale con le comunità religiose e i rappresentanti di credi non religiosi. Una Rete di Città Interculturali aiutano le città membri a gestire la diversità culturale e favorire l’integrazione e l’interazione tra gruppi eterogenei nei luoghi pubblici per promuovere la coesione. Elabora inoltre strumenti per risolvere i conflitti culturali.</a:t>
            </a:r>
          </a:p>
          <a:p>
            <a:r>
              <a:rPr lang="it-IT" dirty="0"/>
              <a:t>Per incoraggiare la comprensione interculturale, il Consiglio d’Europa mette a disposizione programmi e mezzi per migliorare l’insegnamento delle lingue.</a:t>
            </a:r>
          </a:p>
          <a:p>
            <a:endParaRPr lang="en-GB" dirty="0"/>
          </a:p>
        </p:txBody>
      </p:sp>
      <p:pic>
        <p:nvPicPr>
          <p:cNvPr id="15362" name="Picture 2" descr="Difesa della diversità cultur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5256" y="284177"/>
            <a:ext cx="2540453" cy="1431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5770225" y="280029"/>
            <a:ext cx="2218338" cy="142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5069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000"/>
                </a:solidFill>
              </a:rPr>
              <a:t>OBIETTIVI </a:t>
            </a:r>
          </a:p>
        </p:txBody>
      </p:sp>
      <p:sp>
        <p:nvSpPr>
          <p:cNvPr id="3" name="Segnaposto contenuto 2"/>
          <p:cNvSpPr>
            <a:spLocks noGrp="1"/>
          </p:cNvSpPr>
          <p:nvPr>
            <p:ph idx="1"/>
          </p:nvPr>
        </p:nvSpPr>
        <p:spPr>
          <a:xfrm>
            <a:off x="986971" y="2975428"/>
            <a:ext cx="10914820" cy="3106057"/>
          </a:xfrm>
        </p:spPr>
        <p:txBody>
          <a:bodyPr>
            <a:normAutofit fontScale="92500" lnSpcReduction="10000"/>
          </a:bodyPr>
          <a:lstStyle/>
          <a:p>
            <a:pPr marL="0" indent="0">
              <a:buNone/>
            </a:pPr>
            <a:r>
              <a:rPr lang="it-IT" b="1" dirty="0"/>
              <a:t>Osservazione delle elezioni</a:t>
            </a:r>
          </a:p>
          <a:p>
            <a:r>
              <a:rPr lang="it-IT" dirty="0"/>
              <a:t>Attraverso le attività di consulenza e osservazione, l’Assemblea parlamentare del Consiglio d’Europa e altre istituzioni europee, come l’OSCE, aiutano a garantire elezioni libere e democratiche in tutto il continente.</a:t>
            </a:r>
          </a:p>
          <a:p>
            <a:r>
              <a:rPr lang="it-IT" dirty="0"/>
              <a:t>Il Congresso dei poteri locali e regionali osserva periodicamente le elezioni locali e regionali nei 47 Stati membri del Consiglio d’Europa. Le missioni di osservazione riguardano tutto il processo elettorale e completano le attività di monitoraggio con la Carta europea dell’autonomia locale.</a:t>
            </a:r>
          </a:p>
          <a:p>
            <a:r>
              <a:rPr lang="it-IT" dirty="0"/>
              <a:t>Inoltre, per promuovere un corretto svolgimento delle elezioni, il Consiglio d’Europa elabora programmi di assistenza per le riforme fondamentali riguardanti la legislazione elettorale, per l’elaborazione di liste elettorali e per la formazione di osservatori nazionali e funzionari elettorali.</a:t>
            </a:r>
          </a:p>
          <a:p>
            <a:endParaRPr lang="en-GB" dirty="0"/>
          </a:p>
        </p:txBody>
      </p:sp>
      <p:pic>
        <p:nvPicPr>
          <p:cNvPr id="16386" name="Picture 2" descr="Osservazione delle elezio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4286" y="284176"/>
            <a:ext cx="2336799" cy="14906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5770225" y="280029"/>
            <a:ext cx="2218338" cy="142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2749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000"/>
                </a:solidFill>
              </a:rPr>
              <a:t>OBIETTIVI</a:t>
            </a:r>
          </a:p>
        </p:txBody>
      </p:sp>
      <p:pic>
        <p:nvPicPr>
          <p:cNvPr id="17410" name="Picture 2" descr="Educazione ai diritti umani e alla democraz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20212" y="284176"/>
            <a:ext cx="2381162" cy="13414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5770225" y="280029"/>
            <a:ext cx="2218338" cy="142370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812800" y="2148114"/>
            <a:ext cx="8331200" cy="3693319"/>
          </a:xfrm>
          <a:prstGeom prst="rect">
            <a:avLst/>
          </a:prstGeom>
        </p:spPr>
        <p:txBody>
          <a:bodyPr wrap="square">
            <a:spAutoFit/>
          </a:bodyPr>
          <a:lstStyle/>
          <a:p>
            <a:r>
              <a:rPr lang="it-IT" b="1" dirty="0">
                <a:latin typeface="Open Sans"/>
              </a:rPr>
              <a:t>Educazione ai diritti umani e alla democrazia</a:t>
            </a:r>
          </a:p>
          <a:p>
            <a:endParaRPr lang="it-IT" dirty="0">
              <a:solidFill>
                <a:srgbClr val="161616"/>
              </a:solidFill>
              <a:latin typeface="Open Sans"/>
            </a:endParaRPr>
          </a:p>
          <a:p>
            <a:r>
              <a:rPr lang="it-IT" dirty="0">
                <a:latin typeface="Open Sans"/>
              </a:rPr>
              <a:t>La democrazia si estende anche alla partecipazione attiva pubblica nella vita comunitaria, specialmente nelle attività della società civile. Il Consiglio d’Europa sviluppa strategie e strumenti per promuovere l’educazione ai diritti umani e alla democrazia. La Carta del Consiglio d’Europa sull’educazione alla cittadinanza democratica e ai diritti umani indica come mettere tali valori in pratica.</a:t>
            </a:r>
          </a:p>
          <a:p>
            <a:r>
              <a:rPr lang="it-IT" dirty="0">
                <a:latin typeface="Open Sans"/>
              </a:rPr>
              <a:t>Più di 5.000 responsabili di giovani vengono formati ogni anno presso i centri per la gioventù del Consiglio d’Europa a Budapest e Strasburgo. I corsi forniti producono un effetto a cascata: i responsabili trasmettono quanto appreso ai membri delle associazioni. Più di 15.000 giovani traggono vantaggio dai progetti sostenuti dalla Fondazione europea per la gioventù per la promozione della comprensione, della tolleranza e della solidarietà</a:t>
            </a:r>
            <a:r>
              <a:rPr lang="it-IT" dirty="0">
                <a:solidFill>
                  <a:srgbClr val="161616"/>
                </a:solidFill>
                <a:latin typeface="Open Sans"/>
              </a:rPr>
              <a:t>.</a:t>
            </a:r>
            <a:endParaRPr lang="it-IT" b="0" i="0" dirty="0">
              <a:solidFill>
                <a:srgbClr val="161616"/>
              </a:solidFill>
              <a:effectLst/>
              <a:latin typeface="Open Sans"/>
            </a:endParaRPr>
          </a:p>
        </p:txBody>
      </p:sp>
    </p:spTree>
    <p:extLst>
      <p:ext uri="{BB962C8B-B14F-4D97-AF65-F5344CB8AC3E}">
        <p14:creationId xmlns:p14="http://schemas.microsoft.com/office/powerpoint/2010/main" val="3182508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 </a:t>
            </a:r>
          </a:p>
        </p:txBody>
      </p:sp>
      <p:sp>
        <p:nvSpPr>
          <p:cNvPr id="3" name="Segnaposto contenuto 2"/>
          <p:cNvSpPr>
            <a:spLocks noGrp="1"/>
          </p:cNvSpPr>
          <p:nvPr>
            <p:ph idx="1"/>
          </p:nvPr>
        </p:nvSpPr>
        <p:spPr/>
        <p:txBody>
          <a:bodyPr>
            <a:normAutofit fontScale="92500"/>
          </a:bodyPr>
          <a:lstStyle/>
          <a:p>
            <a:pPr algn="just">
              <a:buFont typeface="Wingdings" panose="05000000000000000000" pitchFamily="2" charset="2"/>
              <a:buChar char="v"/>
            </a:pPr>
            <a:r>
              <a:rPr lang="it-IT" dirty="0"/>
              <a:t>La convenzione fornisce la base per realizzare la parità tra donne e uomini assicurando parità di accesso delle donne al, e le pari opportunità nella vita politica e pubblica - compreso il diritto di voto attivo e passivo per l'elezione - così come l'educazione, la salute e l'occupazione. Gli Stati parti si impegnano ad adottare tutte le misure appropriate, compresa la legislazione e le misure temporanee speciali, in modo che le donne possono godere di tutti i diritti umani e le libertà fondamentali.</a:t>
            </a:r>
          </a:p>
          <a:p>
            <a:pPr algn="just">
              <a:buFont typeface="Wingdings" panose="05000000000000000000" pitchFamily="2" charset="2"/>
              <a:buChar char="v"/>
            </a:pPr>
            <a:r>
              <a:rPr lang="it-IT" dirty="0"/>
              <a:t>La Convenzione è l'unico trattato sui diritti umani che afferma i diritti riproduttivi delle. Gli Stati parti convengono inoltre di adottare misure adeguate nei confronti di tutte le forme di tratta delle donne e lo sfruttamento delle donne.</a:t>
            </a:r>
          </a:p>
          <a:p>
            <a:pPr algn="just">
              <a:buFont typeface="Wingdings" panose="05000000000000000000" pitchFamily="2" charset="2"/>
              <a:buChar char="v"/>
            </a:pPr>
            <a:r>
              <a:rPr lang="it-IT" dirty="0"/>
              <a:t>I paesi che hanno ratificato o aderito alla Convenzione sono obbligati per legge a dare esecuzione alle disposizioni nella pratica. Sono inoltre impegnati a presentare relazioni nazionali, almeno ogni quattro anni, sulle misure adottate per adempiere ai loro obblighi derivanti dal trattato.</a:t>
            </a:r>
          </a:p>
          <a:p>
            <a:endParaRPr lang="en-GB" dirty="0"/>
          </a:p>
        </p:txBody>
      </p:sp>
      <p:sp>
        <p:nvSpPr>
          <p:cNvPr id="5" name="Rettangolo 4"/>
          <p:cNvSpPr/>
          <p:nvPr/>
        </p:nvSpPr>
        <p:spPr>
          <a:xfrm>
            <a:off x="1311965" y="495156"/>
            <a:ext cx="10986051" cy="1200329"/>
          </a:xfrm>
          <a:prstGeom prst="rect">
            <a:avLst/>
          </a:prstGeom>
        </p:spPr>
        <p:txBody>
          <a:bodyPr wrap="square">
            <a:spAutoFit/>
          </a:bodyPr>
          <a:lstStyle/>
          <a:p>
            <a:r>
              <a:rPr lang="it-IT" sz="3600" dirty="0"/>
              <a:t>La Convenzione sull'eliminazione di tutte le forme di discriminazione contro le donne (CEDAW)</a:t>
            </a:r>
            <a:endParaRPr lang="en-GB" sz="3600" dirty="0"/>
          </a:p>
        </p:txBody>
      </p:sp>
    </p:spTree>
    <p:extLst>
      <p:ext uri="{BB962C8B-B14F-4D97-AF65-F5344CB8AC3E}">
        <p14:creationId xmlns:p14="http://schemas.microsoft.com/office/powerpoint/2010/main" val="6355482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77371" y="284178"/>
            <a:ext cx="5486400" cy="1508758"/>
          </a:xfrm>
        </p:spPr>
        <p:txBody>
          <a:bodyPr/>
          <a:lstStyle/>
          <a:p>
            <a:r>
              <a:rPr lang="en-GB" b="1" dirty="0">
                <a:solidFill>
                  <a:srgbClr val="FFC000"/>
                </a:solidFill>
              </a:rPr>
              <a:t>Obiettivi </a:t>
            </a:r>
          </a:p>
        </p:txBody>
      </p:sp>
      <p:pic>
        <p:nvPicPr>
          <p:cNvPr id="18436" name="Picture 4" descr="Qualità dei medicinali e cura della salu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08570" y="284177"/>
            <a:ext cx="2496117" cy="1406184"/>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508000" y="2351314"/>
            <a:ext cx="8636000" cy="3970318"/>
          </a:xfrm>
          <a:prstGeom prst="rect">
            <a:avLst/>
          </a:prstGeom>
        </p:spPr>
        <p:txBody>
          <a:bodyPr wrap="square">
            <a:spAutoFit/>
          </a:bodyPr>
          <a:lstStyle/>
          <a:p>
            <a:r>
              <a:rPr lang="it-IT" b="1" dirty="0">
                <a:latin typeface="Open Sans"/>
              </a:rPr>
              <a:t>Qualità dei medicinali e cura della salute</a:t>
            </a:r>
          </a:p>
          <a:p>
            <a:pPr algn="just"/>
            <a:r>
              <a:rPr lang="it-IT" dirty="0">
                <a:latin typeface="Open Sans"/>
              </a:rPr>
              <a:t>Il Consiglio d’Europa è stato in grado di istituire un’unica agenzia europea per i medicinali che stabilisce gli standard di qualità per le sostanze utilizzate nella produzione di prodotti farmaceutici. La Farmacopea europea riunisce 37 Stati membri e l’Unione europea. Ci sono numerosi stati osservatori oltre all’OMS e alla Taiwan Food and </a:t>
            </a:r>
            <a:r>
              <a:rPr lang="it-IT" dirty="0" err="1">
                <a:latin typeface="Open Sans"/>
              </a:rPr>
              <a:t>Drug</a:t>
            </a:r>
            <a:r>
              <a:rPr lang="it-IT" dirty="0">
                <a:latin typeface="Open Sans"/>
              </a:rPr>
              <a:t> Administration che detengono anch’essi lo status di osservatore.</a:t>
            </a:r>
          </a:p>
          <a:p>
            <a:pPr algn="just"/>
            <a:r>
              <a:rPr lang="it-IT" dirty="0">
                <a:latin typeface="Open Sans"/>
              </a:rPr>
              <a:t>Il lavoro del Consiglio d’Europa comprende inoltre ambiti specifici come la trasfusione di sangue e il trapianto di organi.</a:t>
            </a:r>
          </a:p>
          <a:p>
            <a:pPr algn="just"/>
            <a:r>
              <a:rPr lang="it-IT" dirty="0">
                <a:latin typeface="Open Sans"/>
              </a:rPr>
              <a:t>La Direzione europea della qualità dei medicinali e cura della salute (EDQM) è responsabile di tutte queste attività.</a:t>
            </a:r>
          </a:p>
          <a:p>
            <a:pPr algn="just"/>
            <a:r>
              <a:rPr lang="it-IT" dirty="0">
                <a:latin typeface="Open Sans"/>
              </a:rPr>
              <a:t>Grazie alla Convenzione “</a:t>
            </a:r>
            <a:r>
              <a:rPr lang="it-IT" dirty="0" err="1">
                <a:latin typeface="Open Sans"/>
              </a:rPr>
              <a:t>Medicrime</a:t>
            </a:r>
            <a:r>
              <a:rPr lang="it-IT" dirty="0">
                <a:latin typeface="Open Sans"/>
              </a:rPr>
              <a:t>”, aperta anche agli stati non europei, è ora possibile considerare come atti criminali la distribuzione e la vendita (anche su Internet) di prodotti medicinali contraffatti che causano danni alla salute.</a:t>
            </a:r>
            <a:endParaRPr lang="it-IT" b="0" i="0" dirty="0">
              <a:effectLst/>
              <a:latin typeface="Open Sans"/>
            </a:endParaRPr>
          </a:p>
        </p:txBody>
      </p:sp>
      <p:pic>
        <p:nvPicPr>
          <p:cNvPr id="8"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5770225" y="280029"/>
            <a:ext cx="2218338" cy="142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1649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solidFill>
                  <a:srgbClr val="FFCC00"/>
                </a:solidFill>
              </a:rPr>
              <a:t>FUNZIONAMENTO</a:t>
            </a:r>
          </a:p>
        </p:txBody>
      </p:sp>
      <p:sp>
        <p:nvSpPr>
          <p:cNvPr id="3" name="Segnaposto contenuto 2"/>
          <p:cNvSpPr>
            <a:spLocks noGrp="1"/>
          </p:cNvSpPr>
          <p:nvPr>
            <p:ph idx="1"/>
          </p:nvPr>
        </p:nvSpPr>
        <p:spPr/>
        <p:txBody>
          <a:bodyPr/>
          <a:lstStyle/>
          <a:p>
            <a:endParaRPr lang="it-IT" dirty="0"/>
          </a:p>
          <a:p>
            <a:r>
              <a:rPr lang="it-IT" u="sng" dirty="0">
                <a:hlinkClick r:id="rId2"/>
              </a:rPr>
              <a:t>Il Segretario generale</a:t>
            </a:r>
            <a:r>
              <a:rPr lang="it-IT" dirty="0"/>
              <a:t>  (Thorbjørn Jagland)</a:t>
            </a:r>
          </a:p>
          <a:p>
            <a:pPr marL="0" indent="0">
              <a:buNone/>
            </a:pPr>
            <a:r>
              <a:rPr lang="it-IT" dirty="0"/>
              <a:t>Designato dall'Assemblea parlamentare con mandato quinquennale a capo dell'Organizzazione, il Segretario generale è responsabile della pianificazione strategica e della conduzione delle attività e del bilancio del Consiglio d'Europa. Dirige e rappresenta l'Organizzazione.</a:t>
            </a:r>
          </a:p>
          <a:p>
            <a:pPr marL="0" indent="0">
              <a:buNone/>
            </a:pPr>
            <a:r>
              <a:rPr lang="it-IT" u="sng" dirty="0">
                <a:solidFill>
                  <a:srgbClr val="FFC000"/>
                </a:solidFill>
              </a:rPr>
              <a:t>Il Vice Segretario generale</a:t>
            </a:r>
            <a:r>
              <a:rPr lang="it-IT" dirty="0">
                <a:solidFill>
                  <a:srgbClr val="FFC000"/>
                </a:solidFill>
              </a:rPr>
              <a:t>  </a:t>
            </a:r>
            <a:r>
              <a:rPr lang="it-IT" dirty="0"/>
              <a:t>(Gabriella Battaini Dragone) è allo stesso modo eletto dall'Assemblea parlamentare per un mandato di cinque anni, nel corso di un'elezione distinta.</a:t>
            </a:r>
            <a:endParaRPr lang="en-GB" dirty="0"/>
          </a:p>
        </p:txBody>
      </p:sp>
      <p:sp>
        <p:nvSpPr>
          <p:cNvPr id="4" name="Rectangle 1"/>
          <p:cNvSpPr>
            <a:spLocks noChangeArrowheads="1"/>
          </p:cNvSpPr>
          <p:nvPr/>
        </p:nvSpPr>
        <p:spPr bwMode="auto">
          <a:xfrm>
            <a:off x="2815771" y="-1169899"/>
            <a:ext cx="680378" cy="13490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8872" rIns="0" bIns="8887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100" b="0" i="0" u="none" strike="noStrike" cap="none" normalizeH="0" baseline="0" dirty="0">
                <a:ln>
                  <a:noFill/>
                </a:ln>
                <a:solidFill>
                  <a:srgbClr val="1D448A"/>
                </a:solidFill>
                <a:effectLst/>
                <a:latin typeface="Open Sans"/>
                <a:hlinkClick r:id="rId2"/>
              </a:rPr>
              <a:t>Il</a:t>
            </a:r>
            <a:endParaRPr kumimoji="0" lang="it-IT" altLang="it-IT" sz="2100" b="0" i="0" u="none" strike="noStrike" cap="none" normalizeH="0" baseline="0" dirty="0">
              <a:ln>
                <a:noFill/>
              </a:ln>
              <a:solidFill>
                <a:srgbClr val="161616"/>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100" b="0" i="0" u="none" strike="noStrike" cap="none" normalizeH="0" baseline="0" dirty="0">
                <a:ln>
                  <a:noFill/>
                </a:ln>
                <a:solidFill>
                  <a:srgbClr val="161616"/>
                </a:solidFill>
                <a:effectLst/>
                <a:latin typeface="Open Sans"/>
              </a:rPr>
              <a:t>                                                                             </a:t>
            </a:r>
          </a:p>
        </p:txBody>
      </p:sp>
      <p:pic>
        <p:nvPicPr>
          <p:cNvPr id="19458" name="Picture 2" descr="http://www.coe.int/documents/5492562/12056293/SG.jpg/5e99918e-0bd8-4e81-8f27-067e63a689e3?t=1435233986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230498"/>
            <a:ext cx="2191342" cy="161611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www.coe.int/documents/5492562/12056293/SGA.jpg/6d9518a6-e213-4ee8-a001-5563a971507d?t=1435233986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8857" y="179132"/>
            <a:ext cx="2336800" cy="172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76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8000" y="348343"/>
            <a:ext cx="7329714" cy="1204685"/>
          </a:xfrm>
        </p:spPr>
        <p:txBody>
          <a:bodyPr>
            <a:normAutofit/>
          </a:bodyPr>
          <a:lstStyle/>
          <a:p>
            <a:r>
              <a:rPr lang="en-GB" dirty="0">
                <a:solidFill>
                  <a:srgbClr val="FFCC00"/>
                </a:solidFill>
              </a:rPr>
              <a:t>FUNZIONAMENTO </a:t>
            </a:r>
          </a:p>
        </p:txBody>
      </p:sp>
      <p:sp>
        <p:nvSpPr>
          <p:cNvPr id="3" name="Segnaposto contenuto 2"/>
          <p:cNvSpPr>
            <a:spLocks noGrp="1"/>
          </p:cNvSpPr>
          <p:nvPr>
            <p:ph idx="1"/>
          </p:nvPr>
        </p:nvSpPr>
        <p:spPr>
          <a:xfrm>
            <a:off x="1202919" y="2011680"/>
            <a:ext cx="9784080" cy="4206240"/>
          </a:xfrm>
        </p:spPr>
        <p:txBody>
          <a:bodyPr>
            <a:normAutofit/>
          </a:bodyPr>
          <a:lstStyle/>
          <a:p>
            <a:pPr marL="0" indent="0">
              <a:buNone/>
            </a:pPr>
            <a:r>
              <a:rPr lang="it-IT" u="sng" dirty="0">
                <a:hlinkClick r:id="rId2"/>
              </a:rPr>
              <a:t>    Il Comitato dei Ministri</a:t>
            </a:r>
            <a:endParaRPr lang="it-IT" dirty="0"/>
          </a:p>
          <a:p>
            <a:pPr marL="0" indent="0">
              <a:buNone/>
            </a:pPr>
            <a:r>
              <a:rPr lang="it-IT" dirty="0"/>
              <a:t>     Organo decisionale del Consiglio d'Europa, è composto dai Ministri degli </a:t>
            </a:r>
            <a:r>
              <a:rPr lang="it-IT" dirty="0" err="1"/>
              <a:t>Affar</a:t>
            </a:r>
            <a:r>
              <a:rPr lang="it-IT" dirty="0"/>
              <a:t>  i esteri di tutti gli Stati membri o dai loro delegati permanenti a Strasburgo. Il Comitato dei Ministri determina la politica dell'Organizzazione, approva il suo bilancio ed il programma di attività.</a:t>
            </a:r>
          </a:p>
          <a:p>
            <a:pPr marL="0" indent="0">
              <a:buNone/>
            </a:pPr>
            <a:r>
              <a:rPr lang="it-IT" dirty="0">
                <a:hlinkClick r:id="rId3"/>
              </a:rPr>
              <a:t>L'Assemblea parlamentare (APCE)</a:t>
            </a:r>
            <a:endParaRPr lang="it-IT" dirty="0"/>
          </a:p>
          <a:p>
            <a:pPr marL="0" indent="0">
              <a:buNone/>
            </a:pPr>
            <a:r>
              <a:rPr lang="it-IT" dirty="0"/>
              <a:t>L'Assemblea parlamentare riunisce 324 membri dei parlamenti dei 47 Stati membri; l'Assemblea elegge il Segretario generale, il Commissario per i diritti umani e i giudici della Corte europea dei diritti dell'uomo; fornisce un forum democratico di dibattito e osserva le elezioni; le commissioni svolgono un ruolo importante nell'esaminare le questioni di attualità.</a:t>
            </a:r>
            <a:endParaRPr lang="en-GB" dirty="0"/>
          </a:p>
        </p:txBody>
      </p:sp>
      <p:pic>
        <p:nvPicPr>
          <p:cNvPr id="22532" name="Picture 4" descr="http://www.coe.int/documents/5492562/12056293/CM.jpg/f468deb1-e75a-4a79-968e-580eb8fb4731?t=1435233986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0" y="2264228"/>
            <a:ext cx="1255936" cy="1451429"/>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www.coe.int/documents/5492562/12056293/AP.jpg/d74fef51-32f5-4ee8-97b6-0e9da8956205?t=1435233986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3327" y="5341257"/>
            <a:ext cx="2056600" cy="151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oe.int/documents/5492562/7038987/COE-Logo-Quadri.png/5b078783-4008-4825-8721-c04c329844d2?t=1401723151000"/>
          <p:cNvPicPr>
            <a:picLocks noChangeAspect="1" noChangeArrowheads="1"/>
          </p:cNvPicPr>
          <p:nvPr/>
        </p:nvPicPr>
        <p:blipFill>
          <a:blip r:embed="rId6">
            <a:extLst>
              <a:ext uri="{28A0092B-C50C-407E-A947-70E740481C1C}">
                <a14:useLocalDpi xmlns:a14="http://schemas.microsoft.com/office/drawing/2010/main" val="0"/>
              </a:ext>
            </a:extLst>
          </a:blip>
          <a:srcRect t="9865" b="9865"/>
          <a:stretch>
            <a:fillRect/>
          </a:stretch>
        </p:blipFill>
        <p:spPr bwMode="auto">
          <a:xfrm>
            <a:off x="5770225" y="280029"/>
            <a:ext cx="2218338" cy="142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578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p:txBody>
          <a:bodyPr/>
          <a:lstStyle/>
          <a:p>
            <a:r>
              <a:rPr lang="it-IT" dirty="0">
                <a:hlinkClick r:id="rId2"/>
              </a:rPr>
              <a:t>La Corte europea dei Diritti dell'Uomo</a:t>
            </a:r>
            <a:endParaRPr lang="it-IT" dirty="0"/>
          </a:p>
          <a:p>
            <a:r>
              <a:rPr lang="it-IT" dirty="0"/>
              <a:t>Organo giudiziario permanente che garantisce ad ogni cittadino europeo i diritti sanciti dalla Convenzione europea dei Diritti dell'Uomo. Tutti gli Stati e gli individui, a prescindere dalla propria nazionalità, possono adire alla Corte. I 47 Stati membri del Consiglio d'Europa sono Parti della Convenzione.</a:t>
            </a:r>
          </a:p>
          <a:p>
            <a:endParaRPr lang="en-GB" dirty="0"/>
          </a:p>
          <a:p>
            <a:endParaRPr lang="en-GB" dirty="0"/>
          </a:p>
        </p:txBody>
      </p:sp>
      <p:pic>
        <p:nvPicPr>
          <p:cNvPr id="3074" name="Picture 2" descr="https://www.coe.int/documents/5492562/12056293/court.jpg/b151b3a1-56e0-49b3-9853-12380ea838c4?t=1435233987000"/>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6494" b="649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itolo 1"/>
          <p:cNvSpPr>
            <a:spLocks noGrp="1"/>
          </p:cNvSpPr>
          <p:nvPr>
            <p:ph type="title"/>
          </p:nvPr>
        </p:nvSpPr>
        <p:spPr/>
        <p:txBody>
          <a:bodyPr/>
          <a:lstStyle/>
          <a:p>
            <a:r>
              <a:rPr lang="en-GB" dirty="0">
                <a:solidFill>
                  <a:srgbClr val="FFCC00"/>
                </a:solidFill>
              </a:rPr>
              <a:t>FUNZIONAMENTO </a:t>
            </a:r>
          </a:p>
        </p:txBody>
      </p:sp>
      <p:pic>
        <p:nvPicPr>
          <p:cNvPr id="7" name="Picture 2" descr="http://www.coe.int/documents/5492562/7038987/COE-Logo-Quadri.png/5b078783-4008-4825-8721-c04c329844d2?t=1401723151000"/>
          <p:cNvPicPr>
            <a:picLocks noChangeAspect="1" noChangeArrowheads="1"/>
          </p:cNvPicPr>
          <p:nvPr/>
        </p:nvPicPr>
        <p:blipFill>
          <a:blip r:embed="rId4">
            <a:extLst>
              <a:ext uri="{28A0092B-C50C-407E-A947-70E740481C1C}">
                <a14:useLocalDpi xmlns:a14="http://schemas.microsoft.com/office/drawing/2010/main" val="0"/>
              </a:ext>
            </a:extLst>
          </a:blip>
          <a:srcRect t="9865" b="9865"/>
          <a:stretch>
            <a:fillRect/>
          </a:stretch>
        </p:blipFill>
        <p:spPr bwMode="auto">
          <a:xfrm>
            <a:off x="5770225" y="280029"/>
            <a:ext cx="2218338" cy="142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7073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95300"/>
            <a:ext cx="11690949" cy="785521"/>
          </a:xfrm>
        </p:spPr>
        <p:txBody>
          <a:bodyPr/>
          <a:lstStyle/>
          <a:p>
            <a:r>
              <a:rPr lang="en-GB" b="1" dirty="0">
                <a:solidFill>
                  <a:srgbClr val="FFCC00"/>
                </a:solidFill>
              </a:rPr>
              <a:t>FUNZIONAMENTO  </a:t>
            </a:r>
          </a:p>
        </p:txBody>
      </p:sp>
      <p:sp>
        <p:nvSpPr>
          <p:cNvPr id="3" name="Segnaposto contenuto 2"/>
          <p:cNvSpPr>
            <a:spLocks noGrp="1"/>
          </p:cNvSpPr>
          <p:nvPr>
            <p:ph idx="1"/>
          </p:nvPr>
        </p:nvSpPr>
        <p:spPr>
          <a:xfrm>
            <a:off x="1186638" y="1792936"/>
            <a:ext cx="9784080" cy="4844084"/>
          </a:xfrm>
        </p:spPr>
        <p:txBody>
          <a:bodyPr/>
          <a:lstStyle/>
          <a:p>
            <a:pPr marL="0" indent="0">
              <a:buNone/>
            </a:pPr>
            <a:r>
              <a:rPr lang="it-IT" dirty="0">
                <a:hlinkClick r:id="rId2"/>
              </a:rPr>
              <a:t>Il Commissario per i diritti umani</a:t>
            </a:r>
            <a:r>
              <a:rPr lang="it-IT" dirty="0"/>
              <a:t>  (Nils </a:t>
            </a:r>
            <a:r>
              <a:rPr lang="it-IT" dirty="0" err="1"/>
              <a:t>Muiznieks</a:t>
            </a:r>
            <a:r>
              <a:rPr lang="it-IT" dirty="0"/>
              <a:t>)</a:t>
            </a:r>
          </a:p>
          <a:p>
            <a:pPr marL="0" indent="0">
              <a:buNone/>
            </a:pPr>
            <a:r>
              <a:rPr lang="it-IT" sz="2000" dirty="0"/>
              <a:t>Il Commissario per i diritti umani lavora in maniera indipendente e attira l'attenzione su questioni relative alle violazioni dei diritti umani</a:t>
            </a:r>
            <a:r>
              <a:rPr lang="it-IT" dirty="0"/>
              <a:t>.</a:t>
            </a:r>
          </a:p>
          <a:p>
            <a:pPr marL="0" indent="0">
              <a:buNone/>
            </a:pPr>
            <a:endParaRPr lang="it-IT" dirty="0">
              <a:hlinkClick r:id="rId3"/>
            </a:endParaRPr>
          </a:p>
          <a:p>
            <a:pPr marL="0" indent="0">
              <a:buNone/>
            </a:pPr>
            <a:r>
              <a:rPr lang="it-IT" dirty="0">
                <a:hlinkClick r:id="rId3"/>
              </a:rPr>
              <a:t>La Conferenza delle OING</a:t>
            </a:r>
            <a:endParaRPr lang="it-IT" dirty="0"/>
          </a:p>
        </p:txBody>
      </p:sp>
      <p:pic>
        <p:nvPicPr>
          <p:cNvPr id="4" name="Picture 2" descr="http://www.coe.int/documents/5492562/7038987/COE-Logo-Quadri.png/5b078783-4008-4825-8721-c04c329844d2?t=1401723151000"/>
          <p:cNvPicPr>
            <a:picLocks noChangeAspect="1" noChangeArrowheads="1"/>
          </p:cNvPicPr>
          <p:nvPr/>
        </p:nvPicPr>
        <p:blipFill>
          <a:blip r:embed="rId4">
            <a:extLst>
              <a:ext uri="{28A0092B-C50C-407E-A947-70E740481C1C}">
                <a14:useLocalDpi xmlns:a14="http://schemas.microsoft.com/office/drawing/2010/main" val="0"/>
              </a:ext>
            </a:extLst>
          </a:blip>
          <a:srcRect t="9865" b="9865"/>
          <a:stretch>
            <a:fillRect/>
          </a:stretch>
        </p:blipFill>
        <p:spPr bwMode="auto">
          <a:xfrm>
            <a:off x="5770225" y="280029"/>
            <a:ext cx="2218338" cy="1423709"/>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rot="10800000" flipV="1">
            <a:off x="1170357" y="4182457"/>
            <a:ext cx="7973643" cy="2031325"/>
          </a:xfrm>
          <a:prstGeom prst="rect">
            <a:avLst/>
          </a:prstGeom>
        </p:spPr>
        <p:txBody>
          <a:bodyPr wrap="square">
            <a:spAutoFit/>
          </a:bodyPr>
          <a:lstStyle/>
          <a:p>
            <a:r>
              <a:rPr lang="it-IT" dirty="0">
                <a:latin typeface="Open Sans"/>
              </a:rPr>
              <a:t>Composta da circa 400 Organizzazioni internazionali non governative (OING), la Conferenza crea un legame profondo tra la rappresentanza politica e i cittadini, dando altresì voce alla società civile nell'ambito del Consiglio d'Europa. Le attività dell'Organizzazione beneficiano ampiamente delle competenze delle OING, nonché della loro vicinanza rispetto ai cittadini europei.</a:t>
            </a:r>
          </a:p>
          <a:p>
            <a:endParaRPr lang="en-GB" dirty="0"/>
          </a:p>
        </p:txBody>
      </p:sp>
      <p:pic>
        <p:nvPicPr>
          <p:cNvPr id="1028" name="Picture 4" descr="https://www.coe.int/documents/5492562/12056293/commissioner.jpg/e2b96339-3d7d-4db0-b09b-3c34edc89a76?t=1435233987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6700" y="2532405"/>
            <a:ext cx="1500099" cy="1106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6914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37819" y="194978"/>
            <a:ext cx="9784080" cy="1508760"/>
          </a:xfrm>
        </p:spPr>
        <p:txBody>
          <a:bodyPr/>
          <a:lstStyle/>
          <a:p>
            <a:r>
              <a:rPr lang="en-GB" dirty="0">
                <a:solidFill>
                  <a:srgbClr val="FFCC00"/>
                </a:solidFill>
              </a:rPr>
              <a:t>FUNZIONAMENTO </a:t>
            </a:r>
          </a:p>
        </p:txBody>
      </p:sp>
      <p:sp>
        <p:nvSpPr>
          <p:cNvPr id="3" name="Segnaposto contenuto 2"/>
          <p:cNvSpPr>
            <a:spLocks noGrp="1"/>
          </p:cNvSpPr>
          <p:nvPr>
            <p:ph idx="1"/>
          </p:nvPr>
        </p:nvSpPr>
        <p:spPr>
          <a:xfrm>
            <a:off x="457463" y="2284364"/>
            <a:ext cx="10898099" cy="3710036"/>
          </a:xfrm>
        </p:spPr>
        <p:txBody>
          <a:bodyPr>
            <a:normAutofit fontScale="85000" lnSpcReduction="20000"/>
          </a:bodyPr>
          <a:lstStyle/>
          <a:p>
            <a:pPr marL="0" indent="0">
              <a:buNone/>
            </a:pPr>
            <a:endParaRPr lang="it-IT" dirty="0">
              <a:hlinkClick r:id="rId2"/>
            </a:endParaRPr>
          </a:p>
          <a:p>
            <a:pPr marL="0" indent="0">
              <a:buNone/>
            </a:pPr>
            <a:endParaRPr lang="it-IT" dirty="0">
              <a:hlinkClick r:id="rId2"/>
            </a:endParaRPr>
          </a:p>
          <a:p>
            <a:pPr marL="0" indent="0">
              <a:buNone/>
            </a:pPr>
            <a:r>
              <a:rPr lang="it-IT" dirty="0">
                <a:hlinkClick r:id="rId2"/>
              </a:rPr>
              <a:t>Il Congresso dei poteri locali e regionali</a:t>
            </a:r>
            <a:r>
              <a:rPr lang="it-IT" dirty="0"/>
              <a:t> </a:t>
            </a:r>
          </a:p>
          <a:p>
            <a:pPr marL="0" indent="0">
              <a:buNone/>
            </a:pPr>
            <a:endParaRPr lang="it-IT" dirty="0"/>
          </a:p>
          <a:p>
            <a:pPr marL="0" indent="0">
              <a:buNone/>
            </a:pPr>
            <a:r>
              <a:rPr lang="it-IT" dirty="0"/>
              <a:t>Il Congresso dei poteri locali e regionali è incaricato di rafforzare la democrazia locale e regionale. Comprende 636 eletti che rappresentano oltre 200.000 collettività territoriali.</a:t>
            </a:r>
          </a:p>
          <a:p>
            <a:pPr marL="0" indent="0">
              <a:buNone/>
            </a:pPr>
            <a:endParaRPr lang="it-IT" u="sng" dirty="0">
              <a:solidFill>
                <a:srgbClr val="FFC000"/>
              </a:solidFill>
            </a:endParaRPr>
          </a:p>
          <a:p>
            <a:pPr marL="0" indent="0">
              <a:buNone/>
            </a:pPr>
            <a:r>
              <a:rPr lang="it-IT" u="sng" dirty="0">
                <a:solidFill>
                  <a:srgbClr val="FFC000"/>
                </a:solidFill>
              </a:rPr>
              <a:t>La Cooperazione Globale</a:t>
            </a:r>
          </a:p>
          <a:p>
            <a:pPr marL="0" indent="0">
              <a:buNone/>
            </a:pPr>
            <a:r>
              <a:rPr lang="it-IT" dirty="0"/>
              <a:t>Il Consiglio d'Europa lavora in stretto partenariato con l'Unione europea, e coopera con le Nazioni Unite, l'Organizzazione per la sicurezza e la cooperazione in Europa, e con paesi partner del proprio vicinato e del resto del mondo.</a:t>
            </a:r>
          </a:p>
          <a:p>
            <a:pPr marL="0" indent="0">
              <a:buNone/>
            </a:pPr>
            <a:endParaRPr lang="it-IT"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5770225" y="280029"/>
            <a:ext cx="2218338" cy="142370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coe.int/documents/5492562/12056293/congress.jpg/d3104190-b16a-4690-8a96-4a97f2fec6b4?t=1435233986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8900" y="1993900"/>
            <a:ext cx="2980517" cy="168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368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Attività del consiglio d’Europa  per promuovere la parità di genere</a:t>
            </a:r>
          </a:p>
        </p:txBody>
      </p:sp>
      <p:sp>
        <p:nvSpPr>
          <p:cNvPr id="3" name="Segnaposto contenuto 2"/>
          <p:cNvSpPr>
            <a:spLocks noGrp="1"/>
          </p:cNvSpPr>
          <p:nvPr>
            <p:ph idx="1"/>
          </p:nvPr>
        </p:nvSpPr>
        <p:spPr/>
        <p:txBody>
          <a:bodyPr>
            <a:normAutofit fontScale="92500" lnSpcReduction="20000"/>
          </a:bodyPr>
          <a:lstStyle/>
          <a:p>
            <a:r>
              <a:rPr lang="en-GB" dirty="0"/>
              <a:t>Strategia 2014-2017</a:t>
            </a:r>
          </a:p>
          <a:p>
            <a:pPr marL="0" indent="0">
              <a:buNone/>
            </a:pPr>
            <a:r>
              <a:rPr lang="en-GB" dirty="0"/>
              <a:t>5 obiettivi</a:t>
            </a:r>
          </a:p>
          <a:p>
            <a:r>
              <a:rPr lang="it-IT" dirty="0"/>
              <a:t>1.  La lotta contro gli stereotipi di genere e il sessismo;</a:t>
            </a:r>
          </a:p>
          <a:p>
            <a:r>
              <a:rPr lang="it-IT" dirty="0"/>
              <a:t>2. Prevenire e combattere la violenza contro le donne;</a:t>
            </a:r>
          </a:p>
          <a:p>
            <a:r>
              <a:rPr lang="it-IT" dirty="0"/>
              <a:t>3. Garantire un accesso paritario delle donne alla giustizia;</a:t>
            </a:r>
          </a:p>
          <a:p>
            <a:r>
              <a:rPr lang="it-IT" dirty="0"/>
              <a:t>4. Il raggiungimento di partecipazione equilibrata delle donne e degli uomini nel processo decisionale politico e pubblico;</a:t>
            </a:r>
          </a:p>
          <a:p>
            <a:r>
              <a:rPr lang="it-IT" dirty="0"/>
              <a:t>5. il raggiungimento del gender mainstreaming in tutte le politiche e le misure</a:t>
            </a:r>
          </a:p>
          <a:p>
            <a:pPr marL="0" indent="0">
              <a:buNone/>
            </a:pPr>
            <a:r>
              <a:rPr lang="it-IT" dirty="0"/>
              <a:t>Il gender mainstreaming è la (ri) organizzazione, il miglioramento, lo sviluppo e la valutazione dei processi politici, affinché la prospettiva della parità di genere sia incorporato in tutte le politiche a tutti i livelli e in tutte le fasi, dagli attori normalmente coinvolti nel processo decisionale</a:t>
            </a:r>
            <a:endParaRPr lang="en-GB" dirty="0"/>
          </a:p>
        </p:txBody>
      </p:sp>
    </p:spTree>
    <p:extLst>
      <p:ext uri="{BB962C8B-B14F-4D97-AF65-F5344CB8AC3E}">
        <p14:creationId xmlns:p14="http://schemas.microsoft.com/office/powerpoint/2010/main" val="30791265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4000" y="284176"/>
            <a:ext cx="10732999" cy="1508760"/>
          </a:xfrm>
        </p:spPr>
        <p:txBody>
          <a:bodyPr/>
          <a:lstStyle/>
          <a:p>
            <a:r>
              <a:rPr lang="en-GB" b="1" dirty="0">
                <a:solidFill>
                  <a:srgbClr val="FFCC00"/>
                </a:solidFill>
              </a:rPr>
              <a:t>La convenzione di Istanbul (11 Maggio 2011): UN GOLDEN STANDARD</a:t>
            </a:r>
          </a:p>
        </p:txBody>
      </p:sp>
      <p:sp>
        <p:nvSpPr>
          <p:cNvPr id="3" name="Segnaposto contenuto 2"/>
          <p:cNvSpPr>
            <a:spLocks noGrp="1"/>
          </p:cNvSpPr>
          <p:nvPr>
            <p:ph idx="1"/>
          </p:nvPr>
        </p:nvSpPr>
        <p:spPr>
          <a:xfrm>
            <a:off x="1202919" y="1792936"/>
            <a:ext cx="9784080" cy="4424984"/>
          </a:xfrm>
        </p:spPr>
        <p:txBody>
          <a:bodyPr>
            <a:normAutofit fontScale="92500"/>
          </a:bodyPr>
          <a:lstStyle/>
          <a:p>
            <a:r>
              <a:rPr lang="it-IT" dirty="0">
                <a:hlinkClick r:id="rId2"/>
              </a:rPr>
              <a:t>La</a:t>
            </a:r>
            <a:r>
              <a:rPr lang="it-IT" u="sng" dirty="0">
                <a:hlinkClick r:id="rId2"/>
              </a:rPr>
              <a:t> Convenzione sulla prevenzione e la lotta contro la violenza nei confronti delle donne e la violenza domestica </a:t>
            </a:r>
            <a:r>
              <a:rPr lang="it-IT" dirty="0"/>
              <a:t>ha aperto la strada per la creazione di un quadro giuridico a livello paneuropeo per proteggere le donne contro ogni forma di violenza, e prevenire, perseguire ed eliminare la violenza contro le donne e la violenza domestica.</a:t>
            </a:r>
          </a:p>
          <a:p>
            <a:r>
              <a:rPr lang="it-IT" dirty="0"/>
              <a:t>La Convenzione stabilisce inoltre un meccanismo di monitoraggio specifico ("GREVIO"), al fine di garantire l'effettiva attuazione delle sue disposizioni da parte delle Parti.</a:t>
            </a:r>
          </a:p>
          <a:p>
            <a:r>
              <a:rPr lang="it-IT" dirty="0"/>
              <a:t> La Convenzione è stata aperta alla firma degli Stati membri a Istanbul l’11 maggio del 2011, degli Stati non membri che hanno partecipato alla sua elaborazione e dell'Unione europea, così come  all'adesione degli altri Stati non membri.</a:t>
            </a:r>
          </a:p>
          <a:p>
            <a:r>
              <a:rPr lang="it-IT" dirty="0"/>
              <a:t>La Convenzione è entrata in vigore il 1 Agosto 2014 in seguito alla ratifica di 10 Stati.</a:t>
            </a:r>
          </a:p>
          <a:p>
            <a:r>
              <a:rPr lang="it-IT" dirty="0"/>
              <a:t>Attualmente è stata ratificata da 22 stati ( 21 stati  hanno firmato ma non  ratificato)</a:t>
            </a:r>
          </a:p>
          <a:p>
            <a:endParaRPr lang="it-IT" dirty="0"/>
          </a:p>
          <a:p>
            <a:endParaRPr lang="en-GB" dirty="0"/>
          </a:p>
        </p:txBody>
      </p:sp>
      <p:pic>
        <p:nvPicPr>
          <p:cNvPr id="4"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10164425" y="284176"/>
            <a:ext cx="2218338" cy="142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6194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C00"/>
                </a:solidFill>
              </a:rPr>
              <a:t>La CONVENZIONE DI ISTANBUL</a:t>
            </a:r>
          </a:p>
        </p:txBody>
      </p:sp>
      <p:sp>
        <p:nvSpPr>
          <p:cNvPr id="3" name="Segnaposto contenuto 2"/>
          <p:cNvSpPr>
            <a:spLocks noGrp="1"/>
          </p:cNvSpPr>
          <p:nvPr>
            <p:ph idx="1"/>
          </p:nvPr>
        </p:nvSpPr>
        <p:spPr/>
        <p:txBody>
          <a:bodyPr>
            <a:normAutofit lnSpcReduction="10000"/>
          </a:bodyPr>
          <a:lstStyle/>
          <a:p>
            <a:pPr marL="0" indent="0">
              <a:buNone/>
            </a:pPr>
            <a:r>
              <a:rPr lang="it-IT" dirty="0"/>
              <a:t>La </a:t>
            </a:r>
            <a:r>
              <a:rPr lang="it-IT" u="sng" dirty="0">
                <a:hlinkClick r:id="rId2"/>
              </a:rPr>
              <a:t>Convenzione sulla prevenzione e la lotta contro la violenza nei confronti delle donne e la violenza domestica</a:t>
            </a:r>
            <a:r>
              <a:rPr lang="it-IT" dirty="0"/>
              <a:t> stabilisce chiaramente che ogni forma di violenza nei confronti delle donne non può più essere considerata come una questione privata e che gli stati hanno l'obbligo di prevenire tale violenza, di proteggere le vittime e di sanzionarne gli autori.</a:t>
            </a:r>
          </a:p>
          <a:p>
            <a:pPr marL="0" indent="0">
              <a:buNone/>
            </a:pPr>
            <a:r>
              <a:rPr lang="it-IT" dirty="0"/>
              <a:t> Quando ratificano la Convenzione, gli Stati hanno dunque l’obbligo di:</a:t>
            </a:r>
          </a:p>
          <a:p>
            <a:pPr marL="0" indent="0">
              <a:buNone/>
            </a:pPr>
            <a:r>
              <a:rPr lang="it-IT" dirty="0"/>
              <a:t>Cambiare le loro leggi</a:t>
            </a:r>
          </a:p>
          <a:p>
            <a:pPr marL="0" indent="0">
              <a:buNone/>
            </a:pPr>
            <a:r>
              <a:rPr lang="it-IT" dirty="0"/>
              <a:t>Introdurre misure concrete</a:t>
            </a:r>
          </a:p>
          <a:p>
            <a:pPr marL="0" indent="0">
              <a:buNone/>
            </a:pPr>
            <a:r>
              <a:rPr lang="it-IT" dirty="0"/>
              <a:t>Stanziare risorse </a:t>
            </a:r>
          </a:p>
          <a:p>
            <a:pPr marL="0" indent="0">
              <a:buNone/>
            </a:pPr>
            <a:r>
              <a:rPr lang="it-IT" dirty="0"/>
              <a:t>Al fine di creare una zona a TOLLERANZA ZERO nei confronti delle violenza contro le donne e la violenza domestica.</a:t>
            </a:r>
          </a:p>
          <a:p>
            <a:pPr marL="0" indent="0">
              <a:buNone/>
            </a:pPr>
            <a:endParaRPr lang="en-GB" dirty="0"/>
          </a:p>
        </p:txBody>
      </p:sp>
      <p:pic>
        <p:nvPicPr>
          <p:cNvPr id="4" name="Picture 2" descr="http://www.coe.int/documents/5492562/7038987/COE-Logo-Quadri.png/5b078783-4008-4825-8721-c04c329844d2?t=1401723151000"/>
          <p:cNvPicPr>
            <a:picLocks noChangeAspect="1" noChangeArrowheads="1"/>
          </p:cNvPicPr>
          <p:nvPr/>
        </p:nvPicPr>
        <p:blipFill>
          <a:blip r:embed="rId3">
            <a:extLst>
              <a:ext uri="{28A0092B-C50C-407E-A947-70E740481C1C}">
                <a14:useLocalDpi xmlns:a14="http://schemas.microsoft.com/office/drawing/2010/main" val="0"/>
              </a:ext>
            </a:extLst>
          </a:blip>
          <a:srcRect t="9865" b="9865"/>
          <a:stretch>
            <a:fillRect/>
          </a:stretch>
        </p:blipFill>
        <p:spPr bwMode="auto">
          <a:xfrm>
            <a:off x="9424220" y="212219"/>
            <a:ext cx="2462979" cy="158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9658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C00"/>
                </a:solidFill>
              </a:rPr>
              <a:t>La Convenzione di Istanbul </a:t>
            </a:r>
          </a:p>
        </p:txBody>
      </p:sp>
      <p:sp>
        <p:nvSpPr>
          <p:cNvPr id="3" name="Segnaposto contenuto 2"/>
          <p:cNvSpPr>
            <a:spLocks noGrp="1"/>
          </p:cNvSpPr>
          <p:nvPr>
            <p:ph idx="1"/>
          </p:nvPr>
        </p:nvSpPr>
        <p:spPr/>
        <p:txBody>
          <a:bodyPr/>
          <a:lstStyle/>
          <a:p>
            <a:pPr marL="0" indent="0">
              <a:buNone/>
            </a:pPr>
            <a:r>
              <a:rPr lang="en-GB" dirty="0"/>
              <a:t>La Convenzione di Istanbul chiede agli Stati di </a:t>
            </a:r>
            <a:r>
              <a:rPr lang="en-GB" b="1" dirty="0"/>
              <a:t>assicurare sicurezza e supporto alle vittime per ricostruire la loro vita:</a:t>
            </a:r>
          </a:p>
          <a:p>
            <a:pPr>
              <a:buFont typeface="Wingdings" panose="05000000000000000000" pitchFamily="2" charset="2"/>
              <a:buChar char="v"/>
            </a:pPr>
            <a:r>
              <a:rPr lang="en-GB" dirty="0"/>
              <a:t> Linea  telefonica  di sostegno nazionale e gratuita</a:t>
            </a:r>
          </a:p>
          <a:p>
            <a:pPr>
              <a:buFont typeface="Wingdings" panose="05000000000000000000" pitchFamily="2" charset="2"/>
              <a:buChar char="v"/>
            </a:pPr>
            <a:r>
              <a:rPr lang="en-GB" dirty="0"/>
              <a:t> Case rifugio in numero sufficiente </a:t>
            </a:r>
          </a:p>
          <a:p>
            <a:pPr>
              <a:buFont typeface="Wingdings" panose="05000000000000000000" pitchFamily="2" charset="2"/>
              <a:buChar char="v"/>
            </a:pPr>
            <a:r>
              <a:rPr lang="en-GB" dirty="0"/>
              <a:t>Counselling medico e psicologico </a:t>
            </a:r>
          </a:p>
          <a:p>
            <a:pPr>
              <a:buFont typeface="Wingdings" panose="05000000000000000000" pitchFamily="2" charset="2"/>
              <a:buChar char="v"/>
            </a:pPr>
            <a:r>
              <a:rPr lang="en-GB" dirty="0"/>
              <a:t>Supporto nelle questioni domestiche e finanziarie</a:t>
            </a:r>
          </a:p>
          <a:p>
            <a:pPr>
              <a:buFont typeface="Wingdings" panose="05000000000000000000" pitchFamily="2" charset="2"/>
              <a:buChar char="v"/>
            </a:pPr>
            <a:r>
              <a:rPr lang="en-GB" dirty="0"/>
              <a:t>Supporto nella </a:t>
            </a:r>
            <a:r>
              <a:rPr lang="en-GB" dirty="0" err="1"/>
              <a:t>ricerca</a:t>
            </a:r>
            <a:r>
              <a:rPr lang="en-GB" dirty="0"/>
              <a:t> di un </a:t>
            </a:r>
            <a:r>
              <a:rPr lang="en-GB" dirty="0" err="1"/>
              <a:t>impiego</a:t>
            </a: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2" descr="http://www.coe.int/documents/5492562/7038987/COE-Logo-Quadri.png/5b078783-4008-4825-8721-c04c329844d2?t=1401723151000"/>
          <p:cNvPicPr>
            <a:picLocks noChangeAspect="1" noChangeArrowheads="1"/>
          </p:cNvPicPr>
          <p:nvPr/>
        </p:nvPicPr>
        <p:blipFill>
          <a:blip r:embed="rId2">
            <a:extLst>
              <a:ext uri="{28A0092B-C50C-407E-A947-70E740481C1C}">
                <a14:useLocalDpi xmlns:a14="http://schemas.microsoft.com/office/drawing/2010/main" val="0"/>
              </a:ext>
            </a:extLst>
          </a:blip>
          <a:srcRect t="9865" b="9865"/>
          <a:stretch>
            <a:fillRect/>
          </a:stretch>
        </p:blipFill>
        <p:spPr bwMode="auto">
          <a:xfrm>
            <a:off x="9663799" y="284176"/>
            <a:ext cx="2208652" cy="1417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20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2919" y="284176"/>
            <a:ext cx="9784080" cy="1508760"/>
          </a:xfrm>
        </p:spPr>
        <p:txBody>
          <a:bodyPr/>
          <a:lstStyle/>
          <a:p>
            <a:r>
              <a:rPr lang="en-GB" dirty="0"/>
              <a:t>La conferenza di pechino del 1995 e &amp; la Piattaforma </a:t>
            </a:r>
            <a:r>
              <a:rPr lang="en-GB" dirty="0" err="1"/>
              <a:t>d’azione</a:t>
            </a:r>
            <a:endParaRPr lang="en-GB" dirty="0"/>
          </a:p>
        </p:txBody>
      </p:sp>
      <p:sp>
        <p:nvSpPr>
          <p:cNvPr id="3" name="Segnaposto contenuto 2"/>
          <p:cNvSpPr>
            <a:spLocks noGrp="1"/>
          </p:cNvSpPr>
          <p:nvPr>
            <p:ph idx="1"/>
          </p:nvPr>
        </p:nvSpPr>
        <p:spPr>
          <a:xfrm>
            <a:off x="1202919" y="2011680"/>
            <a:ext cx="9784080" cy="4206240"/>
          </a:xfrm>
        </p:spPr>
        <p:txBody>
          <a:bodyPr>
            <a:normAutofit fontScale="85000" lnSpcReduction="20000"/>
          </a:bodyPr>
          <a:lstStyle/>
          <a:p>
            <a:r>
              <a:rPr lang="it-IT" dirty="0"/>
              <a:t>La Conferenza di Pechino è stata la quarta di una serie di conferenze mondiali sulle donne organizzate dalle Nazioni Unite, ed ha rappresentato la conclusione di un lungo processo preparatorio, internazionale e regionale.</a:t>
            </a:r>
          </a:p>
          <a:p>
            <a:r>
              <a:rPr lang="it-IT" dirty="0"/>
              <a:t>La Piattaforma d’Azione approvata dalla Conferenza di Pechino è il testo che ne è derivato. Le parole chiave della conferenza, "punto di vista di genere", "empowerment", "</a:t>
            </a:r>
            <a:r>
              <a:rPr lang="it-IT" dirty="0" err="1"/>
              <a:t>mainstreaming</a:t>
            </a:r>
            <a:r>
              <a:rPr lang="it-IT" dirty="0"/>
              <a:t>", sono entrate nel dibattito degli operatori del settore, e anche — con risultati alterni — in quello dei governi.</a:t>
            </a:r>
          </a:p>
          <a:p>
            <a:endParaRPr lang="it-IT" dirty="0"/>
          </a:p>
          <a:p>
            <a:r>
              <a:rPr lang="it-IT" dirty="0"/>
              <a:t>Alla Conferenza dei governi hanno partecipato 5.307 delegate e delegati ufficiali, e 3.824 rappresentanti delle ONG. Erano inoltre presenti 3.200 operatori dei media e 4.041 giornalisti provenienti da 124 paesi. Di questi, 841 erano cinesi, 1.468 provenivano da 18 paesi asiatici, 1.210 dall'Europa e dall'Australia, 268 dall'Africa, 134 dai paesi del Medio Oriente e 829 dagli Stati Uniti e dal Canada. Contemporaneamente, al Forum delle ONG di </a:t>
            </a:r>
            <a:r>
              <a:rPr lang="it-IT" dirty="0" err="1"/>
              <a:t>Huairou</a:t>
            </a:r>
            <a:r>
              <a:rPr lang="it-IT" dirty="0"/>
              <a:t> partecipavano 31.000 donne, rappresentanti di più di 2.000 organizzazioni di 200 diversi paesi.</a:t>
            </a:r>
            <a:br>
              <a:rPr lang="it-IT" dirty="0"/>
            </a:br>
            <a:br>
              <a:rPr lang="it-IT" dirty="0"/>
            </a:br>
            <a:endParaRPr lang="it-IT" dirty="0"/>
          </a:p>
          <a:p>
            <a:endParaRPr lang="en-GB" dirty="0"/>
          </a:p>
        </p:txBody>
      </p:sp>
      <p:pic>
        <p:nvPicPr>
          <p:cNvPr id="9" name="Immagine 8" descr="Risultati immagini per foto conferenza pechino"/>
          <p:cNvPicPr/>
          <p:nvPr/>
        </p:nvPicPr>
        <p:blipFill>
          <a:blip r:embed="rId2">
            <a:extLst>
              <a:ext uri="{28A0092B-C50C-407E-A947-70E740481C1C}">
                <a14:useLocalDpi xmlns:a14="http://schemas.microsoft.com/office/drawing/2010/main" val="0"/>
              </a:ext>
            </a:extLst>
          </a:blip>
          <a:srcRect/>
          <a:stretch>
            <a:fillRect/>
          </a:stretch>
        </p:blipFill>
        <p:spPr bwMode="auto">
          <a:xfrm>
            <a:off x="9952382" y="65432"/>
            <a:ext cx="2239617" cy="1727504"/>
          </a:xfrm>
          <a:prstGeom prst="rect">
            <a:avLst/>
          </a:prstGeom>
          <a:noFill/>
          <a:ln>
            <a:noFill/>
          </a:ln>
        </p:spPr>
      </p:pic>
    </p:spTree>
    <p:extLst>
      <p:ext uri="{BB962C8B-B14F-4D97-AF65-F5344CB8AC3E}">
        <p14:creationId xmlns:p14="http://schemas.microsoft.com/office/powerpoint/2010/main" val="38878537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C00"/>
                </a:solidFill>
              </a:rPr>
              <a:t>La Convenzione di Istanbul</a:t>
            </a:r>
          </a:p>
        </p:txBody>
      </p:sp>
      <p:sp>
        <p:nvSpPr>
          <p:cNvPr id="3" name="Segnaposto contenuto 2"/>
          <p:cNvSpPr>
            <a:spLocks noGrp="1"/>
          </p:cNvSpPr>
          <p:nvPr>
            <p:ph idx="1"/>
          </p:nvPr>
        </p:nvSpPr>
        <p:spPr/>
        <p:txBody>
          <a:bodyPr/>
          <a:lstStyle/>
          <a:p>
            <a:pPr marL="0" indent="0">
              <a:buNone/>
            </a:pPr>
            <a:r>
              <a:rPr lang="en-GB" dirty="0"/>
              <a:t>La Convenzione di Istanbul chiede agli Stati di </a:t>
            </a:r>
            <a:r>
              <a:rPr lang="en-GB" b="1" dirty="0"/>
              <a:t>proteggere le vittime a rischio introducendo: </a:t>
            </a:r>
          </a:p>
          <a:p>
            <a:pPr>
              <a:buFont typeface="Wingdings" panose="05000000000000000000" pitchFamily="2" charset="2"/>
              <a:buChar char="v"/>
            </a:pPr>
            <a:r>
              <a:rPr lang="en-GB" dirty="0"/>
              <a:t>Misure urgenti di allontanamento imposte dal giudice (Emergency barring orders)</a:t>
            </a:r>
          </a:p>
          <a:p>
            <a:pPr>
              <a:buFont typeface="Wingdings" panose="05000000000000000000" pitchFamily="2" charset="2"/>
              <a:buChar char="v"/>
            </a:pPr>
            <a:r>
              <a:rPr lang="en-GB" dirty="0"/>
              <a:t> Ordinanze di ingiunzione o protezione (Restraining &amp; protection orders)</a:t>
            </a:r>
          </a:p>
          <a:p>
            <a:pPr>
              <a:buFont typeface="Wingdings" panose="05000000000000000000" pitchFamily="2" charset="2"/>
              <a:buChar char="v"/>
            </a:pPr>
            <a:r>
              <a:rPr lang="en-GB" dirty="0"/>
              <a:t> Valutazione  e gestione dei rischi </a:t>
            </a:r>
          </a:p>
        </p:txBody>
      </p:sp>
      <p:pic>
        <p:nvPicPr>
          <p:cNvPr id="4" name="Picture 2" descr="http://www.coe.int/documents/5492562/7038987/COE-Logo-Quadri.png/5b078783-4008-4825-8721-c04c329844d2?t=1401723151000"/>
          <p:cNvPicPr>
            <a:picLocks noChangeAspect="1" noChangeArrowheads="1"/>
          </p:cNvPicPr>
          <p:nvPr/>
        </p:nvPicPr>
        <p:blipFill>
          <a:blip r:embed="rId2">
            <a:extLst>
              <a:ext uri="{28A0092B-C50C-407E-A947-70E740481C1C}">
                <a14:useLocalDpi xmlns:a14="http://schemas.microsoft.com/office/drawing/2010/main" val="0"/>
              </a:ext>
            </a:extLst>
          </a:blip>
          <a:srcRect t="9865" b="9865"/>
          <a:stretch>
            <a:fillRect/>
          </a:stretch>
        </p:blipFill>
        <p:spPr bwMode="auto">
          <a:xfrm>
            <a:off x="9472070" y="284176"/>
            <a:ext cx="2218338" cy="142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0471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solidFill>
                  <a:srgbClr val="FFCC00"/>
                </a:solidFill>
              </a:rPr>
              <a:t>La Convenzione di Istanbul  </a:t>
            </a:r>
          </a:p>
        </p:txBody>
      </p:sp>
      <p:sp>
        <p:nvSpPr>
          <p:cNvPr id="3" name="Segnaposto contenuto 2"/>
          <p:cNvSpPr>
            <a:spLocks noGrp="1"/>
          </p:cNvSpPr>
          <p:nvPr>
            <p:ph idx="1"/>
          </p:nvPr>
        </p:nvSpPr>
        <p:spPr/>
        <p:txBody>
          <a:bodyPr/>
          <a:lstStyle/>
          <a:p>
            <a:pPr marL="0" indent="0">
              <a:buNone/>
            </a:pPr>
            <a:r>
              <a:rPr lang="en-GB" dirty="0"/>
              <a:t>La Convenzione di Istanbul chiede agli Stati di </a:t>
            </a:r>
            <a:r>
              <a:rPr lang="en-GB" b="1" dirty="0"/>
              <a:t>investire in misure di prevenzione: </a:t>
            </a:r>
          </a:p>
          <a:p>
            <a:pPr>
              <a:buFont typeface="Wingdings" panose="05000000000000000000" pitchFamily="2" charset="2"/>
              <a:buChar char="v"/>
            </a:pPr>
            <a:r>
              <a:rPr lang="en-GB" dirty="0"/>
              <a:t> gestire alla radice il problema  della violenza contro le donne, la disuguaglianza e la discriminazione.</a:t>
            </a:r>
          </a:p>
          <a:p>
            <a:pPr>
              <a:buFont typeface="Wingdings" panose="05000000000000000000" pitchFamily="2" charset="2"/>
              <a:buChar char="v"/>
            </a:pPr>
            <a:r>
              <a:rPr lang="en-GB" dirty="0"/>
              <a:t>Cambiare gli atteggiamenti (ruoli di genere e stereotipi) anche con la collaborazione dei media e del settore privato.</a:t>
            </a:r>
          </a:p>
          <a:p>
            <a:pPr>
              <a:buFont typeface="Wingdings" panose="05000000000000000000" pitchFamily="2" charset="2"/>
              <a:buChar char="v"/>
            </a:pPr>
            <a:r>
              <a:rPr lang="en-GB" dirty="0"/>
              <a:t> Emancipazione e autodeterminazione (Empowerment) delle donne</a:t>
            </a:r>
          </a:p>
          <a:p>
            <a:pPr>
              <a:buFont typeface="Wingdings" panose="05000000000000000000" pitchFamily="2" charset="2"/>
              <a:buChar char="v"/>
            </a:pPr>
            <a:r>
              <a:rPr lang="en-GB" dirty="0"/>
              <a:t>Coinvolgimento degli uomini e dei ragazzi</a:t>
            </a:r>
          </a:p>
          <a:p>
            <a:pPr>
              <a:buFont typeface="Wingdings" panose="05000000000000000000" pitchFamily="2" charset="2"/>
              <a:buChar char="v"/>
            </a:pPr>
            <a:r>
              <a:rPr lang="en-GB" dirty="0"/>
              <a:t>Supporto alle ONG e al loro lavoro al servizio delle vittime di violenza</a:t>
            </a:r>
          </a:p>
        </p:txBody>
      </p:sp>
      <p:pic>
        <p:nvPicPr>
          <p:cNvPr id="4" name="Picture 2" descr="http://www.coe.int/documents/5492562/7038987/COE-Logo-Quadri.png/5b078783-4008-4825-8721-c04c329844d2?t=1401723151000"/>
          <p:cNvPicPr>
            <a:picLocks noChangeAspect="1" noChangeArrowheads="1"/>
          </p:cNvPicPr>
          <p:nvPr/>
        </p:nvPicPr>
        <p:blipFill>
          <a:blip r:embed="rId2">
            <a:extLst>
              <a:ext uri="{28A0092B-C50C-407E-A947-70E740481C1C}">
                <a14:useLocalDpi xmlns:a14="http://schemas.microsoft.com/office/drawing/2010/main" val="0"/>
              </a:ext>
            </a:extLst>
          </a:blip>
          <a:srcRect t="9865" b="9865"/>
          <a:stretch>
            <a:fillRect/>
          </a:stretch>
        </p:blipFill>
        <p:spPr bwMode="auto">
          <a:xfrm>
            <a:off x="9663799" y="284176"/>
            <a:ext cx="2208652" cy="1417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0220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Le MUTIlaZIONI Genitali FEMMINILI (MGF)</a:t>
            </a:r>
          </a:p>
        </p:txBody>
      </p:sp>
      <p:pic>
        <p:nvPicPr>
          <p:cNvPr id="5" name="Segnaposto contenuto 4"/>
          <p:cNvPicPr>
            <a:picLocks noGrp="1" noChangeAspect="1"/>
          </p:cNvPicPr>
          <p:nvPr>
            <p:ph idx="1"/>
          </p:nvPr>
        </p:nvPicPr>
        <p:blipFill>
          <a:blip r:embed="rId2"/>
          <a:stretch>
            <a:fillRect/>
          </a:stretch>
        </p:blipFill>
        <p:spPr>
          <a:xfrm>
            <a:off x="1527175" y="2119313"/>
            <a:ext cx="5486400" cy="4114800"/>
          </a:xfrm>
        </p:spPr>
      </p:pic>
      <p:sp>
        <p:nvSpPr>
          <p:cNvPr id="4" name="Segnaposto testo 3"/>
          <p:cNvSpPr>
            <a:spLocks noGrp="1"/>
          </p:cNvSpPr>
          <p:nvPr>
            <p:ph type="body" sz="half" idx="2"/>
          </p:nvPr>
        </p:nvSpPr>
        <p:spPr/>
        <p:txBody>
          <a:bodyPr/>
          <a:lstStyle/>
          <a:p>
            <a:r>
              <a:rPr lang="en-GB" dirty="0"/>
              <a:t> </a:t>
            </a:r>
            <a:r>
              <a:rPr lang="it-IT" dirty="0"/>
              <a:t>La  mutilazione genitale femminile comprende “una serie di pratiche che prevedono la totale o parziale rimozione oppure la modificazione dei genitali esterni per ragioni di ordine non medico”.  La procedura può essere effettuata con strumenti non sterilizzati, di fortuna o rudimentali</a:t>
            </a:r>
            <a:endParaRPr lang="en-GB" dirty="0"/>
          </a:p>
        </p:txBody>
      </p:sp>
    </p:spTree>
    <p:extLst>
      <p:ext uri="{BB962C8B-B14F-4D97-AF65-F5344CB8AC3E}">
        <p14:creationId xmlns:p14="http://schemas.microsoft.com/office/powerpoint/2010/main" val="31840579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dirty="0"/>
              <a:t>Le giustificazioni dietro </a:t>
            </a:r>
            <a:r>
              <a:rPr lang="en-GB" dirty="0" err="1"/>
              <a:t>alle</a:t>
            </a:r>
            <a:r>
              <a:rPr lang="en-GB" dirty="0"/>
              <a:t> MUTIlaZIONI Genitali FEMMINILI (MGF)</a:t>
            </a:r>
          </a:p>
        </p:txBody>
      </p:sp>
      <p:sp>
        <p:nvSpPr>
          <p:cNvPr id="4" name="Segnaposto contenuto 3"/>
          <p:cNvSpPr>
            <a:spLocks noGrp="1"/>
          </p:cNvSpPr>
          <p:nvPr>
            <p:ph sz="half" idx="2"/>
          </p:nvPr>
        </p:nvSpPr>
        <p:spPr/>
        <p:txBody>
          <a:bodyPr>
            <a:normAutofit fontScale="77500" lnSpcReduction="20000"/>
          </a:bodyPr>
          <a:lstStyle/>
          <a:p>
            <a:pPr marL="0" indent="0">
              <a:buNone/>
            </a:pPr>
            <a:r>
              <a:rPr lang="it-IT" dirty="0"/>
              <a:t>Le ragioni per cui vengono eseguite le mutilazioni genitali femminili variano da una regione all'altra, così come nel corso del tempo, e comprendono un mix di fattori socio-culturali  che influenzano le famiglie e le comunità. I motivi più comunemente citati sono di carattere:</a:t>
            </a:r>
          </a:p>
          <a:p>
            <a:pPr marL="0" indent="0">
              <a:buNone/>
            </a:pPr>
            <a:r>
              <a:rPr lang="it-IT" u="sng" dirty="0"/>
              <a:t>Sociale </a:t>
            </a:r>
            <a:r>
              <a:rPr lang="it-IT" dirty="0"/>
              <a:t>(Convenzione sociale necessaria per assicurare il matrimonio</a:t>
            </a:r>
          </a:p>
          <a:p>
            <a:pPr marL="0" indent="0">
              <a:buNone/>
            </a:pPr>
            <a:r>
              <a:rPr lang="it-IT" u="sng" dirty="0"/>
              <a:t>Culturale </a:t>
            </a:r>
            <a:r>
              <a:rPr lang="it-IT" dirty="0"/>
              <a:t>( ritenuta necessaria ad assicurare la fedeltà prematrimoniale)</a:t>
            </a:r>
          </a:p>
          <a:p>
            <a:pPr marL="0" indent="0">
              <a:buNone/>
            </a:pPr>
            <a:r>
              <a:rPr lang="it-IT" u="sng" dirty="0"/>
              <a:t>Estetico</a:t>
            </a:r>
            <a:r>
              <a:rPr lang="it-IT" dirty="0"/>
              <a:t> (idea di bellezza femminile associata con  la concezione di femminilità e modestia e il fatto che le donne sono considerate più belle  e pulite dopo la escissione etc.)</a:t>
            </a:r>
          </a:p>
          <a:p>
            <a:pPr marL="0" indent="0">
              <a:buNone/>
            </a:pPr>
            <a:r>
              <a:rPr lang="it-IT" u="sng" dirty="0"/>
              <a:t>Religioso </a:t>
            </a:r>
            <a:r>
              <a:rPr lang="it-IT" dirty="0"/>
              <a:t>(Anche se non c’è nessuna prescrizione religiosa sull’argomento, i praticanti spesso credere che la pratica ha il supporto religiosa</a:t>
            </a:r>
          </a:p>
          <a:p>
            <a:pPr marL="0" indent="0">
              <a:buNone/>
            </a:pPr>
            <a:endParaRPr lang="it-IT" dirty="0"/>
          </a:p>
        </p:txBody>
      </p:sp>
      <p:pic>
        <p:nvPicPr>
          <p:cNvPr id="5" name="Segnaposto contenuto 3"/>
          <p:cNvPicPr>
            <a:picLocks noGrp="1" noChangeAspect="1"/>
          </p:cNvPicPr>
          <p:nvPr>
            <p:ph sz="half" idx="1"/>
          </p:nvPr>
        </p:nvPicPr>
        <p:blipFill>
          <a:blip r:embed="rId2"/>
          <a:stretch>
            <a:fillRect/>
          </a:stretch>
        </p:blipFill>
        <p:spPr>
          <a:xfrm>
            <a:off x="381000" y="1713906"/>
            <a:ext cx="5578475" cy="4183856"/>
          </a:xfrm>
        </p:spPr>
      </p:pic>
    </p:spTree>
    <p:extLst>
      <p:ext uri="{BB962C8B-B14F-4D97-AF65-F5344CB8AC3E}">
        <p14:creationId xmlns:p14="http://schemas.microsoft.com/office/powerpoint/2010/main" val="20032955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Le MUTIlaZIONI Genitali FEMMINILI (MGF)</a:t>
            </a:r>
          </a:p>
        </p:txBody>
      </p:sp>
      <p:sp>
        <p:nvSpPr>
          <p:cNvPr id="3" name="Segnaposto contenuto 2"/>
          <p:cNvSpPr>
            <a:spLocks noGrp="1"/>
          </p:cNvSpPr>
          <p:nvPr>
            <p:ph idx="1"/>
          </p:nvPr>
        </p:nvSpPr>
        <p:spPr/>
        <p:txBody>
          <a:bodyPr>
            <a:normAutofit fontScale="85000" lnSpcReduction="20000"/>
          </a:bodyPr>
          <a:lstStyle/>
          <a:p>
            <a:pPr>
              <a:buFont typeface="Wingdings" panose="05000000000000000000" pitchFamily="2" charset="2"/>
              <a:buChar char="v"/>
            </a:pPr>
            <a:r>
              <a:rPr lang="it-IT" dirty="0"/>
              <a:t>La terminologia relativa a questa pratica ha subito una serie di importanti evoluzioni :“circoncisione femminile”, mutilazione genitale femminile. escissione etc. </a:t>
            </a:r>
          </a:p>
          <a:p>
            <a:pPr>
              <a:buFont typeface="Wingdings" panose="05000000000000000000" pitchFamily="2" charset="2"/>
              <a:buChar char="v"/>
            </a:pPr>
            <a:r>
              <a:rPr lang="it-IT" dirty="0"/>
              <a:t>Il fenomeno è espressione di una disparità di genere profondamente radicata che assegna alle bambine e alle donne una posizione subalterna, con gravi conseguenze fisiche e sociali.</a:t>
            </a:r>
          </a:p>
          <a:p>
            <a:pPr>
              <a:buFont typeface="Wingdings" panose="05000000000000000000" pitchFamily="2" charset="2"/>
              <a:buChar char="v"/>
            </a:pPr>
            <a:r>
              <a:rPr lang="it-IT" dirty="0"/>
              <a:t>Violazione grave dei diritti umani</a:t>
            </a:r>
          </a:p>
          <a:p>
            <a:pPr>
              <a:buFont typeface="Wingdings" panose="05000000000000000000" pitchFamily="2" charset="2"/>
              <a:buChar char="v"/>
            </a:pPr>
            <a:r>
              <a:rPr lang="it-IT" dirty="0"/>
              <a:t>E’ una forma di violenza contro le donne/violenza basata sul genere</a:t>
            </a:r>
          </a:p>
          <a:p>
            <a:pPr>
              <a:buFont typeface="Wingdings" panose="05000000000000000000" pitchFamily="2" charset="2"/>
              <a:buChar char="v"/>
            </a:pPr>
            <a:r>
              <a:rPr lang="it-IT" dirty="0"/>
              <a:t>Discriminazione intersezionale: genere, età, etnia</a:t>
            </a:r>
          </a:p>
          <a:p>
            <a:pPr>
              <a:buFont typeface="Wingdings" panose="05000000000000000000" pitchFamily="2" charset="2"/>
              <a:buChar char="v"/>
            </a:pPr>
            <a:r>
              <a:rPr lang="it-IT" dirty="0"/>
              <a:t> Quattro tipi di  MGF secondo la classificazione del 2007 da parte delle UN</a:t>
            </a:r>
          </a:p>
          <a:p>
            <a:pPr>
              <a:buFont typeface="Wingdings" panose="05000000000000000000" pitchFamily="2" charset="2"/>
              <a:buChar char="v"/>
            </a:pPr>
            <a:r>
              <a:rPr lang="it-IT" dirty="0"/>
              <a:t>Le MGF sono praticate su bambine e donne da 0 a 15 anni a seconda delle tradizione e dei contesti (talvolta anche su donne adulte)</a:t>
            </a:r>
          </a:p>
          <a:p>
            <a:pPr>
              <a:buFont typeface="Wingdings" panose="05000000000000000000" pitchFamily="2" charset="2"/>
              <a:buChar char="v"/>
            </a:pPr>
            <a:r>
              <a:rPr lang="it-IT" dirty="0"/>
              <a:t>Sono 200 milioni le bambine /donne che hanno subito le MGF  in 30 paesi in Africa ed Asia, più della metà  vivono in soli 3 paesi : Indonesia, Egitto e Etiopia  (UNICEF; 2016)</a:t>
            </a:r>
          </a:p>
          <a:p>
            <a:pPr marL="0" indent="0">
              <a:buNone/>
            </a:pPr>
            <a:r>
              <a:rPr lang="it-IT" dirty="0"/>
              <a:t> </a:t>
            </a:r>
            <a:endParaRPr lang="en-GB" dirty="0"/>
          </a:p>
        </p:txBody>
      </p:sp>
    </p:spTree>
    <p:extLst>
      <p:ext uri="{BB962C8B-B14F-4D97-AF65-F5344CB8AC3E}">
        <p14:creationId xmlns:p14="http://schemas.microsoft.com/office/powerpoint/2010/main" val="8190824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Le ESCISSIONI/MUTIlaZIONI Genitali FEMMINILI (MGF)</a:t>
            </a:r>
          </a:p>
        </p:txBody>
      </p:sp>
      <p:sp>
        <p:nvSpPr>
          <p:cNvPr id="3" name="Segnaposto contenuto 2"/>
          <p:cNvSpPr>
            <a:spLocks noGrp="1"/>
          </p:cNvSpPr>
          <p:nvPr>
            <p:ph idx="1"/>
          </p:nvPr>
        </p:nvSpPr>
        <p:spPr>
          <a:xfrm>
            <a:off x="1202919" y="2046936"/>
            <a:ext cx="9784080" cy="4206240"/>
          </a:xfrm>
        </p:spPr>
        <p:txBody>
          <a:bodyPr/>
          <a:lstStyle/>
          <a:p>
            <a:pPr>
              <a:buFont typeface="Wingdings" panose="05000000000000000000" pitchFamily="2" charset="2"/>
              <a:buChar char="v"/>
            </a:pPr>
            <a:r>
              <a:rPr lang="en-GB" dirty="0"/>
              <a:t> </a:t>
            </a:r>
            <a:r>
              <a:rPr lang="en-GB" sz="2800" b="1" dirty="0"/>
              <a:t>Nella maggior parte dei paesi , la maggior parte delle ragazze sono state escisse prima dei 5 anni. In  Yemen, l’85 per cento delle vittime è stata escissa nella prima settimana di vita.</a:t>
            </a:r>
          </a:p>
          <a:p>
            <a:pPr>
              <a:buFont typeface="Wingdings" panose="05000000000000000000" pitchFamily="2" charset="2"/>
              <a:buChar char="v"/>
            </a:pPr>
            <a:r>
              <a:rPr lang="en-GB" sz="2800" b="1" dirty="0"/>
              <a:t>La prevalenza </a:t>
            </a:r>
            <a:r>
              <a:rPr lang="en-GB" sz="2800" b="1" dirty="0" err="1"/>
              <a:t>delle</a:t>
            </a:r>
            <a:r>
              <a:rPr lang="en-GB" sz="2800" b="1" dirty="0"/>
              <a:t> MGF varia molto  a seconda dei paesi </a:t>
            </a:r>
          </a:p>
          <a:p>
            <a:pPr>
              <a:buFont typeface="Wingdings" panose="05000000000000000000" pitchFamily="2" charset="2"/>
              <a:buChar char="v"/>
            </a:pPr>
            <a:r>
              <a:rPr lang="en-GB" sz="2800" b="1" dirty="0"/>
              <a:t>Con l’aumentare della disponibilità dei dati sulla estensione </a:t>
            </a:r>
            <a:r>
              <a:rPr lang="en-GB" sz="2800" b="1" dirty="0" err="1"/>
              <a:t>delle</a:t>
            </a:r>
            <a:r>
              <a:rPr lang="en-GB" sz="2800" b="1" dirty="0"/>
              <a:t> MGF, aumenta anche il numero conosciuto delle ragazze e donne che sono state escisse.</a:t>
            </a:r>
            <a:endParaRPr lang="en-GB" dirty="0"/>
          </a:p>
        </p:txBody>
      </p:sp>
    </p:spTree>
    <p:extLst>
      <p:ext uri="{BB962C8B-B14F-4D97-AF65-F5344CB8AC3E}">
        <p14:creationId xmlns:p14="http://schemas.microsoft.com/office/powerpoint/2010/main" val="37489602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dirty="0"/>
              <a:t> Le conseguenze delLe ESCISSIONI/MUTIlaZIONI Genitali FEMMINILI (MGF)</a:t>
            </a:r>
          </a:p>
        </p:txBody>
      </p:sp>
      <p:pic>
        <p:nvPicPr>
          <p:cNvPr id="5" name="Segnaposto contenuto 4"/>
          <p:cNvPicPr>
            <a:picLocks noGrp="1" noChangeAspect="1"/>
          </p:cNvPicPr>
          <p:nvPr>
            <p:ph sz="half" idx="1"/>
          </p:nvPr>
        </p:nvPicPr>
        <p:blipFill>
          <a:blip r:embed="rId2"/>
          <a:stretch>
            <a:fillRect/>
          </a:stretch>
        </p:blipFill>
        <p:spPr>
          <a:xfrm>
            <a:off x="0" y="1792936"/>
            <a:ext cx="6230391" cy="5065064"/>
          </a:xfrm>
        </p:spPr>
      </p:pic>
      <p:sp>
        <p:nvSpPr>
          <p:cNvPr id="4" name="Segnaposto contenuto 3"/>
          <p:cNvSpPr>
            <a:spLocks noGrp="1"/>
          </p:cNvSpPr>
          <p:nvPr>
            <p:ph sz="half" idx="2"/>
          </p:nvPr>
        </p:nvSpPr>
        <p:spPr>
          <a:xfrm>
            <a:off x="6429829" y="1553029"/>
            <a:ext cx="5760089" cy="5042263"/>
          </a:xfrm>
        </p:spPr>
        <p:txBody>
          <a:bodyPr>
            <a:noAutofit/>
          </a:bodyPr>
          <a:lstStyle/>
          <a:p>
            <a:r>
              <a:rPr lang="it-IT" sz="1400" dirty="0"/>
              <a:t>Le Bambine, ragazze e donne che  subiscono le E/MGF devono fare i conti con </a:t>
            </a:r>
            <a:r>
              <a:rPr lang="it-IT" sz="1400" b="1" dirty="0"/>
              <a:t>rischi gravi e irreversibili</a:t>
            </a:r>
            <a:r>
              <a:rPr lang="it-IT" sz="1400" dirty="0"/>
              <a:t> per la loro salute, oltre a pesanti conseguenze psicologiche. </a:t>
            </a:r>
          </a:p>
          <a:p>
            <a:r>
              <a:rPr lang="it-IT" sz="1400" dirty="0"/>
              <a:t>Le conseguenze delle FGM dipendono dal tipo di operazione praticata (l'infibulazione ha chiaramente conseguenze più gravi), dalla capacità e dall'esperienza dell'operatrice, dalle condizioni igieniche nelle quali viene praticata l'operazione, la cooperazione e la salute della bambina al momento dell'operazione.</a:t>
            </a:r>
          </a:p>
          <a:p>
            <a:r>
              <a:rPr lang="it-IT" sz="1400" dirty="0"/>
              <a:t>L'infibulazione può creare problemi per i medici. Infatti è pressoché impossibile praticare un esame pelvico, per cui risulta molto difficile, se non impossibile, valutare una gravidanza o diagnosticare alcune malattie. Se l'apertura lasciata dall'infibulazione risulta molto stretta, è inoltre impossibile prevenire le infezioni all'apparato riproduttivo. Anche il </a:t>
            </a:r>
            <a:r>
              <a:rPr lang="it-IT" sz="1400" dirty="0" err="1"/>
              <a:t>pap</a:t>
            </a:r>
            <a:r>
              <a:rPr lang="it-IT" sz="1400" dirty="0"/>
              <a:t> test è impossibile da effettuare, per cui diventa impossibile diagnosticare alcuni tipi di tumore.</a:t>
            </a:r>
          </a:p>
          <a:p>
            <a:pPr algn="just"/>
            <a:r>
              <a:rPr lang="it-IT" sz="1400" dirty="0"/>
              <a:t>La E/MGF compromette in maniera irreversibile l’integrità fisica di una bambina e donna. Nei casi più estremi, la E/MGF può violare il diritto alla vita di una bambina o di una donna. Spesso i decessi sono dovuti a perdite di sangue gravi e non controllate, oppure a infezioni successive all’intervento. Inoltre, la E/MGF può essere un fattore contributivo o causale della morte della madre durante il parto. Il tasso di mortalità delle bambine e delle donne che subiscono la E/MGF è sconosciuto, dato che le registrazioni sono poche e i casi di morti dovute alla E/MGF sono raramente denunciati come tali. (UNICEF)</a:t>
            </a:r>
            <a:endParaRPr lang="en-GB" sz="1400" dirty="0"/>
          </a:p>
        </p:txBody>
      </p:sp>
    </p:spTree>
    <p:extLst>
      <p:ext uri="{BB962C8B-B14F-4D97-AF65-F5344CB8AC3E}">
        <p14:creationId xmlns:p14="http://schemas.microsoft.com/office/powerpoint/2010/main" val="40148547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dirty="0"/>
              <a:t>Percentuali relative alle ragazze e donne che hanno subito la MGF (2004-2015) (UNICEF)</a:t>
            </a:r>
          </a:p>
        </p:txBody>
      </p:sp>
      <p:pic>
        <p:nvPicPr>
          <p:cNvPr id="5" name="Segnaposto contenuto 4"/>
          <p:cNvPicPr>
            <a:picLocks noGrp="1"/>
          </p:cNvPicPr>
          <p:nvPr>
            <p:ph idx="1"/>
          </p:nvPr>
        </p:nvPicPr>
        <p:blipFill rotWithShape="1">
          <a:blip r:embed="rId2">
            <a:extLst>
              <a:ext uri="{28A0092B-C50C-407E-A947-70E740481C1C}">
                <a14:useLocalDpi xmlns:a14="http://schemas.microsoft.com/office/drawing/2010/main" val="0"/>
              </a:ext>
            </a:extLst>
          </a:blip>
          <a:srcRect t="-3" r="39662" b="10597"/>
          <a:stretch/>
        </p:blipFill>
        <p:spPr bwMode="auto">
          <a:xfrm>
            <a:off x="1663431" y="1792936"/>
            <a:ext cx="5943600" cy="44089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45908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Le MUTIlaZIONI Genitali FEMMINILI (MGF)</a:t>
            </a:r>
          </a:p>
        </p:txBody>
      </p:sp>
      <p:sp>
        <p:nvSpPr>
          <p:cNvPr id="4" name="Segnaposto contenuto 3"/>
          <p:cNvSpPr>
            <a:spLocks noGrp="1"/>
          </p:cNvSpPr>
          <p:nvPr>
            <p:ph sz="half" idx="2"/>
          </p:nvPr>
        </p:nvSpPr>
        <p:spPr/>
        <p:txBody>
          <a:bodyPr/>
          <a:lstStyle/>
          <a:p>
            <a:r>
              <a:rPr lang="en-GB" dirty="0"/>
              <a:t>La maggior parte delle persona nei paesi dove I dati sono stati raccolti pensa che la pratica dovrebbe terminare </a:t>
            </a:r>
          </a:p>
        </p:txBody>
      </p:sp>
      <p:pic>
        <p:nvPicPr>
          <p:cNvPr id="5" name="Picture 5"/>
          <p:cNvPicPr>
            <a:picLocks noGrp="1"/>
          </p:cNvPicPr>
          <p:nvPr>
            <p:ph sz="half" idx="1"/>
          </p:nvPr>
        </p:nvPicPr>
        <p:blipFill rotWithShape="1">
          <a:blip r:embed="rId2">
            <a:extLst>
              <a:ext uri="{28A0092B-C50C-407E-A947-70E740481C1C}">
                <a14:useLocalDpi xmlns:a14="http://schemas.microsoft.com/office/drawing/2010/main" val="0"/>
              </a:ext>
            </a:extLst>
          </a:blip>
          <a:srcRect l="30103" t="8554" b="13336"/>
          <a:stretch/>
        </p:blipFill>
        <p:spPr bwMode="auto">
          <a:xfrm>
            <a:off x="262759" y="1792936"/>
            <a:ext cx="5832200" cy="506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3983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Le MUTIlaZIONI Genitali FEMMINILI (MGF)</a:t>
            </a:r>
          </a:p>
        </p:txBody>
      </p:sp>
      <p:sp>
        <p:nvSpPr>
          <p:cNvPr id="4" name="Segnaposto contenuto 3"/>
          <p:cNvSpPr>
            <a:spLocks noGrp="1"/>
          </p:cNvSpPr>
          <p:nvPr>
            <p:ph sz="half" idx="2"/>
          </p:nvPr>
        </p:nvSpPr>
        <p:spPr/>
        <p:txBody>
          <a:bodyPr/>
          <a:lstStyle/>
          <a:p>
            <a:pPr>
              <a:buFont typeface="Wingdings" panose="05000000000000000000" pitchFamily="2" charset="2"/>
              <a:buChar char="v"/>
            </a:pPr>
            <a:r>
              <a:rPr lang="en-GB" dirty="0"/>
              <a:t> C’e stato un declino complessivo della prevalenza di MGF nelle ultime tre decadi , tuttavia non tutti  i paesi hanno registrato progressi e il ritmo del declino non è stato uniforme.</a:t>
            </a:r>
          </a:p>
          <a:p>
            <a:pPr>
              <a:buFont typeface="Wingdings" panose="05000000000000000000" pitchFamily="2" charset="2"/>
              <a:buChar char="v"/>
            </a:pPr>
            <a:r>
              <a:rPr lang="en-GB" dirty="0"/>
              <a:t>Il progresso registrato non à sufficiente a tenere il passo con l’aumento della crescita della popolazione</a:t>
            </a:r>
          </a:p>
        </p:txBody>
      </p:sp>
      <p:pic>
        <p:nvPicPr>
          <p:cNvPr id="5" name="Segnaposto contenuto 4"/>
          <p:cNvPicPr>
            <a:picLocks noGrp="1"/>
          </p:cNvPicPr>
          <p:nvPr>
            <p:ph sz="half" idx="1"/>
          </p:nvPr>
        </p:nvPicPr>
        <p:blipFill rotWithShape="1">
          <a:blip r:embed="rId2">
            <a:extLst>
              <a:ext uri="{28A0092B-C50C-407E-A947-70E740481C1C}">
                <a14:useLocalDpi xmlns:a14="http://schemas.microsoft.com/office/drawing/2010/main" val="0"/>
              </a:ext>
            </a:extLst>
          </a:blip>
          <a:srcRect l="879" t="5559" b="16612"/>
          <a:stretch/>
        </p:blipFill>
        <p:spPr bwMode="auto">
          <a:xfrm>
            <a:off x="1145628" y="1912883"/>
            <a:ext cx="4813847" cy="46876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18309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sce">
  <a:themeElements>
    <a:clrScheme name="Bl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sc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asce">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B1D2DA32-AC8B-4194-BF85-FF4A5B40EB50}"/>
    </a:ext>
  </a:extLst>
</a:theme>
</file>

<file path=docProps/app.xml><?xml version="1.0" encoding="utf-8"?>
<Properties xmlns="http://schemas.openxmlformats.org/officeDocument/2006/extended-properties" xmlns:vt="http://schemas.openxmlformats.org/officeDocument/2006/docPropsVTypes">
  <Template>Fasce</Template>
  <TotalTime>1804</TotalTime>
  <Words>10052</Words>
  <Application>Microsoft Office PowerPoint</Application>
  <PresentationFormat>Widescreen</PresentationFormat>
  <Paragraphs>635</Paragraphs>
  <Slides>103</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103</vt:i4>
      </vt:variant>
    </vt:vector>
  </HeadingPairs>
  <TitlesOfParts>
    <vt:vector size="108" baseType="lpstr">
      <vt:lpstr>Arial</vt:lpstr>
      <vt:lpstr>Corbel</vt:lpstr>
      <vt:lpstr>Open Sans</vt:lpstr>
      <vt:lpstr>Wingdings</vt:lpstr>
      <vt:lpstr>Fasce</vt:lpstr>
      <vt:lpstr>  La Cooperazione Allo Sviluppo e l parità di genere  </vt:lpstr>
      <vt:lpstr>Presentazione</vt:lpstr>
      <vt:lpstr>Presentazione standard di PowerPoint</vt:lpstr>
      <vt:lpstr> Cooperazione allo sviluppo</vt:lpstr>
      <vt:lpstr>ATTORI </vt:lpstr>
      <vt:lpstr>Cooperazione  e uguaglianza di genere</vt:lpstr>
      <vt:lpstr>La Convenzione sull'eliminazione di tutte le forme di discriminazione contro le donne (CEDAW)</vt:lpstr>
      <vt:lpstr> </vt:lpstr>
      <vt:lpstr>La conferenza di pechino del 1995 e &amp; la Piattaforma d’azione</vt:lpstr>
      <vt:lpstr>La conferenza di pechino del 1995 &amp; la Piattaforma d’azione </vt:lpstr>
      <vt:lpstr>Pechino + 5: Azioni e iniziative ulteriori per dare attuazione alla Dichiarazione e alla Piattaforma d’azione di Pechino</vt:lpstr>
      <vt:lpstr> Pechino + 5: Azioni e iniziative ulteriori per dare attuazione alla Dichiarazione e alla Piattaforma d’azione di Pechino </vt:lpstr>
      <vt:lpstr>Pechino + 5: Azioni e iniziative ulteriori per dare attuazione alla Dichiarazione e alla Piattaforma d’azione di Pechino</vt:lpstr>
      <vt:lpstr>Obiettivi di sviluppo del Millennio  (MDG GENDER CHART 2015)</vt:lpstr>
      <vt:lpstr>Obiettivo di sviluppo SostenibilE 5 </vt:lpstr>
      <vt:lpstr>Women in Development (WID)</vt:lpstr>
      <vt:lpstr>Women and development (WAD)</vt:lpstr>
      <vt:lpstr>GENDER IN DEVELOPMENT  (GAD) </vt:lpstr>
      <vt:lpstr> Il  concetto di Genere</vt:lpstr>
      <vt:lpstr>IL Concetto di Sesso   Femminile e maschile            </vt:lpstr>
      <vt:lpstr>Cambiamenti nel Tempo</vt:lpstr>
      <vt:lpstr>DIFFERENZE  spazio-culturali</vt:lpstr>
      <vt:lpstr>I ruoli di genere socialmente costruiti </vt:lpstr>
      <vt:lpstr>Gli stereotipi di genere</vt:lpstr>
      <vt:lpstr>Uguaglianza di genere e Equità di genere</vt:lpstr>
      <vt:lpstr>Bisogni legati al genere Pratici e strategici</vt:lpstr>
      <vt:lpstr> Segregazione occupazionale basAta sul genere .  </vt:lpstr>
      <vt:lpstr>Segregazione del mercato del lavoro</vt:lpstr>
      <vt:lpstr>La femminilizzazione della povertà</vt:lpstr>
      <vt:lpstr>TEMATICHE di  Genere e  cooperazione Allo sviluppo </vt:lpstr>
      <vt:lpstr>La Violenza contro le donne </vt:lpstr>
      <vt:lpstr>La Violenza contro le Donne</vt:lpstr>
      <vt:lpstr>VIOLENZA :DEFINIZIONI dall’ Articolo 3 della Convenzione di Istanbul</vt:lpstr>
      <vt:lpstr>DEFINIZIONI dall’ Articolo 3 della Convenzione di Istanbul</vt:lpstr>
      <vt:lpstr> Fatti  relative alla VIOLENZA contro le Donne (UN WOMEN ) </vt:lpstr>
      <vt:lpstr>Ambiti di attività/progetti </vt:lpstr>
      <vt:lpstr>SALUTE Riproduttiva: DefinIzione</vt:lpstr>
      <vt:lpstr>Salute Riproduttiva , Diritti Umani e sviluppo</vt:lpstr>
      <vt:lpstr>La Conferenza Internazionale per la Popolazione e lo Sviluppo –Cairo 1994</vt:lpstr>
      <vt:lpstr>ICPD + 20 &amp; oltre</vt:lpstr>
      <vt:lpstr>ICPD + 20 &amp; oltre</vt:lpstr>
      <vt:lpstr>AMBITi Di Attività/progetti Salute Riproduttiva</vt:lpstr>
      <vt:lpstr>EDUCAZIONE</vt:lpstr>
      <vt:lpstr>EDUCAzione</vt:lpstr>
      <vt:lpstr>EDUCAZIONE</vt:lpstr>
      <vt:lpstr>EDUCAZIONE</vt:lpstr>
      <vt:lpstr>EDUCAZIONE</vt:lpstr>
      <vt:lpstr>Materiale scolastico e stereotipi di genere</vt:lpstr>
      <vt:lpstr>Educazione </vt:lpstr>
      <vt:lpstr>EDUCAZIONE e GenEre in MADAGASCAR</vt:lpstr>
      <vt:lpstr>AMBITI di attività progetti EDUCAZIONE</vt:lpstr>
      <vt:lpstr>Che cosa funziona</vt:lpstr>
      <vt:lpstr>Donne e Povertà :FOrmazione , micro-Credito e Attività generatrici di reddito</vt:lpstr>
      <vt:lpstr>Progetti di FOrmazione , micro-Credito e Attività generatrici di reddito</vt:lpstr>
      <vt:lpstr>Partecipazione politica</vt:lpstr>
      <vt:lpstr> Progetti per incrementare la Partecipazione politica delle donne</vt:lpstr>
      <vt:lpstr>Ambiente</vt:lpstr>
      <vt:lpstr>Il Genere e il cambiamento Climatico</vt:lpstr>
      <vt:lpstr>Ambiti di azione Progetti Donne   &amp; Ambiente</vt:lpstr>
      <vt:lpstr>      WOMEN peace &amp;Security</vt:lpstr>
      <vt:lpstr>Attività nel settore Women Peace and security</vt:lpstr>
      <vt:lpstr>Il Consiglio d’Europa</vt:lpstr>
      <vt:lpstr>IL Consiglio  Europa: la Principale  organizzazione di difesa dei Diritti Umali del continente</vt:lpstr>
      <vt:lpstr>SEDE : STrasburgo</vt:lpstr>
      <vt:lpstr>Presentazione standard di PowerPoint</vt:lpstr>
      <vt:lpstr>Il Consiglio D’EUROPA Include 47 Stati Membri Tra cui gli stati Membri della Unione Europea </vt:lpstr>
      <vt:lpstr>il Consiglio D’EUROPA  </vt:lpstr>
      <vt:lpstr>ConvEnzione Europea dei Diritti dell’UOMO</vt:lpstr>
      <vt:lpstr>La Corte Europea dei Diritti dell’ Uomo</vt:lpstr>
      <vt:lpstr>ISTITUZIONI    </vt:lpstr>
      <vt:lpstr>OBIETTIVI</vt:lpstr>
      <vt:lpstr>OBIETTIVI                                            </vt:lpstr>
      <vt:lpstr>OBIETTIVI                                                                             </vt:lpstr>
      <vt:lpstr>OBIETTIVI                                             </vt:lpstr>
      <vt:lpstr>Obiettivi  </vt:lpstr>
      <vt:lpstr>OBIETTIVI</vt:lpstr>
      <vt:lpstr>Obiettivi </vt:lpstr>
      <vt:lpstr>OBIETTIVI </vt:lpstr>
      <vt:lpstr>OBIETTIVI</vt:lpstr>
      <vt:lpstr>Obiettivi </vt:lpstr>
      <vt:lpstr>FUNZIONAMENTO</vt:lpstr>
      <vt:lpstr>FUNZIONAMENTO </vt:lpstr>
      <vt:lpstr>FUNZIONAMENTO </vt:lpstr>
      <vt:lpstr>FUNZIONAMENTO  </vt:lpstr>
      <vt:lpstr>FUNZIONAMENTO </vt:lpstr>
      <vt:lpstr>Attività del consiglio d’Europa  per promuovere la parità di genere</vt:lpstr>
      <vt:lpstr>La convenzione di Istanbul (11 Maggio 2011): UN GOLDEN STANDARD</vt:lpstr>
      <vt:lpstr>La CONVENZIONE DI ISTANBUL</vt:lpstr>
      <vt:lpstr>La Convenzione di Istanbul </vt:lpstr>
      <vt:lpstr>La Convenzione di Istanbul</vt:lpstr>
      <vt:lpstr>La Convenzione di Istanbul  </vt:lpstr>
      <vt:lpstr>Le MUTIlaZIONI Genitali FEMMINILI (MGF)</vt:lpstr>
      <vt:lpstr>Le giustificazioni dietro alle MUTIlaZIONI Genitali FEMMINILI (MGF)</vt:lpstr>
      <vt:lpstr>Le MUTIlaZIONI Genitali FEMMINILI (MGF)</vt:lpstr>
      <vt:lpstr>Le ESCISSIONI/MUTIlaZIONI Genitali FEMMINILI (MGF)</vt:lpstr>
      <vt:lpstr> Le conseguenze delLe ESCISSIONI/MUTIlaZIONI Genitali FEMMINILI (MGF)</vt:lpstr>
      <vt:lpstr>Percentuali relative alle ragazze e donne che hanno subito la MGF (2004-2015) (UNICEF)</vt:lpstr>
      <vt:lpstr>Le MUTIlaZIONI Genitali FEMMINILI (MGF)</vt:lpstr>
      <vt:lpstr>Le MUTIlaZIONI Genitali FEMMINILI (MGF)</vt:lpstr>
      <vt:lpstr>La Convenzione di Istanbul e le  MGF</vt:lpstr>
      <vt:lpstr>La Convenzione di Istanbul e le  MGF</vt:lpstr>
      <vt:lpstr>La Convenzione di Istanbul e le  MGF</vt:lpstr>
      <vt:lpstr>La Cooperazione all sviluppo e la parità di genere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Cooperazione Allo Sviluppo e tematiche di genere</dc:title>
  <dc:creator>Camilla Landini</dc:creator>
  <cp:lastModifiedBy>Camilla Landini</cp:lastModifiedBy>
  <cp:revision>172</cp:revision>
  <dcterms:created xsi:type="dcterms:W3CDTF">2017-01-24T17:50:26Z</dcterms:created>
  <dcterms:modified xsi:type="dcterms:W3CDTF">2017-02-01T08:12:39Z</dcterms:modified>
</cp:coreProperties>
</file>