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1" r:id="rId2"/>
    <p:sldId id="356" r:id="rId3"/>
    <p:sldId id="355" r:id="rId4"/>
    <p:sldId id="394" r:id="rId5"/>
    <p:sldId id="395" r:id="rId6"/>
    <p:sldId id="397" r:id="rId7"/>
    <p:sldId id="454" r:id="rId8"/>
    <p:sldId id="455" r:id="rId9"/>
    <p:sldId id="456" r:id="rId10"/>
    <p:sldId id="457" r:id="rId11"/>
    <p:sldId id="458" r:id="rId12"/>
    <p:sldId id="459" r:id="rId13"/>
    <p:sldId id="460" r:id="rId14"/>
    <p:sldId id="461" r:id="rId15"/>
    <p:sldId id="462" r:id="rId16"/>
    <p:sldId id="464" r:id="rId17"/>
    <p:sldId id="465" r:id="rId18"/>
    <p:sldId id="466" r:id="rId19"/>
    <p:sldId id="467" r:id="rId20"/>
    <p:sldId id="468" r:id="rId21"/>
    <p:sldId id="469" r:id="rId22"/>
    <p:sldId id="470" r:id="rId2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11/02/2018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Musica\meditation\01%20Traccia%201.wma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>
                <a:latin typeface="Georgia" panose="02040502050405020303" pitchFamily="18" charset="0"/>
              </a:rPr>
              <a:t>Di Annalisa Caputo</a:t>
            </a:r>
            <a:br>
              <a:rPr lang="it-IT" dirty="0" smtClean="0">
                <a:latin typeface="Georgia" panose="02040502050405020303" pitchFamily="18" charset="0"/>
              </a:rPr>
            </a:br>
            <a:r>
              <a:rPr lang="it-IT" dirty="0" smtClean="0">
                <a:latin typeface="Georgia" panose="02040502050405020303" pitchFamily="18" charset="0"/>
              </a:rPr>
              <a:t>diritti riservati «logoi.ph»</a:t>
            </a:r>
            <a:endParaRPr lang="it-IT" dirty="0">
              <a:latin typeface="Georgia" panose="02040502050405020303" pitchFamily="18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6353462"/>
      </p:ext>
    </p:extLst>
  </p:cSld>
  <p:clrMapOvr>
    <a:masterClrMapping/>
  </p:clrMapOvr>
  <p:transition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36512" y="44624"/>
            <a:ext cx="9108504" cy="672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«Una </a:t>
            </a:r>
            <a:r>
              <a:rPr lang="it-IT" sz="2300" dirty="0">
                <a:latin typeface="Georgia" panose="02040502050405020303" pitchFamily="18" charset="0"/>
              </a:rPr>
              <a:t>persona con la quale stiamo in compagnia viene colta da tristezza. Dipende unicamente dal fatto che questa persona è in una situazione di esperienza vissuta (</a:t>
            </a:r>
            <a:r>
              <a:rPr lang="it-IT" sz="2300" i="1" dirty="0" err="1">
                <a:latin typeface="Georgia" panose="02040502050405020303" pitchFamily="18" charset="0"/>
              </a:rPr>
              <a:t>Erlebniszustand</a:t>
            </a:r>
            <a:r>
              <a:rPr lang="it-IT" sz="2300" dirty="0">
                <a:latin typeface="Georgia" panose="02040502050405020303" pitchFamily="18" charset="0"/>
              </a:rPr>
              <a:t>) in cui noi non ci troviamo, e quanto al resto rimane tutto come prima? (…)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Prendiamo </a:t>
            </a:r>
            <a:r>
              <a:rPr lang="it-IT" sz="2300" dirty="0">
                <a:latin typeface="Georgia" panose="02040502050405020303" pitchFamily="18" charset="0"/>
              </a:rPr>
              <a:t>in considerazione un’altra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possibilità</a:t>
            </a:r>
            <a:r>
              <a:rPr lang="it-IT" sz="2300" dirty="0">
                <a:latin typeface="Georgia" panose="02040502050405020303" pitchFamily="18" charset="0"/>
              </a:rPr>
              <a:t>. Una persona di buon umore,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si </a:t>
            </a:r>
            <a:r>
              <a:rPr lang="it-IT" sz="2300" dirty="0">
                <a:latin typeface="Georgia" panose="02040502050405020303" pitchFamily="18" charset="0"/>
              </a:rPr>
              <a:t>dice, porta allegria in una </a:t>
            </a:r>
            <a:r>
              <a:rPr lang="it-IT" sz="2300" dirty="0" smtClean="0">
                <a:latin typeface="Georgia" panose="02040502050405020303" pitchFamily="18" charset="0"/>
              </a:rPr>
              <a:t>compagnia</a:t>
            </a:r>
            <a:r>
              <a:rPr lang="it-IT" sz="2300" dirty="0">
                <a:latin typeface="Georgia" panose="02040502050405020303" pitchFamily="18" charset="0"/>
              </a:rPr>
              <a:t>.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Produce </a:t>
            </a:r>
            <a:r>
              <a:rPr lang="it-IT" sz="2300" dirty="0">
                <a:latin typeface="Georgia" panose="02040502050405020303" pitchFamily="18" charset="0"/>
              </a:rPr>
              <a:t>intorno a sé un’esperienza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psichica </a:t>
            </a:r>
            <a:r>
              <a:rPr lang="it-IT" sz="2300" dirty="0">
                <a:latin typeface="Georgia" panose="02040502050405020303" pitchFamily="18" charset="0"/>
              </a:rPr>
              <a:t>vissuta per poi </a:t>
            </a:r>
            <a:r>
              <a:rPr lang="it-IT" sz="2300" dirty="0" smtClean="0">
                <a:latin typeface="Georgia" panose="02040502050405020303" pitchFamily="18" charset="0"/>
              </a:rPr>
              <a:t>trasmetterla </a:t>
            </a:r>
            <a:r>
              <a:rPr lang="it-IT" sz="2300" dirty="0">
                <a:latin typeface="Georgia" panose="02040502050405020303" pitchFamily="18" charset="0"/>
              </a:rPr>
              <a:t>agli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altri</a:t>
            </a:r>
            <a:r>
              <a:rPr lang="it-IT" sz="2300" dirty="0">
                <a:latin typeface="Georgia" panose="02040502050405020303" pitchFamily="18" charset="0"/>
              </a:rPr>
              <a:t>, come i germi delle </a:t>
            </a:r>
            <a:r>
              <a:rPr lang="it-IT" sz="2300" dirty="0" smtClean="0">
                <a:latin typeface="Georgia" panose="02040502050405020303" pitchFamily="18" charset="0"/>
              </a:rPr>
              <a:t>infezioni passa-</a:t>
            </a:r>
          </a:p>
          <a:p>
            <a:pPr algn="just"/>
            <a:r>
              <a:rPr lang="it-IT" sz="2300" dirty="0">
                <a:latin typeface="Georgia" panose="02040502050405020303" pitchFamily="18" charset="0"/>
              </a:rPr>
              <a:t>n</a:t>
            </a:r>
            <a:r>
              <a:rPr lang="it-IT" sz="2300" dirty="0" smtClean="0">
                <a:latin typeface="Georgia" panose="02040502050405020303" pitchFamily="18" charset="0"/>
              </a:rPr>
              <a:t>o qua </a:t>
            </a:r>
            <a:r>
              <a:rPr lang="it-IT" sz="2300" dirty="0">
                <a:latin typeface="Georgia" panose="02040502050405020303" pitchFamily="18" charset="0"/>
              </a:rPr>
              <a:t>e là da un organismo </a:t>
            </a:r>
            <a:r>
              <a:rPr lang="it-IT" sz="2300" dirty="0" smtClean="0">
                <a:latin typeface="Georgia" panose="02040502050405020303" pitchFamily="18" charset="0"/>
              </a:rPr>
              <a:t>ad </a:t>
            </a:r>
            <a:r>
              <a:rPr lang="it-IT" sz="2300" dirty="0">
                <a:latin typeface="Georgia" panose="02040502050405020303" pitchFamily="18" charset="0"/>
              </a:rPr>
              <a:t>un altro?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Non </a:t>
            </a:r>
            <a:r>
              <a:rPr lang="it-IT" sz="2300" dirty="0">
                <a:latin typeface="Georgia" panose="02040502050405020303" pitchFamily="18" charset="0"/>
              </a:rPr>
              <a:t>è forse vero che </a:t>
            </a:r>
            <a:r>
              <a:rPr lang="it-IT" sz="2300" dirty="0" smtClean="0">
                <a:latin typeface="Georgia" panose="02040502050405020303" pitchFamily="18" charset="0"/>
              </a:rPr>
              <a:t>diciamo: l’allegria</a:t>
            </a: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è </a:t>
            </a:r>
            <a:r>
              <a:rPr lang="it-IT" sz="2300" dirty="0">
                <a:latin typeface="Georgia" panose="02040502050405020303" pitchFamily="18" charset="0"/>
              </a:rPr>
              <a:t>contagiosa (</a:t>
            </a:r>
            <a:r>
              <a:rPr lang="it-IT" sz="2300" i="1" dirty="0" err="1">
                <a:latin typeface="Georgia" panose="02040502050405020303" pitchFamily="18" charset="0"/>
              </a:rPr>
              <a:t>ansteckt</a:t>
            </a:r>
            <a:r>
              <a:rPr lang="it-IT" sz="2300" dirty="0">
                <a:latin typeface="Georgia" panose="02040502050405020303" pitchFamily="18" charset="0"/>
              </a:rPr>
              <a:t>)?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Oppure, in una compagnia </a:t>
            </a:r>
            <a:r>
              <a:rPr lang="it-IT" sz="2300" dirty="0">
                <a:latin typeface="Georgia" panose="02040502050405020303" pitchFamily="18" charset="0"/>
              </a:rPr>
              <a:t>c’è un’altra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persona </a:t>
            </a:r>
            <a:r>
              <a:rPr lang="it-IT" sz="2300" dirty="0">
                <a:latin typeface="Georgia" panose="02040502050405020303" pitchFamily="18" charset="0"/>
              </a:rPr>
              <a:t>che, </a:t>
            </a:r>
            <a:r>
              <a:rPr lang="it-IT" sz="2300" dirty="0" smtClean="0">
                <a:latin typeface="Georgia" panose="02040502050405020303" pitchFamily="18" charset="0"/>
              </a:rPr>
              <a:t>con </a:t>
            </a:r>
            <a:r>
              <a:rPr lang="it-IT" sz="2300" dirty="0">
                <a:latin typeface="Georgia" panose="02040502050405020303" pitchFamily="18" charset="0"/>
              </a:rPr>
              <a:t>il suo modo d’essere,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smorza </a:t>
            </a:r>
            <a:r>
              <a:rPr lang="it-IT" sz="2300" dirty="0">
                <a:latin typeface="Georgia" panose="02040502050405020303" pitchFamily="18" charset="0"/>
              </a:rPr>
              <a:t>e </a:t>
            </a:r>
            <a:r>
              <a:rPr lang="it-IT" sz="2300" dirty="0" smtClean="0">
                <a:latin typeface="Georgia" panose="02040502050405020303" pitchFamily="18" charset="0"/>
              </a:rPr>
              <a:t>deprime </a:t>
            </a:r>
            <a:r>
              <a:rPr lang="it-IT" sz="2300" dirty="0">
                <a:latin typeface="Georgia" panose="02040502050405020303" pitchFamily="18" charset="0"/>
              </a:rPr>
              <a:t>ogni cosa. Nessuno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si </a:t>
            </a:r>
            <a:r>
              <a:rPr lang="it-IT" sz="2300" dirty="0">
                <a:latin typeface="Georgia" panose="02040502050405020303" pitchFamily="18" charset="0"/>
              </a:rPr>
              <a:t>apre. </a:t>
            </a:r>
            <a:r>
              <a:rPr lang="it-IT" sz="2300" dirty="0" smtClean="0">
                <a:latin typeface="Georgia" panose="02040502050405020303" pitchFamily="18" charset="0"/>
              </a:rPr>
              <a:t>Che </a:t>
            </a:r>
            <a:r>
              <a:rPr lang="it-IT" sz="2300" dirty="0">
                <a:latin typeface="Georgia" panose="02040502050405020303" pitchFamily="18" charset="0"/>
              </a:rPr>
              <a:t>cosa desumiamo da ciò</a:t>
            </a:r>
            <a:r>
              <a:rPr lang="it-IT" sz="2300" dirty="0" smtClean="0">
                <a:latin typeface="Georgia" panose="02040502050405020303" pitchFamily="18" charset="0"/>
              </a:rPr>
              <a:t>?» </a:t>
            </a:r>
          </a:p>
          <a:p>
            <a:pPr algn="just"/>
            <a:r>
              <a:rPr lang="it-IT" sz="2000" dirty="0" smtClean="0">
                <a:latin typeface="Georgia" panose="02040502050405020303" pitchFamily="18" charset="0"/>
              </a:rPr>
              <a:t>[M. </a:t>
            </a:r>
            <a:r>
              <a:rPr lang="it-IT" sz="2000" dirty="0" err="1" smtClean="0">
                <a:latin typeface="Georgia" panose="02040502050405020303" pitchFamily="18" charset="0"/>
              </a:rPr>
              <a:t>Heidegger</a:t>
            </a:r>
            <a:r>
              <a:rPr lang="it-IT" sz="2000" dirty="0" smtClean="0">
                <a:latin typeface="Georgia" panose="02040502050405020303" pitchFamily="18" charset="0"/>
              </a:rPr>
              <a:t>, </a:t>
            </a:r>
            <a:r>
              <a:rPr lang="it-IT" sz="2000" i="1" dirty="0" smtClean="0">
                <a:latin typeface="Georgia" panose="02040502050405020303" pitchFamily="18" charset="0"/>
              </a:rPr>
              <a:t>Concetti fondamentali </a:t>
            </a:r>
          </a:p>
          <a:p>
            <a:pPr algn="just"/>
            <a:r>
              <a:rPr lang="it-IT" sz="2000" i="1" dirty="0" smtClean="0">
                <a:latin typeface="Georgia" panose="02040502050405020303" pitchFamily="18" charset="0"/>
              </a:rPr>
              <a:t>della metafisica </a:t>
            </a:r>
            <a:r>
              <a:rPr lang="it-IT" sz="2000" dirty="0" smtClean="0">
                <a:latin typeface="Georgia" panose="02040502050405020303" pitchFamily="18" charset="0"/>
              </a:rPr>
              <a:t>(1929-30)]</a:t>
            </a:r>
            <a:endParaRPr lang="it-IT" sz="2000" dirty="0">
              <a:latin typeface="Georgia" panose="02040502050405020303" pitchFamily="18" charset="0"/>
            </a:endParaRPr>
          </a:p>
        </p:txBody>
      </p:sp>
      <p:pic>
        <p:nvPicPr>
          <p:cNvPr id="3074" name="Picture 2" descr="Risultati immagini per degas - tristezz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9" t="1820" b="20622"/>
          <a:stretch/>
        </p:blipFill>
        <p:spPr bwMode="auto">
          <a:xfrm>
            <a:off x="5436096" y="1591730"/>
            <a:ext cx="3557883" cy="51840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5400600" y="6167045"/>
            <a:ext cx="377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 Degas, , L’assenzio, 1876 (particolare)</a:t>
            </a:r>
            <a:endParaRPr lang="it-IT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49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88892" y="-27384"/>
            <a:ext cx="518457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Georgia" panose="02040502050405020303" pitchFamily="18" charset="0"/>
              </a:rPr>
              <a:t>«Lo </a:t>
            </a:r>
            <a:r>
              <a:rPr lang="it-IT" sz="2800" dirty="0">
                <a:latin typeface="Georgia" panose="02040502050405020303" pitchFamily="18" charset="0"/>
              </a:rPr>
              <a:t>stato d’animo non è dentro una qualche anima dell’altro e tantomeno lì accanto alla nostra, tanto che dobbiamo dire e diciamo: questo stato d’animo si posa su tutto. Non è affatto ‘dentro’ un’interiorità, per apparire soltanto nello sguardo degli occhi, ma proprio per questo è altrettanto poco al di fuori. Dove e com’è allora? Lo stato d’animo non è un ente che si presenta nell’anima come esperienza vissuta, bensì è il ‘modo’ del nostro esserci </a:t>
            </a:r>
            <a:r>
              <a:rPr lang="it-IT" sz="2800" dirty="0" smtClean="0">
                <a:latin typeface="Georgia" panose="02040502050405020303" pitchFamily="18" charset="0"/>
              </a:rPr>
              <a:t>assieme» </a:t>
            </a:r>
            <a:r>
              <a:rPr lang="it-IT" sz="2300" dirty="0" smtClean="0">
                <a:latin typeface="Georgia" panose="02040502050405020303" pitchFamily="18" charset="0"/>
              </a:rPr>
              <a:t>[Concetti fondamentali…]</a:t>
            </a:r>
            <a:endParaRPr lang="it-IT" sz="2300" dirty="0">
              <a:latin typeface="Georgia" panose="02040502050405020303" pitchFamily="18" charset="0"/>
            </a:endParaRPr>
          </a:p>
        </p:txBody>
      </p:sp>
      <p:pic>
        <p:nvPicPr>
          <p:cNvPr id="11266" name="Picture 2" descr="Risultati immagini per chagall amiciz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3826316" cy="508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5220072" y="5733256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chemeClr val="bg1"/>
                </a:solidFill>
              </a:rPr>
              <a:t>M. Chagall, da Notti arabe (1931)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6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811" name="Picture 3" descr="G:\Immagini da sistemare\uomini strani stilizza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742"/>
            <a:ext cx="5878203" cy="4869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5" name="CasellaDiTesto 3"/>
          <p:cNvSpPr txBox="1">
            <a:spLocks noChangeArrowheads="1"/>
          </p:cNvSpPr>
          <p:nvPr/>
        </p:nvSpPr>
        <p:spPr bwMode="auto">
          <a:xfrm>
            <a:off x="360363" y="90488"/>
            <a:ext cx="86756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sz="3600">
                <a:latin typeface="Calibri" pitchFamily="34" charset="0"/>
              </a:rPr>
              <a:t>Le </a:t>
            </a:r>
            <a:r>
              <a:rPr lang="it-IT" altLang="it-IT" sz="3600" i="1">
                <a:latin typeface="Calibri" pitchFamily="34" charset="0"/>
              </a:rPr>
              <a:t>Stimmungen</a:t>
            </a:r>
            <a:r>
              <a:rPr lang="it-IT" altLang="it-IT" sz="3600">
                <a:latin typeface="Calibri" pitchFamily="34" charset="0"/>
              </a:rPr>
              <a:t> non ‘appartengono’                      ad ‘un’ individuo. </a:t>
            </a:r>
          </a:p>
          <a:p>
            <a:pPr algn="ctr" eaLnBrk="1" hangingPunct="1"/>
            <a:r>
              <a:rPr lang="it-IT" altLang="it-IT" sz="3600">
                <a:latin typeface="Calibri" pitchFamily="34" charset="0"/>
              </a:rPr>
              <a:t>Dasein - Mitsein</a:t>
            </a:r>
          </a:p>
        </p:txBody>
      </p:sp>
    </p:spTree>
    <p:extLst>
      <p:ext uri="{BB962C8B-B14F-4D97-AF65-F5344CB8AC3E}">
        <p14:creationId xmlns:p14="http://schemas.microsoft.com/office/powerpoint/2010/main" val="12704867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immagini varie\arte contemporanea\klimt\Immagine 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40875" cy="715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0724" name="Text Box 4"/>
          <p:cNvSpPr txBox="1">
            <a:spLocks noChangeArrowheads="1"/>
          </p:cNvSpPr>
          <p:nvPr/>
        </p:nvSpPr>
        <p:spPr bwMode="auto">
          <a:xfrm>
            <a:off x="1331913" y="1989138"/>
            <a:ext cx="309721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2800" dirty="0">
                <a:solidFill>
                  <a:schemeClr val="bg1"/>
                </a:solidFill>
                <a:latin typeface="Cooper Black" pitchFamily="18" charset="0"/>
              </a:rPr>
              <a:t>…non </a:t>
            </a:r>
            <a:r>
              <a:rPr lang="it-IT" altLang="it-IT" sz="2800" dirty="0" smtClean="0">
                <a:solidFill>
                  <a:schemeClr val="bg1"/>
                </a:solidFill>
                <a:latin typeface="Cooper Black" pitchFamily="18" charset="0"/>
              </a:rPr>
              <a:t>sono</a:t>
            </a:r>
            <a:endParaRPr lang="it-IT" altLang="it-IT" sz="2800" dirty="0">
              <a:solidFill>
                <a:schemeClr val="bg1"/>
              </a:solidFill>
              <a:latin typeface="Cooper Black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2800" dirty="0">
                <a:solidFill>
                  <a:schemeClr val="bg1"/>
                </a:solidFill>
                <a:latin typeface="Cooper Black" pitchFamily="18" charset="0"/>
              </a:rPr>
              <a:t>un fatto privato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2800" dirty="0">
                <a:solidFill>
                  <a:schemeClr val="bg1"/>
                </a:solidFill>
                <a:latin typeface="Cooper Black" pitchFamily="18" charset="0"/>
              </a:rPr>
              <a:t>ma l’intonazione di una relazione </a:t>
            </a:r>
          </a:p>
        </p:txBody>
      </p:sp>
      <p:sp>
        <p:nvSpPr>
          <p:cNvPr id="24580" name="CasellaDiTesto 4"/>
          <p:cNvSpPr txBox="1">
            <a:spLocks noChangeArrowheads="1"/>
          </p:cNvSpPr>
          <p:nvPr/>
        </p:nvSpPr>
        <p:spPr bwMode="auto">
          <a:xfrm>
            <a:off x="7812088" y="5516563"/>
            <a:ext cx="1223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it-IT">
                <a:solidFill>
                  <a:schemeClr val="bg1"/>
                </a:solidFill>
                <a:latin typeface="Calibri" pitchFamily="34" charset="0"/>
              </a:rPr>
              <a:t>Klimt</a:t>
            </a:r>
          </a:p>
        </p:txBody>
      </p:sp>
    </p:spTree>
    <p:extLst>
      <p:ext uri="{BB962C8B-B14F-4D97-AF65-F5344CB8AC3E}">
        <p14:creationId xmlns:p14="http://schemas.microsoft.com/office/powerpoint/2010/main" val="2546825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7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Risultati immagini per hopper let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3" y="2636912"/>
            <a:ext cx="8136904" cy="40684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7136" y="149731"/>
            <a:ext cx="8958483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endParaRPr lang="it-IT" sz="500" dirty="0" smtClean="0">
              <a:latin typeface="Georgia" panose="02040502050405020303" pitchFamily="18" charset="0"/>
            </a:endParaRPr>
          </a:p>
          <a:p>
            <a:pPr lvl="0"/>
            <a:r>
              <a:rPr lang="it-IT" sz="2500" dirty="0" smtClean="0">
                <a:latin typeface="Georgia" panose="02040502050405020303" pitchFamily="18" charset="0"/>
              </a:rPr>
              <a:t>Superamento</a:t>
            </a:r>
            <a:r>
              <a:rPr lang="it-IT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dello </a:t>
            </a:r>
            <a:r>
              <a:rPr lang="it-IT" sz="2500" b="1" dirty="0">
                <a:solidFill>
                  <a:srgbClr val="FF0000"/>
                </a:solidFill>
                <a:latin typeface="Georgia" panose="02040502050405020303" pitchFamily="18" charset="0"/>
              </a:rPr>
              <a:t>schema </a:t>
            </a:r>
            <a:r>
              <a:rPr lang="it-IT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causa/effetto</a:t>
            </a:r>
            <a:endParaRPr lang="it-IT" sz="2500" dirty="0">
              <a:latin typeface="Georgia" panose="02040502050405020303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28383" y="633679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E</a:t>
            </a:r>
            <a:r>
              <a:rPr lang="it-IT" dirty="0" smtClean="0">
                <a:solidFill>
                  <a:schemeClr val="bg1"/>
                </a:solidFill>
              </a:rPr>
              <a:t>. Hopper, Chair Car (1965)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5494" y="1487686"/>
            <a:ext cx="89644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latin typeface="Georgia" panose="02040502050405020303" pitchFamily="18" charset="0"/>
              </a:rPr>
              <a:t>«Nel chiarire gli stati d’animo dobbiamo prescindere dal rapporto causa/effetto» (ibid.)</a:t>
            </a:r>
            <a:endParaRPr lang="it-IT" sz="32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91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0"/>
            <a:ext cx="8892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Georgia" panose="02040502050405020303" pitchFamily="18" charset="0"/>
              </a:rPr>
              <a:t>«Un </a:t>
            </a:r>
            <a:r>
              <a:rPr lang="it-IT" sz="2800" dirty="0">
                <a:latin typeface="Georgia" panose="02040502050405020303" pitchFamily="18" charset="0"/>
              </a:rPr>
              <a:t>processo analogo a quello per cui il sopraggiungere del freddo causa la discesa della colonnina del mercurio nel termometro? Causa-effetto! Grandioso! O forse </a:t>
            </a:r>
            <a:r>
              <a:rPr lang="it-IT" sz="2800" dirty="0" smtClean="0">
                <a:latin typeface="Georgia" panose="02040502050405020303" pitchFamily="18" charset="0"/>
              </a:rPr>
              <a:t>un </a:t>
            </a:r>
            <a:r>
              <a:rPr lang="it-IT" sz="2800" dirty="0">
                <a:latin typeface="Georgia" panose="02040502050405020303" pitchFamily="18" charset="0"/>
              </a:rPr>
              <a:t>processo come </a:t>
            </a:r>
            <a:r>
              <a:rPr lang="it-IT" sz="2800" dirty="0" smtClean="0">
                <a:latin typeface="Georgia" panose="02040502050405020303" pitchFamily="18" charset="0"/>
              </a:rPr>
              <a:t>quello </a:t>
            </a:r>
            <a:r>
              <a:rPr lang="it-IT" sz="2800" dirty="0">
                <a:latin typeface="Georgia" panose="02040502050405020303" pitchFamily="18" charset="0"/>
              </a:rPr>
              <a:t>grazie a cui </a:t>
            </a:r>
            <a:r>
              <a:rPr lang="it-IT" sz="2800" dirty="0" smtClean="0">
                <a:latin typeface="Georgia" panose="02040502050405020303" pitchFamily="18" charset="0"/>
              </a:rPr>
              <a:t>una palla </a:t>
            </a:r>
            <a:r>
              <a:rPr lang="it-IT" sz="2800" dirty="0">
                <a:latin typeface="Georgia" panose="02040502050405020303" pitchFamily="18" charset="0"/>
              </a:rPr>
              <a:t>di biliardo </a:t>
            </a:r>
            <a:r>
              <a:rPr lang="it-IT" sz="2800" dirty="0" smtClean="0">
                <a:latin typeface="Georgia" panose="02040502050405020303" pitchFamily="18" charset="0"/>
              </a:rPr>
              <a:t>colpisce </a:t>
            </a:r>
            <a:r>
              <a:rPr lang="it-IT" sz="2800" dirty="0">
                <a:latin typeface="Georgia" panose="02040502050405020303" pitchFamily="18" charset="0"/>
              </a:rPr>
              <a:t>l'altra e </a:t>
            </a:r>
            <a:r>
              <a:rPr lang="it-IT" sz="2800" dirty="0" smtClean="0">
                <a:latin typeface="Georgia" panose="02040502050405020303" pitchFamily="18" charset="0"/>
              </a:rPr>
              <a:t>causa così </a:t>
            </a:r>
            <a:r>
              <a:rPr lang="it-IT" sz="2800" dirty="0">
                <a:latin typeface="Georgia" panose="02040502050405020303" pitchFamily="18" charset="0"/>
              </a:rPr>
              <a:t>il </a:t>
            </a:r>
            <a:endParaRPr lang="it-IT" sz="2800" dirty="0" smtClean="0">
              <a:latin typeface="Georgia" panose="02040502050405020303" pitchFamily="18" charset="0"/>
            </a:endParaRPr>
          </a:p>
          <a:p>
            <a:r>
              <a:rPr lang="it-IT" sz="2800" dirty="0" smtClean="0">
                <a:latin typeface="Georgia" panose="02040502050405020303" pitchFamily="18" charset="0"/>
              </a:rPr>
              <a:t>movimento della seconda?»[ibid.]</a:t>
            </a:r>
            <a:endParaRPr lang="it-IT" sz="2800" dirty="0">
              <a:latin typeface="Georgia" panose="02040502050405020303" pitchFamily="18" charset="0"/>
            </a:endParaRPr>
          </a:p>
        </p:txBody>
      </p:sp>
      <p:pic>
        <p:nvPicPr>
          <p:cNvPr id="20482" name="Picture 2" descr="http://www.ilbirillouno.it/images/braqu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77656"/>
            <a:ext cx="5834436" cy="412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1547664" y="272983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 Braque, Il biliardo</a:t>
            </a:r>
            <a:endParaRPr lang="it-IT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65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00_06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"/>
          <a:stretch>
            <a:fillRect/>
          </a:stretch>
        </p:blipFill>
        <p:spPr bwMode="auto">
          <a:xfrm>
            <a:off x="76200" y="152400"/>
            <a:ext cx="4843463" cy="65532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4953000" y="228600"/>
            <a:ext cx="41148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latin typeface="Imprint MT Shadow" pitchFamily="82" charset="0"/>
              </a:rPr>
              <a:t>“E quando amiamo una cosa o una persona? L’essere da noi amato è solo la causa che compare da qualche parte di una condizione che in realtà si </a:t>
            </a:r>
            <a:r>
              <a:rPr lang="it-IT" altLang="it-IT" sz="3500" b="1" dirty="0" smtClean="0">
                <a:latin typeface="Imprint MT Shadow" pitchFamily="82" charset="0"/>
              </a:rPr>
              <a:t>manifesta </a:t>
            </a:r>
            <a:r>
              <a:rPr lang="it-IT" altLang="it-IT" sz="3500" b="1" dirty="0">
                <a:latin typeface="Imprint MT Shadow" pitchFamily="82" charset="0"/>
              </a:rPr>
              <a:t>in noi, e che noi trasmettiamo all’essere che diciamo di amare?                 </a:t>
            </a:r>
          </a:p>
        </p:txBody>
      </p:sp>
      <p:sp>
        <p:nvSpPr>
          <p:cNvPr id="90117" name="Oval 5"/>
          <p:cNvSpPr>
            <a:spLocks noChangeArrowheads="1"/>
          </p:cNvSpPr>
          <p:nvPr/>
        </p:nvSpPr>
        <p:spPr bwMode="auto">
          <a:xfrm>
            <a:off x="7380312" y="1411574"/>
            <a:ext cx="1295400" cy="493426"/>
          </a:xfrm>
          <a:prstGeom prst="ellips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>
              <a:latin typeface="Calibri" pitchFamily="34" charset="0"/>
            </a:endParaRPr>
          </a:p>
        </p:txBody>
      </p:sp>
      <p:sp>
        <p:nvSpPr>
          <p:cNvPr id="90118" name="WordArt 6"/>
          <p:cNvSpPr>
            <a:spLocks noChangeArrowheads="1" noChangeShapeType="1" noTextEdit="1"/>
          </p:cNvSpPr>
          <p:nvPr/>
        </p:nvSpPr>
        <p:spPr bwMode="auto">
          <a:xfrm>
            <a:off x="3243263" y="1411574"/>
            <a:ext cx="1676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effetto</a:t>
            </a:r>
          </a:p>
        </p:txBody>
      </p:sp>
      <p:sp>
        <p:nvSpPr>
          <p:cNvPr id="90119" name="Oval 7"/>
          <p:cNvSpPr>
            <a:spLocks noChangeArrowheads="1"/>
          </p:cNvSpPr>
          <p:nvPr/>
        </p:nvSpPr>
        <p:spPr bwMode="auto">
          <a:xfrm>
            <a:off x="4957669" y="3489273"/>
            <a:ext cx="2128931" cy="533400"/>
          </a:xfrm>
          <a:prstGeom prst="ellips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>
              <a:latin typeface="Calibri" pitchFamily="34" charset="0"/>
            </a:endParaRPr>
          </a:p>
        </p:txBody>
      </p:sp>
      <p:sp>
        <p:nvSpPr>
          <p:cNvPr id="90120" name="WordArt 8"/>
          <p:cNvSpPr>
            <a:spLocks noChangeArrowheads="1" noChangeShapeType="1" noTextEdit="1"/>
          </p:cNvSpPr>
          <p:nvPr/>
        </p:nvSpPr>
        <p:spPr bwMode="auto">
          <a:xfrm>
            <a:off x="2514600" y="3733800"/>
            <a:ext cx="2209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proiezione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5029200" y="4800600"/>
            <a:ext cx="411480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latin typeface="Imprint MT Shadow" pitchFamily="82" charset="0"/>
              </a:rPr>
              <a:t>Naturalmente no, si dirà: l’essere da noi amato è l’oggetto del nostro amore... </a:t>
            </a:r>
          </a:p>
        </p:txBody>
      </p:sp>
      <p:sp>
        <p:nvSpPr>
          <p:cNvPr id="27657" name="CasellaDiTesto 1"/>
          <p:cNvSpPr txBox="1">
            <a:spLocks noChangeArrowheads="1"/>
          </p:cNvSpPr>
          <p:nvPr/>
        </p:nvSpPr>
        <p:spPr bwMode="auto">
          <a:xfrm>
            <a:off x="3348038" y="6308725"/>
            <a:ext cx="13763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it-IT">
                <a:solidFill>
                  <a:schemeClr val="bg1"/>
                </a:solidFill>
              </a:rPr>
              <a:t>Magritte</a:t>
            </a:r>
          </a:p>
          <a:p>
            <a:pPr eaLnBrk="1" hangingPunct="1"/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16556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7" grpId="0" animBg="1"/>
      <p:bldP spid="90118" grpId="0" animBg="1"/>
      <p:bldP spid="90119" grpId="0" animBg="1"/>
      <p:bldP spid="90120" grpId="0" animBg="1"/>
      <p:bldP spid="901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228600" y="104775"/>
            <a:ext cx="8610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Imprint MT Shadow" pitchFamily="82" charset="0"/>
              </a:rPr>
              <a:t>Ma cosa significa qui ‘oggetto’? Qualcosa in cui il nostro amore si imbatte e al quale rimane attaccato? Oppure tutto ciò non solo è espresso in termini esteriori, ma anche  </a:t>
            </a:r>
            <a:r>
              <a:rPr lang="it-IT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Imprint MT Shadow" pitchFamily="82" charset="0"/>
              </a:rPr>
              <a:t>                 completamente </a:t>
            </a:r>
            <a:r>
              <a:rPr lang="it-IT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Imprint MT Shadow" pitchFamily="82" charset="0"/>
              </a:rPr>
              <a:t>insensato? </a:t>
            </a:r>
          </a:p>
        </p:txBody>
      </p:sp>
      <p:pic>
        <p:nvPicPr>
          <p:cNvPr id="28675" name="Picture 3" descr="Les%20amants_Rene%20Magrit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9014"/>
            <a:ext cx="5703912" cy="424228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40" name="Oval 4"/>
          <p:cNvSpPr>
            <a:spLocks noChangeArrowheads="1"/>
          </p:cNvSpPr>
          <p:nvPr/>
        </p:nvSpPr>
        <p:spPr bwMode="auto">
          <a:xfrm>
            <a:off x="3116901" y="104775"/>
            <a:ext cx="1447800" cy="685800"/>
          </a:xfrm>
          <a:prstGeom prst="ellips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>
              <a:latin typeface="Calibri" pitchFamily="34" charset="0"/>
            </a:endParaRPr>
          </a:p>
        </p:txBody>
      </p:sp>
      <p:sp>
        <p:nvSpPr>
          <p:cNvPr id="28677" name="CasellaDiTesto 4"/>
          <p:cNvSpPr txBox="1">
            <a:spLocks noChangeArrowheads="1"/>
          </p:cNvSpPr>
          <p:nvPr/>
        </p:nvSpPr>
        <p:spPr bwMode="auto">
          <a:xfrm>
            <a:off x="1403350" y="6237288"/>
            <a:ext cx="1376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it-IT">
                <a:solidFill>
                  <a:schemeClr val="bg1"/>
                </a:solidFill>
              </a:rPr>
              <a:t>Magritte</a:t>
            </a:r>
          </a:p>
          <a:p>
            <a:pPr eaLnBrk="1" hangingPunct="1"/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555182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Magritte-Art-of-convers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5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981200" y="914400"/>
            <a:ext cx="63246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rint MT Shadow" pitchFamily="82" charset="0"/>
              </a:rPr>
              <a:t>Non è forse vero che nel sentimento d’amore non ci imbattiamo affatto in un oggetto e tuttavia amiamo qualcosa? ”  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rint MT Shadow" pitchFamily="82" charset="0"/>
              </a:rPr>
              <a:t>(p. 145)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3500" dirty="0">
                <a:solidFill>
                  <a:schemeClr val="bg1"/>
                </a:solidFill>
                <a:latin typeface="Imprint MT Shadow" pitchFamily="82" charset="0"/>
              </a:rPr>
              <a:t> </a:t>
            </a:r>
          </a:p>
        </p:txBody>
      </p:sp>
      <p:sp>
        <p:nvSpPr>
          <p:cNvPr id="92164" name="Oval 4"/>
          <p:cNvSpPr>
            <a:spLocks noChangeArrowheads="1"/>
          </p:cNvSpPr>
          <p:nvPr/>
        </p:nvSpPr>
        <p:spPr bwMode="auto">
          <a:xfrm>
            <a:off x="6553200" y="1600200"/>
            <a:ext cx="1143000" cy="609600"/>
          </a:xfrm>
          <a:prstGeom prst="ellips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>
              <a:latin typeface="Calibri" pitchFamily="34" charset="0"/>
            </a:endParaRPr>
          </a:p>
        </p:txBody>
      </p:sp>
      <p:sp>
        <p:nvSpPr>
          <p:cNvPr id="29702" name="CasellaDiTesto 5"/>
          <p:cNvSpPr txBox="1">
            <a:spLocks noChangeArrowheads="1"/>
          </p:cNvSpPr>
          <p:nvPr/>
        </p:nvSpPr>
        <p:spPr bwMode="auto">
          <a:xfrm>
            <a:off x="179388" y="6215063"/>
            <a:ext cx="13763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it-IT">
                <a:solidFill>
                  <a:schemeClr val="bg1"/>
                </a:solidFill>
              </a:rPr>
              <a:t>Magritte</a:t>
            </a:r>
          </a:p>
          <a:p>
            <a:pPr eaLnBrk="1" hangingPunct="1"/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750456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Risultati immagini per chagall passeggia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61" y="0"/>
            <a:ext cx="9144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35496" y="6525344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Chagall</a:t>
            </a:r>
            <a:endParaRPr lang="it-I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8088" y="44089"/>
            <a:ext cx="8886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«</a:t>
            </a:r>
            <a:r>
              <a:rPr lang="it-IT" sz="2800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completamente insensato</a:t>
            </a:r>
            <a:r>
              <a:rPr lang="it-IT" sz="2800" dirty="0" smtClean="0">
                <a:latin typeface="Georgia" panose="02040502050405020303" pitchFamily="18" charset="0"/>
              </a:rPr>
              <a:t>» ‘spiegare’</a:t>
            </a:r>
          </a:p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un’emozione</a:t>
            </a:r>
            <a:endParaRPr lang="it-IT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12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>
            <a:spLocks noChangeArrowheads="1"/>
          </p:cNvSpPr>
          <p:nvPr/>
        </p:nvSpPr>
        <p:spPr bwMode="auto">
          <a:xfrm>
            <a:off x="179388" y="188913"/>
            <a:ext cx="8785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 dirty="0"/>
              <a:t> </a:t>
            </a:r>
            <a:r>
              <a:rPr lang="it-IT" sz="2400" b="1" dirty="0" smtClean="0"/>
              <a:t>«</a:t>
            </a:r>
            <a:r>
              <a:rPr lang="it-IT" sz="2400" b="1" dirty="0"/>
              <a:t>L'irrazionalismo, come controparte del razionalismo discorre da orbo di ciò di cui questo parla da cieco</a:t>
            </a:r>
            <a:r>
              <a:rPr lang="it-IT" sz="2400" b="1" dirty="0" smtClean="0"/>
              <a:t>»</a:t>
            </a:r>
          </a:p>
          <a:p>
            <a:pPr algn="ctr"/>
            <a:r>
              <a:rPr lang="it-IT" sz="2400" b="1" dirty="0" smtClean="0"/>
              <a:t>(</a:t>
            </a:r>
            <a:r>
              <a:rPr lang="it-IT" sz="2400" b="1" dirty="0" err="1" smtClean="0"/>
              <a:t>Heidegger</a:t>
            </a:r>
            <a:r>
              <a:rPr lang="it-IT" sz="2400" b="1" dirty="0" smtClean="0"/>
              <a:t>, </a:t>
            </a:r>
            <a:r>
              <a:rPr lang="it-IT" sz="2400" b="1" i="1" dirty="0" smtClean="0"/>
              <a:t>Essere e tempo</a:t>
            </a:r>
            <a:r>
              <a:rPr lang="it-IT" sz="2400" b="1" dirty="0" smtClean="0"/>
              <a:t>)</a:t>
            </a:r>
            <a:endParaRPr lang="it-IT" sz="2400" b="1" dirty="0"/>
          </a:p>
          <a:p>
            <a:pPr algn="ctr"/>
            <a:endParaRPr lang="it-IT" sz="2400" b="1" dirty="0"/>
          </a:p>
        </p:txBody>
      </p:sp>
      <p:pic>
        <p:nvPicPr>
          <p:cNvPr id="18435" name="Picture 3" descr="F:\immagini varie\metafore e immagini\L%27att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133600"/>
            <a:ext cx="35083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F:\immagini varie\metafore e immagini\L%27angolo%20rosso%20%20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133600"/>
            <a:ext cx="3313113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7106" name="Picture 2" descr="Risultati immagini per magritte reconnaissance infin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6"/>
          <a:stretch/>
        </p:blipFill>
        <p:spPr bwMode="auto">
          <a:xfrm>
            <a:off x="683568" y="0"/>
            <a:ext cx="7651398" cy="689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99592" y="116632"/>
            <a:ext cx="30591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dirty="0" smtClean="0">
                <a:latin typeface="Cooper Black" pitchFamily="18" charset="0"/>
              </a:rPr>
              <a:t>Esistenziale fondamentale</a:t>
            </a:r>
            <a:endParaRPr lang="it-IT" sz="2400" dirty="0"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80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Risultati immagini per chagall - mus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1008" y="-11620672"/>
            <a:ext cx="22407372" cy="265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16016" y="1700808"/>
            <a:ext cx="3816424" cy="18158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«Ciò </a:t>
            </a:r>
            <a:r>
              <a:rPr lang="it-IT" sz="2800" dirty="0">
                <a:latin typeface="Georgia" panose="02040502050405020303" pitchFamily="18" charset="0"/>
              </a:rPr>
              <a:t>che avviene è sempre e soltanto un mutamento di </a:t>
            </a:r>
            <a:r>
              <a:rPr lang="it-IT" sz="2800" dirty="0" smtClean="0">
                <a:latin typeface="Georgia" panose="02040502050405020303" pitchFamily="18" charset="0"/>
              </a:rPr>
              <a:t>tonalità»</a:t>
            </a:r>
            <a:endParaRPr lang="it-IT" sz="2800" dirty="0">
              <a:latin typeface="Georgia" panose="02040502050405020303" pitchFamily="18" charset="0"/>
            </a:endParaRPr>
          </a:p>
        </p:txBody>
      </p:sp>
      <p:pic>
        <p:nvPicPr>
          <p:cNvPr id="50178" name="Picture 2" descr="Risultati immagini per chagall - musi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076734" cy="4824536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251520" y="5554107"/>
            <a:ext cx="48245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Chagall, Il trionfo della musica</a:t>
            </a:r>
            <a:endParaRPr lang="it-IT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646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8130" name="Picture 2" descr="Risultati immagin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5" t="-425" r="-9015" b="23870"/>
          <a:stretch/>
        </p:blipFill>
        <p:spPr bwMode="auto">
          <a:xfrm>
            <a:off x="-828600" y="-24408"/>
            <a:ext cx="13101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179512" y="260648"/>
            <a:ext cx="8784976" cy="3108543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«innanzitutto </a:t>
            </a:r>
            <a:r>
              <a:rPr lang="it-IT" sz="2800" dirty="0">
                <a:latin typeface="Georgia" panose="02040502050405020303" pitchFamily="18" charset="0"/>
              </a:rPr>
              <a:t>e per lo più ci colpiscono solamente le tonalità emotive particolari, che oscillano tra ‘estremi’ (gioia, tristezza) […]: già meno percettibili sono una lieve ansietà o una soddisfazione che ci scivola accanto. Ma quel non essere intonati (</a:t>
            </a:r>
            <a:r>
              <a:rPr lang="it-IT" sz="2800" i="1" dirty="0" err="1">
                <a:latin typeface="Georgia" panose="02040502050405020303" pitchFamily="18" charset="0"/>
              </a:rPr>
              <a:t>Ungestimmtheit</a:t>
            </a:r>
            <a:r>
              <a:rPr lang="it-IT" sz="2800" dirty="0">
                <a:latin typeface="Georgia" panose="02040502050405020303" pitchFamily="18" charset="0"/>
              </a:rPr>
              <a:t>) è [...] sempre comunque l'essere determinati da una tonalità emotiva (</a:t>
            </a:r>
            <a:r>
              <a:rPr lang="it-IT" sz="2800" i="1" dirty="0" err="1">
                <a:latin typeface="Georgia" panose="02040502050405020303" pitchFamily="18" charset="0"/>
              </a:rPr>
              <a:t>gestimmtsein</a:t>
            </a:r>
            <a:r>
              <a:rPr lang="it-IT" sz="2800" dirty="0" smtClean="0">
                <a:latin typeface="Georgia" panose="02040502050405020303" pitchFamily="18" charset="0"/>
              </a:rPr>
              <a:t>)»</a:t>
            </a:r>
            <a:endParaRPr lang="it-IT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immagini varie\arte contemporanea\klee\maschera della pa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06" y="116632"/>
            <a:ext cx="381555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F:\immagini varie\arte sacra contemporanea\100_0748.jpg"/>
          <p:cNvPicPr>
            <a:picLocks noChangeAspect="1" noChangeArrowheads="1"/>
          </p:cNvPicPr>
          <p:nvPr/>
        </p:nvPicPr>
        <p:blipFill>
          <a:blip r:embed="rId3" cstate="print"/>
          <a:srcRect l="22146" r="23991"/>
          <a:stretch>
            <a:fillRect/>
          </a:stretch>
        </p:blipFill>
        <p:spPr bwMode="auto">
          <a:xfrm>
            <a:off x="4211960" y="116633"/>
            <a:ext cx="4707314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283968" y="404664"/>
            <a:ext cx="1800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latin typeface="Calibri" pitchFamily="34" charset="0"/>
              </a:rPr>
              <a:t>D. A. SIQUEIROS</a:t>
            </a:r>
          </a:p>
          <a:p>
            <a:pPr algn="ctr"/>
            <a:r>
              <a:rPr lang="it-IT" i="1" dirty="0">
                <a:solidFill>
                  <a:schemeClr val="bg1"/>
                </a:solidFill>
                <a:latin typeface="Calibri" pitchFamily="34" charset="0"/>
              </a:rPr>
              <a:t>La nostra immagine attuale </a:t>
            </a:r>
            <a:endParaRPr lang="it-IT" sz="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107504" y="6228020"/>
            <a:ext cx="35836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it-IT" dirty="0" smtClean="0">
                <a:solidFill>
                  <a:schemeClr val="bg1"/>
                </a:solidFill>
                <a:latin typeface="Calibri" pitchFamily="34" charset="0"/>
              </a:rPr>
              <a:t>. KLEE, </a:t>
            </a:r>
            <a:r>
              <a:rPr lang="it-IT" i="1" dirty="0" smtClean="0">
                <a:solidFill>
                  <a:schemeClr val="bg1"/>
                </a:solidFill>
                <a:latin typeface="Calibri" pitchFamily="34" charset="0"/>
              </a:rPr>
              <a:t>La maschera della paura</a:t>
            </a:r>
            <a:endParaRPr lang="it-IT" sz="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 descr="C:\Users\annalisa\Desktop\a mare pasqua '10\101_0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1338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0485" name="WordArt 5"/>
          <p:cNvSpPr>
            <a:spLocks noChangeArrowheads="1" noChangeShapeType="1" noTextEdit="1"/>
          </p:cNvSpPr>
          <p:nvPr/>
        </p:nvSpPr>
        <p:spPr bwMode="auto">
          <a:xfrm>
            <a:off x="1928813" y="285750"/>
            <a:ext cx="5572125" cy="1797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Stimmung</a:t>
            </a:r>
          </a:p>
        </p:txBody>
      </p:sp>
      <p:sp>
        <p:nvSpPr>
          <p:cNvPr id="660486" name="Line 6"/>
          <p:cNvSpPr>
            <a:spLocks noChangeShapeType="1"/>
          </p:cNvSpPr>
          <p:nvPr/>
        </p:nvSpPr>
        <p:spPr bwMode="auto">
          <a:xfrm flipH="1">
            <a:off x="2268538" y="2133600"/>
            <a:ext cx="8636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660487" name="Text Box 7"/>
          <p:cNvSpPr txBox="1">
            <a:spLocks noChangeArrowheads="1"/>
          </p:cNvSpPr>
          <p:nvPr/>
        </p:nvSpPr>
        <p:spPr bwMode="auto">
          <a:xfrm>
            <a:off x="179388" y="2852738"/>
            <a:ext cx="4176712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FF0000"/>
                </a:solidFill>
                <a:latin typeface="Book Antiqua" pitchFamily="18" charset="0"/>
              </a:rPr>
              <a:t>sentimento</a:t>
            </a:r>
            <a:r>
              <a:rPr lang="it-IT" dirty="0">
                <a:solidFill>
                  <a:srgbClr val="FF0000"/>
                </a:solidFill>
                <a:latin typeface="Book Antiqua" pitchFamily="18" charset="0"/>
              </a:rPr>
              <a:t>, disposizione emotiva, stato d’animo, intensità affettiva</a:t>
            </a:r>
            <a:r>
              <a:rPr lang="it-IT" dirty="0">
                <a:latin typeface="Book Antiqua" pitchFamily="18" charset="0"/>
              </a:rPr>
              <a:t> </a:t>
            </a:r>
          </a:p>
        </p:txBody>
      </p:sp>
      <p:sp>
        <p:nvSpPr>
          <p:cNvPr id="660488" name="Line 8"/>
          <p:cNvSpPr>
            <a:spLocks noChangeShapeType="1"/>
          </p:cNvSpPr>
          <p:nvPr/>
        </p:nvSpPr>
        <p:spPr bwMode="auto">
          <a:xfrm>
            <a:off x="5940425" y="2205038"/>
            <a:ext cx="108108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660489" name="Text Box 9"/>
          <p:cNvSpPr txBox="1">
            <a:spLocks noChangeArrowheads="1"/>
          </p:cNvSpPr>
          <p:nvPr/>
        </p:nvSpPr>
        <p:spPr bwMode="auto">
          <a:xfrm>
            <a:off x="4716463" y="2852738"/>
            <a:ext cx="4175125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FF0000"/>
                </a:solidFill>
              </a:rPr>
              <a:t>melodia</a:t>
            </a:r>
            <a:r>
              <a:rPr lang="it-IT" dirty="0">
                <a:solidFill>
                  <a:srgbClr val="FF0000"/>
                </a:solidFill>
              </a:rPr>
              <a:t>, consonanza, temperamento, armonia, accordo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6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6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6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5" grpId="0" animBg="1"/>
      <p:bldP spid="660486" grpId="0" animBg="1"/>
      <p:bldP spid="660487" grpId="0" animBg="1"/>
      <p:bldP spid="660488" grpId="0" animBg="1"/>
      <p:bldP spid="6604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Melodia-del-Silenz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1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6300788" y="260350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4572000" y="260350"/>
            <a:ext cx="4320480" cy="15844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Arial Black"/>
              </a:rPr>
              <a:t>Se fossimo</a:t>
            </a:r>
          </a:p>
          <a:p>
            <a:pPr algn="ctr"/>
            <a:r>
              <a:rPr lang="it-IT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Arial Black"/>
              </a:rPr>
              <a:t>Uno strumento che suona</a:t>
            </a:r>
          </a:p>
          <a:p>
            <a:pPr algn="ctr"/>
            <a:r>
              <a:rPr lang="it-IT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Arial Black"/>
              </a:rPr>
              <a:t>Sempre…</a:t>
            </a:r>
            <a:endParaRPr lang="it-IT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CCFF"/>
              </a:solidFill>
              <a:latin typeface="Arial Black"/>
            </a:endParaRPr>
          </a:p>
        </p:txBody>
      </p:sp>
      <p:pic>
        <p:nvPicPr>
          <p:cNvPr id="10" name="01 Traccia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7238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pey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96638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4580" name="Text Box 4"/>
          <p:cNvSpPr txBox="1">
            <a:spLocks noChangeArrowheads="1"/>
          </p:cNvSpPr>
          <p:nvPr/>
        </p:nvSpPr>
        <p:spPr bwMode="auto">
          <a:xfrm>
            <a:off x="250825" y="476250"/>
            <a:ext cx="4105275" cy="258532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 smtClean="0">
                <a:latin typeface="Arial Black" pitchFamily="34" charset="0"/>
              </a:rPr>
              <a:t>le </a:t>
            </a:r>
            <a:r>
              <a:rPr lang="it-IT" dirty="0">
                <a:latin typeface="Arial Black" pitchFamily="34" charset="0"/>
              </a:rPr>
              <a:t>tonalità emotive:</a:t>
            </a:r>
            <a:r>
              <a:rPr lang="it-IT" dirty="0"/>
              <a:t>                                  </a:t>
            </a:r>
            <a:r>
              <a:rPr lang="it-IT" sz="3600" dirty="0">
                <a:latin typeface="Vivaldi" pitchFamily="66" charset="0"/>
              </a:rPr>
              <a:t>“gioia, soddisfazione, felicità, tristezza, malinconia, ira”</a:t>
            </a:r>
            <a:r>
              <a:rPr lang="it-IT" dirty="0"/>
              <a:t> </a:t>
            </a:r>
            <a:r>
              <a:rPr lang="it-IT" dirty="0" smtClean="0"/>
              <a:t>…</a:t>
            </a:r>
          </a:p>
          <a:p>
            <a:pPr algn="ctr">
              <a:spcBef>
                <a:spcPct val="50000"/>
              </a:spcBef>
            </a:pPr>
            <a:r>
              <a:rPr lang="it-IT" dirty="0" smtClean="0">
                <a:latin typeface="Arial Black" pitchFamily="34" charset="0"/>
              </a:rPr>
              <a:t>Il ‘COME’ DEL NOSTRO ESSERE AL MONDO</a:t>
            </a:r>
          </a:p>
          <a:p>
            <a:pPr algn="ctr">
              <a:spcBef>
                <a:spcPct val="50000"/>
              </a:spcBef>
            </a:pPr>
            <a:r>
              <a:rPr lang="it-IT" dirty="0" smtClean="0">
                <a:latin typeface="Arial Black" pitchFamily="34" charset="0"/>
              </a:rPr>
              <a:t>LA NOSTRA ‘INTONAZIONE’…</a:t>
            </a:r>
            <a:endParaRPr lang="it-IT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6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8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72408" y="260648"/>
            <a:ext cx="558011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«Una </a:t>
            </a:r>
            <a:r>
              <a:rPr lang="it-IT" sz="2800" dirty="0">
                <a:latin typeface="Georgia" panose="02040502050405020303" pitchFamily="18" charset="0"/>
              </a:rPr>
              <a:t>tonalità emotiva </a:t>
            </a:r>
            <a:r>
              <a:rPr lang="it-IT" sz="2800" dirty="0" smtClean="0">
                <a:latin typeface="Georgia" panose="02040502050405020303" pitchFamily="18" charset="0"/>
              </a:rPr>
              <a:t>(</a:t>
            </a:r>
            <a:r>
              <a:rPr lang="it-IT" sz="2800" i="1" dirty="0" err="1" smtClean="0">
                <a:latin typeface="Georgia" panose="02040502050405020303" pitchFamily="18" charset="0"/>
              </a:rPr>
              <a:t>Stimmung</a:t>
            </a:r>
            <a:r>
              <a:rPr lang="it-IT" sz="2800" dirty="0" smtClean="0">
                <a:latin typeface="Georgia" panose="02040502050405020303" pitchFamily="18" charset="0"/>
              </a:rPr>
              <a:t>) c’è già sempre. È una </a:t>
            </a:r>
            <a:r>
              <a:rPr lang="it-IT" sz="2800" dirty="0">
                <a:latin typeface="Georgia" panose="02040502050405020303" pitchFamily="18" charset="0"/>
              </a:rPr>
              <a:t>sorta di atmosfera nella quale ci immergiamo e dalla quale veniamo poi pervasi ed intonati (</a:t>
            </a:r>
            <a:r>
              <a:rPr lang="it-IT" sz="2800" i="1" dirty="0" err="1">
                <a:latin typeface="Georgia" panose="02040502050405020303" pitchFamily="18" charset="0"/>
              </a:rPr>
              <a:t>durchstimmt</a:t>
            </a:r>
            <a:r>
              <a:rPr lang="it-IT" sz="2800" dirty="0" smtClean="0">
                <a:latin typeface="Georgia" panose="02040502050405020303" pitchFamily="18" charset="0"/>
              </a:rPr>
              <a:t>) […]. Non </a:t>
            </a:r>
            <a:r>
              <a:rPr lang="it-IT" sz="2800" dirty="0">
                <a:latin typeface="Georgia" panose="02040502050405020303" pitchFamily="18" charset="0"/>
              </a:rPr>
              <a:t>è un ente, ma il 'come' fondamentale del nostro essere [</a:t>
            </a:r>
            <a:r>
              <a:rPr lang="it-IT" sz="2800" dirty="0" smtClean="0">
                <a:latin typeface="Georgia" panose="02040502050405020303" pitchFamily="18" charset="0"/>
              </a:rPr>
              <a:t>…] </a:t>
            </a:r>
            <a:r>
              <a:rPr lang="it-IT" sz="2800" dirty="0">
                <a:latin typeface="Georgia" panose="02040502050405020303" pitchFamily="18" charset="0"/>
              </a:rPr>
              <a:t>e – ciò implica immediatamente anche – del nostro essere con gli altri. </a:t>
            </a:r>
          </a:p>
        </p:txBody>
      </p:sp>
      <p:pic>
        <p:nvPicPr>
          <p:cNvPr id="6" name="Picture 6" descr="flautist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5" y="572239"/>
            <a:ext cx="3837175" cy="3792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7494" y="4509120"/>
            <a:ext cx="911599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latin typeface="Georgia" panose="02040502050405020303" pitchFamily="18" charset="0"/>
              </a:rPr>
              <a:t>[…] Maniera </a:t>
            </a:r>
            <a:r>
              <a:rPr lang="it-IT" sz="2800" dirty="0">
                <a:latin typeface="Georgia" panose="02040502050405020303" pitchFamily="18" charset="0"/>
              </a:rPr>
              <a:t>d'essere nel senso della melodia: non qualcosa che fluttua al di sopra di un presunto sussistere autentico dell'uomo, ma ciò che gli dà il tono (</a:t>
            </a:r>
            <a:r>
              <a:rPr lang="it-IT" sz="2800" i="1" dirty="0">
                <a:latin typeface="Georgia" panose="02040502050405020303" pitchFamily="18" charset="0"/>
              </a:rPr>
              <a:t>Ton</a:t>
            </a:r>
            <a:r>
              <a:rPr lang="it-IT" sz="2800" dirty="0">
                <a:latin typeface="Georgia" panose="02040502050405020303" pitchFamily="18" charset="0"/>
              </a:rPr>
              <a:t>), cioè accorda, dispone e determina (</a:t>
            </a:r>
            <a:r>
              <a:rPr lang="it-IT" sz="2800" i="1" dirty="0" err="1">
                <a:latin typeface="Georgia" panose="02040502050405020303" pitchFamily="18" charset="0"/>
              </a:rPr>
              <a:t>stimmt</a:t>
            </a:r>
            <a:r>
              <a:rPr lang="it-IT" sz="2800" i="1" dirty="0">
                <a:latin typeface="Georgia" panose="02040502050405020303" pitchFamily="18" charset="0"/>
              </a:rPr>
              <a:t> und </a:t>
            </a:r>
            <a:r>
              <a:rPr lang="it-IT" sz="2800" i="1" dirty="0" err="1">
                <a:latin typeface="Georgia" panose="02040502050405020303" pitchFamily="18" charset="0"/>
              </a:rPr>
              <a:t>bestimmt</a:t>
            </a:r>
            <a:r>
              <a:rPr lang="it-IT" sz="2800" dirty="0">
                <a:latin typeface="Georgia" panose="02040502050405020303" pitchFamily="18" charset="0"/>
              </a:rPr>
              <a:t>) il modo del suo </a:t>
            </a:r>
            <a:r>
              <a:rPr lang="it-IT" sz="2800" dirty="0" smtClean="0">
                <a:latin typeface="Georgia" panose="02040502050405020303" pitchFamily="18" charset="0"/>
              </a:rPr>
              <a:t>essere» [Ibid.]</a:t>
            </a:r>
            <a:endParaRPr lang="it-IT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92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36512" y="44624"/>
            <a:ext cx="9108504" cy="672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«Una </a:t>
            </a:r>
            <a:r>
              <a:rPr lang="it-IT" sz="2300" dirty="0">
                <a:latin typeface="Georgia" panose="02040502050405020303" pitchFamily="18" charset="0"/>
              </a:rPr>
              <a:t>persona con la quale stiamo in compagnia viene colta da tristezza. Dipende unicamente dal fatto che questa persona è in una situazione di esperienza vissuta (</a:t>
            </a:r>
            <a:r>
              <a:rPr lang="it-IT" sz="2300" i="1" dirty="0" err="1">
                <a:latin typeface="Georgia" panose="02040502050405020303" pitchFamily="18" charset="0"/>
              </a:rPr>
              <a:t>Erlebniszustand</a:t>
            </a:r>
            <a:r>
              <a:rPr lang="it-IT" sz="2300" dirty="0">
                <a:latin typeface="Georgia" panose="02040502050405020303" pitchFamily="18" charset="0"/>
              </a:rPr>
              <a:t>) in cui noi non ci troviamo, e quanto al resto rimane tutto come prima? (…)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Prendiamo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in considerazione un’altra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possibilità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. Una persona di buon umore,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si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dice, porta allegria in una 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compagnia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.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Produce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intorno a sé un’esperienza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psichica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vissuta per poi 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trasmetterla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agli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altri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, come i germi delle 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infezioni passa-</a:t>
            </a:r>
          </a:p>
          <a:p>
            <a:pPr algn="just"/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n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o qua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e là da un organismo 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ad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un altro?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Non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è forse vero che 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diciamo: l’allegria</a:t>
            </a: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è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contagiosa (</a:t>
            </a:r>
            <a:r>
              <a:rPr lang="it-IT" sz="23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ansteckt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)? Oppure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, in una</a:t>
            </a: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compagnia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c’è un’altra persona che,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con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il suo modo d’essere, smorza e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deprime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ogni cosa. Nessuno si apre.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Che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cosa desumiamo da ciò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?» </a:t>
            </a:r>
          </a:p>
          <a:p>
            <a:pPr algn="just"/>
            <a:r>
              <a:rPr lang="it-IT" sz="2000" dirty="0" smtClean="0">
                <a:latin typeface="Georgia" panose="02040502050405020303" pitchFamily="18" charset="0"/>
              </a:rPr>
              <a:t>[M. </a:t>
            </a:r>
            <a:r>
              <a:rPr lang="it-IT" sz="2000" dirty="0" err="1" smtClean="0">
                <a:latin typeface="Georgia" panose="02040502050405020303" pitchFamily="18" charset="0"/>
              </a:rPr>
              <a:t>Heidegger</a:t>
            </a:r>
            <a:r>
              <a:rPr lang="it-IT" sz="2000" dirty="0" smtClean="0">
                <a:latin typeface="Georgia" panose="02040502050405020303" pitchFamily="18" charset="0"/>
              </a:rPr>
              <a:t>, </a:t>
            </a:r>
            <a:r>
              <a:rPr lang="it-IT" sz="2000" i="1" dirty="0" smtClean="0">
                <a:latin typeface="Georgia" panose="02040502050405020303" pitchFamily="18" charset="0"/>
              </a:rPr>
              <a:t>Concetti fondamentali </a:t>
            </a:r>
          </a:p>
          <a:p>
            <a:pPr algn="just"/>
            <a:r>
              <a:rPr lang="it-IT" sz="2000" i="1" dirty="0" smtClean="0">
                <a:latin typeface="Georgia" panose="02040502050405020303" pitchFamily="18" charset="0"/>
              </a:rPr>
              <a:t>della metafisica </a:t>
            </a:r>
            <a:r>
              <a:rPr lang="it-IT" sz="2000" dirty="0" smtClean="0">
                <a:latin typeface="Georgia" panose="02040502050405020303" pitchFamily="18" charset="0"/>
              </a:rPr>
              <a:t>(1929-30)]</a:t>
            </a:r>
            <a:endParaRPr lang="it-IT" sz="2000" dirty="0">
              <a:latin typeface="Georgia" panose="02040502050405020303" pitchFamily="18" charset="0"/>
            </a:endParaRPr>
          </a:p>
        </p:txBody>
      </p:sp>
      <p:pic>
        <p:nvPicPr>
          <p:cNvPr id="7170" name="Picture 2" descr="Risultati immagini per de chirico archeolog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70382"/>
            <a:ext cx="3982633" cy="518640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932040" y="6372036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 De Chirico, Archeologi, 1936</a:t>
            </a:r>
            <a:endParaRPr lang="it-IT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059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36512" y="44624"/>
            <a:ext cx="9108504" cy="67249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«Una </a:t>
            </a:r>
            <a:r>
              <a:rPr lang="it-IT" sz="2300" dirty="0">
                <a:latin typeface="Georgia" panose="02040502050405020303" pitchFamily="18" charset="0"/>
              </a:rPr>
              <a:t>persona con la quale stiamo in compagnia viene colta da tristezza. Dipende unicamente dal fatto che questa persona è in una situazione di esperienza vissuta (</a:t>
            </a:r>
            <a:r>
              <a:rPr lang="it-IT" sz="2300" i="1" dirty="0" err="1">
                <a:latin typeface="Georgia" panose="02040502050405020303" pitchFamily="18" charset="0"/>
              </a:rPr>
              <a:t>Erlebniszustand</a:t>
            </a:r>
            <a:r>
              <a:rPr lang="it-IT" sz="2300" dirty="0">
                <a:latin typeface="Georgia" panose="02040502050405020303" pitchFamily="18" charset="0"/>
              </a:rPr>
              <a:t>) in cui noi non ci troviamo, e quanto al resto rimane tutto come prima? (…)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Prendiamo </a:t>
            </a:r>
            <a:r>
              <a:rPr lang="it-IT" sz="2300" dirty="0">
                <a:latin typeface="Georgia" panose="02040502050405020303" pitchFamily="18" charset="0"/>
              </a:rPr>
              <a:t>in considerazione un’altra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possibilità</a:t>
            </a:r>
            <a:r>
              <a:rPr lang="it-IT" sz="2300" dirty="0">
                <a:latin typeface="Georgia" panose="02040502050405020303" pitchFamily="18" charset="0"/>
              </a:rPr>
              <a:t>. Una persona di buon umore</a:t>
            </a:r>
            <a:r>
              <a:rPr lang="it-IT" sz="2300" dirty="0" smtClean="0">
                <a:latin typeface="Georgia" panose="02040502050405020303" pitchFamily="18" charset="0"/>
              </a:rPr>
              <a:t>,</a:t>
            </a: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si </a:t>
            </a:r>
            <a:r>
              <a:rPr lang="it-IT" sz="2300" dirty="0">
                <a:latin typeface="Georgia" panose="02040502050405020303" pitchFamily="18" charset="0"/>
              </a:rPr>
              <a:t>dice, porta allegria in una </a:t>
            </a:r>
            <a:r>
              <a:rPr lang="it-IT" sz="2300" dirty="0" smtClean="0">
                <a:latin typeface="Georgia" panose="02040502050405020303" pitchFamily="18" charset="0"/>
              </a:rPr>
              <a:t>compagnia</a:t>
            </a:r>
            <a:r>
              <a:rPr lang="it-IT" sz="2300" dirty="0">
                <a:latin typeface="Georgia" panose="02040502050405020303" pitchFamily="18" charset="0"/>
              </a:rPr>
              <a:t>.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Produce </a:t>
            </a:r>
            <a:r>
              <a:rPr lang="it-IT" sz="2300" dirty="0">
                <a:latin typeface="Georgia" panose="02040502050405020303" pitchFamily="18" charset="0"/>
              </a:rPr>
              <a:t>intorno a sé un’esperienza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psichica </a:t>
            </a:r>
            <a:r>
              <a:rPr lang="it-IT" sz="2300" dirty="0">
                <a:latin typeface="Georgia" panose="02040502050405020303" pitchFamily="18" charset="0"/>
              </a:rPr>
              <a:t>vissuta per poi </a:t>
            </a:r>
            <a:r>
              <a:rPr lang="it-IT" sz="2300" dirty="0" smtClean="0">
                <a:latin typeface="Georgia" panose="02040502050405020303" pitchFamily="18" charset="0"/>
              </a:rPr>
              <a:t>trasmetterla </a:t>
            </a:r>
            <a:r>
              <a:rPr lang="it-IT" sz="2300" dirty="0">
                <a:latin typeface="Georgia" panose="02040502050405020303" pitchFamily="18" charset="0"/>
              </a:rPr>
              <a:t>agli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altri</a:t>
            </a:r>
            <a:r>
              <a:rPr lang="it-IT" sz="2300" dirty="0">
                <a:latin typeface="Georgia" panose="02040502050405020303" pitchFamily="18" charset="0"/>
              </a:rPr>
              <a:t>, come i germi delle </a:t>
            </a:r>
            <a:r>
              <a:rPr lang="it-IT" sz="2300" dirty="0" smtClean="0">
                <a:latin typeface="Georgia" panose="02040502050405020303" pitchFamily="18" charset="0"/>
              </a:rPr>
              <a:t>infezioni passa-</a:t>
            </a:r>
          </a:p>
          <a:p>
            <a:pPr algn="just"/>
            <a:r>
              <a:rPr lang="it-IT" sz="2300" dirty="0">
                <a:latin typeface="Georgia" panose="02040502050405020303" pitchFamily="18" charset="0"/>
              </a:rPr>
              <a:t>n</a:t>
            </a:r>
            <a:r>
              <a:rPr lang="it-IT" sz="2300" dirty="0" smtClean="0">
                <a:latin typeface="Georgia" panose="02040502050405020303" pitchFamily="18" charset="0"/>
              </a:rPr>
              <a:t>o qua </a:t>
            </a:r>
            <a:r>
              <a:rPr lang="it-IT" sz="2300" dirty="0">
                <a:latin typeface="Georgia" panose="02040502050405020303" pitchFamily="18" charset="0"/>
              </a:rPr>
              <a:t>e là da un organismo </a:t>
            </a:r>
            <a:r>
              <a:rPr lang="it-IT" sz="2300" dirty="0" smtClean="0">
                <a:latin typeface="Georgia" panose="02040502050405020303" pitchFamily="18" charset="0"/>
              </a:rPr>
              <a:t>ad </a:t>
            </a:r>
            <a:r>
              <a:rPr lang="it-IT" sz="2300" dirty="0">
                <a:latin typeface="Georgia" panose="02040502050405020303" pitchFamily="18" charset="0"/>
              </a:rPr>
              <a:t>un altro? </a:t>
            </a:r>
            <a:endParaRPr lang="it-IT" sz="2300" dirty="0" smtClean="0"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Non </a:t>
            </a:r>
            <a:r>
              <a:rPr lang="it-IT" sz="2300" dirty="0">
                <a:latin typeface="Georgia" panose="02040502050405020303" pitchFamily="18" charset="0"/>
              </a:rPr>
              <a:t>è forse vero che </a:t>
            </a:r>
            <a:r>
              <a:rPr lang="it-IT" sz="2300" dirty="0" smtClean="0">
                <a:latin typeface="Georgia" panose="02040502050405020303" pitchFamily="18" charset="0"/>
              </a:rPr>
              <a:t>diciamo: l’allegria</a:t>
            </a:r>
          </a:p>
          <a:p>
            <a:pPr algn="just"/>
            <a:r>
              <a:rPr lang="it-IT" sz="2300" dirty="0" smtClean="0">
                <a:latin typeface="Georgia" panose="02040502050405020303" pitchFamily="18" charset="0"/>
              </a:rPr>
              <a:t>è </a:t>
            </a:r>
            <a:r>
              <a:rPr lang="it-IT" sz="2300" dirty="0">
                <a:latin typeface="Georgia" panose="02040502050405020303" pitchFamily="18" charset="0"/>
              </a:rPr>
              <a:t>contagiosa (</a:t>
            </a:r>
            <a:r>
              <a:rPr lang="it-IT" sz="2300" i="1" dirty="0" err="1">
                <a:latin typeface="Georgia" panose="02040502050405020303" pitchFamily="18" charset="0"/>
              </a:rPr>
              <a:t>ansteckt</a:t>
            </a:r>
            <a:r>
              <a:rPr lang="it-IT" sz="2300" dirty="0">
                <a:latin typeface="Georgia" panose="02040502050405020303" pitchFamily="18" charset="0"/>
              </a:rPr>
              <a:t>)?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Oppure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, in una</a:t>
            </a: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compagnia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c’è un’altra persona che,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con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il suo modo d’essere, smorza e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deprime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ogni cosa. Nessuno si apre. </a:t>
            </a:r>
            <a:endParaRPr lang="it-IT" sz="2300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Che </a:t>
            </a:r>
            <a:r>
              <a:rPr lang="it-IT" sz="2300" dirty="0">
                <a:solidFill>
                  <a:schemeClr val="bg1"/>
                </a:solidFill>
                <a:latin typeface="Georgia" panose="02040502050405020303" pitchFamily="18" charset="0"/>
              </a:rPr>
              <a:t>cosa desumiamo da ciò</a:t>
            </a:r>
            <a:r>
              <a:rPr lang="it-IT" sz="2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?»</a:t>
            </a:r>
            <a:r>
              <a:rPr lang="it-IT" sz="2300" dirty="0" smtClean="0">
                <a:latin typeface="Georgia" panose="02040502050405020303" pitchFamily="18" charset="0"/>
              </a:rPr>
              <a:t> </a:t>
            </a:r>
          </a:p>
          <a:p>
            <a:pPr algn="just"/>
            <a:r>
              <a:rPr lang="it-IT" sz="2000" dirty="0" smtClean="0">
                <a:latin typeface="Georgia" panose="02040502050405020303" pitchFamily="18" charset="0"/>
              </a:rPr>
              <a:t>[M. </a:t>
            </a:r>
            <a:r>
              <a:rPr lang="it-IT" sz="2000" dirty="0" err="1" smtClean="0">
                <a:latin typeface="Georgia" panose="02040502050405020303" pitchFamily="18" charset="0"/>
              </a:rPr>
              <a:t>Heidegger</a:t>
            </a:r>
            <a:r>
              <a:rPr lang="it-IT" sz="2000" dirty="0" smtClean="0">
                <a:latin typeface="Georgia" panose="02040502050405020303" pitchFamily="18" charset="0"/>
              </a:rPr>
              <a:t>, </a:t>
            </a:r>
            <a:r>
              <a:rPr lang="it-IT" sz="2000" i="1" dirty="0" smtClean="0">
                <a:latin typeface="Georgia" panose="02040502050405020303" pitchFamily="18" charset="0"/>
              </a:rPr>
              <a:t>Concetti fondamentali </a:t>
            </a:r>
          </a:p>
          <a:p>
            <a:pPr algn="just"/>
            <a:r>
              <a:rPr lang="it-IT" sz="2000" i="1" dirty="0" smtClean="0">
                <a:latin typeface="Georgia" panose="02040502050405020303" pitchFamily="18" charset="0"/>
              </a:rPr>
              <a:t>della metafisica </a:t>
            </a:r>
            <a:r>
              <a:rPr lang="it-IT" sz="2000" dirty="0" smtClean="0">
                <a:latin typeface="Georgia" panose="02040502050405020303" pitchFamily="18" charset="0"/>
              </a:rPr>
              <a:t>(1929-30)]</a:t>
            </a:r>
            <a:endParaRPr lang="it-IT" sz="2000" dirty="0">
              <a:latin typeface="Georgia" panose="02040502050405020303" pitchFamily="18" charset="0"/>
            </a:endParaRPr>
          </a:p>
        </p:txBody>
      </p:sp>
      <p:pic>
        <p:nvPicPr>
          <p:cNvPr id="5122" name="Picture 2" descr="Risultati immagini per mirò carneval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t="3789" r="47122"/>
          <a:stretch/>
        </p:blipFill>
        <p:spPr bwMode="auto">
          <a:xfrm>
            <a:off x="5364088" y="1628800"/>
            <a:ext cx="3638694" cy="50954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5364088" y="6095037"/>
            <a:ext cx="377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J. Mirò, Il 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Carnevale di Arlecchino, </a:t>
            </a:r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1924-’25 (particolare</a:t>
            </a:r>
            <a:endParaRPr lang="it-IT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487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1160</Words>
  <Application>Microsoft Office PowerPoint</Application>
  <PresentationFormat>Presentazione su schermo (4:3)</PresentationFormat>
  <Paragraphs>101</Paragraphs>
  <Slides>22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Tema di Office</vt:lpstr>
      <vt:lpstr>Di Annalisa Caputo diritti riservati «logoi.ph»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annalisa</dc:creator>
  <cp:lastModifiedBy>Annalisa</cp:lastModifiedBy>
  <cp:revision>56</cp:revision>
  <dcterms:created xsi:type="dcterms:W3CDTF">2009-02-11T10:43:13Z</dcterms:created>
  <dcterms:modified xsi:type="dcterms:W3CDTF">2018-02-11T18:48:33Z</dcterms:modified>
</cp:coreProperties>
</file>